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"/>
  </p:notesMasterIdLst>
  <p:handoutMasterIdLst>
    <p:handoutMasterId r:id="rId8"/>
  </p:handoutMasterIdLst>
  <p:sldIdLst>
    <p:sldId id="257" r:id="rId2"/>
    <p:sldId id="261" r:id="rId3"/>
    <p:sldId id="262" r:id="rId4"/>
    <p:sldId id="263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sypai Inesa" initials="PI" lastIdx="2" clrIdx="0">
    <p:extLst>
      <p:ext uri="{19B8F6BF-5375-455C-9EA6-DF929625EA0E}">
        <p15:presenceInfo xmlns:p15="http://schemas.microsoft.com/office/powerpoint/2012/main" userId="S-1-5-21-1715567821-492894223-839522115-146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7" autoAdjust="0"/>
    <p:restoredTop sz="81936" autoAdjust="0"/>
  </p:normalViewPr>
  <p:slideViewPr>
    <p:cSldViewPr snapToGrid="0">
      <p:cViewPr varScale="1">
        <p:scale>
          <a:sx n="54" d="100"/>
          <a:sy n="54" d="100"/>
        </p:scale>
        <p:origin x="123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749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BEAA-7152-4BC6-BE4A-CBD9DB0C0D4B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574A8-0D52-4C98-A1EF-B7E886F98A1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60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11F8-689B-43AA-9E80-982C3560438C}" type="datetimeFigureOut">
              <a:rPr lang="de-DE" smtClean="0"/>
              <a:t>19.05.2025</a:t>
            </a:fld>
            <a:endParaRPr lang="de-D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EE12-4141-4994-A672-15E61EE12F6C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4779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8EE12-4141-4994-A672-15E61EE12F6C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8EE12-4141-4994-A672-15E61EE12F6C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40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8EE12-4141-4994-A672-15E61EE12F6C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934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91779" y="1489743"/>
            <a:ext cx="9885245" cy="505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Mission and Vision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891779" y="2170029"/>
            <a:ext cx="9885245" cy="50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IHP at a Glance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5"/>
          </p:nvPr>
        </p:nvSpPr>
        <p:spPr>
          <a:xfrm>
            <a:off x="891779" y="2846813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Mission: Solutions for Social Challenges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6"/>
          </p:nvPr>
        </p:nvSpPr>
        <p:spPr>
          <a:xfrm>
            <a:off x="891779" y="3534187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Strategic Positioning of IHP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7"/>
          </p:nvPr>
        </p:nvSpPr>
        <p:spPr>
          <a:xfrm>
            <a:off x="891779" y="4221561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261424" y="1533329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1.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61424" y="2190070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2.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61424" y="2872149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3.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261424" y="3554228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4.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261424" y="4221561"/>
            <a:ext cx="45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5.</a:t>
            </a:r>
          </a:p>
        </p:txBody>
      </p:sp>
      <p:sp>
        <p:nvSpPr>
          <p:cNvPr id="16" name="Datumsplatzhalter 6"/>
          <p:cNvSpPr>
            <a:spLocks noGrp="1"/>
          </p:cNvSpPr>
          <p:nvPr>
            <p:ph type="dt" sz="half" idx="10"/>
          </p:nvPr>
        </p:nvSpPr>
        <p:spPr>
          <a:xfrm>
            <a:off x="261424" y="6335955"/>
            <a:ext cx="961089" cy="365125"/>
          </a:xfrm>
        </p:spPr>
        <p:txBody>
          <a:bodyPr/>
          <a:lstStyle/>
          <a:p>
            <a:fld id="{D1292819-ADC9-4CBB-A8DB-AFFBD4842A17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17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222513" y="6335956"/>
            <a:ext cx="6420677" cy="365125"/>
          </a:xfrm>
        </p:spPr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18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43190" y="6335956"/>
            <a:ext cx="477333" cy="365125"/>
          </a:xfrm>
        </p:spPr>
        <p:txBody>
          <a:bodyPr/>
          <a:lstStyle/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9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10" name="Inhaltsplatzhalter 6"/>
          <p:cNvSpPr>
            <a:spLocks noGrp="1"/>
          </p:cNvSpPr>
          <p:nvPr>
            <p:ph sz="quarter" idx="13" hasCustomPrompt="1"/>
          </p:nvPr>
        </p:nvSpPr>
        <p:spPr>
          <a:xfrm>
            <a:off x="891779" y="1489743"/>
            <a:ext cx="9885245" cy="5052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Mission and Vision</a:t>
            </a:r>
          </a:p>
        </p:txBody>
      </p:sp>
      <p:sp>
        <p:nvSpPr>
          <p:cNvPr id="11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891779" y="2170029"/>
            <a:ext cx="9885245" cy="501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IHP at a Glance</a:t>
            </a:r>
          </a:p>
        </p:txBody>
      </p:sp>
      <p:sp>
        <p:nvSpPr>
          <p:cNvPr id="12" name="Inhaltsplatzhalter 6"/>
          <p:cNvSpPr>
            <a:spLocks noGrp="1"/>
          </p:cNvSpPr>
          <p:nvPr>
            <p:ph sz="quarter" idx="15"/>
          </p:nvPr>
        </p:nvSpPr>
        <p:spPr>
          <a:xfrm>
            <a:off x="891779" y="2846813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Mission: Solutions for Social Challenges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6"/>
          </p:nvPr>
        </p:nvSpPr>
        <p:spPr>
          <a:xfrm>
            <a:off x="891779" y="3534187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Strategic Positioning of IHP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7"/>
          </p:nvPr>
        </p:nvSpPr>
        <p:spPr>
          <a:xfrm>
            <a:off x="891779" y="4221561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  <p:sp>
        <p:nvSpPr>
          <p:cNvPr id="16" name="Datumsplatzhalter 6"/>
          <p:cNvSpPr>
            <a:spLocks noGrp="1"/>
          </p:cNvSpPr>
          <p:nvPr>
            <p:ph type="dt" sz="half" idx="10"/>
          </p:nvPr>
        </p:nvSpPr>
        <p:spPr>
          <a:xfrm>
            <a:off x="261424" y="6335955"/>
            <a:ext cx="961089" cy="365125"/>
          </a:xfrm>
        </p:spPr>
        <p:txBody>
          <a:bodyPr/>
          <a:lstStyle/>
          <a:p>
            <a:fld id="{D1292819-ADC9-4CBB-A8DB-AFFBD4842A17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17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222513" y="6335956"/>
            <a:ext cx="6420677" cy="365125"/>
          </a:xfrm>
        </p:spPr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18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43190" y="6335956"/>
            <a:ext cx="477333" cy="365125"/>
          </a:xfrm>
        </p:spPr>
        <p:txBody>
          <a:bodyPr/>
          <a:lstStyle/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9" name="Inhaltsplatzhalter 6">
            <a:extLst>
              <a:ext uri="{FF2B5EF4-FFF2-40B4-BE49-F238E27FC236}">
                <a16:creationId xmlns:a16="http://schemas.microsoft.com/office/drawing/2014/main" id="{7BA1A3D3-E48C-44E9-943E-1E55EC8E0C0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91778" y="4908935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  <p:sp>
        <p:nvSpPr>
          <p:cNvPr id="24" name="Inhaltsplatzhalter 6">
            <a:extLst>
              <a:ext uri="{FF2B5EF4-FFF2-40B4-BE49-F238E27FC236}">
                <a16:creationId xmlns:a16="http://schemas.microsoft.com/office/drawing/2014/main" id="{0ED3399B-C4F4-4F5A-9BE3-52F493F6771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91777" y="5567446"/>
            <a:ext cx="9885245" cy="5123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>
                <a:solidFill>
                  <a:schemeClr val="bg2">
                    <a:lumMod val="90000"/>
                  </a:schemeClr>
                </a:solidFill>
              </a:rPr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00759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Leibniz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95500" y="1864439"/>
            <a:ext cx="8204200" cy="1395413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95500" y="3471857"/>
            <a:ext cx="8204200" cy="6223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0" y="4204179"/>
            <a:ext cx="5880100" cy="7937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35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eibniz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95500" y="1864439"/>
            <a:ext cx="8204200" cy="1395413"/>
          </a:xfrm>
          <a:prstGeom prst="rect">
            <a:avLst/>
          </a:prstGeo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 dirty="0"/>
              <a:t>Title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95500" y="3471857"/>
            <a:ext cx="8204200" cy="6223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  <a:endParaRPr lang="de-DE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2095500" y="4204179"/>
            <a:ext cx="5880100" cy="79375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31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/>
              <a:t>Add Title</a:t>
            </a:r>
          </a:p>
        </p:txBody>
      </p:sp>
      <p:sp>
        <p:nvSpPr>
          <p:cNvPr id="6" name="Textplatzhalter 2"/>
          <p:cNvSpPr>
            <a:spLocks noGrp="1"/>
          </p:cNvSpPr>
          <p:nvPr>
            <p:ph idx="1" hasCustomPrompt="1"/>
          </p:nvPr>
        </p:nvSpPr>
        <p:spPr>
          <a:xfrm>
            <a:off x="261424" y="1520825"/>
            <a:ext cx="10515600" cy="4568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1950" indent="-361950">
              <a:defRPr sz="2000"/>
            </a:lvl1pPr>
            <a:lvl2pPr marL="801688" indent="-344488">
              <a:defRPr sz="1800"/>
            </a:lvl2pPr>
            <a:lvl3pPr marL="1162050" indent="-247650">
              <a:defRPr sz="1600"/>
            </a:lvl3pPr>
            <a:lvl4pPr marL="1612900" indent="-241300">
              <a:defRPr sz="1400"/>
            </a:lvl4pPr>
            <a:lvl5pPr marL="2149475" indent="-320675">
              <a:defRPr/>
            </a:lvl5pPr>
          </a:lstStyle>
          <a:p>
            <a:pPr lvl="0"/>
            <a:r>
              <a:rPr lang="en-US" noProof="0"/>
              <a:t>Edit text master format</a:t>
            </a:r>
          </a:p>
          <a:p>
            <a:pPr lvl="1"/>
            <a:r>
              <a:rPr lang="en-US" noProof="0"/>
              <a:t>Zweite Ebene</a:t>
            </a:r>
          </a:p>
          <a:p>
            <a:pPr lvl="2"/>
            <a:r>
              <a:rPr lang="en-US" noProof="0"/>
              <a:t>Dritte Ebene</a:t>
            </a:r>
          </a:p>
          <a:p>
            <a:pPr lvl="3"/>
            <a:r>
              <a:rPr lang="en-US" noProof="0"/>
              <a:t>Vierte Ebene</a:t>
            </a:r>
          </a:p>
        </p:txBody>
      </p:sp>
      <p:sp>
        <p:nvSpPr>
          <p:cNvPr id="10" name="Datumsplatzhalter 6"/>
          <p:cNvSpPr>
            <a:spLocks noGrp="1"/>
          </p:cNvSpPr>
          <p:nvPr>
            <p:ph type="dt" sz="half" idx="10"/>
          </p:nvPr>
        </p:nvSpPr>
        <p:spPr>
          <a:xfrm>
            <a:off x="261424" y="6335955"/>
            <a:ext cx="961089" cy="365125"/>
          </a:xfrm>
        </p:spPr>
        <p:txBody>
          <a:bodyPr/>
          <a:lstStyle/>
          <a:p>
            <a:fld id="{E645AC39-0A36-4529-97D9-51E39D58F03C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11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1222513" y="6335956"/>
            <a:ext cx="6420677" cy="365125"/>
          </a:xfrm>
        </p:spPr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643190" y="6335956"/>
            <a:ext cx="477333" cy="365125"/>
          </a:xfrm>
        </p:spPr>
        <p:txBody>
          <a:bodyPr/>
          <a:lstStyle/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8866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6" userDrawn="1">
          <p15:clr>
            <a:srgbClr val="FBAE40"/>
          </p15:clr>
        </p15:guide>
        <p15:guide id="2" pos="6788" userDrawn="1">
          <p15:clr>
            <a:srgbClr val="FBAE40"/>
          </p15:clr>
        </p15:guide>
        <p15:guide id="3" pos="7355" userDrawn="1">
          <p15:clr>
            <a:srgbClr val="FBAE40"/>
          </p15:clr>
        </p15:guide>
        <p15:guide id="4" orient="horz" pos="958" userDrawn="1">
          <p15:clr>
            <a:srgbClr val="FBAE40"/>
          </p15:clr>
        </p15:guide>
        <p15:guide id="5" orient="horz" pos="383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2595137" y="584836"/>
            <a:ext cx="8204200" cy="139541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attention! </a:t>
            </a:r>
            <a:endParaRPr lang="de-DE" dirty="0"/>
          </a:p>
        </p:txBody>
      </p:sp>
      <p:sp>
        <p:nvSpPr>
          <p:cNvPr id="5" name="Text Placeholder 3"/>
          <p:cNvSpPr txBox="1">
            <a:spLocks/>
          </p:cNvSpPr>
          <p:nvPr userDrawn="1"/>
        </p:nvSpPr>
        <p:spPr>
          <a:xfrm>
            <a:off x="2639587" y="2066847"/>
            <a:ext cx="7759700" cy="195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b="1" dirty="0"/>
              <a:t>IHP GmbH – </a:t>
            </a:r>
            <a:r>
              <a:rPr lang="en-US" b="1" dirty="0"/>
              <a:t>Leibniz Institute for High Performance Microelectronics</a:t>
            </a:r>
            <a:endParaRPr lang="en-GB" b="1" noProof="0" dirty="0"/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Im Technologiepark 25</a:t>
            </a:r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15236 Frankfurt (Oder)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Tel.: +49 (0) 335 5625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E-Mail: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1ED30B1-66A9-443E-ACCF-1BA7D1B9202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96054" y="3335041"/>
            <a:ext cx="49085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</a:lstStyle>
          <a:p>
            <a:pPr lvl="0"/>
            <a:r>
              <a:rPr lang="de-DE" dirty="0"/>
              <a:t>name@ihp-microelectronics.com 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BB523783-EFC5-4356-AC3C-5CCF2B806FA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45660" y="2998491"/>
            <a:ext cx="6159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XXX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099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FM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2595137" y="584836"/>
            <a:ext cx="8204200" cy="1395413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attention! </a:t>
            </a:r>
            <a:endParaRPr lang="de-DE" dirty="0"/>
          </a:p>
        </p:txBody>
      </p:sp>
      <p:sp>
        <p:nvSpPr>
          <p:cNvPr id="5" name="Text Placeholder 3"/>
          <p:cNvSpPr txBox="1">
            <a:spLocks/>
          </p:cNvSpPr>
          <p:nvPr userDrawn="1"/>
        </p:nvSpPr>
        <p:spPr>
          <a:xfrm>
            <a:off x="2639587" y="2066847"/>
            <a:ext cx="7759700" cy="195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b="1" dirty="0"/>
              <a:t>IHP GmbH – </a:t>
            </a:r>
            <a:r>
              <a:rPr lang="en-US" b="1" dirty="0"/>
              <a:t>Leibniz Institute for High Performance Microelectronics</a:t>
            </a:r>
            <a:endParaRPr lang="en-GB" b="1" noProof="0" dirty="0"/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Im Technologiepark 25</a:t>
            </a:r>
          </a:p>
          <a:p>
            <a:pPr marL="0" indent="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15236 Frankfurt (Oder)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Tel.: +49 (0) 335 5625</a:t>
            </a:r>
          </a:p>
          <a:p>
            <a:pPr marL="0" indent="0" defTabSz="539750">
              <a:lnSpc>
                <a:spcPts val="1600"/>
              </a:lnSpc>
              <a:buFont typeface="Arial" panose="020B0604020202020204" pitchFamily="34" charset="0"/>
              <a:buNone/>
            </a:pPr>
            <a:r>
              <a:rPr lang="de-DE" dirty="0"/>
              <a:t>E-Mail: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0BC753-6A6D-4FA2-8A68-CB0697D4F44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496054" y="3335041"/>
            <a:ext cx="49085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 baseline="0"/>
            </a:lvl1pPr>
          </a:lstStyle>
          <a:p>
            <a:pPr lvl="0"/>
            <a:r>
              <a:rPr lang="de-DE" dirty="0"/>
              <a:t>name@ihp-microelectronics.com 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0506D932-4488-455D-9C02-B631DFBA495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945660" y="2998491"/>
            <a:ext cx="615950" cy="3175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XXX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0938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61424" y="320676"/>
            <a:ext cx="10515600" cy="9946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/>
              <a:t>Add Title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1424" y="1537236"/>
            <a:ext cx="10515600" cy="455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Edit text master format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261424" y="6331183"/>
            <a:ext cx="96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F2E57-08A5-419A-AD3B-EF277D101E3F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222514" y="6331183"/>
            <a:ext cx="64206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www.ihp-microelectronics.com | © IHP all rights reserved | Event XYZ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643190" y="6331183"/>
            <a:ext cx="4773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63691-5DD7-4303-8CE4-C698CA43CB3D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873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3" r:id="rId2"/>
    <p:sldLayoutId id="2147483679" r:id="rId3"/>
    <p:sldLayoutId id="2147483688" r:id="rId4"/>
    <p:sldLayoutId id="2147483686" r:id="rId5"/>
    <p:sldLayoutId id="2147483692" r:id="rId6"/>
    <p:sldLayoutId id="2147483691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SzPct val="80000"/>
        <a:buFontTx/>
        <a:buBlip>
          <a:blip r:embed="rId10"/>
        </a:buBlip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801688" indent="-344488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65225" indent="-250825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12900" indent="-2413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Tx/>
        <a:buBlip>
          <a:blip r:embed="rId10"/>
        </a:buBlip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FPGA implementation of a rad-</a:t>
            </a:r>
            <a:r>
              <a:rPr lang="de-DE" b="1" dirty="0" err="1"/>
              <a:t>hard</a:t>
            </a:r>
            <a:r>
              <a:rPr lang="de-DE" b="1" dirty="0"/>
              <a:t> adaptive </a:t>
            </a:r>
            <a:r>
              <a:rPr lang="de-DE" b="1" dirty="0" err="1"/>
              <a:t>baseband</a:t>
            </a:r>
            <a:r>
              <a:rPr lang="de-DE" b="1" dirty="0"/>
              <a:t> </a:t>
            </a:r>
            <a:r>
              <a:rPr lang="de-DE" b="1" dirty="0" err="1"/>
              <a:t>processor</a:t>
            </a:r>
            <a:r>
              <a:rPr lang="de-DE" b="1" dirty="0"/>
              <a:t> for ground-to-satellite links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95500" y="5042461"/>
            <a:ext cx="8204200" cy="391226"/>
          </a:xfrm>
        </p:spPr>
        <p:txBody>
          <a:bodyPr/>
          <a:lstStyle/>
          <a:p>
            <a:r>
              <a:rPr lang="de-DE" dirty="0"/>
              <a:t>Nicola Miglioranza,  Marko Andjelkovic, Nebojsa Maletic, Milos Krstic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2095500" y="3824170"/>
            <a:ext cx="5880100" cy="793750"/>
          </a:xfrm>
        </p:spPr>
        <p:txBody>
          <a:bodyPr/>
          <a:lstStyle/>
          <a:p>
            <a:r>
              <a:rPr lang="en-US" dirty="0"/>
              <a:t>TWIN-RELECT training school, </a:t>
            </a:r>
            <a:r>
              <a:rPr lang="de-DE" dirty="0"/>
              <a:t>19.05 – 21.05.2025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9B48E68-0E59-4DAE-98DE-E47E97A05725}"/>
              </a:ext>
            </a:extLst>
          </p:cNvPr>
          <p:cNvSpPr txBox="1">
            <a:spLocks/>
          </p:cNvSpPr>
          <p:nvPr/>
        </p:nvSpPr>
        <p:spPr>
          <a:xfrm>
            <a:off x="2095500" y="4277396"/>
            <a:ext cx="8204200" cy="39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80000"/>
              <a:buFontTx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IHP, Frankfurt (Oder), Germany</a:t>
            </a:r>
          </a:p>
        </p:txBody>
      </p:sp>
    </p:spTree>
    <p:extLst>
      <p:ext uri="{BB962C8B-B14F-4D97-AF65-F5344CB8AC3E}">
        <p14:creationId xmlns:p14="http://schemas.microsoft.com/office/powerpoint/2010/main" val="420646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AE2FFD-6A89-4D9F-AFB5-D5B6185B8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214" y="3897731"/>
            <a:ext cx="5422020" cy="2085654"/>
          </a:xfrm>
          <a:prstGeom prst="rect">
            <a:avLst/>
          </a:prstGeom>
        </p:spPr>
      </p:pic>
      <p:sp>
        <p:nvSpPr>
          <p:cNvPr id="9" name="Titel 8">
            <a:extLst>
              <a:ext uri="{FF2B5EF4-FFF2-40B4-BE49-F238E27FC236}">
                <a16:creationId xmlns:a16="http://schemas.microsoft.com/office/drawing/2014/main" id="{8DA2653E-2443-46BC-9C09-26545CD4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71E1EF37-EBD5-4C55-8089-4C8B8A0A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37" y="1520824"/>
            <a:ext cx="11553858" cy="25066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Integrating terrestrial (</a:t>
            </a:r>
            <a:r>
              <a:rPr lang="en-US" b="1" dirty="0">
                <a:solidFill>
                  <a:srgbClr val="002060"/>
                </a:solidFill>
              </a:rPr>
              <a:t>TNs</a:t>
            </a:r>
            <a:r>
              <a:rPr lang="en-US" dirty="0">
                <a:solidFill>
                  <a:srgbClr val="002060"/>
                </a:solidFill>
              </a:rPr>
              <a:t>) and non-terrestrial networks (</a:t>
            </a:r>
            <a:r>
              <a:rPr lang="en-US" b="1" dirty="0">
                <a:solidFill>
                  <a:srgbClr val="002060"/>
                </a:solidFill>
              </a:rPr>
              <a:t>NTNs</a:t>
            </a:r>
            <a:r>
              <a:rPr lang="en-US" dirty="0">
                <a:solidFill>
                  <a:srgbClr val="002060"/>
                </a:solidFill>
              </a:rPr>
              <a:t>) into a unified </a:t>
            </a:r>
            <a:r>
              <a:rPr lang="en-US" b="1" dirty="0">
                <a:solidFill>
                  <a:srgbClr val="002060"/>
                </a:solidFill>
              </a:rPr>
              <a:t>3D network </a:t>
            </a:r>
            <a:r>
              <a:rPr lang="en-US" dirty="0">
                <a:solidFill>
                  <a:srgbClr val="002060"/>
                </a:solidFill>
              </a:rPr>
              <a:t>improves reliability and coverage, overcoming terrestrial limitations and requiring robust technologies for harsh environments typical of the future </a:t>
            </a:r>
            <a:r>
              <a:rPr lang="en-US" b="1" dirty="0">
                <a:solidFill>
                  <a:srgbClr val="002060"/>
                </a:solidFill>
              </a:rPr>
              <a:t>6G</a:t>
            </a:r>
            <a:r>
              <a:rPr lang="en-US" dirty="0">
                <a:solidFill>
                  <a:srgbClr val="002060"/>
                </a:solidFill>
              </a:rPr>
              <a:t> networks.</a:t>
            </a:r>
          </a:p>
          <a:p>
            <a:r>
              <a:rPr lang="en-US" dirty="0">
                <a:solidFill>
                  <a:srgbClr val="002060"/>
                </a:solidFill>
              </a:rPr>
              <a:t> The digital </a:t>
            </a:r>
            <a:r>
              <a:rPr lang="en-US" b="1" dirty="0">
                <a:solidFill>
                  <a:srgbClr val="002060"/>
                </a:solidFill>
              </a:rPr>
              <a:t>baseband processor</a:t>
            </a:r>
            <a:r>
              <a:rPr lang="en-US" dirty="0">
                <a:solidFill>
                  <a:srgbClr val="002060"/>
                </a:solidFill>
              </a:rPr>
              <a:t>, the backhaul hardware responsible for </a:t>
            </a:r>
            <a:r>
              <a:rPr lang="en-US" b="1" dirty="0">
                <a:solidFill>
                  <a:srgbClr val="002060"/>
                </a:solidFill>
              </a:rPr>
              <a:t>data processing </a:t>
            </a:r>
            <a:r>
              <a:rPr lang="en-US" dirty="0">
                <a:solidFill>
                  <a:srgbClr val="002060"/>
                </a:solidFill>
              </a:rPr>
              <a:t>in the physical layer, represents a key component in the next wireless communication infrastructure. </a:t>
            </a:r>
          </a:p>
          <a:p>
            <a:r>
              <a:rPr lang="en-US" dirty="0">
                <a:solidFill>
                  <a:srgbClr val="002060"/>
                </a:solidFill>
              </a:rPr>
              <a:t> Implementing the baseband in </a:t>
            </a:r>
            <a:r>
              <a:rPr lang="en-US" b="1" dirty="0">
                <a:solidFill>
                  <a:srgbClr val="002060"/>
                </a:solidFill>
              </a:rPr>
              <a:t>NTNs vehicles</a:t>
            </a:r>
            <a:r>
              <a:rPr lang="en-US" dirty="0">
                <a:solidFill>
                  <a:srgbClr val="002060"/>
                </a:solidFill>
              </a:rPr>
              <a:t>, such as satellites and drones, requires a rad-hardening analysis to prevent the occurrence of soft errors (</a:t>
            </a:r>
            <a:r>
              <a:rPr lang="en-US" b="1" dirty="0">
                <a:solidFill>
                  <a:srgbClr val="002060"/>
                </a:solidFill>
              </a:rPr>
              <a:t>SEUs and SETs</a:t>
            </a:r>
            <a:r>
              <a:rPr lang="en-US" dirty="0">
                <a:solidFill>
                  <a:srgbClr val="002060"/>
                </a:solidFill>
              </a:rPr>
              <a:t>) coming from space radiation.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D323CB-9A7C-4393-97F7-33B8E284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C39-0A36-4529-97D9-51E39D58F03C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B0C5DD-8F4A-4F97-BB0B-D29ACBC1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www.ihp-microelectronics.com | © IHP all rights reserved | TWIN-RELECT training school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4F7B16-0744-480B-A87D-6441E616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3691-5DD7-4303-8CE4-C698CA43CB3D}" type="slidenum">
              <a:rPr lang="de-DE" smtClean="0"/>
              <a:t>2</a:t>
            </a:fld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0AD4C-8845-4BF5-B97B-9E642BC7EB37}"/>
              </a:ext>
            </a:extLst>
          </p:cNvPr>
          <p:cNvSpPr txBox="1"/>
          <p:nvPr/>
        </p:nvSpPr>
        <p:spPr>
          <a:xfrm>
            <a:off x="3168379" y="5959635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Figure 1: General architecture of a 3D network. </a:t>
            </a:r>
            <a:endParaRPr lang="LID4096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4A6B-6F12-45DB-8F6A-93733C6F5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424" y="402717"/>
            <a:ext cx="10515600" cy="994654"/>
          </a:xfrm>
        </p:spPr>
        <p:txBody>
          <a:bodyPr/>
          <a:lstStyle/>
          <a:p>
            <a:r>
              <a:rPr lang="en-US" sz="4000" b="1" dirty="0"/>
              <a:t>Baseband design concept</a:t>
            </a:r>
            <a:endParaRPr lang="LID4096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EDB3-3F48-4B71-A76A-6F526068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baseband design was initially developed in </a:t>
            </a:r>
            <a:r>
              <a:rPr lang="en-US" b="1" dirty="0">
                <a:solidFill>
                  <a:srgbClr val="002060"/>
                </a:solidFill>
              </a:rPr>
              <a:t>MATLAB</a:t>
            </a:r>
            <a:r>
              <a:rPr lang="en-US" dirty="0">
                <a:solidFill>
                  <a:srgbClr val="002060"/>
                </a:solidFill>
              </a:rPr>
              <a:t>. For functional verification and validation, its </a:t>
            </a:r>
            <a:r>
              <a:rPr lang="en-US" b="1" dirty="0">
                <a:solidFill>
                  <a:srgbClr val="002060"/>
                </a:solidFill>
              </a:rPr>
              <a:t>RTL</a:t>
            </a:r>
            <a:r>
              <a:rPr lang="en-US" dirty="0">
                <a:solidFill>
                  <a:srgbClr val="002060"/>
                </a:solidFill>
              </a:rPr>
              <a:t> model was then implemented on a commercial Xilinx Ultrascale+ RFSoC </a:t>
            </a:r>
            <a:r>
              <a:rPr lang="en-US" b="1" dirty="0">
                <a:solidFill>
                  <a:srgbClr val="002060"/>
                </a:solidFill>
              </a:rPr>
              <a:t>FPGA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 The baseband design implements a </a:t>
            </a:r>
            <a:r>
              <a:rPr lang="en-US" b="1" dirty="0">
                <a:solidFill>
                  <a:srgbClr val="002060"/>
                </a:solidFill>
              </a:rPr>
              <a:t>single-carrier</a:t>
            </a:r>
            <a:r>
              <a:rPr lang="en-US" dirty="0">
                <a:solidFill>
                  <a:srgbClr val="002060"/>
                </a:solidFill>
              </a:rPr>
              <a:t> architecture, with an </a:t>
            </a:r>
            <a:r>
              <a:rPr lang="en-US" b="1" dirty="0">
                <a:solidFill>
                  <a:srgbClr val="002060"/>
                </a:solidFill>
              </a:rPr>
              <a:t>adaptive modulation</a:t>
            </a:r>
            <a:r>
              <a:rPr lang="en-US" dirty="0">
                <a:solidFill>
                  <a:srgbClr val="002060"/>
                </a:solidFill>
              </a:rPr>
              <a:t>, depending on channel conditions and application requirements.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8D75-48E0-422D-8A34-087ADCF1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C39-0A36-4529-97D9-51E39D58F03C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40A73-840E-42F1-82D1-7BD157D5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www.ihp-microelectronics.com | © IHP all rights reserved | TWIN-RELECT training school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8A7D6-5A29-4BC6-B4E4-B23E2BA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3691-5DD7-4303-8CE4-C698CA43CB3D}" type="slidenum">
              <a:rPr lang="de-DE" smtClean="0"/>
              <a:t>3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184EE-6F92-4128-88EA-0D3ED3BDE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14" y="2977333"/>
            <a:ext cx="6785587" cy="26165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AD4928-67BA-428A-ACE7-3A2432DAD93E}"/>
              </a:ext>
            </a:extLst>
          </p:cNvPr>
          <p:cNvSpPr txBox="1"/>
          <p:nvPr/>
        </p:nvSpPr>
        <p:spPr>
          <a:xfrm>
            <a:off x="1177397" y="5670478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Figure 2: Overall demonstrator concept.</a:t>
            </a:r>
            <a:endParaRPr lang="LID4096" sz="1600" dirty="0">
              <a:solidFill>
                <a:srgbClr val="00206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6F9023-2083-461E-AD50-0DE36919B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0446"/>
              </p:ext>
            </p:extLst>
          </p:nvPr>
        </p:nvGraphicFramePr>
        <p:xfrm>
          <a:off x="7940842" y="2914389"/>
          <a:ext cx="3800113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322">
                  <a:extLst>
                    <a:ext uri="{9D8B030D-6E8A-4147-A177-3AD203B41FA5}">
                      <a16:colId xmlns:a16="http://schemas.microsoft.com/office/drawing/2014/main" val="2248226780"/>
                    </a:ext>
                  </a:extLst>
                </a:gridCol>
                <a:gridCol w="1090335">
                  <a:extLst>
                    <a:ext uri="{9D8B030D-6E8A-4147-A177-3AD203B41FA5}">
                      <a16:colId xmlns:a16="http://schemas.microsoft.com/office/drawing/2014/main" val="3220283614"/>
                    </a:ext>
                  </a:extLst>
                </a:gridCol>
                <a:gridCol w="1131456">
                  <a:extLst>
                    <a:ext uri="{9D8B030D-6E8A-4147-A177-3AD203B41FA5}">
                      <a16:colId xmlns:a16="http://schemas.microsoft.com/office/drawing/2014/main" val="3771211425"/>
                    </a:ext>
                  </a:extLst>
                </a:gridCol>
              </a:tblGrid>
              <a:tr h="45137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Type of modulation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Modulation schemes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Bits per symbol 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882"/>
                  </a:ext>
                </a:extLst>
              </a:tr>
              <a:tr h="258682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Phase Shift Keying</a:t>
                      </a:r>
                    </a:p>
                    <a:p>
                      <a:pPr algn="ctr"/>
                      <a:r>
                        <a:rPr lang="en-US" sz="1400" b="1" dirty="0"/>
                        <a:t>(PSK)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04931"/>
                  </a:ext>
                </a:extLst>
              </a:tr>
              <a:tr h="263300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47843"/>
                  </a:ext>
                </a:extLst>
              </a:tr>
              <a:tr h="258682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Amplitude and Phase Shift Keying </a:t>
                      </a:r>
                    </a:p>
                    <a:p>
                      <a:pPr algn="ctr"/>
                      <a:r>
                        <a:rPr lang="en-US" sz="1400" b="1" dirty="0"/>
                        <a:t>(APSK)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16-APSK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55716"/>
                  </a:ext>
                </a:extLst>
              </a:tr>
              <a:tr h="258682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32-APSK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859"/>
                  </a:ext>
                </a:extLst>
              </a:tr>
              <a:tr h="258682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64-APSK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29319"/>
                  </a:ext>
                </a:extLst>
              </a:tr>
              <a:tr h="258682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Quadrature Amplitude Modulation</a:t>
                      </a:r>
                    </a:p>
                    <a:p>
                      <a:pPr algn="ctr"/>
                      <a:r>
                        <a:rPr lang="en-US" sz="1400" b="1" dirty="0"/>
                        <a:t>(QAM)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16-QAM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44430"/>
                  </a:ext>
                </a:extLst>
              </a:tr>
              <a:tr h="258682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32-QAM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12258"/>
                  </a:ext>
                </a:extLst>
              </a:tr>
              <a:tr h="284550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64-QAM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7450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D1334F2-108D-4C1F-93CC-7842A04B90EA}"/>
              </a:ext>
            </a:extLst>
          </p:cNvPr>
          <p:cNvSpPr txBox="1"/>
          <p:nvPr/>
        </p:nvSpPr>
        <p:spPr>
          <a:xfrm>
            <a:off x="7236399" y="5919770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Table 1: Selected Modulation schemes.</a:t>
            </a:r>
            <a:endParaRPr lang="LID4096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34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4BCD2E-0E12-42E8-8264-6902332C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8805" y="3652706"/>
            <a:ext cx="3874389" cy="22308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19980C-D5BB-4C8D-896B-3E417631B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Fault injection analysis</a:t>
            </a:r>
            <a:endParaRPr lang="LID4096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C2730-0F76-4997-B06F-315E7D33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fault-tolerance</a:t>
            </a:r>
            <a:r>
              <a:rPr lang="en-US" dirty="0">
                <a:solidFill>
                  <a:srgbClr val="002060"/>
                </a:solidFill>
              </a:rPr>
              <a:t> analysis of the baseband design against soft errors will be assessed at the </a:t>
            </a:r>
            <a:r>
              <a:rPr lang="en-US" b="1" dirty="0">
                <a:solidFill>
                  <a:srgbClr val="002060"/>
                </a:solidFill>
              </a:rPr>
              <a:t>RTL level </a:t>
            </a:r>
            <a:r>
              <a:rPr lang="en-US" dirty="0">
                <a:solidFill>
                  <a:srgbClr val="002060"/>
                </a:solidFill>
              </a:rPr>
              <a:t>using the Cadence Incisive Functional Safety Simulator (IFSS).</a:t>
            </a:r>
          </a:p>
          <a:p>
            <a:r>
              <a:rPr lang="en-US" dirty="0">
                <a:solidFill>
                  <a:srgbClr val="002060"/>
                </a:solidFill>
              </a:rPr>
              <a:t>Fault analysis will identify the functional blocks most susceptible to </a:t>
            </a:r>
            <a:r>
              <a:rPr lang="en-US" b="1" dirty="0">
                <a:solidFill>
                  <a:srgbClr val="002060"/>
                </a:solidFill>
              </a:rPr>
              <a:t>soft errors</a:t>
            </a:r>
            <a:r>
              <a:rPr lang="en-US" dirty="0">
                <a:solidFill>
                  <a:srgbClr val="002060"/>
                </a:solidFill>
              </a:rPr>
              <a:t>, enabling the injection of both </a:t>
            </a:r>
            <a:r>
              <a:rPr lang="en-US" b="1" dirty="0">
                <a:solidFill>
                  <a:srgbClr val="002060"/>
                </a:solidFill>
              </a:rPr>
              <a:t>SEUs</a:t>
            </a:r>
            <a:r>
              <a:rPr lang="en-US" dirty="0">
                <a:solidFill>
                  <a:srgbClr val="002060"/>
                </a:solidFill>
              </a:rPr>
              <a:t> and </a:t>
            </a:r>
            <a:r>
              <a:rPr lang="en-US" b="1" dirty="0">
                <a:solidFill>
                  <a:srgbClr val="002060"/>
                </a:solidFill>
              </a:rPr>
              <a:t>SETs</a:t>
            </a:r>
            <a:r>
              <a:rPr lang="en-US" dirty="0">
                <a:solidFill>
                  <a:srgbClr val="002060"/>
                </a:solidFill>
              </a:rPr>
              <a:t> to determine the most appropriate fault </a:t>
            </a:r>
            <a:r>
              <a:rPr lang="en-US" b="1" dirty="0">
                <a:solidFill>
                  <a:srgbClr val="002060"/>
                </a:solidFill>
              </a:rPr>
              <a:t>mitigation strategy </a:t>
            </a:r>
            <a:r>
              <a:rPr lang="en-US" dirty="0">
                <a:solidFill>
                  <a:srgbClr val="002060"/>
                </a:solidFill>
              </a:rPr>
              <a:t>for each block.</a:t>
            </a:r>
          </a:p>
          <a:p>
            <a:r>
              <a:rPr lang="LID4096" altLang="LID4096" dirty="0">
                <a:solidFill>
                  <a:srgbClr val="002060"/>
                </a:solidFill>
                <a:latin typeface="+mj-lt"/>
              </a:rPr>
              <a:t>The selected mitigation strategies are </a:t>
            </a:r>
            <a:r>
              <a:rPr lang="LID4096" altLang="LID4096" b="1" dirty="0">
                <a:solidFill>
                  <a:srgbClr val="002060"/>
                </a:solidFill>
                <a:latin typeface="+mj-lt"/>
              </a:rPr>
              <a:t>Dual Modular Redundancy (DMR)</a:t>
            </a:r>
            <a:r>
              <a:rPr lang="LID4096" altLang="LID4096" dirty="0">
                <a:solidFill>
                  <a:srgbClr val="002060"/>
                </a:solidFill>
                <a:latin typeface="+mj-lt"/>
              </a:rPr>
              <a:t> with comparison and </a:t>
            </a:r>
            <a:r>
              <a:rPr lang="LID4096" altLang="LID4096" b="1" dirty="0">
                <a:solidFill>
                  <a:srgbClr val="002060"/>
                </a:solidFill>
                <a:latin typeface="+mj-lt"/>
              </a:rPr>
              <a:t>Triple Modular Redundancy (TMR)</a:t>
            </a:r>
            <a:r>
              <a:rPr lang="LID4096" altLang="LID4096" dirty="0">
                <a:solidFill>
                  <a:srgbClr val="002060"/>
                </a:solidFill>
                <a:latin typeface="+mj-lt"/>
              </a:rPr>
              <a:t> for the worst-case scenarios.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B0C5-FA9E-44E6-B621-C907CDEF7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AC39-0A36-4529-97D9-51E39D58F03C}" type="datetime1">
              <a:rPr lang="de-DE" smtClean="0"/>
              <a:t>19.05.2025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4C3B-1D28-410E-86E8-BB36A6AB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www.ihp-microelectronics.com | © IHP all rights reserved | Event XYZ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738BF-9278-4110-864D-4ACD5379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63691-5DD7-4303-8CE4-C698CA43CB3D}" type="slidenum">
              <a:rPr lang="de-DE" smtClean="0"/>
              <a:t>4</a:t>
            </a:fld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3D1D2-CED8-4439-BD7C-F772C65CE14B}"/>
              </a:ext>
            </a:extLst>
          </p:cNvPr>
          <p:cNvSpPr txBox="1"/>
          <p:nvPr/>
        </p:nvSpPr>
        <p:spPr>
          <a:xfrm>
            <a:off x="3398082" y="5883594"/>
            <a:ext cx="5208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Figure 3: Implementation of DMR with comparison.</a:t>
            </a:r>
            <a:endParaRPr lang="LID4096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04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F50526A2-43FF-47F2-9FD0-6BA760DF813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85780" y="3333977"/>
            <a:ext cx="4908550" cy="317500"/>
          </a:xfrm>
        </p:spPr>
        <p:txBody>
          <a:bodyPr>
            <a:noAutofit/>
          </a:bodyPr>
          <a:lstStyle/>
          <a:p>
            <a:r>
              <a:rPr lang="de-DE" dirty="0"/>
              <a:t>miglioranza@ihp-microelectronics.com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AFD4B2E6-2746-49FC-8C71-3CE555469E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04564" y="3006203"/>
            <a:ext cx="615950" cy="317500"/>
          </a:xfrm>
        </p:spPr>
        <p:txBody>
          <a:bodyPr>
            <a:noAutofit/>
          </a:bodyPr>
          <a:lstStyle/>
          <a:p>
            <a:r>
              <a:rPr lang="de-DE" dirty="0"/>
              <a:t>325</a:t>
            </a:r>
          </a:p>
        </p:txBody>
      </p:sp>
    </p:spTree>
    <p:extLst>
      <p:ext uri="{BB962C8B-B14F-4D97-AF65-F5344CB8AC3E}">
        <p14:creationId xmlns:p14="http://schemas.microsoft.com/office/powerpoint/2010/main" val="2585545502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ihp custom">
      <a:dk1>
        <a:srgbClr val="00508B"/>
      </a:dk1>
      <a:lt1>
        <a:srgbClr val="FFFFFF"/>
      </a:lt1>
      <a:dk2>
        <a:srgbClr val="000000"/>
      </a:dk2>
      <a:lt2>
        <a:srgbClr val="FFFFFF"/>
      </a:lt2>
      <a:accent1>
        <a:srgbClr val="00508B"/>
      </a:accent1>
      <a:accent2>
        <a:srgbClr val="3D6AA0"/>
      </a:accent2>
      <a:accent3>
        <a:srgbClr val="6C89B6"/>
      </a:accent3>
      <a:accent4>
        <a:srgbClr val="9BADCE"/>
      </a:accent4>
      <a:accent5>
        <a:srgbClr val="CDD6E7"/>
      </a:accent5>
      <a:accent6>
        <a:srgbClr val="E8EBF4"/>
      </a:accent6>
      <a:hlink>
        <a:srgbClr val="E40F13"/>
      </a:hlink>
      <a:folHlink>
        <a:srgbClr val="00508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58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1_Title Slide</vt:lpstr>
      <vt:lpstr>FPGA implementation of a rad-hard adaptive baseband processor for ground-to-satellite links</vt:lpstr>
      <vt:lpstr>Introduction</vt:lpstr>
      <vt:lpstr>Baseband design concept</vt:lpstr>
      <vt:lpstr>Fault injection analysis</vt:lpstr>
      <vt:lpstr>PowerPoint Presentation</vt:lpstr>
    </vt:vector>
  </TitlesOfParts>
  <Company>IHP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Posypai Inesa</dc:creator>
  <cp:lastModifiedBy>Nicola Miglioranza</cp:lastModifiedBy>
  <cp:revision>205</cp:revision>
  <dcterms:created xsi:type="dcterms:W3CDTF">2022-04-13T10:11:10Z</dcterms:created>
  <dcterms:modified xsi:type="dcterms:W3CDTF">2025-05-19T14:53:21Z</dcterms:modified>
</cp:coreProperties>
</file>