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8" r:id="rId3"/>
    <p:sldId id="266" r:id="rId4"/>
    <p:sldId id="273" r:id="rId5"/>
    <p:sldId id="260" r:id="rId6"/>
    <p:sldId id="258" r:id="rId7"/>
    <p:sldId id="259" r:id="rId8"/>
    <p:sldId id="263" r:id="rId9"/>
    <p:sldId id="261" r:id="rId10"/>
    <p:sldId id="264" r:id="rId11"/>
    <p:sldId id="269" r:id="rId12"/>
    <p:sldId id="271"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varScale="1">
        <p:scale>
          <a:sx n="121" d="100"/>
          <a:sy n="121" d="100"/>
        </p:scale>
        <p:origin x="7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7T23:47: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75,'9'-1,"1"0,-1-1,0 0,11-4,34-5,277 9,-170 4,-141-1,0 1,29 7,-29-5,0-1,28 1,6-3,99 15,-119-12,48 0,-50-3,60 8,-56-4,63 2,-62-7,58 10,-34-2,1-3,120-6,-63-2,-49 4,-13 0,0-2,93-13,-13-2,-29 5,4 5,-84 6,-1-1,1-1,31-7,-18 3,0 1,0 2,0 2,45 5,12-1,-61-5,1-1,48-10,-35 7,1 2,92 6,-40 1,-77-2,-1 1,38 9,-42-8,29 3,1-2,92-6,-40 0,-66 3,45 9,-45-5,48 1,650-7,-710 0,48-9,-47 5,46-1,-43 6,0 0,0-2,-1-1,1-1,-1-2,30-9,-38 9,1 1,0 1,0 2,1 0,-1 1,34 3,-30-1,1 0,-1-2,1-1,30-7,-18 3,1 1,-1 2,1 2,53 4,3 0,-77-3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7T23:47: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91,'1405'0,"-1385"-1,1-1,26-7,-26 5,1 1,24-1,1304 3,-627 3,-698-4,51-8,-50 5,47-2,529 8,-575-2,47-9,-47 5,46-2,55 10,100-6,-162-7,-47 5,1 2,30-2,463 6,-494-1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7T23:47: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1,'154'11,"5"0,-134-10,0 2,27 5,-25-4,45 3,440-8,-492 0,0-1,28-6,-27 3,-1 2,28-1,-13 5,-1 2,52 10,-79-12,33 4,-22-4</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7T23:47:5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25,'66'-21,"-6"17,68 5,-46 0,-62 0,0 1,28 7,-27-5,-1-1,28 2,40 6,2 0,356-12,-427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AE50D-5361-4D83-8A78-30CBD867196D}" type="datetimeFigureOut">
              <a:rPr lang="en-US" smtClean="0"/>
              <a:t>10/28/21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D873D-834A-4040-AFA7-921F2F67971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6D873D-834A-4040-AFA7-921F2F67971F}"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C3328-039B-4A57-8423-BB86D634683A}"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C3328-039B-4A57-8423-BB86D634683A}"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C3328-039B-4A57-8423-BB86D634683A}"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C3328-039B-4A57-8423-BB86D634683A}"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C3328-039B-4A57-8423-BB86D634683A}"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C3328-039B-4A57-8423-BB86D634683A}"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C3328-039B-4A57-8423-BB86D634683A}"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C3328-039B-4A57-8423-BB86D634683A}" type="datetimeFigureOut">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C3328-039B-4A57-8423-BB86D634683A}" type="datetimeFigureOut">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C3328-039B-4A57-8423-BB86D634683A}"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C3328-039B-4A57-8423-BB86D634683A}"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4BA40-B7DF-4AC6-989A-CF87A6595B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C3328-039B-4A57-8423-BB86D634683A}" type="datetimeFigureOut">
              <a:rPr lang="en-US" smtClean="0"/>
              <a:t>10/28/21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4BA40-B7DF-4AC6-989A-CF87A6595B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a:spLocks noGrp="1" noRot="1" noChangeAspect="1" noMove="1" noResize="1" noEditPoints="1" noAdjustHandles="1" noChangeArrowheads="1" noChangeShapeType="1" noTextEdit="1"/>
          </p:cNvSpPr>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p:cNvSpPr>
            <a:spLocks noGrp="1" noRot="1" noChangeAspect="1" noMove="1" noResize="1" noEditPoints="1" noAdjustHandles="1" noChangeArrowheads="1" noChangeShapeType="1" noTextEdit="1"/>
          </p:cNvSpPr>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p:cNvSpPr>
            <a:spLocks noGrp="1" noRot="1" noChangeAspect="1" noMove="1" noResize="1" noEditPoints="1" noAdjustHandles="1" noChangeArrowheads="1" noChangeShapeType="1" noTextEdit="1"/>
          </p:cNvSpPr>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a:p>
            <a:r>
              <a:rPr lang="en-US" sz="2000">
                <a:solidFill>
                  <a:srgbClr val="080808"/>
                </a:solidFill>
              </a:rPr>
              <a:t>Mingjia, Joy</a:t>
            </a: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How to ACE an interview?</a:t>
            </a:r>
          </a:p>
        </p:txBody>
      </p:sp>
      <p:sp>
        <p:nvSpPr>
          <p:cNvPr id="26" name="Freeform: Shape 25"/>
          <p:cNvSpPr>
            <a:spLocks noGrp="1" noRot="1" noChangeAspect="1" noMove="1" noResize="1" noEditPoints="1" noAdjustHandles="1" noChangeArrowheads="1" noChangeShapeType="1" noTextEdit="1"/>
          </p:cNvSpPr>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p:cNvSpPr>
            <a:spLocks noGrp="1" noRot="1" noChangeAspect="1" noMove="1" noResize="1" noEditPoints="1" noAdjustHandles="1" noChangeArrowheads="1" noChangeShapeType="1" noTextEdit="1"/>
          </p:cNvSpPr>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599090"/>
            <a:ext cx="10576034" cy="5577873"/>
          </a:xfrm>
        </p:spPr>
        <p:txBody>
          <a:bodyPr>
            <a:normAutofit/>
          </a:bodyPr>
          <a:lstStyle/>
          <a:p>
            <a:pPr marL="0" indent="0">
              <a:buNone/>
            </a:pPr>
            <a:r>
              <a:rPr lang="en-US" sz="2000" b="1" dirty="0"/>
              <a:t>Group 1: Job Searching Strategy</a:t>
            </a:r>
          </a:p>
          <a:p>
            <a:pPr marL="0" indent="0">
              <a:buNone/>
            </a:pPr>
            <a:r>
              <a:rPr lang="en-US" sz="2000" dirty="0"/>
              <a:t>Jenny and Danny are second-year </a:t>
            </a:r>
            <a:r>
              <a:rPr lang="en-US" sz="2000" dirty="0" err="1"/>
              <a:t>phd</a:t>
            </a:r>
            <a:r>
              <a:rPr lang="en-US" sz="2000" dirty="0"/>
              <a:t> students major in Chemical Engineering. Recently, they are trying to find internships for the summer.</a:t>
            </a:r>
          </a:p>
          <a:p>
            <a:pPr marL="0" indent="0">
              <a:buNone/>
            </a:pPr>
            <a:endParaRPr lang="en-US" sz="2000" dirty="0"/>
          </a:p>
          <a:p>
            <a:pPr marL="0" indent="0">
              <a:buNone/>
            </a:pPr>
            <a:r>
              <a:rPr lang="en-US" sz="2000" dirty="0"/>
              <a:t>Read through both people’s actions and summarize what they have done properly or what they should improve. During discussion, you can use your personal experience to help illustration.</a:t>
            </a:r>
          </a:p>
          <a:p>
            <a:pPr marL="0" indent="0">
              <a:buNone/>
            </a:pPr>
            <a:r>
              <a:rPr lang="en-US" sz="2000" dirty="0"/>
              <a:t> </a:t>
            </a:r>
          </a:p>
          <a:p>
            <a:pPr marL="0" indent="0">
              <a:buNone/>
            </a:pPr>
            <a:r>
              <a:rPr lang="en-US" sz="2000" dirty="0"/>
              <a:t>Jenny met with her advisor, and also consulted other students who already had jobs. She made decisions based on these information. She managed to let one graduated student who already worked in P&amp;G for recommendation.</a:t>
            </a:r>
          </a:p>
          <a:p>
            <a:pPr marL="0" indent="0">
              <a:buNone/>
            </a:pPr>
            <a:endParaRPr lang="en-US" sz="2000" dirty="0"/>
          </a:p>
          <a:p>
            <a:pPr marL="0" indent="0">
              <a:buNone/>
            </a:pPr>
            <a:r>
              <a:rPr lang="en-US" sz="2000" dirty="0"/>
              <a:t>Danny picked some companies that he heard from classmates, and went to their websites to find opportunities. Then he applied all the related positions. During the application, he used the same resume for all the positions.</a:t>
            </a:r>
          </a:p>
        </p:txBody>
      </p:sp>
      <p:cxnSp>
        <p:nvCxnSpPr>
          <p:cNvPr id="7" name="Straight Connector 6"/>
          <p:cNvCxnSpPr/>
          <p:nvPr/>
        </p:nvCxnSpPr>
        <p:spPr>
          <a:xfrm>
            <a:off x="914399" y="2942897"/>
            <a:ext cx="98061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599090"/>
            <a:ext cx="10576034" cy="5577873"/>
          </a:xfrm>
        </p:spPr>
        <p:txBody>
          <a:bodyPr>
            <a:normAutofit/>
          </a:bodyPr>
          <a:lstStyle/>
          <a:p>
            <a:pPr marL="0" indent="0">
              <a:buNone/>
            </a:pPr>
            <a:r>
              <a:rPr lang="en-US" sz="2000" b="1" dirty="0"/>
              <a:t>Group 2: Read Job Descriptions</a:t>
            </a:r>
          </a:p>
          <a:p>
            <a:pPr marL="0" indent="0">
              <a:buNone/>
            </a:pPr>
            <a:r>
              <a:rPr lang="en-US" sz="2000" dirty="0"/>
              <a:t>Jenny and Danny are second-year </a:t>
            </a:r>
            <a:r>
              <a:rPr lang="en-US" sz="2000" dirty="0" err="1"/>
              <a:t>phd</a:t>
            </a:r>
            <a:r>
              <a:rPr lang="en-US" sz="2000" dirty="0"/>
              <a:t> students major in Chemical Engineering. Recently, they are trying to find internships for the summer.</a:t>
            </a:r>
          </a:p>
          <a:p>
            <a:pPr marL="0" indent="0">
              <a:buNone/>
            </a:pPr>
            <a:r>
              <a:rPr lang="en-US" sz="2000" dirty="0"/>
              <a:t> </a:t>
            </a:r>
          </a:p>
          <a:p>
            <a:pPr marL="0" indent="0">
              <a:buNone/>
            </a:pPr>
            <a:r>
              <a:rPr lang="en-US" sz="2000" dirty="0"/>
              <a:t>Read through both people’s actions and summarize what they have done properly or what they should improve. During discussion, you can use your personal experience to help illustration.</a:t>
            </a:r>
          </a:p>
          <a:p>
            <a:pPr marL="0" indent="0">
              <a:buNone/>
            </a:pPr>
            <a:r>
              <a:rPr lang="en-US" sz="2000" dirty="0"/>
              <a:t> </a:t>
            </a:r>
          </a:p>
          <a:p>
            <a:pPr marL="0" indent="0">
              <a:buNone/>
            </a:pPr>
            <a:r>
              <a:rPr lang="en-US" sz="2000" dirty="0"/>
              <a:t>Jenny selected a job posting from the company and carefully read the job description. She modified the resume to highlight her qualifications that match the job requirements. To get the employer’s interests, she wrote a cover letter to show her uniqueness and enthusiasm.</a:t>
            </a:r>
          </a:p>
          <a:p>
            <a:pPr marL="0" indent="0">
              <a:buNone/>
            </a:pPr>
            <a:endParaRPr lang="en-US" sz="2000" dirty="0"/>
          </a:p>
          <a:p>
            <a:pPr marL="0" indent="0">
              <a:buNone/>
            </a:pPr>
            <a:r>
              <a:rPr lang="en-US" sz="2000" dirty="0"/>
              <a:t>Danny scanned all job descriptions. He updated his resume by listing all his experiences and skills. He reduced the font size to let everything fit into one page. To get the employer’s interests, Danny used LaTeX to make his resume looks fancy.</a:t>
            </a:r>
          </a:p>
        </p:txBody>
      </p:sp>
      <p:cxnSp>
        <p:nvCxnSpPr>
          <p:cNvPr id="7" name="Straight Connector 6"/>
          <p:cNvCxnSpPr/>
          <p:nvPr/>
        </p:nvCxnSpPr>
        <p:spPr>
          <a:xfrm>
            <a:off x="949675" y="2867288"/>
            <a:ext cx="98061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599090"/>
            <a:ext cx="10576034" cy="5577873"/>
          </a:xfrm>
        </p:spPr>
        <p:txBody>
          <a:bodyPr>
            <a:normAutofit/>
          </a:bodyPr>
          <a:lstStyle/>
          <a:p>
            <a:pPr marL="0" indent="0">
              <a:buNone/>
            </a:pPr>
            <a:r>
              <a:rPr lang="en-US" sz="2000" b="1" dirty="0"/>
              <a:t>Group 3: Prepare for Interview Questions</a:t>
            </a:r>
          </a:p>
          <a:p>
            <a:pPr marL="0" indent="0">
              <a:buNone/>
            </a:pPr>
            <a:r>
              <a:rPr lang="en-US" sz="2000" dirty="0"/>
              <a:t>Jenny and Danny are second-year </a:t>
            </a:r>
            <a:r>
              <a:rPr lang="en-US" sz="2000" dirty="0" err="1"/>
              <a:t>phd</a:t>
            </a:r>
            <a:r>
              <a:rPr lang="en-US" sz="2000" dirty="0"/>
              <a:t> students major in Chemical Engineering. Recently, they are trying to find internships for the summer.</a:t>
            </a:r>
          </a:p>
          <a:p>
            <a:pPr marL="0" indent="0">
              <a:buNone/>
            </a:pPr>
            <a:r>
              <a:rPr lang="en-US" sz="2000" dirty="0"/>
              <a:t> </a:t>
            </a:r>
          </a:p>
          <a:p>
            <a:pPr marL="0" indent="0">
              <a:buNone/>
            </a:pPr>
            <a:r>
              <a:rPr lang="en-US" sz="2000" dirty="0"/>
              <a:t>Read through both people’s actions and summarize what they have done properly or what they should improve. During discussion, you can use your personal experience to help illustration.</a:t>
            </a:r>
          </a:p>
          <a:p>
            <a:pPr marL="0" indent="0">
              <a:buNone/>
            </a:pPr>
            <a:r>
              <a:rPr lang="en-US" sz="2000" dirty="0"/>
              <a:t> </a:t>
            </a:r>
          </a:p>
          <a:p>
            <a:pPr marL="0" indent="0">
              <a:buNone/>
            </a:pPr>
            <a:endParaRPr lang="en-US" sz="2000" dirty="0"/>
          </a:p>
          <a:p>
            <a:pPr marL="0" indent="0">
              <a:buNone/>
            </a:pPr>
            <a:r>
              <a:rPr lang="en-US" sz="2000" dirty="0">
                <a:sym typeface="+mn-ea"/>
              </a:rPr>
              <a:t>One week before the interview: Jenny went to the company’s website for insight into workplace culture, recent news, and future goals. She practiced answering questions and then did practice interviews with a student who had an internship last summer. </a:t>
            </a:r>
          </a:p>
          <a:p>
            <a:pPr marL="0" indent="0">
              <a:buNone/>
            </a:pPr>
            <a:r>
              <a:rPr lang="en-US" sz="2000" dirty="0">
                <a:sym typeface="+mn-ea"/>
              </a:rPr>
              <a:t> </a:t>
            </a:r>
          </a:p>
          <a:p>
            <a:pPr marL="0" indent="0">
              <a:buNone/>
            </a:pPr>
            <a:r>
              <a:rPr lang="en-US" sz="2000" dirty="0">
                <a:sym typeface="+mn-ea"/>
              </a:rPr>
              <a:t>One day before the interview: Danny went to the company’s “About Us” page to get a concise understanding of the company. Then he called Jenny to do a mock interview to calm his nerves.</a:t>
            </a:r>
            <a:endParaRPr lang="en-US" sz="2000" dirty="0"/>
          </a:p>
        </p:txBody>
      </p:sp>
      <p:cxnSp>
        <p:nvCxnSpPr>
          <p:cNvPr id="7" name="Straight Connector 6"/>
          <p:cNvCxnSpPr/>
          <p:nvPr/>
        </p:nvCxnSpPr>
        <p:spPr>
          <a:xfrm>
            <a:off x="924910" y="3031753"/>
            <a:ext cx="98061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599090"/>
            <a:ext cx="10576034" cy="5577873"/>
          </a:xfrm>
        </p:spPr>
        <p:txBody>
          <a:bodyPr>
            <a:normAutofit/>
          </a:bodyPr>
          <a:lstStyle/>
          <a:p>
            <a:pPr marL="0" indent="0">
              <a:buNone/>
            </a:pPr>
            <a:r>
              <a:rPr lang="en-US" sz="2000" b="1" dirty="0"/>
              <a:t>Group 4: During the interview</a:t>
            </a:r>
          </a:p>
          <a:p>
            <a:pPr marL="0" indent="0">
              <a:buNone/>
            </a:pPr>
            <a:r>
              <a:rPr lang="en-US" sz="2000" dirty="0"/>
              <a:t>Jenny and Danny are second-year </a:t>
            </a:r>
            <a:r>
              <a:rPr lang="en-US" sz="2000" dirty="0" err="1"/>
              <a:t>phd</a:t>
            </a:r>
            <a:r>
              <a:rPr lang="en-US" sz="2000" dirty="0"/>
              <a:t> students major in Chemical Engineering. Recently, they are trying to find internships for the summer.</a:t>
            </a:r>
          </a:p>
          <a:p>
            <a:pPr marL="0" indent="0">
              <a:buNone/>
            </a:pPr>
            <a:r>
              <a:rPr lang="en-US" sz="2000" dirty="0"/>
              <a:t> </a:t>
            </a:r>
          </a:p>
          <a:p>
            <a:pPr marL="0" indent="0">
              <a:buNone/>
            </a:pPr>
            <a:r>
              <a:rPr lang="en-US" sz="2000" dirty="0"/>
              <a:t>Read through both people’s actions and summarize what they have done properly or what they should improve. During discussion, you can use your personal experience to help illustration.</a:t>
            </a:r>
          </a:p>
          <a:p>
            <a:pPr marL="0" indent="0">
              <a:buNone/>
            </a:pPr>
            <a:r>
              <a:rPr lang="en-US" sz="2000" dirty="0"/>
              <a:t> </a:t>
            </a:r>
          </a:p>
          <a:p>
            <a:pPr marL="0" indent="0">
              <a:buNone/>
            </a:pPr>
            <a:r>
              <a:rPr lang="en-US" sz="2000" dirty="0"/>
              <a:t>Jenny was 10 minutes earlier to the place, and dressed formally. During the interview, she was nervous, and she sometimes didn’t answer directly to the question. At the end of the interview, she asked when could she get results.</a:t>
            </a:r>
          </a:p>
          <a:p>
            <a:pPr marL="0" indent="0">
              <a:buNone/>
            </a:pPr>
            <a:endParaRPr lang="en-US" sz="2000" dirty="0"/>
          </a:p>
          <a:p>
            <a:pPr marL="0" indent="0">
              <a:buNone/>
            </a:pPr>
            <a:r>
              <a:rPr lang="en-US" sz="2000" dirty="0"/>
              <a:t>Danny wore a T-shirt</a:t>
            </a:r>
            <a:r>
              <a:rPr lang="zh-CN" altLang="en-US" sz="2000" dirty="0"/>
              <a:t> </a:t>
            </a:r>
            <a:r>
              <a:rPr lang="en-US" altLang="zh-CN" sz="2000" dirty="0"/>
              <a:t>and slippers, and was 5 minutes late</a:t>
            </a:r>
            <a:r>
              <a:rPr lang="en-US" sz="2000" dirty="0"/>
              <a:t>. He was quite confident and was able to answer all questions. At the end of the interview, he asked about the salary of the position.</a:t>
            </a:r>
          </a:p>
        </p:txBody>
      </p:sp>
      <p:cxnSp>
        <p:nvCxnSpPr>
          <p:cNvPr id="7" name="Straight Connector 6"/>
          <p:cNvCxnSpPr/>
          <p:nvPr/>
        </p:nvCxnSpPr>
        <p:spPr>
          <a:xfrm>
            <a:off x="914399" y="2942897"/>
            <a:ext cx="98061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766" y="599090"/>
            <a:ext cx="10576034" cy="5577873"/>
          </a:xfrm>
        </p:spPr>
        <p:txBody>
          <a:bodyPr>
            <a:normAutofit/>
          </a:bodyPr>
          <a:lstStyle/>
          <a:p>
            <a:pPr marL="0" indent="0">
              <a:buNone/>
            </a:pPr>
            <a:r>
              <a:rPr lang="en-US" sz="2000" b="1" dirty="0"/>
              <a:t>Group 5: After the Interview</a:t>
            </a:r>
          </a:p>
          <a:p>
            <a:pPr marL="0" indent="0">
              <a:buNone/>
            </a:pPr>
            <a:r>
              <a:rPr lang="en-US" sz="2000" dirty="0"/>
              <a:t>Jenny and Danny are second-year </a:t>
            </a:r>
            <a:r>
              <a:rPr lang="en-US" sz="2000" dirty="0" err="1"/>
              <a:t>phd</a:t>
            </a:r>
            <a:r>
              <a:rPr lang="en-US" sz="2000" dirty="0"/>
              <a:t> students major in Chemical Engineering. Recently, they are trying to find internships for the summer.</a:t>
            </a:r>
          </a:p>
          <a:p>
            <a:pPr marL="0" indent="0">
              <a:buNone/>
            </a:pPr>
            <a:r>
              <a:rPr lang="en-US" sz="2000" dirty="0"/>
              <a:t> </a:t>
            </a:r>
          </a:p>
          <a:p>
            <a:pPr marL="0" indent="0">
              <a:buNone/>
            </a:pPr>
            <a:r>
              <a:rPr lang="en-US" sz="2000" dirty="0"/>
              <a:t>Read through both people’s actions and summarize what they have done properly or what they should improve. During discussion, you can use your personal experience to help illustration.</a:t>
            </a:r>
          </a:p>
          <a:p>
            <a:pPr marL="0" indent="0">
              <a:buNone/>
            </a:pPr>
            <a:r>
              <a:rPr lang="en-US" sz="2000" dirty="0"/>
              <a:t> </a:t>
            </a:r>
          </a:p>
          <a:p>
            <a:pPr marL="0" indent="0">
              <a:buNone/>
            </a:pPr>
            <a:r>
              <a:rPr lang="en-US" sz="2000" dirty="0"/>
              <a:t>Jenny thought she didn’t perform well, but she wasn’t discouraged. She gained confidence quickly and kept looking for job. </a:t>
            </a:r>
          </a:p>
          <a:p>
            <a:pPr marL="0" indent="0">
              <a:buNone/>
            </a:pPr>
            <a:endParaRPr lang="en-US" sz="2000" dirty="0"/>
          </a:p>
          <a:p>
            <a:pPr marL="0" indent="0">
              <a:buNone/>
            </a:pPr>
            <a:r>
              <a:rPr lang="en-US" sz="2000" dirty="0"/>
              <a:t>Danny was super-confident about himself. But he got anxious since he didn’t receive any responses for 2 weeks. He sent an email to HR to ask about results.</a:t>
            </a:r>
          </a:p>
        </p:txBody>
      </p:sp>
      <p:cxnSp>
        <p:nvCxnSpPr>
          <p:cNvPr id="7" name="Straight Connector 6"/>
          <p:cNvCxnSpPr/>
          <p:nvPr/>
        </p:nvCxnSpPr>
        <p:spPr>
          <a:xfrm>
            <a:off x="914399" y="2942897"/>
            <a:ext cx="98061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18"/>
          <p:cNvSpPr>
            <a:spLocks noGrp="1" noRot="1" noChangeAspect="1" noMove="1" noResize="1" noEditPoints="1" noAdjustHandles="1" noChangeArrowheads="1" noChangeShapeType="1" noTextEdit="1"/>
          </p:cNvSpPr>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Freeform: Shape 20"/>
          <p:cNvSpPr>
            <a:spLocks noGrp="1" noRot="1" noChangeAspect="1" noMove="1" noResize="1" noEditPoints="1" noAdjustHandles="1" noChangeArrowheads="1" noChangeShapeType="1" noTextEdit="1"/>
          </p:cNvSpPr>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682698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Warm Up Discussions</a:t>
            </a:r>
          </a:p>
        </p:txBody>
      </p:sp>
      <p:sp>
        <p:nvSpPr>
          <p:cNvPr id="48" name="Freeform: Shape 22"/>
          <p:cNvSpPr>
            <a:spLocks noGrp="1" noRot="1" noChangeAspect="1" noMove="1" noResize="1" noEditPoints="1" noAdjustHandles="1" noChangeArrowheads="1" noChangeShapeType="1" noTextEdit="1"/>
          </p:cNvSpPr>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p:cNvPicPr>
            <a:picLocks noChangeAspect="1"/>
          </p:cNvPicPr>
          <p:nvPr/>
        </p:nvPicPr>
        <p:blipFill>
          <a:blip r:embed="rId2"/>
          <a:stretch>
            <a:fillRect/>
          </a:stretch>
        </p:blipFill>
        <p:spPr>
          <a:xfrm>
            <a:off x="321735" y="566472"/>
            <a:ext cx="3887408" cy="2031170"/>
          </a:xfrm>
          <a:prstGeom prst="rect">
            <a:avLst/>
          </a:prstGeom>
        </p:spPr>
      </p:pic>
      <p:sp>
        <p:nvSpPr>
          <p:cNvPr id="49" name="Rectangle 24"/>
          <p:cNvSpPr>
            <a:spLocks noGrp="1" noRot="1" noChangeAspect="1" noMove="1" noResize="1" noEditPoints="1" noAdjustHandles="1" noChangeArrowheads="1" noChangeShapeType="1" noTextEdit="1"/>
          </p:cNvSpPr>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6"/>
          <p:cNvSpPr>
            <a:spLocks noGrp="1" noRot="1" noChangeAspect="1" noMove="1" noResize="1" noEditPoints="1" noAdjustHandles="1" noChangeArrowheads="1" noChangeShapeType="1" noTextEdit="1"/>
          </p:cNvSpPr>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8"/>
          <p:cNvSpPr>
            <a:spLocks noGrp="1" noRot="1" noChangeAspect="1" noMove="1" noResize="1" noEditPoints="1" noAdjustHandles="1" noChangeArrowheads="1" noChangeShapeType="1" noTextEdit="1"/>
          </p:cNvSpPr>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30"/>
          <p:cNvSpPr>
            <a:spLocks noGrp="1" noRot="1" noChangeAspect="1" noMove="1" noResize="1" noEditPoints="1" noAdjustHandles="1" noChangeArrowheads="1" noChangeShapeType="1" noTextEdit="1"/>
          </p:cNvSpPr>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32"/>
          <p:cNvSpPr>
            <a:spLocks noGrp="1" noRot="1" noChangeAspect="1" noMove="1" noResize="1" noEditPoints="1" noAdjustHandles="1" noChangeArrowheads="1" noChangeShapeType="1" noTextEdit="1"/>
          </p:cNvSpPr>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Finding Opportunities</a:t>
            </a:r>
          </a:p>
        </p:txBody>
      </p:sp>
      <p:sp>
        <p:nvSpPr>
          <p:cNvPr id="3" name="Content Placeholder 2"/>
          <p:cNvSpPr>
            <a:spLocks noGrp="1"/>
          </p:cNvSpPr>
          <p:nvPr>
            <p:ph idx="1"/>
          </p:nvPr>
        </p:nvSpPr>
        <p:spPr>
          <a:xfrm>
            <a:off x="643467" y="1782981"/>
            <a:ext cx="10905066" cy="4393982"/>
          </a:xfrm>
        </p:spPr>
        <p:txBody>
          <a:bodyPr>
            <a:normAutofit/>
          </a:bodyPr>
          <a:lstStyle/>
          <a:p>
            <a:r>
              <a:rPr lang="en-US" sz="2400" dirty="0"/>
              <a:t>Personal Connection</a:t>
            </a:r>
          </a:p>
          <a:p>
            <a:pPr lvl="1"/>
            <a:r>
              <a:rPr lang="en-US" dirty="0"/>
              <a:t>E.g. advisor, classmate, graduated students</a:t>
            </a:r>
          </a:p>
          <a:p>
            <a:r>
              <a:rPr lang="en-US" sz="2400" dirty="0"/>
              <a:t>Websites</a:t>
            </a:r>
          </a:p>
          <a:p>
            <a:pPr lvl="1"/>
            <a:r>
              <a:rPr lang="en-US" dirty="0"/>
              <a:t>Google, </a:t>
            </a:r>
            <a:r>
              <a:rPr lang="en-US" dirty="0" err="1"/>
              <a:t>Linkedln</a:t>
            </a:r>
            <a:r>
              <a:rPr lang="en-US" dirty="0"/>
              <a:t>, Handshake, or the companies’ official websites</a:t>
            </a:r>
          </a:p>
          <a:p>
            <a:r>
              <a:rPr lang="en-US" sz="2400" dirty="0"/>
              <a:t>Job </a:t>
            </a:r>
            <a:r>
              <a:rPr lang="en-US" sz="2400"/>
              <a:t>Searching Events</a:t>
            </a:r>
            <a:endParaRPr lang="en-US" sz="2400" dirty="0"/>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dirty="0"/>
              <a:t>Read Job Descriptions</a:t>
            </a: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Content Placeholder 4"/>
          <p:cNvPicPr>
            <a:picLocks noChangeAspect="1"/>
          </p:cNvPicPr>
          <p:nvPr/>
        </p:nvPicPr>
        <p:blipFill>
          <a:blip r:embed="rId2"/>
          <a:stretch>
            <a:fillRect/>
          </a:stretch>
        </p:blipFill>
        <p:spPr>
          <a:xfrm>
            <a:off x="1014060" y="1578593"/>
            <a:ext cx="4076131" cy="4736260"/>
          </a:xfrm>
          <a:prstGeom prst="rect">
            <a:avLst/>
          </a:prstGeom>
        </p:spPr>
      </p:pic>
      <p:pic>
        <p:nvPicPr>
          <p:cNvPr id="13" name="Picture 12"/>
          <p:cNvPicPr>
            <a:picLocks noChangeAspect="1"/>
          </p:cNvPicPr>
          <p:nvPr/>
        </p:nvPicPr>
        <p:blipFill>
          <a:blip r:embed="rId3"/>
          <a:stretch>
            <a:fillRect/>
          </a:stretch>
        </p:blipFill>
        <p:spPr>
          <a:xfrm>
            <a:off x="5087667" y="1578593"/>
            <a:ext cx="4608160" cy="473626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p14:cNvContentPartPr/>
              <p14:nvPr/>
            </p14:nvContentPartPr>
            <p14:xfrm>
              <a:off x="1094359" y="4722668"/>
              <a:ext cx="2245320" cy="52200"/>
            </p14:xfrm>
          </p:contentPart>
        </mc:Choice>
        <mc:Fallback xmlns="">
          <p:pic>
            <p:nvPicPr>
              <p:cNvPr id="15" name="Ink 14"/>
            </p:nvPicPr>
            <p:blipFill>
              <a:blip r:embed="rId5"/>
            </p:blipFill>
            <p:spPr>
              <a:xfrm>
                <a:off x="1094359" y="4722668"/>
                <a:ext cx="2245320" cy="5220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7" name="Ink 16"/>
              <p14:cNvContentPartPr/>
              <p14:nvPr/>
            </p14:nvContentPartPr>
            <p14:xfrm>
              <a:off x="5305639" y="1644668"/>
              <a:ext cx="2052720" cy="32760"/>
            </p14:xfrm>
          </p:contentPart>
        </mc:Choice>
        <mc:Fallback xmlns="">
          <p:pic>
            <p:nvPicPr>
              <p:cNvPr id="17" name="Ink 16"/>
            </p:nvPicPr>
            <p:blipFill>
              <a:blip r:embed="rId7"/>
            </p:blipFill>
            <p:spPr>
              <a:xfrm>
                <a:off x="5305639" y="1644668"/>
                <a:ext cx="2052720" cy="32760"/>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8" name="Ink 17"/>
              <p14:cNvContentPartPr/>
              <p14:nvPr/>
            </p14:nvContentPartPr>
            <p14:xfrm>
              <a:off x="5281879" y="3433868"/>
              <a:ext cx="512640" cy="16920"/>
            </p14:xfrm>
          </p:contentPart>
        </mc:Choice>
        <mc:Fallback xmlns="">
          <p:pic>
            <p:nvPicPr>
              <p:cNvPr id="18" name="Ink 17"/>
            </p:nvPicPr>
            <p:blipFill>
              <a:blip r:embed="rId9"/>
            </p:blipFill>
            <p:spPr>
              <a:xfrm>
                <a:off x="5281879" y="3433868"/>
                <a:ext cx="512640" cy="16920"/>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9" name="Ink 18"/>
              <p14:cNvContentPartPr/>
              <p14:nvPr/>
            </p14:nvContentPartPr>
            <p14:xfrm>
              <a:off x="5289799" y="3465188"/>
              <a:ext cx="416520" cy="17280"/>
            </p14:xfrm>
          </p:contentPart>
        </mc:Choice>
        <mc:Fallback xmlns="">
          <p:pic>
            <p:nvPicPr>
              <p:cNvPr id="19" name="Ink 18"/>
            </p:nvPicPr>
            <p:blipFill>
              <a:blip r:embed="rId11"/>
            </p:blipFill>
            <p:spPr>
              <a:xfrm>
                <a:off x="5289799" y="3465188"/>
                <a:ext cx="416520" cy="1728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Read Job Descriptions</a:t>
            </a:r>
          </a:p>
        </p:txBody>
      </p:sp>
      <p:sp>
        <p:nvSpPr>
          <p:cNvPr id="3" name="Content Placeholder 2"/>
          <p:cNvSpPr>
            <a:spLocks noGrp="1"/>
          </p:cNvSpPr>
          <p:nvPr>
            <p:ph idx="1"/>
          </p:nvPr>
        </p:nvSpPr>
        <p:spPr>
          <a:xfrm>
            <a:off x="643467" y="1782981"/>
            <a:ext cx="10905066" cy="4393982"/>
          </a:xfrm>
        </p:spPr>
        <p:txBody>
          <a:bodyPr>
            <a:normAutofit/>
          </a:bodyPr>
          <a:lstStyle/>
          <a:p>
            <a:r>
              <a:rPr lang="en-US" sz="2400" dirty="0"/>
              <a:t>Select the most suitable one (or two)</a:t>
            </a:r>
          </a:p>
          <a:p>
            <a:r>
              <a:rPr lang="en-US" sz="2400" dirty="0"/>
              <a:t>Highlight </a:t>
            </a:r>
            <a:r>
              <a:rPr lang="en-US" sz="2400" dirty="0">
                <a:effectLst/>
                <a:latin typeface="Calibri" panose="020F0502020204030204" pitchFamily="34" charset="0"/>
                <a:ea typeface="等线" panose="02010600030101010101" pitchFamily="2" charset="-122"/>
                <a:cs typeface="Times New Roman" panose="02020603050405020304" pitchFamily="18" charset="0"/>
              </a:rPr>
              <a:t>skills, knowledge, and professional and personal qualities that are required by the employer</a:t>
            </a:r>
          </a:p>
          <a:p>
            <a:r>
              <a:rPr lang="en-US" sz="2400" dirty="0">
                <a:latin typeface="Calibri" panose="020F0502020204030204" pitchFamily="34" charset="0"/>
                <a:ea typeface="等线" panose="02010600030101010101" pitchFamily="2" charset="-122"/>
                <a:cs typeface="Times New Roman" panose="02020603050405020304" pitchFamily="18" charset="0"/>
              </a:rPr>
              <a:t>Gather other useful information (benefits, social media)</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p>
            <a:r>
              <a:rPr lang="en-US" sz="2400" dirty="0">
                <a:latin typeface="Calibri" panose="020F0502020204030204" pitchFamily="34" charset="0"/>
                <a:ea typeface="等线" panose="02010600030101010101" pitchFamily="2" charset="-122"/>
                <a:cs typeface="Times New Roman" panose="02020603050405020304" pitchFamily="18" charset="0"/>
              </a:rPr>
              <a:t>Modify both content and format of resume</a:t>
            </a:r>
          </a:p>
          <a:p>
            <a:r>
              <a:rPr lang="en-US" sz="2400" dirty="0">
                <a:latin typeface="Calibri" panose="020F0502020204030204" pitchFamily="34" charset="0"/>
                <a:ea typeface="等线" panose="02010600030101010101" pitchFamily="2" charset="-122"/>
                <a:cs typeface="Times New Roman" panose="02020603050405020304" pitchFamily="18" charset="0"/>
              </a:rPr>
              <a:t>Write a cover letter</a:t>
            </a:r>
            <a:endParaRPr lang="en-US" sz="2400" dirty="0"/>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Prepare for Interview Questions</a:t>
            </a:r>
          </a:p>
        </p:txBody>
      </p:sp>
      <p:sp>
        <p:nvSpPr>
          <p:cNvPr id="3" name="Content Placeholder 2"/>
          <p:cNvSpPr>
            <a:spLocks noGrp="1"/>
          </p:cNvSpPr>
          <p:nvPr>
            <p:ph idx="1"/>
          </p:nvPr>
        </p:nvSpPr>
        <p:spPr>
          <a:xfrm>
            <a:off x="643467" y="1782981"/>
            <a:ext cx="10905066" cy="4393982"/>
          </a:xfrm>
        </p:spPr>
        <p:txBody>
          <a:bodyPr>
            <a:normAutofit/>
          </a:bodyPr>
          <a:lstStyle/>
          <a:p>
            <a:r>
              <a:rPr lang="en-US" sz="2400" dirty="0"/>
              <a:t>Review resume and prepare to address gaps in your background</a:t>
            </a:r>
          </a:p>
          <a:p>
            <a:r>
              <a:rPr lang="en-US" sz="2400" dirty="0"/>
              <a:t>Do the research</a:t>
            </a:r>
          </a:p>
          <a:p>
            <a:r>
              <a:rPr lang="en-US" sz="2400" dirty="0"/>
              <a:t>Prepare answers for common questions</a:t>
            </a:r>
          </a:p>
          <a:p>
            <a:r>
              <a:rPr lang="en-US" sz="2400" dirty="0"/>
              <a:t>Recruit someone to practice</a:t>
            </a:r>
          </a:p>
          <a:p>
            <a:r>
              <a:rPr lang="en-US" sz="2400" dirty="0"/>
              <a:t>Prepare smart questions to the interviewer</a:t>
            </a:r>
          </a:p>
          <a:p>
            <a:endParaRPr lang="en-US" sz="2000" dirty="0"/>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During the interview</a:t>
            </a:r>
          </a:p>
        </p:txBody>
      </p:sp>
      <p:sp>
        <p:nvSpPr>
          <p:cNvPr id="3" name="Content Placeholder 2"/>
          <p:cNvSpPr>
            <a:spLocks noGrp="1"/>
          </p:cNvSpPr>
          <p:nvPr>
            <p:ph idx="1"/>
          </p:nvPr>
        </p:nvSpPr>
        <p:spPr>
          <a:xfrm>
            <a:off x="643467" y="1782981"/>
            <a:ext cx="10905066" cy="4393982"/>
          </a:xfrm>
        </p:spPr>
        <p:txBody>
          <a:bodyPr>
            <a:normAutofit/>
          </a:bodyPr>
          <a:lstStyle/>
          <a:p>
            <a:r>
              <a:rPr lang="en-US" sz="2400" dirty="0"/>
              <a:t>Manners</a:t>
            </a:r>
          </a:p>
          <a:p>
            <a:pPr lvl="1"/>
            <a:r>
              <a:rPr lang="en-US" dirty="0"/>
              <a:t>Dress properly</a:t>
            </a:r>
          </a:p>
          <a:p>
            <a:pPr lvl="1"/>
            <a:r>
              <a:rPr lang="en-US" dirty="0"/>
              <a:t>Keep calm</a:t>
            </a:r>
          </a:p>
          <a:p>
            <a:pPr lvl="1"/>
            <a:r>
              <a:rPr lang="en-US" dirty="0"/>
              <a:t>Don’t be late</a:t>
            </a:r>
          </a:p>
          <a:p>
            <a:r>
              <a:rPr lang="en-US" sz="2400" dirty="0"/>
              <a:t>Answering Questions</a:t>
            </a:r>
          </a:p>
          <a:p>
            <a:pPr lvl="1"/>
            <a:r>
              <a:rPr lang="en-US" dirty="0"/>
              <a:t>Know what you may and may not say</a:t>
            </a:r>
          </a:p>
          <a:p>
            <a:pPr lvl="1"/>
            <a:r>
              <a:rPr lang="en-US" dirty="0"/>
              <a:t>Guess what they look for and respond accordingly</a:t>
            </a:r>
          </a:p>
          <a:p>
            <a:pPr lvl="2"/>
            <a:r>
              <a:rPr lang="en-US" sz="2400" dirty="0"/>
              <a:t>Google: Be a good person and do the right thing. Be sure to show you are positive and you have an open-mind.</a:t>
            </a: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After the interview</a:t>
            </a:r>
          </a:p>
        </p:txBody>
      </p:sp>
      <p:sp>
        <p:nvSpPr>
          <p:cNvPr id="3" name="Content Placeholder 2"/>
          <p:cNvSpPr>
            <a:spLocks noGrp="1"/>
          </p:cNvSpPr>
          <p:nvPr>
            <p:ph idx="1"/>
          </p:nvPr>
        </p:nvSpPr>
        <p:spPr>
          <a:xfrm>
            <a:off x="643467" y="1782981"/>
            <a:ext cx="10905066" cy="4393982"/>
          </a:xfrm>
        </p:spPr>
        <p:txBody>
          <a:bodyPr>
            <a:normAutofit/>
          </a:bodyPr>
          <a:lstStyle/>
          <a:p>
            <a:r>
              <a:rPr lang="en-US" sz="2400" dirty="0"/>
              <a:t>Wait and don’t panic.</a:t>
            </a:r>
          </a:p>
          <a:p>
            <a:endParaRPr lang="en-US" dirty="0"/>
          </a:p>
          <a:p>
            <a:r>
              <a:rPr lang="en-US" sz="2400" dirty="0"/>
              <a:t>Keep looking and keep interviewing other companies.</a:t>
            </a:r>
          </a:p>
          <a:p>
            <a:endParaRPr lang="en-US" sz="2400" dirty="0"/>
          </a:p>
          <a:p>
            <a:r>
              <a:rPr lang="en-US" sz="2400" dirty="0"/>
              <a:t>Follow up (but don’t be annoying) </a:t>
            </a:r>
          </a:p>
          <a:p>
            <a:pPr lvl="1"/>
            <a:r>
              <a:rPr lang="en-US" sz="2000" dirty="0"/>
              <a:t>Personal Example</a:t>
            </a:r>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4"/>
            <a:ext cx="10905066" cy="1135737"/>
          </a:xfrm>
        </p:spPr>
        <p:txBody>
          <a:bodyPr>
            <a:normAutofit/>
          </a:bodyPr>
          <a:lstStyle/>
          <a:p>
            <a:r>
              <a:rPr lang="en-US" sz="3600"/>
              <a:t>References</a:t>
            </a:r>
          </a:p>
        </p:txBody>
      </p:sp>
      <p:sp>
        <p:nvSpPr>
          <p:cNvPr id="3" name="Content Placeholder 2"/>
          <p:cNvSpPr>
            <a:spLocks noGrp="1"/>
          </p:cNvSpPr>
          <p:nvPr>
            <p:ph idx="1"/>
          </p:nvPr>
        </p:nvSpPr>
        <p:spPr>
          <a:xfrm>
            <a:off x="643467" y="1782981"/>
            <a:ext cx="10905066" cy="4393982"/>
          </a:xfrm>
        </p:spPr>
        <p:txBody>
          <a:bodyPr>
            <a:normAutofit/>
          </a:bodyPr>
          <a:lstStyle/>
          <a:p>
            <a:pPr marL="0" indent="0">
              <a:buNone/>
            </a:pPr>
            <a:r>
              <a:rPr lang="en-US" sz="2000" i="1">
                <a:effectLst/>
              </a:rPr>
              <a:t>Engineering Co-op- fall 2022</a:t>
            </a:r>
            <a:r>
              <a:rPr lang="en-US" sz="2000">
                <a:effectLst/>
              </a:rPr>
              <a:t>. Job Application for Engineering Co-Op- Fall 2022 at Hydrite. (n.d.). Retrieved October 27, 2021, from https://boards.greenhouse.io/hydritechemicalco/jobs/3441604. </a:t>
            </a:r>
          </a:p>
          <a:p>
            <a:pPr marL="0" indent="0">
              <a:buNone/>
            </a:pPr>
            <a:r>
              <a:rPr lang="en-US" sz="2000">
                <a:effectLst/>
              </a:rPr>
              <a:t>Acosta, D. (2021, June 10). </a:t>
            </a:r>
            <a:r>
              <a:rPr lang="en-US" sz="2000" i="1">
                <a:effectLst/>
              </a:rPr>
              <a:t>Job interview preparation tips to help you stand out</a:t>
            </a:r>
            <a:r>
              <a:rPr lang="en-US" sz="2000">
                <a:effectLst/>
              </a:rPr>
              <a:t>. The Wall Street Journal. Retrieved October 27, 2021, from https://www.wsj.com/articles/how-to-prepare-for-a-job-interview-11605107862. </a:t>
            </a:r>
          </a:p>
          <a:p>
            <a:pPr marL="0" indent="0">
              <a:buNone/>
            </a:pPr>
            <a:endParaRPr lang="en-US" sz="2000" b="1"/>
          </a:p>
        </p:txBody>
      </p:sp>
      <p:sp>
        <p:nvSpPr>
          <p:cNvPr id="10" name="Rectangle 9"/>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1008</Words>
  <Application>Microsoft Macintosh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How to ACE an interview?</vt:lpstr>
      <vt:lpstr>Warm Up Discussions</vt:lpstr>
      <vt:lpstr>Finding Opportunities</vt:lpstr>
      <vt:lpstr>Read Job Descriptions</vt:lpstr>
      <vt:lpstr>Read Job Descriptions</vt:lpstr>
      <vt:lpstr>Prepare for Interview Questions</vt:lpstr>
      <vt:lpstr>During the interview</vt:lpstr>
      <vt:lpstr>After the interview</vt:lpstr>
      <vt:lpstr>References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 Shi</dc:creator>
  <cp:lastModifiedBy>Huo, Mingjia</cp:lastModifiedBy>
  <cp:revision>13</cp:revision>
  <dcterms:created xsi:type="dcterms:W3CDTF">2021-10-27T03:06:00Z</dcterms:created>
  <dcterms:modified xsi:type="dcterms:W3CDTF">2021-10-28T15:02:58Z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25852A1C6A5740A28004D9F20B7F796B</vt:lpwstr>
  </property>
  <property fmtid="{D5CDD505-2E9C-101B-9397-08002B2CF9AE}" pid="3" name="KSOProductBuildVer">
    <vt:lpwstr>1033-11.2.0.10351</vt:lpwstr>
  </property>
</Properties>
</file>