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3" r:id="rId6"/>
    <p:sldId id="262" r:id="rId7"/>
    <p:sldId id="264" r:id="rId8"/>
    <p:sldId id="265" r:id="rId9"/>
    <p:sldId id="269" r:id="rId10"/>
    <p:sldId id="293" r:id="rId11"/>
    <p:sldId id="266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72" r:id="rId21"/>
    <p:sldId id="271" r:id="rId22"/>
    <p:sldId id="282" r:id="rId23"/>
    <p:sldId id="283" r:id="rId24"/>
    <p:sldId id="285" r:id="rId25"/>
    <p:sldId id="290" r:id="rId26"/>
    <p:sldId id="284" r:id="rId27"/>
    <p:sldId id="288" r:id="rId28"/>
    <p:sldId id="289" r:id="rId29"/>
    <p:sldId id="291" r:id="rId30"/>
    <p:sldId id="286" r:id="rId31"/>
    <p:sldId id="295" r:id="rId32"/>
    <p:sldId id="292" r:id="rId33"/>
    <p:sldId id="302" r:id="rId34"/>
    <p:sldId id="301" r:id="rId35"/>
    <p:sldId id="297" r:id="rId36"/>
    <p:sldId id="298" r:id="rId37"/>
    <p:sldId id="299" r:id="rId38"/>
    <p:sldId id="303" r:id="rId3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6D6C982-6312-4BA3-B255-4796F5DBD071}">
          <p14:sldIdLst>
            <p14:sldId id="256"/>
            <p14:sldId id="263"/>
            <p14:sldId id="262"/>
            <p14:sldId id="264"/>
            <p14:sldId id="265"/>
            <p14:sldId id="269"/>
            <p14:sldId id="293"/>
            <p14:sldId id="266"/>
            <p14:sldId id="273"/>
            <p14:sldId id="274"/>
            <p14:sldId id="275"/>
            <p14:sldId id="276"/>
          </p14:sldIdLst>
        </p14:section>
        <p14:section name="Section sans titre" id="{7A9C253D-2213-442C-BE00-1904AF73C30A}">
          <p14:sldIdLst>
            <p14:sldId id="277"/>
            <p14:sldId id="279"/>
            <p14:sldId id="280"/>
            <p14:sldId id="281"/>
            <p14:sldId id="272"/>
            <p14:sldId id="271"/>
            <p14:sldId id="282"/>
            <p14:sldId id="283"/>
            <p14:sldId id="285"/>
            <p14:sldId id="290"/>
            <p14:sldId id="284"/>
            <p14:sldId id="288"/>
            <p14:sldId id="289"/>
            <p14:sldId id="291"/>
            <p14:sldId id="286"/>
            <p14:sldId id="295"/>
            <p14:sldId id="292"/>
            <p14:sldId id="302"/>
            <p14:sldId id="301"/>
            <p14:sldId id="297"/>
            <p14:sldId id="298"/>
            <p14:sldId id="299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25/03/2024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objective-success-141478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objective-success-141478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base-de-donn%C3%A9es-stockage-de-donn%C3%A9es-14976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signes-de-ponctuation-1019729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signes-de-ponctuation-1019729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Application de gestion avec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Université joseph </a:t>
            </a:r>
            <a:r>
              <a:rPr lang="fr-FR" dirty="0" err="1">
                <a:solidFill>
                  <a:srgbClr val="7CEBFF"/>
                </a:solidFill>
              </a:rPr>
              <a:t>ki-zerbo</a:t>
            </a:r>
            <a:r>
              <a:rPr lang="fr-FR" dirty="0">
                <a:solidFill>
                  <a:srgbClr val="7CEBFF"/>
                </a:solidFill>
              </a:rPr>
              <a:t> . Jeudi 21 mars 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~1/2~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3F8D118-BD69-CF5A-15C5-EDD44848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691271" cy="367830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Analyser et concevoir une solution digitale  traduisant des règles de gestion et résolvant les différentes insuffisances. </a:t>
            </a:r>
          </a:p>
        </p:txBody>
      </p: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68B1B653-E1D1-7D94-F160-4AFD004F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3862" y="2736073"/>
            <a:ext cx="3633787" cy="36337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D484F4-978D-5D87-0C16-5A9E56DBB869}"/>
              </a:ext>
            </a:extLst>
          </p:cNvPr>
          <p:cNvSpPr txBox="1"/>
          <p:nvPr/>
        </p:nvSpPr>
        <p:spPr>
          <a:xfrm>
            <a:off x="7966261" y="1966632"/>
            <a:ext cx="371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70C0"/>
                </a:solidFill>
              </a:rPr>
              <a:t>Objectif global</a:t>
            </a:r>
          </a:p>
        </p:txBody>
      </p:sp>
    </p:spTree>
    <p:extLst>
      <p:ext uri="{BB962C8B-B14F-4D97-AF65-F5344CB8AC3E}">
        <p14:creationId xmlns:p14="http://schemas.microsoft.com/office/powerpoint/2010/main" val="280471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~2/2~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Implémentation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Démo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Conclusion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3F8D118-BD69-CF5A-15C5-EDD44848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62670" cy="367830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Concevoir et implémenter un système orienté objet;</a:t>
            </a:r>
          </a:p>
          <a:p>
            <a:r>
              <a:rPr lang="fr-FR" sz="2400" dirty="0">
                <a:solidFill>
                  <a:schemeClr val="accent1"/>
                </a:solidFill>
              </a:rPr>
              <a:t>Mettre en œuvre tous les principes de la sécurités;</a:t>
            </a:r>
          </a:p>
          <a:p>
            <a:r>
              <a:rPr lang="fr-FR" sz="2400" dirty="0">
                <a:solidFill>
                  <a:schemeClr val="accent1"/>
                </a:solidFill>
              </a:rPr>
              <a:t> veiller à la robustesse et à la résilience du  système.</a:t>
            </a:r>
          </a:p>
        </p:txBody>
      </p: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68B1B653-E1D1-7D94-F160-4AFD004F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3862" y="2736073"/>
            <a:ext cx="3633787" cy="36337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D484F4-978D-5D87-0C16-5A9E56DBB869}"/>
              </a:ext>
            </a:extLst>
          </p:cNvPr>
          <p:cNvSpPr txBox="1"/>
          <p:nvPr/>
        </p:nvSpPr>
        <p:spPr>
          <a:xfrm>
            <a:off x="7966261" y="1966632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</a:rPr>
              <a:t>Objectifs spécifiques</a:t>
            </a:r>
          </a:p>
        </p:txBody>
      </p:sp>
    </p:spTree>
    <p:extLst>
      <p:ext uri="{BB962C8B-B14F-4D97-AF65-F5344CB8AC3E}">
        <p14:creationId xmlns:p14="http://schemas.microsoft.com/office/powerpoint/2010/main" val="269775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choix ~1/5~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Implémentation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Démo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Conclusion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D484F4-978D-5D87-0C16-5A9E56DBB869}"/>
              </a:ext>
            </a:extLst>
          </p:cNvPr>
          <p:cNvSpPr txBox="1"/>
          <p:nvPr/>
        </p:nvSpPr>
        <p:spPr>
          <a:xfrm>
            <a:off x="4016693" y="1993190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1"/>
                </a:solidFill>
              </a:rPr>
              <a:t>Quelle technologie?</a:t>
            </a:r>
          </a:p>
        </p:txBody>
      </p:sp>
      <p:pic>
        <p:nvPicPr>
          <p:cNvPr id="5122" name="Picture 2" descr="Free Technology Cliparts Transparent, Download Free Technology Cliparts ...">
            <a:extLst>
              <a:ext uri="{FF2B5EF4-FFF2-40B4-BE49-F238E27FC236}">
                <a16:creationId xmlns:a16="http://schemas.microsoft.com/office/drawing/2014/main" id="{4E38B926-21F5-E8B3-1648-D96FBF51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493" y="2811138"/>
            <a:ext cx="4313014" cy="38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0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choix ~2/5~</a:t>
            </a:r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5DEE5E49-486E-B637-4E41-870F3BF5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357438"/>
            <a:ext cx="5393100" cy="35036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00B050"/>
                </a:solidFill>
              </a:rPr>
              <a:t>Forces: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L’un des langage objets le plus sympa;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Installation et configuration très faciles;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L’un des langage les plus populaire.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FF0000"/>
                </a:solidFill>
              </a:rPr>
              <a:t>Faiblesses: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Très lent;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L’interface graphique limitée;</a:t>
            </a:r>
          </a:p>
          <a:p>
            <a:pPr lvl="1"/>
            <a:r>
              <a:rPr lang="fr-FR" sz="2400" dirty="0">
                <a:solidFill>
                  <a:schemeClr val="accent1"/>
                </a:solidFill>
              </a:rPr>
              <a:t> faible offre de sécurité;</a:t>
            </a:r>
          </a:p>
          <a:p>
            <a:pPr marL="324000" lvl="1" indent="0">
              <a:buNone/>
            </a:pP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AFD919EF-8CC2-50D3-2007-8BD1EE448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3863" y="2250892"/>
            <a:ext cx="1614487" cy="553373"/>
          </a:xfrm>
        </p:spPr>
        <p:txBody>
          <a:bodyPr/>
          <a:lstStyle/>
          <a:p>
            <a:r>
              <a:rPr lang="fr-FR" sz="3200" dirty="0">
                <a:solidFill>
                  <a:srgbClr val="0070C0"/>
                </a:solidFill>
              </a:rPr>
              <a:t>Python?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3074" name="Picture 2" descr="Python Logo PNG Transparent – Brands Logos">
            <a:extLst>
              <a:ext uri="{FF2B5EF4-FFF2-40B4-BE49-F238E27FC236}">
                <a16:creationId xmlns:a16="http://schemas.microsoft.com/office/drawing/2014/main" id="{3E7E5AF7-7316-2B64-B150-EBAAAB7CEF8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08" y="2925763"/>
            <a:ext cx="2946797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1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choix ~3/5~</a:t>
            </a:r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5DEE5E49-486E-B637-4E41-870F3BF5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357438"/>
            <a:ext cx="6218861" cy="37709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00B050"/>
                </a:solidFill>
              </a:rPr>
              <a:t>Forces: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Technologie web;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Installation et configuration très faciles;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Possibilité de concevoir une solution exploitable en ligne et en locale.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FF0000"/>
                </a:solidFill>
              </a:rPr>
              <a:t>Faiblesses: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N’est pas autosuffisent;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Gestion cas par cas de tous les navigateurs 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 nécessite plus de moyen pour l’hébergement;</a:t>
            </a:r>
          </a:p>
          <a:p>
            <a:pPr marL="324000" lvl="1" indent="0">
              <a:buNone/>
            </a:pP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AFD919EF-8CC2-50D3-2007-8BD1EE448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3863" y="2250892"/>
            <a:ext cx="1614487" cy="553373"/>
          </a:xfrm>
        </p:spPr>
        <p:txBody>
          <a:bodyPr/>
          <a:lstStyle/>
          <a:p>
            <a:r>
              <a:rPr lang="fr-FR" sz="3200" dirty="0">
                <a:solidFill>
                  <a:srgbClr val="0070C0"/>
                </a:solidFill>
              </a:rPr>
              <a:t>PHP?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467104-097E-3C12-DF40-FD91824888D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55" y="3115752"/>
            <a:ext cx="3821905" cy="2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2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choix ~4/5~</a:t>
            </a:r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5DEE5E49-486E-B637-4E41-870F3BF5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357438"/>
            <a:ext cx="5393100" cy="35036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00B050"/>
                </a:solidFill>
              </a:rPr>
              <a:t>Forces: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Très rapide;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L’exécutable compatible avec toutes les architectures(très portable) 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Très sécurisé;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Près que langage objet pure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rgbClr val="FF0000"/>
                </a:solidFill>
              </a:rPr>
              <a:t>Faiblesses: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Langage très difficiles;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IDE difficile à configurer;</a:t>
            </a:r>
          </a:p>
          <a:p>
            <a:pPr marL="324000" lvl="1" indent="0">
              <a:buNone/>
            </a:pP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AFD919EF-8CC2-50D3-2007-8BD1EE448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3863" y="2250892"/>
            <a:ext cx="1614487" cy="553373"/>
          </a:xfrm>
        </p:spPr>
        <p:txBody>
          <a:bodyPr/>
          <a:lstStyle/>
          <a:p>
            <a:r>
              <a:rPr lang="fr-FR" sz="3200" dirty="0">
                <a:solidFill>
                  <a:srgbClr val="0070C0"/>
                </a:solidFill>
              </a:rPr>
              <a:t>JAVA?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2050" name="Picture 2" descr="Java Logo PNG Transparent (1) – Brands Logos">
            <a:extLst>
              <a:ext uri="{FF2B5EF4-FFF2-40B4-BE49-F238E27FC236}">
                <a16:creationId xmlns:a16="http://schemas.microsoft.com/office/drawing/2014/main" id="{F0B686DA-C712-8533-CB7F-25A9EE12491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925763"/>
            <a:ext cx="2935287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choix ~5/5~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D484F4-978D-5D87-0C16-5A9E56DBB869}"/>
              </a:ext>
            </a:extLst>
          </p:cNvPr>
          <p:cNvSpPr txBox="1"/>
          <p:nvPr/>
        </p:nvSpPr>
        <p:spPr>
          <a:xfrm>
            <a:off x="3386560" y="2031513"/>
            <a:ext cx="452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</a:rPr>
              <a:t>Choix: la technologie java</a:t>
            </a:r>
          </a:p>
        </p:txBody>
      </p:sp>
      <p:pic>
        <p:nvPicPr>
          <p:cNvPr id="1026" name="Picture 2" descr="Java Logo PNG Transparent (1) – Brands Logos">
            <a:extLst>
              <a:ext uri="{FF2B5EF4-FFF2-40B4-BE49-F238E27FC236}">
                <a16:creationId xmlns:a16="http://schemas.microsoft.com/office/drawing/2014/main" id="{C1B39493-C177-0395-2DE7-8E245C056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54" y="2616288"/>
            <a:ext cx="3678238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8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conceptuel de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57A7BFF4-189E-9716-62CC-A8D1E80CC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826783"/>
            <a:ext cx="11277598" cy="4945832"/>
          </a:xfrm>
        </p:spPr>
      </p:pic>
    </p:spTree>
    <p:extLst>
      <p:ext uri="{BB962C8B-B14F-4D97-AF65-F5344CB8AC3E}">
        <p14:creationId xmlns:p14="http://schemas.microsoft.com/office/powerpoint/2010/main" val="345895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conceptuel de traitement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D8B24553-D9EE-8C46-22C4-F8206E61F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926" y="1878331"/>
            <a:ext cx="6457950" cy="4664244"/>
          </a:xfrm>
        </p:spPr>
      </p:pic>
    </p:spTree>
    <p:extLst>
      <p:ext uri="{BB962C8B-B14F-4D97-AF65-F5344CB8AC3E}">
        <p14:creationId xmlns:p14="http://schemas.microsoft.com/office/powerpoint/2010/main" val="1798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du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59C6408E-713C-E1FB-4B2F-7B467B0B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48182" cy="367830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1"/>
                </a:solidFill>
              </a:rPr>
              <a:t>4 packages:</a:t>
            </a:r>
          </a:p>
          <a:p>
            <a:pPr lvl="1" algn="just"/>
            <a:r>
              <a:rPr lang="fr-FR" sz="2000" dirty="0">
                <a:solidFill>
                  <a:schemeClr val="accent1"/>
                </a:solidFill>
              </a:rPr>
              <a:t>Application pour la gestion des vues et contrôleurs;</a:t>
            </a:r>
          </a:p>
          <a:p>
            <a:pPr lvl="1" algn="just"/>
            <a:r>
              <a:rPr lang="fr-FR" sz="2000" dirty="0" err="1">
                <a:solidFill>
                  <a:schemeClr val="accent1"/>
                </a:solidFill>
              </a:rPr>
              <a:t>DateBase</a:t>
            </a:r>
            <a:r>
              <a:rPr lang="fr-FR" sz="2000" dirty="0">
                <a:solidFill>
                  <a:schemeClr val="accent1"/>
                </a:solidFill>
              </a:rPr>
              <a:t> pour la gestion de la base de données;</a:t>
            </a:r>
          </a:p>
          <a:p>
            <a:pPr lvl="1" algn="just"/>
            <a:r>
              <a:rPr lang="fr-FR" sz="2000" dirty="0">
                <a:solidFill>
                  <a:schemeClr val="accent1"/>
                </a:solidFill>
              </a:rPr>
              <a:t>Métiers pour la gestion de la logique du métier;</a:t>
            </a:r>
          </a:p>
          <a:p>
            <a:pPr lvl="1" algn="just"/>
            <a:r>
              <a:rPr lang="fr-FR" sz="2000" dirty="0">
                <a:solidFill>
                  <a:schemeClr val="accent1"/>
                </a:solidFill>
              </a:rPr>
              <a:t>Outils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1"/>
                </a:solidFill>
              </a:rPr>
              <a:t>Des librairies: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1"/>
                </a:solidFill>
              </a:rPr>
              <a:t>Script de BD pour la journalisation des scripts de la BD;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E6C9E6-5F39-0483-1F6F-0FB555FC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3" y="2164809"/>
            <a:ext cx="3662361" cy="3991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104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A5E5D9C-B3DF-5B7C-583C-4C893C13DE09}"/>
              </a:ext>
            </a:extLst>
          </p:cNvPr>
          <p:cNvSpPr txBox="1">
            <a:spLocks/>
          </p:cNvSpPr>
          <p:nvPr/>
        </p:nvSpPr>
        <p:spPr>
          <a:xfrm>
            <a:off x="228600" y="2592387"/>
            <a:ext cx="11530013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sz="40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et conception d’une application de gestion d’une société  de transport en commun avec JAVA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0DAC3B-352A-8FEA-D001-2D0C023D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48" y="768632"/>
            <a:ext cx="2929171" cy="13921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4D437F-E213-9785-837C-ABD3E8E6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7" y="714374"/>
            <a:ext cx="1475263" cy="1493109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E16871-641F-A96C-2E33-DA89A9AAE614}"/>
              </a:ext>
            </a:extLst>
          </p:cNvPr>
          <p:cNvSpPr/>
          <p:nvPr/>
        </p:nvSpPr>
        <p:spPr>
          <a:xfrm>
            <a:off x="433387" y="4679949"/>
            <a:ext cx="4514850" cy="187801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accent1"/>
                </a:solidFill>
                <a:latin typeface="Aptos Display" panose="020B0004020202020204" pitchFamily="34" charset="0"/>
              </a:rPr>
              <a:t>Réalisé par: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DIAO Abdouramane</a:t>
            </a:r>
          </a:p>
          <a:p>
            <a:r>
              <a:rPr lang="fr-FR" sz="20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YALAWEOGO E. C. Omar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B311CAC-E815-DCB7-5388-6CBE77CC2EEB}"/>
              </a:ext>
            </a:extLst>
          </p:cNvPr>
          <p:cNvSpPr/>
          <p:nvPr/>
        </p:nvSpPr>
        <p:spPr>
          <a:xfrm>
            <a:off x="7243765" y="4679948"/>
            <a:ext cx="4514850" cy="187801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Aptos Display" panose="020B0004020202020204" pitchFamily="34" charset="0"/>
              </a:rPr>
              <a:t>Professeur:</a:t>
            </a:r>
          </a:p>
          <a:p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  <a:p>
            <a:r>
              <a:rPr lang="fr-FR" sz="24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Dr Cédric BERE</a:t>
            </a:r>
          </a:p>
        </p:txBody>
      </p:sp>
    </p:spTree>
    <p:extLst>
      <p:ext uri="{BB962C8B-B14F-4D97-AF65-F5344CB8AC3E}">
        <p14:creationId xmlns:p14="http://schemas.microsoft.com/office/powerpoint/2010/main" val="246839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interface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ptos Display" panose="020B0004020202020204" pitchFamily="34" charset="0"/>
              </a:rPr>
              <a:t>Démo</a:t>
            </a:r>
            <a:endParaRPr lang="fr-FR" dirty="0"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448383" cy="36783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1"/>
                </a:solidFill>
              </a:rPr>
              <a:t>Paquetage application:</a:t>
            </a:r>
          </a:p>
          <a:p>
            <a:pPr lvl="1" algn="just"/>
            <a:r>
              <a:rPr lang="fr-FR" sz="2200" dirty="0">
                <a:solidFill>
                  <a:srgbClr val="FF0000"/>
                </a:solidFill>
              </a:rPr>
              <a:t>x</a:t>
            </a:r>
            <a:r>
              <a:rPr lang="fr-FR" sz="2200" dirty="0">
                <a:solidFill>
                  <a:schemeClr val="accent1"/>
                </a:solidFill>
              </a:rPr>
              <a:t>Controller.java pour la spécification des instructions associées à chaque fenêtre;</a:t>
            </a:r>
          </a:p>
          <a:p>
            <a:pPr lvl="1" algn="just"/>
            <a:r>
              <a:rPr lang="fr-FR" sz="2200" dirty="0" err="1">
                <a:solidFill>
                  <a:srgbClr val="FF0000"/>
                </a:solidFill>
              </a:rPr>
              <a:t>X</a:t>
            </a:r>
            <a:r>
              <a:rPr lang="fr-FR" sz="2200" dirty="0" err="1">
                <a:solidFill>
                  <a:schemeClr val="accent1"/>
                </a:solidFill>
              </a:rPr>
              <a:t>.fxml</a:t>
            </a:r>
            <a:r>
              <a:rPr lang="fr-FR" sz="2200" dirty="0">
                <a:solidFill>
                  <a:schemeClr val="accent1"/>
                </a:solidFill>
              </a:rPr>
              <a:t> pour l’organisation de la structure graphique de l’application;</a:t>
            </a:r>
          </a:p>
          <a:p>
            <a:pPr lvl="1" algn="just"/>
            <a:r>
              <a:rPr lang="fr-FR" sz="2200" dirty="0">
                <a:solidFill>
                  <a:schemeClr val="accent1"/>
                </a:solidFill>
              </a:rPr>
              <a:t>application.css pour appliquer du style aux différents éléments de l’interfaces;</a:t>
            </a:r>
          </a:p>
          <a:p>
            <a:pPr marL="0" indent="0" algn="just">
              <a:buNone/>
            </a:pP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86AE9A-E126-D622-7A8F-798E6056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73" y="1826783"/>
            <a:ext cx="2967226" cy="4864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061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logique du métier ou modèle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62658" cy="367830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chemeClr val="accent1"/>
                </a:solidFill>
              </a:rPr>
              <a:t>Le paquetage métiers renferme des classes(</a:t>
            </a:r>
            <a:r>
              <a:rPr lang="fr-FR" sz="2400" dirty="0">
                <a:solidFill>
                  <a:srgbClr val="FF0000"/>
                </a:solidFill>
              </a:rPr>
              <a:t>modèles</a:t>
            </a:r>
            <a:r>
              <a:rPr lang="fr-FR" sz="2400" dirty="0">
                <a:solidFill>
                  <a:schemeClr val="accent1"/>
                </a:solidFill>
              </a:rPr>
              <a:t>) correspondantes plus ou moins aux différentes tables de notre base de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6ABEEB4-10C7-78D2-71FD-19E146CF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272" y="2180496"/>
            <a:ext cx="3199959" cy="3678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831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des données persistantes ~1/5~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19808" cy="27344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accent1"/>
                </a:solidFill>
              </a:rPr>
              <a:t>Le paquetage </a:t>
            </a:r>
            <a:r>
              <a:rPr lang="fr-FR" sz="2800" dirty="0" err="1">
                <a:solidFill>
                  <a:schemeClr val="accent1"/>
                </a:solidFill>
              </a:rPr>
              <a:t>DataBase</a:t>
            </a:r>
            <a:r>
              <a:rPr lang="fr-FR" sz="2800" dirty="0">
                <a:solidFill>
                  <a:schemeClr val="accent1"/>
                </a:solidFill>
              </a:rPr>
              <a:t> est composé de:</a:t>
            </a:r>
          </a:p>
          <a:p>
            <a:pPr lvl="1" algn="just"/>
            <a:r>
              <a:rPr lang="fr-FR" sz="2400" dirty="0">
                <a:solidFill>
                  <a:schemeClr val="accent1"/>
                </a:solidFill>
              </a:rPr>
              <a:t>La classe </a:t>
            </a:r>
            <a:r>
              <a:rPr lang="fr-FR" sz="2400" dirty="0" err="1">
                <a:solidFill>
                  <a:schemeClr val="accent1"/>
                </a:solidFill>
              </a:rPr>
              <a:t>DataBaseConnect</a:t>
            </a:r>
            <a:r>
              <a:rPr lang="fr-FR" sz="2400" dirty="0">
                <a:solidFill>
                  <a:schemeClr val="accent1"/>
                </a:solidFill>
              </a:rPr>
              <a:t> dont: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Les attributs constituent les paramètres de connexion à la base de données;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La  méthode statique </a:t>
            </a:r>
            <a:r>
              <a:rPr lang="fr-FR" sz="2000" dirty="0" err="1">
                <a:solidFill>
                  <a:schemeClr val="accent1"/>
                </a:solidFill>
              </a:rPr>
              <a:t>connect</a:t>
            </a:r>
            <a:r>
              <a:rPr lang="fr-FR" sz="2000" dirty="0">
                <a:solidFill>
                  <a:schemeClr val="accent1"/>
                </a:solidFill>
              </a:rPr>
              <a:t>() charger de se connecter à la base de données et de renvoyer un objet connexion;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B07F7E-9D43-D3AB-BE9D-2BF0B1CB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22" y="2180496"/>
            <a:ext cx="3643477" cy="349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93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des données persistantes ~2/5~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19808" cy="367830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3000" dirty="0">
                <a:solidFill>
                  <a:schemeClr val="accent1"/>
                </a:solidFill>
              </a:rPr>
              <a:t>Le paquetage </a:t>
            </a:r>
            <a:r>
              <a:rPr lang="fr-FR" sz="3000" dirty="0" err="1">
                <a:solidFill>
                  <a:schemeClr val="accent1"/>
                </a:solidFill>
              </a:rPr>
              <a:t>DataBase</a:t>
            </a:r>
            <a:r>
              <a:rPr lang="fr-FR" sz="3000" dirty="0">
                <a:solidFill>
                  <a:schemeClr val="accent1"/>
                </a:solidFill>
              </a:rPr>
              <a:t> est composé de:</a:t>
            </a:r>
          </a:p>
          <a:p>
            <a:pPr lvl="1" algn="just"/>
            <a:r>
              <a:rPr lang="fr-FR" sz="2400" dirty="0">
                <a:solidFill>
                  <a:schemeClr val="accent1"/>
                </a:solidFill>
              </a:rPr>
              <a:t>Une classe abstraite et </a:t>
            </a:r>
            <a:r>
              <a:rPr lang="fr-FR" sz="2400" dirty="0" err="1">
                <a:solidFill>
                  <a:schemeClr val="accent1"/>
                </a:solidFill>
              </a:rPr>
              <a:t>génerique</a:t>
            </a:r>
            <a:r>
              <a:rPr lang="fr-FR" sz="2400" dirty="0">
                <a:solidFill>
                  <a:schemeClr val="accent1"/>
                </a:solidFill>
              </a:rPr>
              <a:t> DAO étendant la classe </a:t>
            </a:r>
            <a:r>
              <a:rPr lang="fr-FR" sz="2400" dirty="0" err="1">
                <a:solidFill>
                  <a:schemeClr val="accent1"/>
                </a:solidFill>
              </a:rPr>
              <a:t>DataBaseConnect</a:t>
            </a:r>
            <a:r>
              <a:rPr lang="fr-FR" sz="2400" dirty="0">
                <a:solidFill>
                  <a:schemeClr val="accent1"/>
                </a:solidFill>
              </a:rPr>
              <a:t> et  ayant la responsabilité de: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De créer une connexion unique à la base de données(</a:t>
            </a:r>
            <a:r>
              <a:rPr lang="fr-FR" sz="2000" dirty="0">
                <a:solidFill>
                  <a:srgbClr val="FF0000"/>
                </a:solidFill>
              </a:rPr>
              <a:t>Singleton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Spécifier le CRUD ou les 4 opérations de base: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rgbClr val="FF0000"/>
                </a:solidFill>
              </a:rPr>
              <a:t>Ajout;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rgbClr val="FF0000"/>
                </a:solidFill>
              </a:rPr>
              <a:t>Modification;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rgbClr val="FF0000"/>
                </a:solidFill>
              </a:rPr>
              <a:t>Suppression;</a:t>
            </a:r>
          </a:p>
          <a:p>
            <a:pPr lvl="3" algn="just"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rgbClr val="FF0000"/>
                </a:solidFill>
              </a:rPr>
              <a:t>Lecture</a:t>
            </a:r>
            <a:r>
              <a:rPr lang="fr-FR" sz="1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1B820DA-46E3-AA35-FFD4-BF7550B7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22" y="2180496"/>
            <a:ext cx="3643477" cy="349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4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des données persistantes ~3/5~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19808" cy="22629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1"/>
                </a:solidFill>
              </a:rPr>
              <a:t>Le paquetage </a:t>
            </a:r>
            <a:r>
              <a:rPr lang="fr-FR" sz="2400" dirty="0" err="1">
                <a:solidFill>
                  <a:schemeClr val="accent1"/>
                </a:solidFill>
              </a:rPr>
              <a:t>DataBase</a:t>
            </a:r>
            <a:r>
              <a:rPr lang="fr-FR" sz="2400" dirty="0">
                <a:solidFill>
                  <a:schemeClr val="accent1"/>
                </a:solidFill>
              </a:rPr>
              <a:t> est composé de:</a:t>
            </a:r>
          </a:p>
          <a:p>
            <a:pPr lvl="1" algn="just"/>
            <a:r>
              <a:rPr lang="fr-FR" sz="2000" dirty="0">
                <a:solidFill>
                  <a:schemeClr val="accent1"/>
                </a:solidFill>
              </a:rPr>
              <a:t>Une classe </a:t>
            </a:r>
            <a:r>
              <a:rPr lang="fr-FR" sz="2000" dirty="0" err="1">
                <a:solidFill>
                  <a:schemeClr val="accent1"/>
                </a:solidFill>
              </a:rPr>
              <a:t>DAOfactory</a:t>
            </a:r>
            <a:r>
              <a:rPr lang="fr-FR" sz="2000" dirty="0">
                <a:solidFill>
                  <a:schemeClr val="accent1"/>
                </a:solidFill>
              </a:rPr>
              <a:t> qui étend la classe DAO la responsabilité d’</a:t>
            </a:r>
            <a:r>
              <a:rPr lang="fr-FR" sz="2000" dirty="0" err="1">
                <a:solidFill>
                  <a:schemeClr val="accent1"/>
                </a:solidFill>
              </a:rPr>
              <a:t>instensier</a:t>
            </a:r>
            <a:r>
              <a:rPr lang="fr-FR" sz="2000" dirty="0">
                <a:solidFill>
                  <a:schemeClr val="accent1"/>
                </a:solidFill>
              </a:rPr>
              <a:t> les objets des classes </a:t>
            </a:r>
            <a:r>
              <a:rPr lang="fr-FR" sz="2000" dirty="0" err="1">
                <a:solidFill>
                  <a:schemeClr val="accent1"/>
                </a:solidFill>
              </a:rPr>
              <a:t>DAOx</a:t>
            </a:r>
            <a:r>
              <a:rPr lang="fr-FR" sz="2000" dirty="0">
                <a:solidFill>
                  <a:schemeClr val="accent1"/>
                </a:solidFill>
              </a:rPr>
              <a:t> partout où ils sont </a:t>
            </a:r>
            <a:r>
              <a:rPr lang="fr-FR" sz="2000" dirty="0" err="1">
                <a:solidFill>
                  <a:schemeClr val="accent1"/>
                </a:solidFill>
              </a:rPr>
              <a:t>nécésaires</a:t>
            </a:r>
            <a:endParaRPr lang="fr-FR" sz="2000" dirty="0">
              <a:solidFill>
                <a:schemeClr val="accent1"/>
              </a:solidFill>
            </a:endParaRPr>
          </a:p>
          <a:p>
            <a:pPr marL="324000" lvl="1" indent="0" algn="just">
              <a:buNone/>
            </a:pP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1B820DA-46E3-AA35-FFD4-BF7550B7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22" y="2180496"/>
            <a:ext cx="3643477" cy="349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880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des données persistantes ~4/5~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419808" cy="36783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accent1"/>
                </a:solidFill>
              </a:rPr>
              <a:t>Le paquetage </a:t>
            </a:r>
            <a:r>
              <a:rPr lang="fr-FR" sz="2800" dirty="0" err="1">
                <a:solidFill>
                  <a:schemeClr val="accent1"/>
                </a:solidFill>
              </a:rPr>
              <a:t>DataBase</a:t>
            </a:r>
            <a:r>
              <a:rPr lang="fr-FR" sz="2800" dirty="0">
                <a:solidFill>
                  <a:schemeClr val="accent1"/>
                </a:solidFill>
              </a:rPr>
              <a:t> est composé:</a:t>
            </a:r>
          </a:p>
          <a:p>
            <a:pPr lvl="1" algn="just"/>
            <a:r>
              <a:rPr lang="fr-FR" sz="2400" dirty="0">
                <a:solidFill>
                  <a:schemeClr val="accent1"/>
                </a:solidFill>
              </a:rPr>
              <a:t>Les  classes </a:t>
            </a:r>
            <a:r>
              <a:rPr lang="fr-FR" sz="2400" dirty="0" err="1">
                <a:solidFill>
                  <a:schemeClr val="accent1"/>
                </a:solidFill>
              </a:rPr>
              <a:t>DAOx</a:t>
            </a:r>
            <a:r>
              <a:rPr lang="fr-FR" sz="2400" dirty="0">
                <a:solidFill>
                  <a:schemeClr val="accent1"/>
                </a:solidFill>
              </a:rPr>
              <a:t> qui étendent la classe DAO la responsabilité chacune: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 D’adapter les 4 primitives à la classe métier  à laquelle elle rattachée;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 De définir d’autres méthodes nécessaires à la gestion de la classe métier à laquelle elle est rattachée</a:t>
            </a:r>
          </a:p>
          <a:p>
            <a:pPr marL="324000" lvl="1" indent="0" algn="just">
              <a:buNone/>
            </a:pP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D7F1A1-A6BD-6C04-0A4F-A5553F31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2" y="2180496"/>
            <a:ext cx="3643477" cy="349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383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des données persistantes ~5/5~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AE65ED-CE1A-3721-105D-FEDF9B5D959D}"/>
              </a:ext>
            </a:extLst>
          </p:cNvPr>
          <p:cNvGrpSpPr/>
          <p:nvPr/>
        </p:nvGrpSpPr>
        <p:grpSpPr>
          <a:xfrm>
            <a:off x="1557342" y="2098289"/>
            <a:ext cx="2240279" cy="1815577"/>
            <a:chOff x="437201" y="1826782"/>
            <a:chExt cx="2240279" cy="1815577"/>
          </a:xfrm>
        </p:grpSpPr>
        <p:sp>
          <p:nvSpPr>
            <p:cNvPr id="3" name="Organigramme : Procédé 2">
              <a:extLst>
                <a:ext uri="{FF2B5EF4-FFF2-40B4-BE49-F238E27FC236}">
                  <a16:creationId xmlns:a16="http://schemas.microsoft.com/office/drawing/2014/main" id="{32936AF9-38E4-3020-19B8-44140890C826}"/>
                </a:ext>
              </a:extLst>
            </p:cNvPr>
            <p:cNvSpPr/>
            <p:nvPr/>
          </p:nvSpPr>
          <p:spPr>
            <a:xfrm>
              <a:off x="437201" y="1826782"/>
              <a:ext cx="2240279" cy="181557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accent1"/>
                </a:solidFill>
              </a:endParaRP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getPassagerDAO</a:t>
              </a:r>
              <a:r>
                <a:rPr lang="fr-FR" dirty="0">
                  <a:solidFill>
                    <a:schemeClr val="accent1"/>
                  </a:solidFill>
                </a:rPr>
                <a:t>()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getColisDAO</a:t>
              </a:r>
              <a:r>
                <a:rPr lang="fr-FR" dirty="0">
                  <a:solidFill>
                    <a:schemeClr val="accent1"/>
                  </a:solidFill>
                </a:rPr>
                <a:t>()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getBilletDAO</a:t>
              </a:r>
              <a:r>
                <a:rPr lang="fr-FR" dirty="0">
                  <a:solidFill>
                    <a:schemeClr val="accent1"/>
                  </a:solidFill>
                </a:rPr>
                <a:t>()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12" name="Organigramme : Procédé 11">
              <a:extLst>
                <a:ext uri="{FF2B5EF4-FFF2-40B4-BE49-F238E27FC236}">
                  <a16:creationId xmlns:a16="http://schemas.microsoft.com/office/drawing/2014/main" id="{B1478505-121C-8633-B1B8-F2D8B6B7233C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DAOfactory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7EDC47D-F1C2-6CF4-92FF-423858B07729}"/>
              </a:ext>
            </a:extLst>
          </p:cNvPr>
          <p:cNvGrpSpPr/>
          <p:nvPr/>
        </p:nvGrpSpPr>
        <p:grpSpPr>
          <a:xfrm>
            <a:off x="5033966" y="2098289"/>
            <a:ext cx="2240279" cy="1815577"/>
            <a:chOff x="437201" y="1826782"/>
            <a:chExt cx="2240279" cy="1815577"/>
          </a:xfrm>
        </p:grpSpPr>
        <p:sp>
          <p:nvSpPr>
            <p:cNvPr id="15" name="Organigramme : Procédé 14">
              <a:extLst>
                <a:ext uri="{FF2B5EF4-FFF2-40B4-BE49-F238E27FC236}">
                  <a16:creationId xmlns:a16="http://schemas.microsoft.com/office/drawing/2014/main" id="{3E687421-60F1-EF54-4601-241CE0CE08C7}"/>
                </a:ext>
              </a:extLst>
            </p:cNvPr>
            <p:cNvSpPr/>
            <p:nvPr/>
          </p:nvSpPr>
          <p:spPr>
            <a:xfrm>
              <a:off x="437201" y="1826782"/>
              <a:ext cx="2240279" cy="181557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accent1"/>
                </a:solidFill>
              </a:endParaRP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create</a:t>
              </a:r>
              <a:r>
                <a:rPr lang="fr-FR" dirty="0">
                  <a:solidFill>
                    <a:schemeClr val="accent1"/>
                  </a:solidFill>
                </a:rPr>
                <a:t>(T </a:t>
              </a:r>
              <a:r>
                <a:rPr lang="fr-FR" dirty="0" err="1">
                  <a:solidFill>
                    <a:schemeClr val="accent1"/>
                  </a:solidFill>
                </a:rPr>
                <a:t>object</a:t>
              </a:r>
              <a:r>
                <a:rPr lang="fr-FR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find</a:t>
              </a:r>
              <a:r>
                <a:rPr lang="fr-FR" dirty="0">
                  <a:solidFill>
                    <a:schemeClr val="accent1"/>
                  </a:solidFill>
                </a:rPr>
                <a:t>(T </a:t>
              </a:r>
              <a:r>
                <a:rPr lang="fr-FR" dirty="0" err="1">
                  <a:solidFill>
                    <a:schemeClr val="accent1"/>
                  </a:solidFill>
                </a:rPr>
                <a:t>object</a:t>
              </a:r>
              <a:r>
                <a:rPr lang="fr-FR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+update(T </a:t>
              </a:r>
              <a:r>
                <a:rPr lang="fr-FR" dirty="0" err="1">
                  <a:solidFill>
                    <a:schemeClr val="accent1"/>
                  </a:solidFill>
                </a:rPr>
                <a:t>object</a:t>
              </a:r>
              <a:r>
                <a:rPr lang="fr-FR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+</a:t>
              </a:r>
              <a:r>
                <a:rPr lang="fr-FR" dirty="0" err="1">
                  <a:solidFill>
                    <a:schemeClr val="accent1"/>
                  </a:solidFill>
                </a:rPr>
                <a:t>Delate</a:t>
              </a:r>
              <a:r>
                <a:rPr lang="fr-FR" dirty="0">
                  <a:solidFill>
                    <a:schemeClr val="accent1"/>
                  </a:solidFill>
                </a:rPr>
                <a:t>(T </a:t>
              </a:r>
              <a:r>
                <a:rPr lang="fr-FR" dirty="0" err="1">
                  <a:solidFill>
                    <a:schemeClr val="accent1"/>
                  </a:solidFill>
                </a:rPr>
                <a:t>object</a:t>
              </a:r>
              <a:r>
                <a:rPr lang="fr-FR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16" name="Organigramme : Procédé 15">
              <a:extLst>
                <a:ext uri="{FF2B5EF4-FFF2-40B4-BE49-F238E27FC236}">
                  <a16:creationId xmlns:a16="http://schemas.microsoft.com/office/drawing/2014/main" id="{4E547859-C81C-1DC2-352A-142587820AA7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DAO&lt;T&gt;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ACD6F11-B8A0-EF9B-5153-5CE5F4710A6E}"/>
              </a:ext>
            </a:extLst>
          </p:cNvPr>
          <p:cNvGrpSpPr/>
          <p:nvPr/>
        </p:nvGrpSpPr>
        <p:grpSpPr>
          <a:xfrm>
            <a:off x="2560606" y="4696752"/>
            <a:ext cx="2083110" cy="2000147"/>
            <a:chOff x="437201" y="1826782"/>
            <a:chExt cx="2240279" cy="1764955"/>
          </a:xfrm>
        </p:grpSpPr>
        <p:sp>
          <p:nvSpPr>
            <p:cNvPr id="19" name="Organigramme : Procédé 18">
              <a:extLst>
                <a:ext uri="{FF2B5EF4-FFF2-40B4-BE49-F238E27FC236}">
                  <a16:creationId xmlns:a16="http://schemas.microsoft.com/office/drawing/2014/main" id="{F8817496-7F67-3E83-D844-7469DEC32792}"/>
                </a:ext>
              </a:extLst>
            </p:cNvPr>
            <p:cNvSpPr/>
            <p:nvPr/>
          </p:nvSpPr>
          <p:spPr>
            <a:xfrm>
              <a:off x="437201" y="1826783"/>
              <a:ext cx="2240279" cy="176495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accent1"/>
                </a:solidFill>
              </a:endParaRP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create</a:t>
              </a:r>
              <a:r>
                <a:rPr lang="fr-FR" sz="1400" dirty="0">
                  <a:solidFill>
                    <a:schemeClr val="accent1"/>
                  </a:solidFill>
                </a:rPr>
                <a:t>(Passager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find</a:t>
              </a:r>
              <a:r>
                <a:rPr lang="fr-FR" sz="1400" dirty="0">
                  <a:solidFill>
                    <a:schemeClr val="accent1"/>
                  </a:solidFill>
                </a:rPr>
                <a:t>(Long id):Passager</a:t>
              </a:r>
            </a:p>
            <a:p>
              <a:r>
                <a:rPr lang="fr-FR" sz="1400" dirty="0">
                  <a:solidFill>
                    <a:schemeClr val="accent1"/>
                  </a:solidFill>
                </a:rPr>
                <a:t>update(Passager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Delate</a:t>
              </a:r>
              <a:r>
                <a:rPr lang="fr-FR" sz="1400" dirty="0">
                  <a:solidFill>
                    <a:schemeClr val="accent1"/>
                  </a:solidFill>
                </a:rPr>
                <a:t>(Passager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>
                  <a:solidFill>
                    <a:srgbClr val="7030A0"/>
                  </a:solidFill>
                </a:rPr>
                <a:t>+</a:t>
              </a:r>
              <a:r>
                <a:rPr lang="fr-FR" sz="1400" dirty="0" err="1">
                  <a:solidFill>
                    <a:srgbClr val="7030A0"/>
                  </a:solidFill>
                </a:rPr>
                <a:t>findByDate</a:t>
              </a:r>
              <a:r>
                <a:rPr lang="fr-FR" sz="1400" dirty="0">
                  <a:solidFill>
                    <a:srgbClr val="7030A0"/>
                  </a:solidFill>
                </a:rPr>
                <a:t>(Date </a:t>
              </a:r>
              <a:r>
                <a:rPr lang="fr-FR" sz="1400" dirty="0" err="1">
                  <a:solidFill>
                    <a:srgbClr val="7030A0"/>
                  </a:solidFill>
                </a:rPr>
                <a:t>date</a:t>
              </a:r>
              <a:r>
                <a:rPr lang="fr-FR" sz="1400" dirty="0">
                  <a:solidFill>
                    <a:srgbClr val="7030A0"/>
                  </a:solidFill>
                </a:rPr>
                <a:t>)</a:t>
              </a:r>
            </a:p>
            <a:p>
              <a:r>
                <a:rPr lang="fr-FR" sz="1400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20" name="Organigramme : Procédé 19">
              <a:extLst>
                <a:ext uri="{FF2B5EF4-FFF2-40B4-BE49-F238E27FC236}">
                  <a16:creationId xmlns:a16="http://schemas.microsoft.com/office/drawing/2014/main" id="{AF511454-56BE-C1F4-5569-31B727094F5F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PassagerDAO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73390F1-686C-B7B6-A2FF-0D70AEFC6317}"/>
              </a:ext>
            </a:extLst>
          </p:cNvPr>
          <p:cNvGrpSpPr/>
          <p:nvPr/>
        </p:nvGrpSpPr>
        <p:grpSpPr>
          <a:xfrm>
            <a:off x="5133313" y="4696751"/>
            <a:ext cx="2083110" cy="2000147"/>
            <a:chOff x="437201" y="1826782"/>
            <a:chExt cx="2240279" cy="1815577"/>
          </a:xfrm>
        </p:grpSpPr>
        <p:sp>
          <p:nvSpPr>
            <p:cNvPr id="22" name="Organigramme : Procédé 21">
              <a:extLst>
                <a:ext uri="{FF2B5EF4-FFF2-40B4-BE49-F238E27FC236}">
                  <a16:creationId xmlns:a16="http://schemas.microsoft.com/office/drawing/2014/main" id="{7EC33F6E-99D9-AF1D-7AAB-FA65B92E3F35}"/>
                </a:ext>
              </a:extLst>
            </p:cNvPr>
            <p:cNvSpPr/>
            <p:nvPr/>
          </p:nvSpPr>
          <p:spPr>
            <a:xfrm>
              <a:off x="437201" y="1826782"/>
              <a:ext cx="2240279" cy="181557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accent1"/>
                </a:solidFill>
              </a:endParaRP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create</a:t>
              </a:r>
              <a:r>
                <a:rPr lang="fr-FR" sz="1400" dirty="0">
                  <a:solidFill>
                    <a:schemeClr val="accent1"/>
                  </a:solidFill>
                </a:rPr>
                <a:t>(Colis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find</a:t>
              </a:r>
              <a:r>
                <a:rPr lang="fr-FR" sz="1400" dirty="0">
                  <a:solidFill>
                    <a:schemeClr val="accent1"/>
                  </a:solidFill>
                </a:rPr>
                <a:t>(Long id):Colis</a:t>
              </a:r>
            </a:p>
            <a:p>
              <a:r>
                <a:rPr lang="fr-FR" sz="1400" dirty="0">
                  <a:solidFill>
                    <a:schemeClr val="accent1"/>
                  </a:solidFill>
                </a:rPr>
                <a:t>update(Colis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Delate</a:t>
              </a:r>
              <a:r>
                <a:rPr lang="fr-FR" sz="1400" dirty="0">
                  <a:solidFill>
                    <a:schemeClr val="accent1"/>
                  </a:solidFill>
                </a:rPr>
                <a:t>(Colis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>
                  <a:solidFill>
                    <a:srgbClr val="7030A0"/>
                  </a:solidFill>
                </a:rPr>
                <a:t>+</a:t>
              </a:r>
              <a:r>
                <a:rPr lang="fr-FR" sz="1400" dirty="0" err="1">
                  <a:solidFill>
                    <a:srgbClr val="7030A0"/>
                  </a:solidFill>
                </a:rPr>
                <a:t>findByVille</a:t>
              </a:r>
              <a:r>
                <a:rPr lang="fr-FR" sz="1400" dirty="0">
                  <a:solidFill>
                    <a:srgbClr val="7030A0"/>
                  </a:solidFill>
                </a:rPr>
                <a:t>(String ville)</a:t>
              </a:r>
            </a:p>
            <a:p>
              <a:r>
                <a:rPr lang="fr-FR" sz="1400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23" name="Organigramme : Procédé 22">
              <a:extLst>
                <a:ext uri="{FF2B5EF4-FFF2-40B4-BE49-F238E27FC236}">
                  <a16:creationId xmlns:a16="http://schemas.microsoft.com/office/drawing/2014/main" id="{47E9CB08-4C58-C46D-1FFB-39B08816B510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ColisDAO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3393C3A-FC50-70A3-6171-2A72BE49F07D}"/>
              </a:ext>
            </a:extLst>
          </p:cNvPr>
          <p:cNvGrpSpPr/>
          <p:nvPr/>
        </p:nvGrpSpPr>
        <p:grpSpPr>
          <a:xfrm>
            <a:off x="7696494" y="4696750"/>
            <a:ext cx="2083110" cy="2000147"/>
            <a:chOff x="437201" y="1826782"/>
            <a:chExt cx="2240279" cy="1764955"/>
          </a:xfrm>
        </p:grpSpPr>
        <p:sp>
          <p:nvSpPr>
            <p:cNvPr id="25" name="Organigramme : Procédé 24">
              <a:extLst>
                <a:ext uri="{FF2B5EF4-FFF2-40B4-BE49-F238E27FC236}">
                  <a16:creationId xmlns:a16="http://schemas.microsoft.com/office/drawing/2014/main" id="{A13D9D28-0C23-AC90-3FDD-1E8612B6CE36}"/>
                </a:ext>
              </a:extLst>
            </p:cNvPr>
            <p:cNvSpPr/>
            <p:nvPr/>
          </p:nvSpPr>
          <p:spPr>
            <a:xfrm>
              <a:off x="437201" y="1826782"/>
              <a:ext cx="2240279" cy="176495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accent1"/>
                </a:solidFill>
              </a:endParaRP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create</a:t>
              </a:r>
              <a:r>
                <a:rPr lang="fr-FR" sz="1400" dirty="0">
                  <a:solidFill>
                    <a:schemeClr val="accent1"/>
                  </a:solidFill>
                </a:rPr>
                <a:t>(Billet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find</a:t>
              </a:r>
              <a:r>
                <a:rPr lang="fr-FR" sz="1400" dirty="0">
                  <a:solidFill>
                    <a:schemeClr val="accent1"/>
                  </a:solidFill>
                </a:rPr>
                <a:t>(Long id):Billet</a:t>
              </a:r>
            </a:p>
            <a:p>
              <a:r>
                <a:rPr lang="fr-FR" sz="1400" dirty="0">
                  <a:solidFill>
                    <a:schemeClr val="accent1"/>
                  </a:solidFill>
                </a:rPr>
                <a:t>update(Billet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  <a:p>
              <a:r>
                <a:rPr lang="fr-FR" sz="1400" dirty="0" err="1">
                  <a:solidFill>
                    <a:schemeClr val="accent1"/>
                  </a:solidFill>
                </a:rPr>
                <a:t>Delate</a:t>
              </a:r>
              <a:r>
                <a:rPr lang="fr-FR" sz="1400" dirty="0">
                  <a:solidFill>
                    <a:schemeClr val="accent1"/>
                  </a:solidFill>
                </a:rPr>
                <a:t>(Billet </a:t>
              </a:r>
              <a:r>
                <a:rPr lang="fr-FR" sz="1400" dirty="0" err="1">
                  <a:solidFill>
                    <a:schemeClr val="accent1"/>
                  </a:solidFill>
                </a:rPr>
                <a:t>object</a:t>
              </a:r>
              <a:r>
                <a:rPr lang="fr-FR" sz="1400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26" name="Organigramme : Procédé 25">
              <a:extLst>
                <a:ext uri="{FF2B5EF4-FFF2-40B4-BE49-F238E27FC236}">
                  <a16:creationId xmlns:a16="http://schemas.microsoft.com/office/drawing/2014/main" id="{A9D75871-7B71-DAE6-D9A5-EC74034ABC09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BilletDAO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41DA2F6-9246-D082-A795-CD60072691D0}"/>
              </a:ext>
            </a:extLst>
          </p:cNvPr>
          <p:cNvGrpSpPr/>
          <p:nvPr/>
        </p:nvGrpSpPr>
        <p:grpSpPr>
          <a:xfrm>
            <a:off x="3797621" y="3006117"/>
            <a:ext cx="1236345" cy="117944"/>
            <a:chOff x="3797621" y="3006117"/>
            <a:chExt cx="1236345" cy="117944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DC138EE-299E-EC84-54D8-EA57B26FA019}"/>
                </a:ext>
              </a:extLst>
            </p:cNvPr>
            <p:cNvCxnSpPr>
              <a:stCxn id="3" idx="3"/>
              <a:endCxn id="15" idx="1"/>
            </p:cNvCxnSpPr>
            <p:nvPr/>
          </p:nvCxnSpPr>
          <p:spPr>
            <a:xfrm>
              <a:off x="3797621" y="3065049"/>
              <a:ext cx="1236345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09D83C14-5BEA-E2D8-5604-A4317FD5B49D}"/>
                </a:ext>
              </a:extLst>
            </p:cNvPr>
            <p:cNvSpPr/>
            <p:nvPr/>
          </p:nvSpPr>
          <p:spPr>
            <a:xfrm rot="5400000">
              <a:off x="4886518" y="2987093"/>
              <a:ext cx="117944" cy="155992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54CA8C3-72E5-C1D3-B11F-CEC5797C58FE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606587" y="3864336"/>
            <a:ext cx="1427379" cy="83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37D4EA1-AF6A-6016-7D88-D69A96ABD84F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H="1" flipV="1">
            <a:off x="6154106" y="3913866"/>
            <a:ext cx="25188" cy="78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3033F90-734E-6836-7C61-633E0E5041B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63765" y="3913866"/>
            <a:ext cx="1478710" cy="782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6118EB7-0D75-0190-F394-255980E4D8F2}"/>
              </a:ext>
            </a:extLst>
          </p:cNvPr>
          <p:cNvGrpSpPr/>
          <p:nvPr/>
        </p:nvGrpSpPr>
        <p:grpSpPr>
          <a:xfrm>
            <a:off x="7263765" y="2947105"/>
            <a:ext cx="1256345" cy="117944"/>
            <a:chOff x="2725300" y="2797519"/>
            <a:chExt cx="1256345" cy="117944"/>
          </a:xfrm>
        </p:grpSpPr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DEDB3830-5799-12F1-60CF-C807E81D13FD}"/>
                </a:ext>
              </a:extLst>
            </p:cNvPr>
            <p:cNvCxnSpPr/>
            <p:nvPr/>
          </p:nvCxnSpPr>
          <p:spPr>
            <a:xfrm>
              <a:off x="2725300" y="2856492"/>
              <a:ext cx="1236345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CA3C48AA-6596-C955-1C35-3ADE3BD14EAD}"/>
                </a:ext>
              </a:extLst>
            </p:cNvPr>
            <p:cNvSpPr/>
            <p:nvPr/>
          </p:nvSpPr>
          <p:spPr>
            <a:xfrm rot="5400000">
              <a:off x="3844677" y="2778495"/>
              <a:ext cx="117944" cy="155992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10142FF-C784-69B7-F42E-448A393D34CB}"/>
              </a:ext>
            </a:extLst>
          </p:cNvPr>
          <p:cNvGrpSpPr/>
          <p:nvPr/>
        </p:nvGrpSpPr>
        <p:grpSpPr>
          <a:xfrm>
            <a:off x="8520110" y="2098289"/>
            <a:ext cx="2240279" cy="1815577"/>
            <a:chOff x="437201" y="1826782"/>
            <a:chExt cx="2240279" cy="1815577"/>
          </a:xfrm>
        </p:grpSpPr>
        <p:sp>
          <p:nvSpPr>
            <p:cNvPr id="46" name="Organigramme : Procédé 45">
              <a:extLst>
                <a:ext uri="{FF2B5EF4-FFF2-40B4-BE49-F238E27FC236}">
                  <a16:creationId xmlns:a16="http://schemas.microsoft.com/office/drawing/2014/main" id="{F2723381-2362-9429-E630-E2A0D88F1881}"/>
                </a:ext>
              </a:extLst>
            </p:cNvPr>
            <p:cNvSpPr/>
            <p:nvPr/>
          </p:nvSpPr>
          <p:spPr>
            <a:xfrm>
              <a:off x="437201" y="1826782"/>
              <a:ext cx="2240279" cy="181557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>
                <a:solidFill>
                  <a:schemeClr val="accent1"/>
                </a:solidFill>
              </a:endParaRPr>
            </a:p>
            <a:p>
              <a:r>
                <a:rPr lang="fr-FR" sz="1600" dirty="0">
                  <a:solidFill>
                    <a:schemeClr val="accent1"/>
                  </a:solidFill>
                </a:rPr>
                <a:t>*</a:t>
              </a:r>
              <a:r>
                <a:rPr lang="fr-FR" sz="1600" dirty="0" err="1">
                  <a:solidFill>
                    <a:schemeClr val="accent1"/>
                  </a:solidFill>
                </a:rPr>
                <a:t>DBconnect</a:t>
              </a:r>
              <a:r>
                <a:rPr lang="fr-FR" sz="1600" dirty="0">
                  <a:solidFill>
                    <a:schemeClr val="accent1"/>
                  </a:solidFill>
                </a:rPr>
                <a:t>():</a:t>
              </a:r>
              <a:r>
                <a:rPr lang="fr-FR" sz="1600" dirty="0" err="1">
                  <a:solidFill>
                    <a:srgbClr val="FF0000"/>
                  </a:solidFill>
                </a:rPr>
                <a:t>connetion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47" name="Organigramme : Procédé 46">
              <a:extLst>
                <a:ext uri="{FF2B5EF4-FFF2-40B4-BE49-F238E27FC236}">
                  <a16:creationId xmlns:a16="http://schemas.microsoft.com/office/drawing/2014/main" id="{30004E41-F99D-4474-3560-442D8371014D}"/>
                </a:ext>
              </a:extLst>
            </p:cNvPr>
            <p:cNvSpPr/>
            <p:nvPr/>
          </p:nvSpPr>
          <p:spPr>
            <a:xfrm>
              <a:off x="457201" y="1826782"/>
              <a:ext cx="2209799" cy="428625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DataBaseConnect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Organigramme : Procédé 47">
            <a:extLst>
              <a:ext uri="{FF2B5EF4-FFF2-40B4-BE49-F238E27FC236}">
                <a16:creationId xmlns:a16="http://schemas.microsoft.com/office/drawing/2014/main" id="{5DBFA2BF-95AA-37CB-9748-F0EA3ABFB1CA}"/>
              </a:ext>
            </a:extLst>
          </p:cNvPr>
          <p:cNvSpPr/>
          <p:nvPr/>
        </p:nvSpPr>
        <p:spPr>
          <a:xfrm>
            <a:off x="1431611" y="2039318"/>
            <a:ext cx="10303188" cy="4700738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74CB8-D0F4-2361-CC2C-BCBF2AD0107D}"/>
              </a:ext>
            </a:extLst>
          </p:cNvPr>
          <p:cNvSpPr/>
          <p:nvPr/>
        </p:nvSpPr>
        <p:spPr>
          <a:xfrm>
            <a:off x="10439400" y="1826782"/>
            <a:ext cx="1295399" cy="210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AC85381-D7D6-89E6-501A-E6ADF07D4982}"/>
              </a:ext>
            </a:extLst>
          </p:cNvPr>
          <p:cNvSpPr txBox="1"/>
          <p:nvPr/>
        </p:nvSpPr>
        <p:spPr>
          <a:xfrm>
            <a:off x="106680" y="2526914"/>
            <a:ext cx="1100141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Paquetage </a:t>
            </a:r>
          </a:p>
          <a:p>
            <a:r>
              <a:rPr lang="fr-FR" sz="1600" dirty="0" err="1">
                <a:solidFill>
                  <a:srgbClr val="0070C0"/>
                </a:solidFill>
              </a:rPr>
              <a:t>DataBase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81" name="Flèche : droite 80">
            <a:extLst>
              <a:ext uri="{FF2B5EF4-FFF2-40B4-BE49-F238E27FC236}">
                <a16:creationId xmlns:a16="http://schemas.microsoft.com/office/drawing/2014/main" id="{D706B8E3-BCEA-304B-E632-CFFC1ED03369}"/>
              </a:ext>
            </a:extLst>
          </p:cNvPr>
          <p:cNvSpPr/>
          <p:nvPr/>
        </p:nvSpPr>
        <p:spPr>
          <a:xfrm>
            <a:off x="1016795" y="2760329"/>
            <a:ext cx="380051" cy="117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EEE00C3F-D9F0-9253-4A64-8F8FCCD4C1B1}"/>
              </a:ext>
            </a:extLst>
          </p:cNvPr>
          <p:cNvGrpSpPr/>
          <p:nvPr/>
        </p:nvGrpSpPr>
        <p:grpSpPr>
          <a:xfrm>
            <a:off x="7270649" y="5624190"/>
            <a:ext cx="365462" cy="45720"/>
            <a:chOff x="7270649" y="5624190"/>
            <a:chExt cx="365462" cy="45720"/>
          </a:xfrm>
        </p:grpSpPr>
        <p:sp>
          <p:nvSpPr>
            <p:cNvPr id="7" name="Organigramme : Connecteur 6">
              <a:extLst>
                <a:ext uri="{FF2B5EF4-FFF2-40B4-BE49-F238E27FC236}">
                  <a16:creationId xmlns:a16="http://schemas.microsoft.com/office/drawing/2014/main" id="{7E901E36-4765-7945-8BD2-979E847841E9}"/>
                </a:ext>
              </a:extLst>
            </p:cNvPr>
            <p:cNvSpPr/>
            <p:nvPr/>
          </p:nvSpPr>
          <p:spPr>
            <a:xfrm flipH="1">
              <a:off x="7270649" y="56241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rganigramme : Connecteur 27">
              <a:extLst>
                <a:ext uri="{FF2B5EF4-FFF2-40B4-BE49-F238E27FC236}">
                  <a16:creationId xmlns:a16="http://schemas.microsoft.com/office/drawing/2014/main" id="{A445AFC2-641F-03A7-DD56-291AD69AFC47}"/>
                </a:ext>
              </a:extLst>
            </p:cNvPr>
            <p:cNvSpPr/>
            <p:nvPr/>
          </p:nvSpPr>
          <p:spPr>
            <a:xfrm flipH="1">
              <a:off x="7441213" y="562419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rganigramme : Connecteur 28">
              <a:extLst>
                <a:ext uri="{FF2B5EF4-FFF2-40B4-BE49-F238E27FC236}">
                  <a16:creationId xmlns:a16="http://schemas.microsoft.com/office/drawing/2014/main" id="{2E420BF5-15DC-0041-C266-D9CC0DB0C767}"/>
                </a:ext>
              </a:extLst>
            </p:cNvPr>
            <p:cNvSpPr/>
            <p:nvPr/>
          </p:nvSpPr>
          <p:spPr>
            <a:xfrm flipH="1">
              <a:off x="7590392" y="562419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20E6262-53B1-15A9-5B36-3CE4EE81D827}"/>
              </a:ext>
            </a:extLst>
          </p:cNvPr>
          <p:cNvGrpSpPr/>
          <p:nvPr/>
        </p:nvGrpSpPr>
        <p:grpSpPr>
          <a:xfrm>
            <a:off x="4707468" y="5634193"/>
            <a:ext cx="365462" cy="45720"/>
            <a:chOff x="7270649" y="5624190"/>
            <a:chExt cx="365462" cy="45720"/>
          </a:xfrm>
        </p:grpSpPr>
        <p:sp>
          <p:nvSpPr>
            <p:cNvPr id="35" name="Organigramme : Connecteur 34">
              <a:extLst>
                <a:ext uri="{FF2B5EF4-FFF2-40B4-BE49-F238E27FC236}">
                  <a16:creationId xmlns:a16="http://schemas.microsoft.com/office/drawing/2014/main" id="{DA608BE1-C0FD-87E6-9709-EBB8B29D1347}"/>
                </a:ext>
              </a:extLst>
            </p:cNvPr>
            <p:cNvSpPr/>
            <p:nvPr/>
          </p:nvSpPr>
          <p:spPr>
            <a:xfrm flipH="1">
              <a:off x="7270649" y="56241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rganigramme : Connecteur 35">
              <a:extLst>
                <a:ext uri="{FF2B5EF4-FFF2-40B4-BE49-F238E27FC236}">
                  <a16:creationId xmlns:a16="http://schemas.microsoft.com/office/drawing/2014/main" id="{757F4E6A-C585-F456-6541-CC14EFE26C22}"/>
                </a:ext>
              </a:extLst>
            </p:cNvPr>
            <p:cNvSpPr/>
            <p:nvPr/>
          </p:nvSpPr>
          <p:spPr>
            <a:xfrm flipH="1">
              <a:off x="7441213" y="562419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rganigramme : Connecteur 37">
              <a:extLst>
                <a:ext uri="{FF2B5EF4-FFF2-40B4-BE49-F238E27FC236}">
                  <a16:creationId xmlns:a16="http://schemas.microsoft.com/office/drawing/2014/main" id="{FC9DFDF8-A623-0487-EFA6-26AC065CBF16}"/>
                </a:ext>
              </a:extLst>
            </p:cNvPr>
            <p:cNvSpPr/>
            <p:nvPr/>
          </p:nvSpPr>
          <p:spPr>
            <a:xfrm flipH="1">
              <a:off x="7590392" y="562419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7979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bibliothèque outils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55CF1D-58FA-753A-84B0-27AB5AC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34071" cy="3678303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Le paquetage outils renfermant 3 classes: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Classe Jours pour la manipulation des jours de la semaines;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La classe </a:t>
            </a:r>
            <a:r>
              <a:rPr lang="fr-FR" sz="2000" dirty="0" err="1">
                <a:solidFill>
                  <a:schemeClr val="accent1"/>
                </a:solidFill>
              </a:rPr>
              <a:t>MiroirDB</a:t>
            </a:r>
            <a:r>
              <a:rPr lang="fr-FR" sz="2000" dirty="0">
                <a:solidFill>
                  <a:schemeClr val="accent1"/>
                </a:solidFill>
              </a:rPr>
              <a:t> pour la sauvegarde les version de la base de données;</a:t>
            </a:r>
          </a:p>
          <a:p>
            <a:pPr lvl="1"/>
            <a:r>
              <a:rPr lang="fr-FR" sz="2000" dirty="0">
                <a:solidFill>
                  <a:schemeClr val="accent1"/>
                </a:solidFill>
              </a:rPr>
              <a:t>La classe Outils ayant des méthodes statiques pour la gestion des taches répétitives:</a:t>
            </a:r>
          </a:p>
          <a:p>
            <a:pPr lvl="2"/>
            <a:r>
              <a:rPr lang="fr-FR" sz="1800" dirty="0">
                <a:solidFill>
                  <a:schemeClr val="accent1"/>
                </a:solidFill>
              </a:rPr>
              <a:t>les boites de dialogues;</a:t>
            </a:r>
          </a:p>
          <a:p>
            <a:pPr lvl="2"/>
            <a:r>
              <a:rPr lang="fr-FR" sz="1800" dirty="0">
                <a:solidFill>
                  <a:schemeClr val="accent1"/>
                </a:solidFill>
              </a:rPr>
              <a:t>La conversion des types complexes;</a:t>
            </a:r>
          </a:p>
          <a:p>
            <a:pPr lvl="2"/>
            <a:r>
              <a:rPr lang="fr-FR" sz="1800" dirty="0">
                <a:solidFill>
                  <a:schemeClr val="accent1"/>
                </a:solidFill>
              </a:rPr>
              <a:t>Le hachages des mots de passe;</a:t>
            </a:r>
          </a:p>
          <a:p>
            <a:pPr lvl="2"/>
            <a:r>
              <a:rPr lang="fr-FR" sz="1800" dirty="0">
                <a:solidFill>
                  <a:schemeClr val="accent1"/>
                </a:solidFill>
              </a:rPr>
              <a:t>Les opérations temps réelles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37D721-FE29-832B-43FA-F2B43247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17" y="3179031"/>
            <a:ext cx="3769345" cy="174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75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logique du système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8788276-19BC-0198-CB6C-D7C270FC1309}"/>
              </a:ext>
            </a:extLst>
          </p:cNvPr>
          <p:cNvGrpSpPr/>
          <p:nvPr/>
        </p:nvGrpSpPr>
        <p:grpSpPr>
          <a:xfrm>
            <a:off x="489752" y="1724376"/>
            <a:ext cx="11245047" cy="5133624"/>
            <a:chOff x="489752" y="1724376"/>
            <a:chExt cx="11245047" cy="5133624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F0FFE716-3928-D4AB-87B1-06200E2198CF}"/>
                </a:ext>
              </a:extLst>
            </p:cNvPr>
            <p:cNvGrpSpPr/>
            <p:nvPr/>
          </p:nvGrpSpPr>
          <p:grpSpPr>
            <a:xfrm>
              <a:off x="489752" y="2114118"/>
              <a:ext cx="11245047" cy="4743882"/>
              <a:chOff x="581192" y="2072078"/>
              <a:chExt cx="11517296" cy="5008144"/>
            </a:xfrm>
          </p:grpSpPr>
          <p:pic>
            <p:nvPicPr>
              <p:cNvPr id="108" name="Espace réservé du contenu 5">
                <a:extLst>
                  <a:ext uri="{FF2B5EF4-FFF2-40B4-BE49-F238E27FC236}">
                    <a16:creationId xmlns:a16="http://schemas.microsoft.com/office/drawing/2014/main" id="{97ABC4DF-B378-FDC5-A801-C8480B2F0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362263" y="4837245"/>
                <a:ext cx="1856689" cy="2242977"/>
              </a:xfrm>
              <a:prstGeom prst="rect">
                <a:avLst/>
              </a:prstGeom>
            </p:spPr>
          </p:pic>
          <p:sp>
            <p:nvSpPr>
              <p:cNvPr id="110" name="Organigramme : Procédé 109">
                <a:extLst>
                  <a:ext uri="{FF2B5EF4-FFF2-40B4-BE49-F238E27FC236}">
                    <a16:creationId xmlns:a16="http://schemas.microsoft.com/office/drawing/2014/main" id="{D6247A75-BEE8-4E43-A6BD-2768ED5D6D9C}"/>
                  </a:ext>
                </a:extLst>
              </p:cNvPr>
              <p:cNvSpPr/>
              <p:nvPr/>
            </p:nvSpPr>
            <p:spPr>
              <a:xfrm>
                <a:off x="4223818" y="4059936"/>
                <a:ext cx="2146768" cy="1013800"/>
              </a:xfrm>
              <a:prstGeom prst="flowChartProcess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DAOfactory</a:t>
                </a:r>
                <a:endParaRPr lang="fr-FR" dirty="0"/>
              </a:p>
            </p:txBody>
          </p:sp>
          <p:sp>
            <p:nvSpPr>
              <p:cNvPr id="111" name="Organigramme : Procédé 110">
                <a:extLst>
                  <a:ext uri="{FF2B5EF4-FFF2-40B4-BE49-F238E27FC236}">
                    <a16:creationId xmlns:a16="http://schemas.microsoft.com/office/drawing/2014/main" id="{2E6853D8-0CA5-B951-0BE4-BE804B1F90D4}"/>
                  </a:ext>
                </a:extLst>
              </p:cNvPr>
              <p:cNvSpPr/>
              <p:nvPr/>
            </p:nvSpPr>
            <p:spPr>
              <a:xfrm>
                <a:off x="7130461" y="2114553"/>
                <a:ext cx="2146768" cy="1013800"/>
              </a:xfrm>
              <a:prstGeom prst="flowChartProcess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EntityDAO</a:t>
                </a:r>
                <a:endParaRPr lang="fr-FR" dirty="0"/>
              </a:p>
            </p:txBody>
          </p:sp>
          <p:sp>
            <p:nvSpPr>
              <p:cNvPr id="112" name="Organigramme : Procédé 111">
                <a:extLst>
                  <a:ext uri="{FF2B5EF4-FFF2-40B4-BE49-F238E27FC236}">
                    <a16:creationId xmlns:a16="http://schemas.microsoft.com/office/drawing/2014/main" id="{D69A5B20-0B23-59CC-6F02-CCA3DB8D1C72}"/>
                  </a:ext>
                </a:extLst>
              </p:cNvPr>
              <p:cNvSpPr/>
              <p:nvPr/>
            </p:nvSpPr>
            <p:spPr>
              <a:xfrm>
                <a:off x="581192" y="4082797"/>
                <a:ext cx="2146768" cy="1013800"/>
              </a:xfrm>
              <a:prstGeom prst="flowChartProcess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xController</a:t>
                </a:r>
                <a:endParaRPr lang="fr-FR" dirty="0"/>
              </a:p>
            </p:txBody>
          </p:sp>
          <p:sp>
            <p:nvSpPr>
              <p:cNvPr id="113" name="Organigramme : Procédé 112">
                <a:extLst>
                  <a:ext uri="{FF2B5EF4-FFF2-40B4-BE49-F238E27FC236}">
                    <a16:creationId xmlns:a16="http://schemas.microsoft.com/office/drawing/2014/main" id="{E29C6DE8-DF2F-13D9-DE61-C0A619732F4F}"/>
                  </a:ext>
                </a:extLst>
              </p:cNvPr>
              <p:cNvSpPr/>
              <p:nvPr/>
            </p:nvSpPr>
            <p:spPr>
              <a:xfrm>
                <a:off x="581192" y="5822272"/>
                <a:ext cx="2146768" cy="1013800"/>
              </a:xfrm>
              <a:prstGeom prst="flowChartProcess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Outils</a:t>
                </a:r>
              </a:p>
            </p:txBody>
          </p:sp>
          <p:cxnSp>
            <p:nvCxnSpPr>
              <p:cNvPr id="114" name="Connecteur droit avec flèche 113">
                <a:extLst>
                  <a:ext uri="{FF2B5EF4-FFF2-40B4-BE49-F238E27FC236}">
                    <a16:creationId xmlns:a16="http://schemas.microsoft.com/office/drawing/2014/main" id="{DC86DFAF-A00A-6028-DF1B-E9749DF94982}"/>
                  </a:ext>
                </a:extLst>
              </p:cNvPr>
              <p:cNvCxnSpPr/>
              <p:nvPr/>
            </p:nvCxnSpPr>
            <p:spPr>
              <a:xfrm>
                <a:off x="1406756" y="3027564"/>
                <a:ext cx="0" cy="1066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avec flèche 114">
                <a:extLst>
                  <a:ext uri="{FF2B5EF4-FFF2-40B4-BE49-F238E27FC236}">
                    <a16:creationId xmlns:a16="http://schemas.microsoft.com/office/drawing/2014/main" id="{C6347A42-E7AD-8841-5BDD-4C08CC56D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3956" y="3016134"/>
                <a:ext cx="0" cy="1043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avec flèche 115">
                <a:extLst>
                  <a:ext uri="{FF2B5EF4-FFF2-40B4-BE49-F238E27FC236}">
                    <a16:creationId xmlns:a16="http://schemas.microsoft.com/office/drawing/2014/main" id="{5C5FC888-CE0E-88FE-C8CE-57D53EF00C96}"/>
                  </a:ext>
                </a:extLst>
              </p:cNvPr>
              <p:cNvCxnSpPr/>
              <p:nvPr/>
            </p:nvCxnSpPr>
            <p:spPr>
              <a:xfrm>
                <a:off x="2727960" y="4588241"/>
                <a:ext cx="1495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avec flèche 116">
                <a:extLst>
                  <a:ext uri="{FF2B5EF4-FFF2-40B4-BE49-F238E27FC236}">
                    <a16:creationId xmlns:a16="http://schemas.microsoft.com/office/drawing/2014/main" id="{D4F84EF8-5886-B1E2-A61C-9803A5325B52}"/>
                  </a:ext>
                </a:extLst>
              </p:cNvPr>
              <p:cNvCxnSpPr/>
              <p:nvPr/>
            </p:nvCxnSpPr>
            <p:spPr>
              <a:xfrm>
                <a:off x="1454548" y="5096597"/>
                <a:ext cx="0" cy="74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>
                <a:extLst>
                  <a:ext uri="{FF2B5EF4-FFF2-40B4-BE49-F238E27FC236}">
                    <a16:creationId xmlns:a16="http://schemas.microsoft.com/office/drawing/2014/main" id="{30CA2A49-91FF-9190-7899-95AAD97E33CB}"/>
                  </a:ext>
                </a:extLst>
              </p:cNvPr>
              <p:cNvCxnSpPr/>
              <p:nvPr/>
            </p:nvCxnSpPr>
            <p:spPr>
              <a:xfrm flipV="1">
                <a:off x="1863956" y="5096597"/>
                <a:ext cx="0" cy="725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>
                <a:extLst>
                  <a:ext uri="{FF2B5EF4-FFF2-40B4-BE49-F238E27FC236}">
                    <a16:creationId xmlns:a16="http://schemas.microsoft.com/office/drawing/2014/main" id="{2B86AA27-4D6C-BAA4-1E2A-CCC7FDA03C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7202" y="3038995"/>
                <a:ext cx="1833259" cy="1043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>
                <a:extLst>
                  <a:ext uri="{FF2B5EF4-FFF2-40B4-BE49-F238E27FC236}">
                    <a16:creationId xmlns:a16="http://schemas.microsoft.com/office/drawing/2014/main" id="{7ECE4E69-8FFD-77EA-7CBA-F69940F92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44" y="3128353"/>
                <a:ext cx="0" cy="1945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>
                <a:extLst>
                  <a:ext uri="{FF2B5EF4-FFF2-40B4-BE49-F238E27FC236}">
                    <a16:creationId xmlns:a16="http://schemas.microsoft.com/office/drawing/2014/main" id="{EEF20DA1-349E-5325-A3C2-6A7E17816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3506" y="3128353"/>
                <a:ext cx="0" cy="1758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>
                <a:extLst>
                  <a:ext uri="{FF2B5EF4-FFF2-40B4-BE49-F238E27FC236}">
                    <a16:creationId xmlns:a16="http://schemas.microsoft.com/office/drawing/2014/main" id="{8D7CB2EB-F994-323D-E775-762E6A34C3B6}"/>
                  </a:ext>
                </a:extLst>
              </p:cNvPr>
              <p:cNvCxnSpPr>
                <a:cxnSpLocks/>
                <a:stCxn id="111" idx="1"/>
              </p:cNvCxnSpPr>
              <p:nvPr/>
            </p:nvCxnSpPr>
            <p:spPr>
              <a:xfrm flipH="1">
                <a:off x="2727960" y="2621453"/>
                <a:ext cx="4402501" cy="1479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1596F3F7-2534-7D03-3770-641BA71BFEA2}"/>
                  </a:ext>
                </a:extLst>
              </p:cNvPr>
              <p:cNvSpPr/>
              <p:nvPr/>
            </p:nvSpPr>
            <p:spPr>
              <a:xfrm>
                <a:off x="1099265" y="3381630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98C068CF-545B-705C-2103-B730271211D9}"/>
                  </a:ext>
                </a:extLst>
              </p:cNvPr>
              <p:cNvSpPr/>
              <p:nvPr/>
            </p:nvSpPr>
            <p:spPr>
              <a:xfrm>
                <a:off x="1147636" y="5242761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81573F3F-3C35-2FE9-49FB-B2A9D503FBE0}"/>
                  </a:ext>
                </a:extLst>
              </p:cNvPr>
              <p:cNvSpPr/>
              <p:nvPr/>
            </p:nvSpPr>
            <p:spPr>
              <a:xfrm>
                <a:off x="1863956" y="5242761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CD2CF936-E5A6-5A6B-78A0-59E8888CA0B3}"/>
                  </a:ext>
                </a:extLst>
              </p:cNvPr>
              <p:cNvSpPr/>
              <p:nvPr/>
            </p:nvSpPr>
            <p:spPr>
              <a:xfrm>
                <a:off x="1895383" y="3366629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80EA8F9B-8E43-5FC7-CF0F-027801E2298D}"/>
                  </a:ext>
                </a:extLst>
              </p:cNvPr>
              <p:cNvSpPr/>
              <p:nvPr/>
            </p:nvSpPr>
            <p:spPr>
              <a:xfrm>
                <a:off x="3397177" y="4236547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79BA15C0-598E-3CCB-B912-0337A2983E03}"/>
                  </a:ext>
                </a:extLst>
              </p:cNvPr>
              <p:cNvSpPr/>
              <p:nvPr/>
            </p:nvSpPr>
            <p:spPr>
              <a:xfrm>
                <a:off x="5853220" y="3337273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6A17F93B-392B-9288-554B-E4EB79173E96}"/>
                  </a:ext>
                </a:extLst>
              </p:cNvPr>
              <p:cNvSpPr/>
              <p:nvPr/>
            </p:nvSpPr>
            <p:spPr>
              <a:xfrm>
                <a:off x="7747810" y="3826394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A696D1E9-260C-12F0-7C9E-0AE18D73DC32}"/>
                  </a:ext>
                </a:extLst>
              </p:cNvPr>
              <p:cNvSpPr/>
              <p:nvPr/>
            </p:nvSpPr>
            <p:spPr>
              <a:xfrm>
                <a:off x="8553985" y="3802079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EFE3BDAD-A689-F3E2-7072-5445E85B19EC}"/>
                  </a:ext>
                </a:extLst>
              </p:cNvPr>
              <p:cNvSpPr/>
              <p:nvPr/>
            </p:nvSpPr>
            <p:spPr>
              <a:xfrm>
                <a:off x="4177668" y="3242009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75DECE70-DD5D-D7E7-CCD3-61E9602650DB}"/>
                  </a:ext>
                </a:extLst>
              </p:cNvPr>
              <p:cNvSpPr/>
              <p:nvPr/>
            </p:nvSpPr>
            <p:spPr>
              <a:xfrm>
                <a:off x="9680686" y="2072079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33" name="Organigramme : Procédé 132">
                <a:extLst>
                  <a:ext uri="{FF2B5EF4-FFF2-40B4-BE49-F238E27FC236}">
                    <a16:creationId xmlns:a16="http://schemas.microsoft.com/office/drawing/2014/main" id="{F03AB141-5C23-2C1D-D39F-BEA7D335005F}"/>
                  </a:ext>
                </a:extLst>
              </p:cNvPr>
              <p:cNvSpPr/>
              <p:nvPr/>
            </p:nvSpPr>
            <p:spPr>
              <a:xfrm>
                <a:off x="9951720" y="2072078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Action utilisateur</a:t>
                </a: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EB7614C9-2BCA-7C81-21FD-0BAEB5B9A14A}"/>
                  </a:ext>
                </a:extLst>
              </p:cNvPr>
              <p:cNvSpPr/>
              <p:nvPr/>
            </p:nvSpPr>
            <p:spPr>
              <a:xfrm>
                <a:off x="9680686" y="2465048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135" name="Organigramme : Procédé 134">
                <a:extLst>
                  <a:ext uri="{FF2B5EF4-FFF2-40B4-BE49-F238E27FC236}">
                    <a16:creationId xmlns:a16="http://schemas.microsoft.com/office/drawing/2014/main" id="{513FCC5E-7851-AB59-7A65-AD43B2018F89}"/>
                  </a:ext>
                </a:extLst>
              </p:cNvPr>
              <p:cNvSpPr/>
              <p:nvPr/>
            </p:nvSpPr>
            <p:spPr>
              <a:xfrm>
                <a:off x="9951720" y="2465047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Mobilisation </a:t>
                </a:r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DFDD36DE-9BC2-1ACC-E124-607ED982D1BA}"/>
                  </a:ext>
                </a:extLst>
              </p:cNvPr>
              <p:cNvSpPr/>
              <p:nvPr/>
            </p:nvSpPr>
            <p:spPr>
              <a:xfrm>
                <a:off x="9680686" y="2858017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137" name="Organigramme : Procédé 136">
                <a:extLst>
                  <a:ext uri="{FF2B5EF4-FFF2-40B4-BE49-F238E27FC236}">
                    <a16:creationId xmlns:a16="http://schemas.microsoft.com/office/drawing/2014/main" id="{0564C355-E14B-3BD5-0732-8A70F93606DF}"/>
                  </a:ext>
                </a:extLst>
              </p:cNvPr>
              <p:cNvSpPr/>
              <p:nvPr/>
            </p:nvSpPr>
            <p:spPr>
              <a:xfrm>
                <a:off x="9951720" y="2858016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400" dirty="0">
                    <a:solidFill>
                      <a:schemeClr val="accent1"/>
                    </a:solidFill>
                  </a:rPr>
                  <a:t>Opération préliminaires</a:t>
                </a:r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5A0BF63F-B1FD-2B4F-55A4-E6D8B66A0C69}"/>
                  </a:ext>
                </a:extLst>
              </p:cNvPr>
              <p:cNvSpPr/>
              <p:nvPr/>
            </p:nvSpPr>
            <p:spPr>
              <a:xfrm>
                <a:off x="9680686" y="3250986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39" name="Organigramme : Procédé 138">
                <a:extLst>
                  <a:ext uri="{FF2B5EF4-FFF2-40B4-BE49-F238E27FC236}">
                    <a16:creationId xmlns:a16="http://schemas.microsoft.com/office/drawing/2014/main" id="{62E6113D-AC4C-6E36-8253-656E29907667}"/>
                  </a:ext>
                </a:extLst>
              </p:cNvPr>
              <p:cNvSpPr/>
              <p:nvPr/>
            </p:nvSpPr>
            <p:spPr>
              <a:xfrm>
                <a:off x="9951720" y="3250985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600" dirty="0">
                    <a:solidFill>
                      <a:schemeClr val="accent1"/>
                    </a:solidFill>
                  </a:rPr>
                  <a:t>Sollicitation d’ un DAO</a:t>
                </a:r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B52F1CFC-F2FC-7F16-31F2-7641FC88058C}"/>
                  </a:ext>
                </a:extLst>
              </p:cNvPr>
              <p:cNvSpPr/>
              <p:nvPr/>
            </p:nvSpPr>
            <p:spPr>
              <a:xfrm>
                <a:off x="9680686" y="3643955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141" name="Organigramme : Procédé 140">
                <a:extLst>
                  <a:ext uri="{FF2B5EF4-FFF2-40B4-BE49-F238E27FC236}">
                    <a16:creationId xmlns:a16="http://schemas.microsoft.com/office/drawing/2014/main" id="{CABD284B-4F5E-19C0-0669-9CDACC9ADD0B}"/>
                  </a:ext>
                </a:extLst>
              </p:cNvPr>
              <p:cNvSpPr/>
              <p:nvPr/>
            </p:nvSpPr>
            <p:spPr>
              <a:xfrm>
                <a:off x="9951720" y="3643954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Production du DAO</a:t>
                </a: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7EA2473B-DDB8-F71F-D59F-F86647575B91}"/>
                  </a:ext>
                </a:extLst>
              </p:cNvPr>
              <p:cNvSpPr/>
              <p:nvPr/>
            </p:nvSpPr>
            <p:spPr>
              <a:xfrm>
                <a:off x="9680686" y="4036924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sp>
            <p:nvSpPr>
              <p:cNvPr id="143" name="Organigramme : Procédé 142">
                <a:extLst>
                  <a:ext uri="{FF2B5EF4-FFF2-40B4-BE49-F238E27FC236}">
                    <a16:creationId xmlns:a16="http://schemas.microsoft.com/office/drawing/2014/main" id="{60214F62-7EA5-749C-1105-E4F06E9EE79E}"/>
                  </a:ext>
                </a:extLst>
              </p:cNvPr>
              <p:cNvSpPr/>
              <p:nvPr/>
            </p:nvSpPr>
            <p:spPr>
              <a:xfrm>
                <a:off x="9951720" y="4036923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Requête sur la </a:t>
                </a:r>
                <a:r>
                  <a:rPr lang="fr-FR" dirty="0" err="1">
                    <a:solidFill>
                      <a:schemeClr val="accent1"/>
                    </a:solidFill>
                  </a:rPr>
                  <a:t>BdD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FB5EA9DE-04A1-DEA9-AC8B-165024D4BF1A}"/>
                  </a:ext>
                </a:extLst>
              </p:cNvPr>
              <p:cNvSpPr/>
              <p:nvPr/>
            </p:nvSpPr>
            <p:spPr>
              <a:xfrm>
                <a:off x="9680686" y="4429893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  <p:sp>
            <p:nvSpPr>
              <p:cNvPr id="145" name="Organigramme : Procédé 144">
                <a:extLst>
                  <a:ext uri="{FF2B5EF4-FFF2-40B4-BE49-F238E27FC236}">
                    <a16:creationId xmlns:a16="http://schemas.microsoft.com/office/drawing/2014/main" id="{D9ECC985-8DF4-2368-179D-5120569B63B5}"/>
                  </a:ext>
                </a:extLst>
              </p:cNvPr>
              <p:cNvSpPr/>
              <p:nvPr/>
            </p:nvSpPr>
            <p:spPr>
              <a:xfrm>
                <a:off x="9951720" y="4429892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Résultat</a:t>
                </a: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4303663C-B0BB-8301-0839-9F21A12E82BE}"/>
                  </a:ext>
                </a:extLst>
              </p:cNvPr>
              <p:cNvSpPr/>
              <p:nvPr/>
            </p:nvSpPr>
            <p:spPr>
              <a:xfrm>
                <a:off x="9680686" y="4822862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47" name="Organigramme : Procédé 146">
                <a:extLst>
                  <a:ext uri="{FF2B5EF4-FFF2-40B4-BE49-F238E27FC236}">
                    <a16:creationId xmlns:a16="http://schemas.microsoft.com/office/drawing/2014/main" id="{EDDA05AA-9D5F-D60C-0033-24A493418D83}"/>
                  </a:ext>
                </a:extLst>
              </p:cNvPr>
              <p:cNvSpPr/>
              <p:nvPr/>
            </p:nvSpPr>
            <p:spPr>
              <a:xfrm>
                <a:off x="9951720" y="4822861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accent1"/>
                    </a:solidFill>
                  </a:rPr>
                  <a:t>Résultat formaté</a:t>
                </a:r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E3664787-322C-17B3-14E0-D7A0BDF1051E}"/>
                  </a:ext>
                </a:extLst>
              </p:cNvPr>
              <p:cNvSpPr/>
              <p:nvPr/>
            </p:nvSpPr>
            <p:spPr>
              <a:xfrm>
                <a:off x="9680686" y="5215831"/>
                <a:ext cx="271034" cy="3128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sp>
            <p:nvSpPr>
              <p:cNvPr id="149" name="Organigramme : Procédé 148">
                <a:extLst>
                  <a:ext uri="{FF2B5EF4-FFF2-40B4-BE49-F238E27FC236}">
                    <a16:creationId xmlns:a16="http://schemas.microsoft.com/office/drawing/2014/main" id="{712206C0-7382-4609-71CC-EF1C349A954B}"/>
                  </a:ext>
                </a:extLst>
              </p:cNvPr>
              <p:cNvSpPr/>
              <p:nvPr/>
            </p:nvSpPr>
            <p:spPr>
              <a:xfrm>
                <a:off x="9951720" y="5215830"/>
                <a:ext cx="2146768" cy="312809"/>
              </a:xfrm>
              <a:prstGeom prst="flowChartProcess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400" dirty="0">
                    <a:solidFill>
                      <a:schemeClr val="accent1"/>
                    </a:solidFill>
                  </a:rPr>
                  <a:t>Présentation du résultat</a:t>
                </a:r>
              </a:p>
            </p:txBody>
          </p:sp>
        </p:grpSp>
        <p:pic>
          <p:nvPicPr>
            <p:cNvPr id="1028" name="Picture 4" descr="Computer - Free arrows icons">
              <a:extLst>
                <a:ext uri="{FF2B5EF4-FFF2-40B4-BE49-F238E27FC236}">
                  <a16:creationId xmlns:a16="http://schemas.microsoft.com/office/drawing/2014/main" id="{3A5B7A38-1919-C1D1-7410-44F6FE680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43" y="1724376"/>
              <a:ext cx="1333011" cy="133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1191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9220" name="Picture 4" descr="EClipse Logo PNG vector in SVG, PDF, AI, CDR format">
            <a:extLst>
              <a:ext uri="{FF2B5EF4-FFF2-40B4-BE49-F238E27FC236}">
                <a16:creationId xmlns:a16="http://schemas.microsoft.com/office/drawing/2014/main" id="{E8C32298-4752-317D-4387-0AF0C012E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51" y="2342634"/>
            <a:ext cx="2703266" cy="20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77E2EAB-5D5B-3159-EB60-C8E1DC77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73" y="2642724"/>
            <a:ext cx="2363202" cy="12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3777ED9-4436-CBB8-3264-AC960D1F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46" y="2590161"/>
            <a:ext cx="1215577" cy="12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Git Logo PNG vector in SVG, PDF, AI, CDR format">
            <a:extLst>
              <a:ext uri="{FF2B5EF4-FFF2-40B4-BE49-F238E27FC236}">
                <a16:creationId xmlns:a16="http://schemas.microsoft.com/office/drawing/2014/main" id="{0B635839-87FA-33AB-4F05-086EB8EF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6" y="4699297"/>
            <a:ext cx="2471295" cy="185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GitHub Logo, symbol, meaning, history, PNG, brand">
            <a:extLst>
              <a:ext uri="{FF2B5EF4-FFF2-40B4-BE49-F238E27FC236}">
                <a16:creationId xmlns:a16="http://schemas.microsoft.com/office/drawing/2014/main" id="{949B2D6D-903A-0A38-13F9-A2F63AC5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51" y="4993756"/>
            <a:ext cx="2594671" cy="14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CSS Logo PNG Transparent – Brands Logos">
            <a:extLst>
              <a:ext uri="{FF2B5EF4-FFF2-40B4-BE49-F238E27FC236}">
                <a16:creationId xmlns:a16="http://schemas.microsoft.com/office/drawing/2014/main" id="{0639CB00-B28E-B646-4742-5FC343A2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895" y="5048018"/>
            <a:ext cx="966934" cy="13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Framalibre">
            <a:extLst>
              <a:ext uri="{FF2B5EF4-FFF2-40B4-BE49-F238E27FC236}">
                <a16:creationId xmlns:a16="http://schemas.microsoft.com/office/drawing/2014/main" id="{6901056E-F985-A726-07F7-41A22083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56" y="4811895"/>
            <a:ext cx="1634877" cy="16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ava Logo PNG Transparent (1) – Brands Logos">
            <a:extLst>
              <a:ext uri="{FF2B5EF4-FFF2-40B4-BE49-F238E27FC236}">
                <a16:creationId xmlns:a16="http://schemas.microsoft.com/office/drawing/2014/main" id="{370ECEC9-D255-8281-4EE3-CC158929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37760"/>
            <a:ext cx="2625506" cy="26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2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D25E2-CD19-C228-F802-C617D2A7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E2AFF-2FE3-BF4E-CFA3-8F1B3076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8889"/>
            <a:ext cx="11029615" cy="3772824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Introduction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Contexte et problématique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 et conception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Démonstration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2800" b="1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 Display" panose="020B00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5280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Coté activités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tx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031155AA-905B-DE48-2C98-BB07FB77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9349"/>
              </p:ext>
            </p:extLst>
          </p:nvPr>
        </p:nvGraphicFramePr>
        <p:xfrm>
          <a:off x="457201" y="2133601"/>
          <a:ext cx="11366502" cy="474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799">
                  <a:extLst>
                    <a:ext uri="{9D8B030D-6E8A-4147-A177-3AD203B41FA5}">
                      <a16:colId xmlns:a16="http://schemas.microsoft.com/office/drawing/2014/main" val="1866485523"/>
                    </a:ext>
                  </a:extLst>
                </a:gridCol>
                <a:gridCol w="3716869">
                  <a:extLst>
                    <a:ext uri="{9D8B030D-6E8A-4147-A177-3AD203B41FA5}">
                      <a16:colId xmlns:a16="http://schemas.microsoft.com/office/drawing/2014/main" val="3798572418"/>
                    </a:ext>
                  </a:extLst>
                </a:gridCol>
                <a:gridCol w="3788834">
                  <a:extLst>
                    <a:ext uri="{9D8B030D-6E8A-4147-A177-3AD203B41FA5}">
                      <a16:colId xmlns:a16="http://schemas.microsoft.com/office/drawing/2014/main" val="2935380014"/>
                    </a:ext>
                  </a:extLst>
                </a:gridCol>
              </a:tblGrid>
              <a:tr h="80290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Taux de réalisation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Opérationnel?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37759"/>
                  </a:ext>
                </a:extLst>
              </a:tr>
              <a:tr h="650056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Tableau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6"/>
                          </a:solidFill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chemeClr val="accent6"/>
                          </a:solidFill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02550"/>
                  </a:ext>
                </a:extLst>
              </a:tr>
              <a:tr h="650056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Billetterie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6"/>
                          </a:solidFill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chemeClr val="accent6"/>
                          </a:solidFill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79818"/>
                  </a:ext>
                </a:extLst>
              </a:tr>
              <a:tr h="650056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Courriers/Colis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6"/>
                          </a:solidFill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chemeClr val="accent6"/>
                          </a:solidFill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87859"/>
                  </a:ext>
                </a:extLst>
              </a:tr>
              <a:tr h="650056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Utilisateurs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6"/>
                          </a:solidFill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chemeClr val="accent6"/>
                          </a:solidFill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760910"/>
                  </a:ext>
                </a:extLst>
              </a:tr>
              <a:tr h="650056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Comptabilité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6"/>
                          </a:solidFill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chemeClr val="accent6"/>
                          </a:solidFill>
                        </a:rP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21069"/>
                  </a:ext>
                </a:extLst>
              </a:tr>
              <a:tr h="508508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1"/>
                          </a:solidFill>
                        </a:rPr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rgbClr val="FFC000"/>
                          </a:solidFill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rgbClr val="FF0000"/>
                          </a:solidFill>
                        </a:rPr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55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90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Coté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tx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B78344E-9DCE-6CE3-BA01-4D235E19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1"/>
                </a:solidFill>
              </a:rPr>
              <a:t>Un gestionnaire en tache de fond temps réel des réservations  opérationnel;</a:t>
            </a:r>
          </a:p>
          <a:p>
            <a:r>
              <a:rPr lang="fr-FR" sz="3200" dirty="0">
                <a:solidFill>
                  <a:schemeClr val="accent1"/>
                </a:solidFill>
              </a:rPr>
              <a:t>Génération automatique des identifiants;</a:t>
            </a:r>
          </a:p>
          <a:p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Coté sécurité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tx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818E5D6-97B5-25A5-1D85-48CDBEF1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Chiffrement des mots de passe(algorithme </a:t>
            </a:r>
            <a:r>
              <a:rPr lang="fr-FR" sz="3200" dirty="0">
                <a:solidFill>
                  <a:srgbClr val="FF0000"/>
                </a:solidFill>
              </a:rPr>
              <a:t>sha256</a:t>
            </a:r>
            <a:r>
              <a:rPr lang="fr-FR" sz="3200" dirty="0"/>
              <a:t>);</a:t>
            </a:r>
          </a:p>
          <a:p>
            <a:r>
              <a:rPr lang="fr-FR" sz="3200" dirty="0"/>
              <a:t>Authentification obligatoire;</a:t>
            </a:r>
          </a:p>
          <a:p>
            <a:r>
              <a:rPr lang="fr-FR" sz="3200" dirty="0"/>
              <a:t>Attribution/révocation des droits d’accès disponible</a:t>
            </a:r>
            <a:r>
              <a:rPr lang="fr-F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76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818E5D6-97B5-25A5-1D85-48CDBEF1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6000" dirty="0">
                <a:solidFill>
                  <a:schemeClr val="accent1"/>
                </a:solidFill>
              </a:rPr>
              <a:t>Bientôt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07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résumé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818E5D6-97B5-25A5-1D85-48CDBEF1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Nous sommes partis d’un constat de difficulté de gestion que vivent les compagnies de transport en commun, nous avons procéder à l’analyse et la conception d’une solution à cette difficulté. Nous avons aussi implémenté la solution en nous servant d’un langage objet notamment JAVA.;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Nous avons énoncé et démontrer les fonctionnalités de notre système;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Nous avons certes rencontré de difficultés mais avons les avons surmontés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Comme perspectives, nous tenons à intégrer </a:t>
            </a:r>
            <a:r>
              <a:rPr lang="fr-FR" sz="2000" dirty="0" err="1">
                <a:solidFill>
                  <a:schemeClr val="accent1"/>
                </a:solidFill>
              </a:rPr>
              <a:t>JasperSoft</a:t>
            </a:r>
            <a:r>
              <a:rPr lang="fr-FR" sz="2000" dirty="0">
                <a:solidFill>
                  <a:schemeClr val="accent1"/>
                </a:solidFill>
              </a:rPr>
              <a:t> pour l’édition des états de sortis et de terminer l’implémentation des modules qui sont le sont pas;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Comme défis, nous comptons mettre en exploitation notre solution;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Nous avons beaucoup appris en travaillant sur ce projet et nous sommes satisfaits de notre travaille.</a:t>
            </a: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9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 txBox="1">
            <a:spLocks/>
          </p:cNvSpPr>
          <p:nvPr/>
        </p:nvSpPr>
        <p:spPr>
          <a:xfrm>
            <a:off x="850900" y="1419226"/>
            <a:ext cx="10526951" cy="363537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fr-FR" sz="6600" dirty="0">
              <a:solidFill>
                <a:schemeClr val="accent1"/>
              </a:solidFill>
            </a:endParaRPr>
          </a:p>
          <a:p>
            <a:pPr algn="ctr"/>
            <a:r>
              <a:rPr lang="fr-FR" sz="6600" dirty="0">
                <a:solidFill>
                  <a:schemeClr val="accent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3224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BC18C-AD46-0362-4537-A982B875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chemeClr val="accent1"/>
                </a:solidFill>
              </a:rPr>
              <a:t>Aujourd’hui, le transport est l’un des secteurs les développés et le plus primordial  pour l’homme.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Cette croissance induit un certain nombres de difficultés pour les acteurs du domaine ce qui affecte l’efficacité et la performance du secteur.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Parmi ces difficultés, la plus remarquable est le problème lié à la gestion.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C’est sur cette base que avons travaillé à apporter une solution technique et technologique pour faciliter la gestion de compagnie de transport en commun.</a:t>
            </a:r>
          </a:p>
          <a:p>
            <a:pPr algn="just"/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4551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et conception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2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BC18C-AD46-0362-4537-A982B875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fr-FR" sz="2400" dirty="0">
                <a:solidFill>
                  <a:schemeClr val="accent1"/>
                </a:solidFill>
              </a:rPr>
              <a:t>Aujourd’hui, chaque société de transport est confronté à une multitude d ’équations allant de la gestion de la billetterie, à la gestion des lignes et arrêts en passant par la gestion des courriers et des colis.</a:t>
            </a:r>
          </a:p>
          <a:p>
            <a:pPr lvl="1" algn="just"/>
            <a:r>
              <a:rPr lang="fr-FR" sz="2400" dirty="0">
                <a:solidFill>
                  <a:schemeClr val="accent1"/>
                </a:solidFill>
              </a:rPr>
              <a:t>Pendant ce temps il existe des technologies pour mettre en place des solutions à ces équations.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2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~1/2~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BC18C-AD46-0362-4537-A982B875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34071" cy="3678303"/>
          </a:xfrm>
        </p:spPr>
        <p:txBody>
          <a:bodyPr>
            <a:normAutofit/>
          </a:bodyPr>
          <a:lstStyle/>
          <a:p>
            <a:pPr marL="324000" lvl="1" indent="0" algn="just">
              <a:buNone/>
            </a:pPr>
            <a:r>
              <a:rPr lang="fr-FR" sz="2600" dirty="0">
                <a:solidFill>
                  <a:schemeClr val="accent1"/>
                </a:solidFill>
              </a:rPr>
              <a:t>Le problème c’est comment mettre en place une solution évolutive qui s’adaptera au besoin futur sans nécessité de refonte?</a:t>
            </a:r>
          </a:p>
          <a:p>
            <a:pPr marL="324000" lvl="1" indent="0" algn="just">
              <a:buNone/>
            </a:pP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0F329983-A965-1943-8B1E-81D294AC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2746" y="2225012"/>
            <a:ext cx="3633787" cy="363378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B69CB4-92F4-6B47-9DE1-57A20933E7A6}"/>
              </a:ext>
            </a:extLst>
          </p:cNvPr>
          <p:cNvSpPr txBox="1"/>
          <p:nvPr/>
        </p:nvSpPr>
        <p:spPr>
          <a:xfrm>
            <a:off x="8101013" y="2138082"/>
            <a:ext cx="363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Problématique générale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~2/2~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BC18C-AD46-0362-4537-A982B875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34071" cy="3678303"/>
          </a:xfrm>
        </p:spPr>
        <p:txBody>
          <a:bodyPr>
            <a:normAutofit/>
          </a:bodyPr>
          <a:lstStyle/>
          <a:p>
            <a:pPr lvl="2" algn="just"/>
            <a:r>
              <a:rPr lang="fr-FR" sz="2400" dirty="0">
                <a:solidFill>
                  <a:schemeClr val="accent1"/>
                </a:solidFill>
              </a:rPr>
              <a:t>Implémenter une interface graphique de la solution avec un langage objet;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/>
                </a:solidFill>
              </a:rPr>
              <a:t>Solution satisfaisante les principes de sécurité.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0F329983-A965-1943-8B1E-81D294AC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2746" y="2225012"/>
            <a:ext cx="3633787" cy="363378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7B69CB4-92F4-6B47-9DE1-57A20933E7A6}"/>
              </a:ext>
            </a:extLst>
          </p:cNvPr>
          <p:cNvSpPr txBox="1"/>
          <p:nvPr/>
        </p:nvSpPr>
        <p:spPr>
          <a:xfrm>
            <a:off x="7643813" y="2138082"/>
            <a:ext cx="409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fr-FR" sz="2400" dirty="0">
                <a:solidFill>
                  <a:srgbClr val="C00000"/>
                </a:solidFill>
              </a:rPr>
              <a:t>Problématiques spécifiques:</a:t>
            </a:r>
          </a:p>
        </p:txBody>
      </p:sp>
    </p:spTree>
    <p:extLst>
      <p:ext uri="{BB962C8B-B14F-4D97-AF65-F5344CB8AC3E}">
        <p14:creationId xmlns:p14="http://schemas.microsoft.com/office/powerpoint/2010/main" val="7127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L’existant ~1/2~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3F8D118-BD69-CF5A-15C5-EDD44848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691271" cy="36783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sz="2400" dirty="0">
                <a:solidFill>
                  <a:schemeClr val="accent1"/>
                </a:solidFill>
              </a:rPr>
              <a:t>Pour prendre un car, le client doit payer un ticket de voyage;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Tant que le nombre limite de place d’une ligne donnée n’est pas atteint le client peut acheter un ticket;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Un départ concerne tous les villes/villages se trouvant sur le tronçon;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Il n’est pas possible pour un client de demander l’annulation de son ticket 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L’envoie et la réception des colis/courriers sont conditionnées par l’enregistrement d’identité de l’expéditeur et du récepteur et la perception des frais.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E65E0E-E903-17F4-9277-D00E3F328180}"/>
              </a:ext>
            </a:extLst>
          </p:cNvPr>
          <p:cNvSpPr txBox="1"/>
          <p:nvPr/>
        </p:nvSpPr>
        <p:spPr>
          <a:xfrm>
            <a:off x="8272464" y="2138082"/>
            <a:ext cx="346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70C0"/>
                </a:solidFill>
              </a:rPr>
              <a:t>Règles de gestion</a:t>
            </a:r>
          </a:p>
        </p:txBody>
      </p:sp>
      <p:pic>
        <p:nvPicPr>
          <p:cNvPr id="6146" name="Picture 2" descr="Activity, control, procedure, process, system icon - Download on Iconfinder">
            <a:extLst>
              <a:ext uri="{FF2B5EF4-FFF2-40B4-BE49-F238E27FC236}">
                <a16:creationId xmlns:a16="http://schemas.microsoft.com/office/drawing/2014/main" id="{066DD90A-7DE4-67D2-1B79-8DEE28EB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74" y="2975880"/>
            <a:ext cx="2318528" cy="23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239B1-406B-68D4-D6F3-2E20C93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L’existant ~2/2~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8DEBF-AAC9-5181-43C2-D1705A9A25EC}"/>
              </a:ext>
            </a:extLst>
          </p:cNvPr>
          <p:cNvSpPr/>
          <p:nvPr/>
        </p:nvSpPr>
        <p:spPr>
          <a:xfrm>
            <a:off x="457201" y="162704"/>
            <a:ext cx="1100141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Introduction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17695-052F-BE99-5D93-D8BCDA40349B}"/>
              </a:ext>
            </a:extLst>
          </p:cNvPr>
          <p:cNvSpPr/>
          <p:nvPr/>
        </p:nvSpPr>
        <p:spPr>
          <a:xfrm>
            <a:off x="1557342" y="161102"/>
            <a:ext cx="2457450" cy="428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Contexte et problématique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D3BBE-9F34-259F-CD93-5642468EBC4B}"/>
              </a:ext>
            </a:extLst>
          </p:cNvPr>
          <p:cNvSpPr/>
          <p:nvPr/>
        </p:nvSpPr>
        <p:spPr>
          <a:xfrm>
            <a:off x="3969544" y="161101"/>
            <a:ext cx="2250280" cy="428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C0D37-7720-DE2F-B1B0-C8539B106BE8}"/>
              </a:ext>
            </a:extLst>
          </p:cNvPr>
          <p:cNvSpPr/>
          <p:nvPr/>
        </p:nvSpPr>
        <p:spPr>
          <a:xfrm>
            <a:off x="6219824" y="161101"/>
            <a:ext cx="1595439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Implémentation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17016-AEC5-17F3-4D63-2EF83FA6E3A6}"/>
              </a:ext>
            </a:extLst>
          </p:cNvPr>
          <p:cNvSpPr/>
          <p:nvPr/>
        </p:nvSpPr>
        <p:spPr>
          <a:xfrm>
            <a:off x="7815263" y="161101"/>
            <a:ext cx="1471612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fonctionnalités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5D6CD-8F3E-B230-A9EB-45394AD8E2E4}"/>
              </a:ext>
            </a:extLst>
          </p:cNvPr>
          <p:cNvSpPr/>
          <p:nvPr/>
        </p:nvSpPr>
        <p:spPr>
          <a:xfrm>
            <a:off x="9286875" y="161101"/>
            <a:ext cx="842963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Démo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F1D48-CEB3-B844-7873-52AC30BF9CF8}"/>
              </a:ext>
            </a:extLst>
          </p:cNvPr>
          <p:cNvSpPr/>
          <p:nvPr/>
        </p:nvSpPr>
        <p:spPr>
          <a:xfrm>
            <a:off x="10129838" y="161100"/>
            <a:ext cx="1604961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1"/>
                </a:solidFill>
                <a:latin typeface="Aptos Display" panose="020B0004020202020204" pitchFamily="34" charset="0"/>
              </a:rPr>
              <a:t>Conclusion</a:t>
            </a:r>
            <a:endParaRPr lang="fr-FR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3F8D118-BD69-CF5A-15C5-EDD44848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691271" cy="367830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chemeClr val="accent1"/>
                </a:solidFill>
              </a:rPr>
              <a:t>Gestion manuelle basé sur la manuscrit;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Absence d’historique de gestion;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Difficulté d’intégration des réservations;</a:t>
            </a:r>
          </a:p>
          <a:p>
            <a:pPr algn="just"/>
            <a:r>
              <a:rPr lang="fr-FR" sz="2400" dirty="0">
                <a:solidFill>
                  <a:schemeClr val="accent1"/>
                </a:solidFill>
              </a:rPr>
              <a:t>Possibilité de falsification des billets de voyages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E65E0E-E903-17F4-9277-D00E3F328180}"/>
              </a:ext>
            </a:extLst>
          </p:cNvPr>
          <p:cNvSpPr txBox="1"/>
          <p:nvPr/>
        </p:nvSpPr>
        <p:spPr>
          <a:xfrm>
            <a:off x="8471648" y="2138082"/>
            <a:ext cx="333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</a:rPr>
              <a:t>Les insuffisances</a:t>
            </a:r>
          </a:p>
        </p:txBody>
      </p:sp>
      <p:pic>
        <p:nvPicPr>
          <p:cNvPr id="8196" name="Picture 4" descr="Force ou faiblesse illustration stock. Illustration du stable - 58789420">
            <a:extLst>
              <a:ext uri="{FF2B5EF4-FFF2-40B4-BE49-F238E27FC236}">
                <a16:creationId xmlns:a16="http://schemas.microsoft.com/office/drawing/2014/main" id="{0C770E53-6C7E-512D-6016-A4171FD57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69" y="3024647"/>
            <a:ext cx="3186113" cy="249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953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12971</TotalTime>
  <Words>1739</Words>
  <Application>Microsoft Office PowerPoint</Application>
  <PresentationFormat>Grand écran</PresentationFormat>
  <Paragraphs>468</Paragraphs>
  <Slides>35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4" baseType="lpstr">
      <vt:lpstr>Aptos Display</vt:lpstr>
      <vt:lpstr>Arial</vt:lpstr>
      <vt:lpstr>Calibri</vt:lpstr>
      <vt:lpstr>Courier New</vt:lpstr>
      <vt:lpstr>Gill Sans MT</vt:lpstr>
      <vt:lpstr>Times New Roman</vt:lpstr>
      <vt:lpstr>Wingdings</vt:lpstr>
      <vt:lpstr>Wingdings 2</vt:lpstr>
      <vt:lpstr>Dividende</vt:lpstr>
      <vt:lpstr>Application de gestion avec java</vt:lpstr>
      <vt:lpstr>Présentation PowerPoint</vt:lpstr>
      <vt:lpstr>Plan</vt:lpstr>
      <vt:lpstr>Introduction</vt:lpstr>
      <vt:lpstr>contexte</vt:lpstr>
      <vt:lpstr>Problématique ~1/2~</vt:lpstr>
      <vt:lpstr>Problématique ~2/2~</vt:lpstr>
      <vt:lpstr>L’existant ~1/2~</vt:lpstr>
      <vt:lpstr>L’existant ~2/2~</vt:lpstr>
      <vt:lpstr>Objectif ~1/2~</vt:lpstr>
      <vt:lpstr>Objectif ~2/2~</vt:lpstr>
      <vt:lpstr>Dossier de choix ~1/5~</vt:lpstr>
      <vt:lpstr>Dossier de choix ~2/5~</vt:lpstr>
      <vt:lpstr>Dossier de choix ~3/5~</vt:lpstr>
      <vt:lpstr>Dossier de choix ~4/5~</vt:lpstr>
      <vt:lpstr>Dossier de choix ~5/5~</vt:lpstr>
      <vt:lpstr>Model conceptuel de données</vt:lpstr>
      <vt:lpstr>Model conceptuel de traitement</vt:lpstr>
      <vt:lpstr>La structure du projet</vt:lpstr>
      <vt:lpstr>La couche interface graphique</vt:lpstr>
      <vt:lpstr>La couche logique du métier ou modèle </vt:lpstr>
      <vt:lpstr>La couche des données persistantes ~1/5~</vt:lpstr>
      <vt:lpstr>La couche des données persistantes ~2/5~</vt:lpstr>
      <vt:lpstr>La couche des données persistantes ~3/5~</vt:lpstr>
      <vt:lpstr>La couche des données persistantes ~4/5~</vt:lpstr>
      <vt:lpstr>La couche des données persistantes ~5/5~</vt:lpstr>
      <vt:lpstr>La bibliothèque outils</vt:lpstr>
      <vt:lpstr>Organisation logique du système</vt:lpstr>
      <vt:lpstr>outils</vt:lpstr>
      <vt:lpstr>Coté activités</vt:lpstr>
      <vt:lpstr>Coté services</vt:lpstr>
      <vt:lpstr>Coté sécurité</vt:lpstr>
      <vt:lpstr>démonstration</vt:lpstr>
      <vt:lpstr>En résumé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avec java</dc:title>
  <dc:creator>Abdouramane Diao</dc:creator>
  <cp:lastModifiedBy>Abdouramane Diao</cp:lastModifiedBy>
  <cp:revision>6</cp:revision>
  <dcterms:created xsi:type="dcterms:W3CDTF">2024-03-13T13:17:38Z</dcterms:created>
  <dcterms:modified xsi:type="dcterms:W3CDTF">2024-03-25T11:49:46Z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