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28" r:id="rId3"/>
    <p:sldId id="329" r:id="rId4"/>
    <p:sldId id="323" r:id="rId5"/>
    <p:sldId id="307" r:id="rId6"/>
    <p:sldId id="333" r:id="rId7"/>
    <p:sldId id="381" r:id="rId9"/>
    <p:sldId id="382" r:id="rId10"/>
    <p:sldId id="334" r:id="rId11"/>
    <p:sldId id="320" r:id="rId12"/>
    <p:sldId id="358" r:id="rId13"/>
    <p:sldId id="350" r:id="rId14"/>
    <p:sldId id="322" r:id="rId15"/>
    <p:sldId id="398" r:id="rId16"/>
    <p:sldId id="392" r:id="rId17"/>
    <p:sldId id="399" r:id="rId18"/>
    <p:sldId id="352" r:id="rId19"/>
    <p:sldId id="261" r:id="rId20"/>
    <p:sldId id="33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DA2"/>
    <a:srgbClr val="4D5CB3"/>
    <a:srgbClr val="5B6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>
        <p:guide orient="horz" pos="22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7B66A-C7E0-4E22-B9EC-9028E9AEAA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DCF34-F8B0-4FA5-9DC4-F149A0F450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F3E75-3220-47A9-8CF9-3D529CAE10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95F3E75-3220-47A9-8CF9-3D529CAE10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472342"/>
            <a:ext cx="789815" cy="8313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1280" y="2650490"/>
            <a:ext cx="881951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kern="100">
                <a:solidFill>
                  <a:srgbClr val="0BADA2"/>
                </a:solidFill>
                <a:cs typeface="+mn-ea"/>
                <a:sym typeface="+mn-lt"/>
              </a:rPr>
              <a:t>基于</a:t>
            </a:r>
            <a:r>
              <a:rPr lang="en-US" altLang="zh-CN" sz="4400" b="1" kern="100">
                <a:solidFill>
                  <a:srgbClr val="0BADA2"/>
                </a:solidFill>
                <a:cs typeface="+mn-ea"/>
                <a:sym typeface="+mn-lt"/>
              </a:rPr>
              <a:t>Hook</a:t>
            </a:r>
            <a:r>
              <a:rPr lang="zh-CN" altLang="en-US" sz="4400" b="1" kern="100">
                <a:solidFill>
                  <a:srgbClr val="0BADA2"/>
                </a:solidFill>
                <a:cs typeface="+mn-ea"/>
                <a:sym typeface="+mn-lt"/>
              </a:rPr>
              <a:t>的远程短信云管理软件</a:t>
            </a:r>
            <a:endParaRPr lang="zh-CN" altLang="en-US" sz="4400" b="1" kern="10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290721" y="440473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主讲人：肖临风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>
            <a:off x="6688523" y="1373438"/>
            <a:ext cx="6876916" cy="4130039"/>
          </a:xfrm>
          <a:custGeom>
            <a:avLst/>
            <a:gdLst>
              <a:gd name="connsiteX0" fmla="*/ 9872350 w 9872350"/>
              <a:gd name="connsiteY0" fmla="*/ 5928994 h 5928994"/>
              <a:gd name="connsiteX1" fmla="*/ 0 w 9872350"/>
              <a:gd name="connsiteY1" fmla="*/ 5928994 h 5928994"/>
              <a:gd name="connsiteX2" fmla="*/ 0 w 9872350"/>
              <a:gd name="connsiteY2" fmla="*/ 4349704 h 5928994"/>
              <a:gd name="connsiteX3" fmla="*/ 4384124 w 9872350"/>
              <a:gd name="connsiteY3" fmla="*/ 0 h 59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2350" h="5928994">
                <a:moveTo>
                  <a:pt x="9872350" y="5928994"/>
                </a:moveTo>
                <a:lnTo>
                  <a:pt x="0" y="5928994"/>
                </a:lnTo>
                <a:lnTo>
                  <a:pt x="0" y="4349704"/>
                </a:lnTo>
                <a:lnTo>
                  <a:pt x="4384124" y="0"/>
                </a:lnTo>
                <a:close/>
              </a:path>
            </a:pathLst>
          </a:cu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7" r="20315" b="8901"/>
          <a:stretch>
            <a:fillRect/>
          </a:stretch>
        </p:blipFill>
        <p:spPr>
          <a:xfrm flipH="1">
            <a:off x="8900840" y="1"/>
            <a:ext cx="3291161" cy="6876915"/>
          </a:xfrm>
          <a:custGeom>
            <a:avLst/>
            <a:gdLst>
              <a:gd name="connsiteX0" fmla="*/ 0 w 4724719"/>
              <a:gd name="connsiteY0" fmla="*/ 0 h 9872348"/>
              <a:gd name="connsiteX1" fmla="*/ 0 w 4724719"/>
              <a:gd name="connsiteY1" fmla="*/ 9872348 h 9872348"/>
              <a:gd name="connsiteX2" fmla="*/ 1258512 w 4724719"/>
              <a:gd name="connsiteY2" fmla="*/ 9872348 h 9872348"/>
              <a:gd name="connsiteX3" fmla="*/ 4724719 w 4724719"/>
              <a:gd name="connsiteY3" fmla="*/ 5488226 h 987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719" h="9872348">
                <a:moveTo>
                  <a:pt x="0" y="0"/>
                </a:moveTo>
                <a:lnTo>
                  <a:pt x="0" y="9872348"/>
                </a:lnTo>
                <a:lnTo>
                  <a:pt x="1258512" y="9872348"/>
                </a:lnTo>
                <a:lnTo>
                  <a:pt x="4724719" y="5488226"/>
                </a:lnTo>
                <a:close/>
              </a:path>
            </a:pathLst>
          </a:custGeom>
        </p:spPr>
      </p:pic>
      <p:sp>
        <p:nvSpPr>
          <p:cNvPr id="18" name="TextBox 20"/>
          <p:cNvSpPr txBox="1"/>
          <p:nvPr/>
        </p:nvSpPr>
        <p:spPr>
          <a:xfrm>
            <a:off x="2582436" y="440473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6200000">
            <a:off x="8840370" y="1158730"/>
            <a:ext cx="876812" cy="755872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33045" y="3653790"/>
            <a:ext cx="568896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Hook-based remote SMS cloud management software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Box 20"/>
          <p:cNvSpPr txBox="1"/>
          <p:nvPr/>
        </p:nvSpPr>
        <p:spPr>
          <a:xfrm>
            <a:off x="5028456" y="440473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队伍：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站大会员 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19"/>
          <p:cNvSpPr>
            <a:spLocks noChangeAspect="1" noChangeArrowheads="1" noTextEdit="1"/>
          </p:cNvSpPr>
          <p:nvPr/>
        </p:nvSpPr>
        <p:spPr bwMode="auto">
          <a:xfrm rot="17150482">
            <a:off x="4198940" y="729456"/>
            <a:ext cx="4252913" cy="634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59786" y="3720975"/>
            <a:ext cx="1107996" cy="902129"/>
            <a:chOff x="3158997" y="3720976"/>
            <a:chExt cx="1107999" cy="902130"/>
          </a:xfrm>
        </p:grpSpPr>
        <p:sp>
          <p:nvSpPr>
            <p:cNvPr id="58" name="TextBox 8"/>
            <p:cNvSpPr>
              <a:spLocks noChangeArrowheads="1"/>
            </p:cNvSpPr>
            <p:nvPr/>
          </p:nvSpPr>
          <p:spPr bwMode="auto">
            <a:xfrm>
              <a:off x="3158997" y="4253774"/>
              <a:ext cx="11079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网站扫描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2" name="TextBox 38"/>
            <p:cNvSpPr>
              <a:spLocks noChangeArrowheads="1"/>
            </p:cNvSpPr>
            <p:nvPr/>
          </p:nvSpPr>
          <p:spPr bwMode="auto">
            <a:xfrm>
              <a:off x="3359668" y="3720976"/>
              <a:ext cx="658899" cy="646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-15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01</a:t>
              </a:r>
              <a:endParaRPr kumimoji="0" lang="zh-CN" altLang="en-US" sz="3600" b="0" i="0" u="none" strike="noStrike" kern="1200" cap="none" spc="-15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64383" y="2343312"/>
            <a:ext cx="1197499" cy="1220525"/>
            <a:chOff x="4963588" y="2343309"/>
            <a:chExt cx="1197499" cy="1220524"/>
          </a:xfrm>
        </p:grpSpPr>
        <p:sp>
          <p:nvSpPr>
            <p:cNvPr id="59" name="TextBox 8"/>
            <p:cNvSpPr>
              <a:spLocks noChangeArrowheads="1"/>
            </p:cNvSpPr>
            <p:nvPr/>
          </p:nvSpPr>
          <p:spPr bwMode="auto">
            <a:xfrm>
              <a:off x="4963588" y="2917503"/>
              <a:ext cx="1197499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爬虫爬取信息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3" name="TextBox 39"/>
            <p:cNvSpPr>
              <a:spLocks noChangeArrowheads="1"/>
            </p:cNvSpPr>
            <p:nvPr/>
          </p:nvSpPr>
          <p:spPr bwMode="auto">
            <a:xfrm>
              <a:off x="5162468" y="2343309"/>
              <a:ext cx="697627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67139" y="4735563"/>
            <a:ext cx="1107996" cy="952849"/>
            <a:chOff x="5866349" y="4735561"/>
            <a:chExt cx="1107998" cy="952848"/>
          </a:xfrm>
        </p:grpSpPr>
        <p:sp>
          <p:nvSpPr>
            <p:cNvPr id="60" name="TextBox 8"/>
            <p:cNvSpPr>
              <a:spLocks noChangeArrowheads="1"/>
            </p:cNvSpPr>
            <p:nvPr/>
          </p:nvSpPr>
          <p:spPr bwMode="auto">
            <a:xfrm>
              <a:off x="5866349" y="5319077"/>
              <a:ext cx="11079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漏洞判别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2" name="TextBox 40"/>
            <p:cNvSpPr>
              <a:spLocks noChangeArrowheads="1"/>
            </p:cNvSpPr>
            <p:nvPr/>
          </p:nvSpPr>
          <p:spPr bwMode="auto">
            <a:xfrm>
              <a:off x="6030913" y="4735561"/>
              <a:ext cx="697628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790406" y="2995012"/>
            <a:ext cx="1723549" cy="1046443"/>
            <a:chOff x="7789610" y="2995009"/>
            <a:chExt cx="1723549" cy="1046442"/>
          </a:xfrm>
        </p:grpSpPr>
        <p:sp>
          <p:nvSpPr>
            <p:cNvPr id="61" name="TextBox 8"/>
            <p:cNvSpPr>
              <a:spLocks noChangeArrowheads="1"/>
            </p:cNvSpPr>
            <p:nvPr/>
          </p:nvSpPr>
          <p:spPr bwMode="auto">
            <a:xfrm>
              <a:off x="7789610" y="3641341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提供解决方案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3" name="TextBox 41"/>
            <p:cNvSpPr>
              <a:spLocks noChangeArrowheads="1"/>
            </p:cNvSpPr>
            <p:nvPr/>
          </p:nvSpPr>
          <p:spPr bwMode="auto">
            <a:xfrm>
              <a:off x="8255446" y="2995009"/>
              <a:ext cx="697627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04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3" name="TextBox 20"/>
          <p:cNvSpPr txBox="1"/>
          <p:nvPr/>
        </p:nvSpPr>
        <p:spPr>
          <a:xfrm>
            <a:off x="945533" y="433345"/>
            <a:ext cx="2007392" cy="440932"/>
          </a:xfrm>
          <a:prstGeom prst="rect">
            <a:avLst/>
          </a:prstGeom>
          <a:noFill/>
        </p:spPr>
        <p:txBody>
          <a:bodyPr wrap="square" lIns="70907" tIns="35454" rIns="70907" bIns="3545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系统功能结构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35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6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" cstate="print"/>
          <a:srcRect r="25270"/>
          <a:stretch>
            <a:fillRect/>
          </a:stretch>
        </p:blipFill>
        <p:spPr bwMode="auto">
          <a:xfrm>
            <a:off x="6096000" y="1275127"/>
            <a:ext cx="4871442" cy="49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流程图: 过程 3"/>
          <p:cNvSpPr/>
          <p:nvPr/>
        </p:nvSpPr>
        <p:spPr>
          <a:xfrm>
            <a:off x="2419985" y="1403985"/>
            <a:ext cx="1522730" cy="52768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验证码管理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945515" y="2917190"/>
            <a:ext cx="451485" cy="128143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短信获取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3002280" y="2917190"/>
            <a:ext cx="358775" cy="126936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短信读取</a:t>
            </a:r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4857115" y="2916873"/>
            <a:ext cx="306070" cy="128206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扩展功能</a:t>
            </a:r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>
          <a:xfrm>
            <a:off x="676910" y="4648200"/>
            <a:ext cx="988695" cy="191135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通过算法自动获取手机短信</a:t>
            </a:r>
            <a:endParaRPr lang="zh-CN" altLang="en-US"/>
          </a:p>
        </p:txBody>
      </p:sp>
      <p:sp>
        <p:nvSpPr>
          <p:cNvPr id="19" name="流程图: 可选过程 18"/>
          <p:cNvSpPr/>
          <p:nvPr/>
        </p:nvSpPr>
        <p:spPr>
          <a:xfrm>
            <a:off x="2082800" y="4647565"/>
            <a:ext cx="775335" cy="191198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从数据库中获取短信</a:t>
            </a:r>
            <a:endParaRPr lang="zh-CN" altLang="en-US"/>
          </a:p>
        </p:txBody>
      </p:sp>
      <p:sp>
        <p:nvSpPr>
          <p:cNvPr id="21" name="流程图: 可选过程 20"/>
          <p:cNvSpPr/>
          <p:nvPr/>
        </p:nvSpPr>
        <p:spPr>
          <a:xfrm>
            <a:off x="3643630" y="4648200"/>
            <a:ext cx="716280" cy="191071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从短信中截取验证码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>
            <a:off x="3181350" y="1931670"/>
            <a:ext cx="635" cy="985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0"/>
          </p:cNvCxnSpPr>
          <p:nvPr/>
        </p:nvCxnSpPr>
        <p:spPr>
          <a:xfrm>
            <a:off x="3171190" y="1936750"/>
            <a:ext cx="1838960" cy="98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5" idx="0"/>
          </p:cNvCxnSpPr>
          <p:nvPr/>
        </p:nvCxnSpPr>
        <p:spPr>
          <a:xfrm flipH="1">
            <a:off x="1171575" y="1931670"/>
            <a:ext cx="2009775" cy="985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2"/>
            <a:endCxn id="18" idx="0"/>
          </p:cNvCxnSpPr>
          <p:nvPr/>
        </p:nvCxnSpPr>
        <p:spPr>
          <a:xfrm>
            <a:off x="1171575" y="4198620"/>
            <a:ext cx="0" cy="44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19" idx="0"/>
          </p:cNvCxnSpPr>
          <p:nvPr/>
        </p:nvCxnSpPr>
        <p:spPr>
          <a:xfrm flipH="1">
            <a:off x="2470785" y="4186555"/>
            <a:ext cx="711200" cy="46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2"/>
            <a:endCxn id="21" idx="0"/>
          </p:cNvCxnSpPr>
          <p:nvPr/>
        </p:nvCxnSpPr>
        <p:spPr>
          <a:xfrm>
            <a:off x="3181985" y="4186555"/>
            <a:ext cx="819785" cy="461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931934" y="3778237"/>
            <a:ext cx="1972310" cy="62560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系统测试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69943" y="4401807"/>
            <a:ext cx="1575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System Test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224"/>
          <p:cNvSpPr txBox="1"/>
          <p:nvPr/>
        </p:nvSpPr>
        <p:spPr>
          <a:xfrm>
            <a:off x="945515" y="2581910"/>
            <a:ext cx="1518285" cy="461645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登录页面</a:t>
            </a:r>
            <a:endParaRPr lang="zh-CN" altLang="en-US" sz="20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31" name="Group 65"/>
          <p:cNvGrpSpPr/>
          <p:nvPr/>
        </p:nvGrpSpPr>
        <p:grpSpPr>
          <a:xfrm>
            <a:off x="975957" y="1104106"/>
            <a:ext cx="1459377" cy="1612995"/>
            <a:chOff x="3441773" y="1222482"/>
            <a:chExt cx="1094533" cy="1209746"/>
          </a:xfrm>
          <a:solidFill>
            <a:schemeClr val="accent1"/>
          </a:solidFill>
        </p:grpSpPr>
        <p:sp>
          <p:nvSpPr>
            <p:cNvPr id="33" name="Freeform 44"/>
            <p:cNvSpPr/>
            <p:nvPr/>
          </p:nvSpPr>
          <p:spPr>
            <a:xfrm rot="16200000">
              <a:off x="3384166" y="1280088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  <p:sp>
          <p:nvSpPr>
            <p:cNvPr id="35" name="Rectangle 47"/>
            <p:cNvSpPr/>
            <p:nvPr/>
          </p:nvSpPr>
          <p:spPr>
            <a:xfrm>
              <a:off x="3727160" y="1468512"/>
              <a:ext cx="479940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TextBox 20"/>
          <p:cNvSpPr txBox="1"/>
          <p:nvPr/>
        </p:nvSpPr>
        <p:spPr>
          <a:xfrm>
            <a:off x="989539" y="425675"/>
            <a:ext cx="1374305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系统测试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29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  <p:sp>
          <p:nvSpPr>
            <p:cNvPr id="30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5715" y="771452"/>
            <a:ext cx="957155" cy="432854"/>
          </a:xfrm>
          <a:prstGeom prst="rect">
            <a:avLst/>
          </a:prstGeom>
        </p:spPr>
      </p:pic>
      <p:sp>
        <p:nvSpPr>
          <p:cNvPr id="34" name="TextBox 23"/>
          <p:cNvSpPr txBox="1"/>
          <p:nvPr/>
        </p:nvSpPr>
        <p:spPr>
          <a:xfrm>
            <a:off x="10989901" y="3670146"/>
            <a:ext cx="127894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测试方法</a:t>
            </a:r>
            <a:endParaRPr lang="en-GB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45" y="1094740"/>
            <a:ext cx="2801620" cy="49301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206074" y="5146522"/>
            <a:ext cx="1563149" cy="877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69735" y="3139440"/>
            <a:ext cx="37814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登录界面</a:t>
            </a:r>
            <a:endParaRPr lang="zh-CN" altLang="en-US">
              <a:ln/>
              <a:solidFill>
                <a:schemeClr val="accent4"/>
              </a:solidFill>
            </a:endParaRP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在安卓端获取账号和密码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发送到服务端如果能够匹配成功就会提示登录成功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9505950" y="3333750"/>
            <a:ext cx="1503045" cy="553720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注册</a:t>
            </a: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页面</a:t>
            </a: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 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36" name="Group 66"/>
          <p:cNvGrpSpPr/>
          <p:nvPr/>
        </p:nvGrpSpPr>
        <p:grpSpPr>
          <a:xfrm>
            <a:off x="9549808" y="4411821"/>
            <a:ext cx="1459377" cy="1612995"/>
            <a:chOff x="4588255" y="1481086"/>
            <a:chExt cx="1094533" cy="1209746"/>
          </a:xfrm>
          <a:solidFill>
            <a:schemeClr val="accent2"/>
          </a:solidFill>
        </p:grpSpPr>
        <p:sp>
          <p:nvSpPr>
            <p:cNvPr id="37" name="Freeform 53"/>
            <p:cNvSpPr/>
            <p:nvPr/>
          </p:nvSpPr>
          <p:spPr>
            <a:xfrm rot="5400000">
              <a:off x="4530648" y="1538692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  <p:sp>
          <p:nvSpPr>
            <p:cNvPr id="39" name="Rectangle 54"/>
            <p:cNvSpPr/>
            <p:nvPr/>
          </p:nvSpPr>
          <p:spPr>
            <a:xfrm>
              <a:off x="4895531" y="2075730"/>
              <a:ext cx="479940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TextBox 20"/>
          <p:cNvSpPr txBox="1"/>
          <p:nvPr/>
        </p:nvSpPr>
        <p:spPr>
          <a:xfrm>
            <a:off x="989539" y="425675"/>
            <a:ext cx="1374305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系统测试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29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  <p:sp>
          <p:nvSpPr>
            <p:cNvPr id="30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5715" y="771452"/>
            <a:ext cx="957155" cy="432854"/>
          </a:xfrm>
          <a:prstGeom prst="rect">
            <a:avLst/>
          </a:prstGeom>
        </p:spPr>
      </p:pic>
      <p:sp>
        <p:nvSpPr>
          <p:cNvPr id="34" name="TextBox 23"/>
          <p:cNvSpPr txBox="1"/>
          <p:nvPr/>
        </p:nvSpPr>
        <p:spPr>
          <a:xfrm>
            <a:off x="10989901" y="3670146"/>
            <a:ext cx="127894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测试方法</a:t>
            </a:r>
            <a:endParaRPr lang="en-GB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749"/>
          <a:stretch>
            <a:fillRect/>
          </a:stretch>
        </p:blipFill>
        <p:spPr>
          <a:xfrm>
            <a:off x="6769735" y="1094740"/>
            <a:ext cx="2840355" cy="4930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74" y="1094587"/>
            <a:ext cx="1563149" cy="877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05230" y="1471930"/>
            <a:ext cx="37814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注册</a:t>
            </a:r>
            <a:r>
              <a:rPr lang="zh-CN" altLang="en-US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</a:t>
            </a:r>
            <a:endParaRPr lang="zh-CN" altLang="en-US">
              <a:solidFill>
                <a:schemeClr val="accent4"/>
              </a:solidFill>
            </a:endParaRPr>
          </a:p>
          <a:p>
            <a:endParaRPr lang="zh-CN" altLang="en-US">
              <a:solidFill>
                <a:schemeClr val="accent4"/>
              </a:solidFill>
            </a:endParaRPr>
          </a:p>
          <a:p>
            <a:endParaRPr lang="zh-CN" altLang="en-US">
              <a:solidFill>
                <a:schemeClr val="accent4"/>
              </a:solidFill>
              <a:effectLst/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安卓端的账号和密码提交到云端数据库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如果不存在账号名称的重复便会返回注册成功。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否则会返回账号已经被注册过了。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224"/>
          <p:cNvSpPr txBox="1"/>
          <p:nvPr/>
        </p:nvSpPr>
        <p:spPr>
          <a:xfrm>
            <a:off x="945515" y="2581910"/>
            <a:ext cx="1518285" cy="461645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主</a:t>
            </a: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页面</a:t>
            </a:r>
            <a:endParaRPr lang="zh-CN" altLang="en-US" sz="20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31" name="Group 65"/>
          <p:cNvGrpSpPr/>
          <p:nvPr/>
        </p:nvGrpSpPr>
        <p:grpSpPr>
          <a:xfrm>
            <a:off x="975957" y="1104106"/>
            <a:ext cx="1459377" cy="1612995"/>
            <a:chOff x="3441773" y="1222482"/>
            <a:chExt cx="1094533" cy="1209746"/>
          </a:xfrm>
          <a:solidFill>
            <a:schemeClr val="accent1"/>
          </a:solidFill>
        </p:grpSpPr>
        <p:sp>
          <p:nvSpPr>
            <p:cNvPr id="33" name="Freeform 44"/>
            <p:cNvSpPr/>
            <p:nvPr/>
          </p:nvSpPr>
          <p:spPr>
            <a:xfrm rot="16200000">
              <a:off x="3384166" y="1280088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  <p:sp>
          <p:nvSpPr>
            <p:cNvPr id="35" name="Rectangle 47"/>
            <p:cNvSpPr/>
            <p:nvPr/>
          </p:nvSpPr>
          <p:spPr>
            <a:xfrm>
              <a:off x="3727160" y="1468512"/>
              <a:ext cx="479940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TextBox 20"/>
          <p:cNvSpPr txBox="1"/>
          <p:nvPr/>
        </p:nvSpPr>
        <p:spPr>
          <a:xfrm>
            <a:off x="945806" y="434565"/>
            <a:ext cx="1969770" cy="43878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读取短信</a:t>
            </a: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测试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29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  <p:sp>
          <p:nvSpPr>
            <p:cNvPr id="30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5715" y="771452"/>
            <a:ext cx="957155" cy="432854"/>
          </a:xfrm>
          <a:prstGeom prst="rect">
            <a:avLst/>
          </a:prstGeom>
        </p:spPr>
      </p:pic>
      <p:sp>
        <p:nvSpPr>
          <p:cNvPr id="34" name="TextBox 23"/>
          <p:cNvSpPr txBox="1"/>
          <p:nvPr/>
        </p:nvSpPr>
        <p:spPr>
          <a:xfrm>
            <a:off x="10989901" y="3670146"/>
            <a:ext cx="127894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测试方法</a:t>
            </a:r>
            <a:endParaRPr lang="en-GB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206074" y="5146522"/>
            <a:ext cx="1563149" cy="877900"/>
          </a:xfrm>
          <a:prstGeom prst="rect">
            <a:avLst/>
          </a:prstGeom>
        </p:spPr>
      </p:pic>
      <p:pic>
        <p:nvPicPr>
          <p:cNvPr id="2" name="图片 1" descr="0BX69@S82ICKPBEYY{FKP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25" y="1104265"/>
            <a:ext cx="2771140" cy="4928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89445" y="5243195"/>
            <a:ext cx="2399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点击刷新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224"/>
          <p:cNvSpPr txBox="1"/>
          <p:nvPr/>
        </p:nvSpPr>
        <p:spPr>
          <a:xfrm>
            <a:off x="945515" y="2581910"/>
            <a:ext cx="1518285" cy="461645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主</a:t>
            </a: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页面</a:t>
            </a:r>
            <a:endParaRPr lang="zh-CN" altLang="en-US" sz="20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505950" y="3333750"/>
            <a:ext cx="1762125" cy="553720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刷新后的</a:t>
            </a: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页面</a:t>
            </a: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 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31" name="Group 65"/>
          <p:cNvGrpSpPr/>
          <p:nvPr/>
        </p:nvGrpSpPr>
        <p:grpSpPr>
          <a:xfrm>
            <a:off x="975957" y="1104106"/>
            <a:ext cx="1459377" cy="1612995"/>
            <a:chOff x="3441773" y="1222482"/>
            <a:chExt cx="1094533" cy="1209746"/>
          </a:xfrm>
          <a:solidFill>
            <a:schemeClr val="accent1"/>
          </a:solidFill>
        </p:grpSpPr>
        <p:sp>
          <p:nvSpPr>
            <p:cNvPr id="33" name="Freeform 44"/>
            <p:cNvSpPr/>
            <p:nvPr/>
          </p:nvSpPr>
          <p:spPr>
            <a:xfrm rot="16200000">
              <a:off x="3384166" y="1280088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  <p:sp>
          <p:nvSpPr>
            <p:cNvPr id="35" name="Rectangle 47"/>
            <p:cNvSpPr/>
            <p:nvPr/>
          </p:nvSpPr>
          <p:spPr>
            <a:xfrm>
              <a:off x="3727160" y="1468512"/>
              <a:ext cx="479940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Group 66"/>
          <p:cNvGrpSpPr/>
          <p:nvPr/>
        </p:nvGrpSpPr>
        <p:grpSpPr>
          <a:xfrm>
            <a:off x="9549808" y="4411821"/>
            <a:ext cx="1459377" cy="1612995"/>
            <a:chOff x="4588255" y="1481086"/>
            <a:chExt cx="1094533" cy="1209746"/>
          </a:xfrm>
          <a:solidFill>
            <a:schemeClr val="accent2"/>
          </a:solidFill>
        </p:grpSpPr>
        <p:sp>
          <p:nvSpPr>
            <p:cNvPr id="37" name="Freeform 53"/>
            <p:cNvSpPr/>
            <p:nvPr/>
          </p:nvSpPr>
          <p:spPr>
            <a:xfrm rot="5400000">
              <a:off x="4530648" y="1538692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  <p:sp>
          <p:nvSpPr>
            <p:cNvPr id="39" name="Rectangle 54"/>
            <p:cNvSpPr/>
            <p:nvPr/>
          </p:nvSpPr>
          <p:spPr>
            <a:xfrm>
              <a:off x="4895531" y="2075730"/>
              <a:ext cx="479940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TextBox 20"/>
          <p:cNvSpPr txBox="1"/>
          <p:nvPr/>
        </p:nvSpPr>
        <p:spPr>
          <a:xfrm>
            <a:off x="945806" y="434565"/>
            <a:ext cx="1969770" cy="43878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读取短信</a:t>
            </a: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测试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29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  <p:sp>
          <p:nvSpPr>
            <p:cNvPr id="30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5715" y="771452"/>
            <a:ext cx="957155" cy="432854"/>
          </a:xfrm>
          <a:prstGeom prst="rect">
            <a:avLst/>
          </a:prstGeom>
        </p:spPr>
      </p:pic>
      <p:sp>
        <p:nvSpPr>
          <p:cNvPr id="34" name="TextBox 23"/>
          <p:cNvSpPr txBox="1"/>
          <p:nvPr/>
        </p:nvSpPr>
        <p:spPr>
          <a:xfrm>
            <a:off x="10989901" y="3670146"/>
            <a:ext cx="127894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测试方法</a:t>
            </a:r>
            <a:endParaRPr lang="en-GB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206074" y="5146522"/>
            <a:ext cx="1563149" cy="877900"/>
          </a:xfrm>
          <a:prstGeom prst="rect">
            <a:avLst/>
          </a:prstGeom>
        </p:spPr>
      </p:pic>
      <p:pic>
        <p:nvPicPr>
          <p:cNvPr id="2" name="图片 1" descr="0BX69@S82ICKPBEYY{FKP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25" y="1104265"/>
            <a:ext cx="2771140" cy="4928235"/>
          </a:xfrm>
          <a:prstGeom prst="rect">
            <a:avLst/>
          </a:prstGeom>
        </p:spPr>
      </p:pic>
      <p:pic>
        <p:nvPicPr>
          <p:cNvPr id="4" name="图片 3" descr="[EFELIM3F4}VR%QY6Y8IJR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735" y="1104265"/>
            <a:ext cx="2780030" cy="4944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871344" y="3755421"/>
            <a:ext cx="1972310" cy="62357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总结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70553" y="4378929"/>
            <a:ext cx="18950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Summarization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l"/>
            <a:endParaRPr lang="zh-CN" altLang="en-US" sz="2000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1444853" y="2106791"/>
            <a:ext cx="2663481" cy="120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1" rIns="91281" bIns="45641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en-US" altLang="zh-CN" sz="14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     </a:t>
            </a:r>
            <a:r>
              <a:rPr kumimoji="0" lang="zh-CN" altLang="en-US" sz="14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针对手机不在身边或者多个</a:t>
            </a:r>
            <a:r>
              <a:rPr kumimoji="0" lang="en-US" altLang="zh-CN" sz="14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SIM</a:t>
            </a:r>
            <a:r>
              <a:rPr kumimoji="0" lang="zh-CN" altLang="en-US" sz="14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卡等情况，通过该软件也可远程控制，解决特定情境下查看信息的问题。</a:t>
            </a:r>
            <a:endParaRPr kumimoji="0" lang="zh-CN" altLang="en-US" sz="14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8065363" y="4141606"/>
            <a:ext cx="2663481" cy="148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1" rIns="91281" bIns="45641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      相对于目前已有的云短信如阿里云短信等，我们不需要任何费用就可以进行短信的同步查看，同时具有一定的安全性。</a:t>
            </a:r>
            <a:endParaRPr kumimoji="0" lang="en-US" altLang="zh-CN" sz="14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8007397" y="1935953"/>
            <a:ext cx="2663480" cy="92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1" rIns="91281" bIns="45641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      </a:t>
            </a:r>
            <a:r>
              <a:rPr 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用户只需要在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Message Box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上进行注册登录就可以看到同步的短信验证码等。</a:t>
            </a:r>
            <a:endParaRPr kumimoji="0" lang="zh-CN" altLang="en-US" sz="14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1542415" y="4490720"/>
            <a:ext cx="2439035" cy="92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1" rIns="91281" bIns="45641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en-US" altLang="zh-CN" sz="14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     </a:t>
            </a:r>
            <a:r>
              <a:rPr kumimoji="0" lang="zh-CN" altLang="en-US" sz="14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多种类型的移动端设备都可以在登录后进行同步查看，功能稳定。</a:t>
            </a:r>
            <a:endParaRPr kumimoji="0" lang="zh-CN" altLang="en-US" sz="14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4" name="TextBox 2"/>
          <p:cNvSpPr txBox="1"/>
          <p:nvPr/>
        </p:nvSpPr>
        <p:spPr>
          <a:xfrm>
            <a:off x="8122920" y="1321435"/>
            <a:ext cx="2547620" cy="3073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1218565"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登录后即可短信同步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1887228" y="1628689"/>
            <a:ext cx="1778000" cy="30734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1218565">
              <a:defRPr/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云短信远程管理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1956590" y="3965911"/>
            <a:ext cx="1778000" cy="30734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1218565"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多平台多端服务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箭头1"/>
          <p:cNvSpPr>
            <a:spLocks noChangeAspect="1"/>
          </p:cNvSpPr>
          <p:nvPr/>
        </p:nvSpPr>
        <p:spPr bwMode="auto">
          <a:xfrm>
            <a:off x="6233295" y="2242795"/>
            <a:ext cx="1496406" cy="1723351"/>
          </a:xfrm>
          <a:custGeom>
            <a:avLst/>
            <a:gdLst>
              <a:gd name="T0" fmla="*/ 35 w 1260"/>
              <a:gd name="T1" fmla="*/ 1 h 1451"/>
              <a:gd name="T2" fmla="*/ 100 w 1260"/>
              <a:gd name="T3" fmla="*/ 6 h 1451"/>
              <a:gd name="T4" fmla="*/ 162 w 1260"/>
              <a:gd name="T5" fmla="*/ 13 h 1451"/>
              <a:gd name="T6" fmla="*/ 225 w 1260"/>
              <a:gd name="T7" fmla="*/ 23 h 1451"/>
              <a:gd name="T8" fmla="*/ 285 w 1260"/>
              <a:gd name="T9" fmla="*/ 37 h 1451"/>
              <a:gd name="T10" fmla="*/ 345 w 1260"/>
              <a:gd name="T11" fmla="*/ 53 h 1451"/>
              <a:gd name="T12" fmla="*/ 404 w 1260"/>
              <a:gd name="T13" fmla="*/ 72 h 1451"/>
              <a:gd name="T14" fmla="*/ 461 w 1260"/>
              <a:gd name="T15" fmla="*/ 94 h 1451"/>
              <a:gd name="T16" fmla="*/ 517 w 1260"/>
              <a:gd name="T17" fmla="*/ 119 h 1451"/>
              <a:gd name="T18" fmla="*/ 572 w 1260"/>
              <a:gd name="T19" fmla="*/ 145 h 1451"/>
              <a:gd name="T20" fmla="*/ 625 w 1260"/>
              <a:gd name="T21" fmla="*/ 175 h 1451"/>
              <a:gd name="T22" fmla="*/ 676 w 1260"/>
              <a:gd name="T23" fmla="*/ 206 h 1451"/>
              <a:gd name="T24" fmla="*/ 726 w 1260"/>
              <a:gd name="T25" fmla="*/ 240 h 1451"/>
              <a:gd name="T26" fmla="*/ 774 w 1260"/>
              <a:gd name="T27" fmla="*/ 277 h 1451"/>
              <a:gd name="T28" fmla="*/ 820 w 1260"/>
              <a:gd name="T29" fmla="*/ 316 h 1451"/>
              <a:gd name="T30" fmla="*/ 866 w 1260"/>
              <a:gd name="T31" fmla="*/ 356 h 1451"/>
              <a:gd name="T32" fmla="*/ 908 w 1260"/>
              <a:gd name="T33" fmla="*/ 398 h 1451"/>
              <a:gd name="T34" fmla="*/ 948 w 1260"/>
              <a:gd name="T35" fmla="*/ 444 h 1451"/>
              <a:gd name="T36" fmla="*/ 986 w 1260"/>
              <a:gd name="T37" fmla="*/ 490 h 1451"/>
              <a:gd name="T38" fmla="*/ 1023 w 1260"/>
              <a:gd name="T39" fmla="*/ 538 h 1451"/>
              <a:gd name="T40" fmla="*/ 1057 w 1260"/>
              <a:gd name="T41" fmla="*/ 589 h 1451"/>
              <a:gd name="T42" fmla="*/ 1088 w 1260"/>
              <a:gd name="T43" fmla="*/ 640 h 1451"/>
              <a:gd name="T44" fmla="*/ 1117 w 1260"/>
              <a:gd name="T45" fmla="*/ 693 h 1451"/>
              <a:gd name="T46" fmla="*/ 1144 w 1260"/>
              <a:gd name="T47" fmla="*/ 748 h 1451"/>
              <a:gd name="T48" fmla="*/ 1168 w 1260"/>
              <a:gd name="T49" fmla="*/ 804 h 1451"/>
              <a:gd name="T50" fmla="*/ 1190 w 1260"/>
              <a:gd name="T51" fmla="*/ 861 h 1451"/>
              <a:gd name="T52" fmla="*/ 1209 w 1260"/>
              <a:gd name="T53" fmla="*/ 921 h 1451"/>
              <a:gd name="T54" fmla="*/ 1224 w 1260"/>
              <a:gd name="T55" fmla="*/ 980 h 1451"/>
              <a:gd name="T56" fmla="*/ 1237 w 1260"/>
              <a:gd name="T57" fmla="*/ 1042 h 1451"/>
              <a:gd name="T58" fmla="*/ 1248 w 1260"/>
              <a:gd name="T59" fmla="*/ 1104 h 1451"/>
              <a:gd name="T60" fmla="*/ 1255 w 1260"/>
              <a:gd name="T61" fmla="*/ 1166 h 1451"/>
              <a:gd name="T62" fmla="*/ 1259 w 1260"/>
              <a:gd name="T63" fmla="*/ 1231 h 1451"/>
              <a:gd name="T64" fmla="*/ 921 w 1260"/>
              <a:gd name="T65" fmla="*/ 1451 h 1451"/>
              <a:gd name="T66" fmla="*/ 622 w 1260"/>
              <a:gd name="T67" fmla="*/ 1231 h 1451"/>
              <a:gd name="T68" fmla="*/ 616 w 1260"/>
              <a:gd name="T69" fmla="*/ 1184 h 1451"/>
              <a:gd name="T70" fmla="*/ 608 w 1260"/>
              <a:gd name="T71" fmla="*/ 1139 h 1451"/>
              <a:gd name="T72" fmla="*/ 597 w 1260"/>
              <a:gd name="T73" fmla="*/ 1096 h 1451"/>
              <a:gd name="T74" fmla="*/ 588 w 1260"/>
              <a:gd name="T75" fmla="*/ 1067 h 1451"/>
              <a:gd name="T76" fmla="*/ 572 w 1260"/>
              <a:gd name="T77" fmla="*/ 1025 h 1451"/>
              <a:gd name="T78" fmla="*/ 559 w 1260"/>
              <a:gd name="T79" fmla="*/ 998 h 1451"/>
              <a:gd name="T80" fmla="*/ 539 w 1260"/>
              <a:gd name="T81" fmla="*/ 959 h 1451"/>
              <a:gd name="T82" fmla="*/ 523 w 1260"/>
              <a:gd name="T83" fmla="*/ 934 h 1451"/>
              <a:gd name="T84" fmla="*/ 498 w 1260"/>
              <a:gd name="T85" fmla="*/ 898 h 1451"/>
              <a:gd name="T86" fmla="*/ 480 w 1260"/>
              <a:gd name="T87" fmla="*/ 874 h 1451"/>
              <a:gd name="T88" fmla="*/ 461 w 1260"/>
              <a:gd name="T89" fmla="*/ 852 h 1451"/>
              <a:gd name="T90" fmla="*/ 431 w 1260"/>
              <a:gd name="T91" fmla="*/ 821 h 1451"/>
              <a:gd name="T92" fmla="*/ 399 w 1260"/>
              <a:gd name="T93" fmla="*/ 791 h 1451"/>
              <a:gd name="T94" fmla="*/ 375 w 1260"/>
              <a:gd name="T95" fmla="*/ 773 h 1451"/>
              <a:gd name="T96" fmla="*/ 352 w 1260"/>
              <a:gd name="T97" fmla="*/ 755 h 1451"/>
              <a:gd name="T98" fmla="*/ 328 w 1260"/>
              <a:gd name="T99" fmla="*/ 739 h 1451"/>
              <a:gd name="T100" fmla="*/ 290 w 1260"/>
              <a:gd name="T101" fmla="*/ 716 h 1451"/>
              <a:gd name="T102" fmla="*/ 264 w 1260"/>
              <a:gd name="T103" fmla="*/ 702 h 1451"/>
              <a:gd name="T104" fmla="*/ 223 w 1260"/>
              <a:gd name="T105" fmla="*/ 684 h 1451"/>
              <a:gd name="T106" fmla="*/ 181 w 1260"/>
              <a:gd name="T107" fmla="*/ 669 h 1451"/>
              <a:gd name="T108" fmla="*/ 137 w 1260"/>
              <a:gd name="T109" fmla="*/ 656 h 1451"/>
              <a:gd name="T110" fmla="*/ 108 w 1260"/>
              <a:gd name="T111" fmla="*/ 649 h 1451"/>
              <a:gd name="T112" fmla="*/ 63 w 1260"/>
              <a:gd name="T113" fmla="*/ 642 h 1451"/>
              <a:gd name="T114" fmla="*/ 31 w 1260"/>
              <a:gd name="T115" fmla="*/ 639 h 1451"/>
              <a:gd name="T116" fmla="*/ 0 w 1260"/>
              <a:gd name="T117" fmla="*/ 637 h 1451"/>
              <a:gd name="T118" fmla="*/ 3 w 1260"/>
              <a:gd name="T119" fmla="*/ 0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60" h="1451">
                <a:moveTo>
                  <a:pt x="3" y="0"/>
                </a:moveTo>
                <a:lnTo>
                  <a:pt x="35" y="1"/>
                </a:lnTo>
                <a:lnTo>
                  <a:pt x="68" y="3"/>
                </a:lnTo>
                <a:lnTo>
                  <a:pt x="100" y="6"/>
                </a:lnTo>
                <a:lnTo>
                  <a:pt x="131" y="9"/>
                </a:lnTo>
                <a:lnTo>
                  <a:pt x="162" y="13"/>
                </a:lnTo>
                <a:lnTo>
                  <a:pt x="193" y="18"/>
                </a:lnTo>
                <a:lnTo>
                  <a:pt x="225" y="23"/>
                </a:lnTo>
                <a:lnTo>
                  <a:pt x="255" y="30"/>
                </a:lnTo>
                <a:lnTo>
                  <a:pt x="285" y="37"/>
                </a:lnTo>
                <a:lnTo>
                  <a:pt x="315" y="44"/>
                </a:lnTo>
                <a:lnTo>
                  <a:pt x="345" y="53"/>
                </a:lnTo>
                <a:lnTo>
                  <a:pt x="374" y="62"/>
                </a:lnTo>
                <a:lnTo>
                  <a:pt x="404" y="72"/>
                </a:lnTo>
                <a:lnTo>
                  <a:pt x="433" y="83"/>
                </a:lnTo>
                <a:lnTo>
                  <a:pt x="461" y="94"/>
                </a:lnTo>
                <a:lnTo>
                  <a:pt x="489" y="106"/>
                </a:lnTo>
                <a:lnTo>
                  <a:pt x="517" y="119"/>
                </a:lnTo>
                <a:lnTo>
                  <a:pt x="545" y="132"/>
                </a:lnTo>
                <a:lnTo>
                  <a:pt x="572" y="145"/>
                </a:lnTo>
                <a:lnTo>
                  <a:pt x="599" y="160"/>
                </a:lnTo>
                <a:lnTo>
                  <a:pt x="625" y="175"/>
                </a:lnTo>
                <a:lnTo>
                  <a:pt x="651" y="190"/>
                </a:lnTo>
                <a:lnTo>
                  <a:pt x="676" y="206"/>
                </a:lnTo>
                <a:lnTo>
                  <a:pt x="702" y="223"/>
                </a:lnTo>
                <a:lnTo>
                  <a:pt x="726" y="240"/>
                </a:lnTo>
                <a:lnTo>
                  <a:pt x="751" y="259"/>
                </a:lnTo>
                <a:lnTo>
                  <a:pt x="774" y="277"/>
                </a:lnTo>
                <a:lnTo>
                  <a:pt x="798" y="296"/>
                </a:lnTo>
                <a:lnTo>
                  <a:pt x="820" y="316"/>
                </a:lnTo>
                <a:lnTo>
                  <a:pt x="843" y="336"/>
                </a:lnTo>
                <a:lnTo>
                  <a:pt x="866" y="356"/>
                </a:lnTo>
                <a:lnTo>
                  <a:pt x="887" y="377"/>
                </a:lnTo>
                <a:lnTo>
                  <a:pt x="908" y="398"/>
                </a:lnTo>
                <a:lnTo>
                  <a:pt x="928" y="421"/>
                </a:lnTo>
                <a:lnTo>
                  <a:pt x="948" y="444"/>
                </a:lnTo>
                <a:lnTo>
                  <a:pt x="967" y="467"/>
                </a:lnTo>
                <a:lnTo>
                  <a:pt x="986" y="490"/>
                </a:lnTo>
                <a:lnTo>
                  <a:pt x="1004" y="514"/>
                </a:lnTo>
                <a:lnTo>
                  <a:pt x="1023" y="538"/>
                </a:lnTo>
                <a:lnTo>
                  <a:pt x="1040" y="564"/>
                </a:lnTo>
                <a:lnTo>
                  <a:pt x="1057" y="589"/>
                </a:lnTo>
                <a:lnTo>
                  <a:pt x="1073" y="614"/>
                </a:lnTo>
                <a:lnTo>
                  <a:pt x="1088" y="640"/>
                </a:lnTo>
                <a:lnTo>
                  <a:pt x="1103" y="666"/>
                </a:lnTo>
                <a:lnTo>
                  <a:pt x="1117" y="693"/>
                </a:lnTo>
                <a:lnTo>
                  <a:pt x="1131" y="720"/>
                </a:lnTo>
                <a:lnTo>
                  <a:pt x="1144" y="748"/>
                </a:lnTo>
                <a:lnTo>
                  <a:pt x="1156" y="776"/>
                </a:lnTo>
                <a:lnTo>
                  <a:pt x="1168" y="804"/>
                </a:lnTo>
                <a:lnTo>
                  <a:pt x="1180" y="833"/>
                </a:lnTo>
                <a:lnTo>
                  <a:pt x="1190" y="861"/>
                </a:lnTo>
                <a:lnTo>
                  <a:pt x="1200" y="891"/>
                </a:lnTo>
                <a:lnTo>
                  <a:pt x="1209" y="921"/>
                </a:lnTo>
                <a:lnTo>
                  <a:pt x="1217" y="950"/>
                </a:lnTo>
                <a:lnTo>
                  <a:pt x="1224" y="980"/>
                </a:lnTo>
                <a:lnTo>
                  <a:pt x="1231" y="1010"/>
                </a:lnTo>
                <a:lnTo>
                  <a:pt x="1237" y="1042"/>
                </a:lnTo>
                <a:lnTo>
                  <a:pt x="1243" y="1073"/>
                </a:lnTo>
                <a:lnTo>
                  <a:pt x="1248" y="1104"/>
                </a:lnTo>
                <a:lnTo>
                  <a:pt x="1252" y="1135"/>
                </a:lnTo>
                <a:lnTo>
                  <a:pt x="1255" y="1166"/>
                </a:lnTo>
                <a:lnTo>
                  <a:pt x="1257" y="1198"/>
                </a:lnTo>
                <a:lnTo>
                  <a:pt x="1259" y="1231"/>
                </a:lnTo>
                <a:lnTo>
                  <a:pt x="1260" y="1263"/>
                </a:lnTo>
                <a:lnTo>
                  <a:pt x="921" y="1451"/>
                </a:lnTo>
                <a:lnTo>
                  <a:pt x="622" y="1246"/>
                </a:lnTo>
                <a:lnTo>
                  <a:pt x="622" y="1231"/>
                </a:lnTo>
                <a:lnTo>
                  <a:pt x="620" y="1215"/>
                </a:lnTo>
                <a:lnTo>
                  <a:pt x="616" y="1184"/>
                </a:lnTo>
                <a:lnTo>
                  <a:pt x="611" y="1154"/>
                </a:lnTo>
                <a:lnTo>
                  <a:pt x="608" y="1139"/>
                </a:lnTo>
                <a:lnTo>
                  <a:pt x="605" y="1125"/>
                </a:lnTo>
                <a:lnTo>
                  <a:pt x="597" y="1096"/>
                </a:lnTo>
                <a:lnTo>
                  <a:pt x="593" y="1082"/>
                </a:lnTo>
                <a:lnTo>
                  <a:pt x="588" y="1067"/>
                </a:lnTo>
                <a:lnTo>
                  <a:pt x="577" y="1039"/>
                </a:lnTo>
                <a:lnTo>
                  <a:pt x="572" y="1025"/>
                </a:lnTo>
                <a:lnTo>
                  <a:pt x="566" y="1012"/>
                </a:lnTo>
                <a:lnTo>
                  <a:pt x="559" y="998"/>
                </a:lnTo>
                <a:lnTo>
                  <a:pt x="553" y="985"/>
                </a:lnTo>
                <a:lnTo>
                  <a:pt x="539" y="959"/>
                </a:lnTo>
                <a:lnTo>
                  <a:pt x="530" y="947"/>
                </a:lnTo>
                <a:lnTo>
                  <a:pt x="523" y="934"/>
                </a:lnTo>
                <a:lnTo>
                  <a:pt x="506" y="910"/>
                </a:lnTo>
                <a:lnTo>
                  <a:pt x="498" y="898"/>
                </a:lnTo>
                <a:lnTo>
                  <a:pt x="489" y="887"/>
                </a:lnTo>
                <a:lnTo>
                  <a:pt x="480" y="874"/>
                </a:lnTo>
                <a:lnTo>
                  <a:pt x="471" y="863"/>
                </a:lnTo>
                <a:lnTo>
                  <a:pt x="461" y="852"/>
                </a:lnTo>
                <a:lnTo>
                  <a:pt x="451" y="841"/>
                </a:lnTo>
                <a:lnTo>
                  <a:pt x="431" y="821"/>
                </a:lnTo>
                <a:lnTo>
                  <a:pt x="410" y="801"/>
                </a:lnTo>
                <a:lnTo>
                  <a:pt x="399" y="791"/>
                </a:lnTo>
                <a:lnTo>
                  <a:pt x="388" y="782"/>
                </a:lnTo>
                <a:lnTo>
                  <a:pt x="375" y="773"/>
                </a:lnTo>
                <a:lnTo>
                  <a:pt x="364" y="764"/>
                </a:lnTo>
                <a:lnTo>
                  <a:pt x="352" y="755"/>
                </a:lnTo>
                <a:lnTo>
                  <a:pt x="340" y="747"/>
                </a:lnTo>
                <a:lnTo>
                  <a:pt x="328" y="739"/>
                </a:lnTo>
                <a:lnTo>
                  <a:pt x="315" y="731"/>
                </a:lnTo>
                <a:lnTo>
                  <a:pt x="290" y="716"/>
                </a:lnTo>
                <a:lnTo>
                  <a:pt x="277" y="709"/>
                </a:lnTo>
                <a:lnTo>
                  <a:pt x="264" y="702"/>
                </a:lnTo>
                <a:lnTo>
                  <a:pt x="237" y="690"/>
                </a:lnTo>
                <a:lnTo>
                  <a:pt x="223" y="684"/>
                </a:lnTo>
                <a:lnTo>
                  <a:pt x="209" y="678"/>
                </a:lnTo>
                <a:lnTo>
                  <a:pt x="181" y="669"/>
                </a:lnTo>
                <a:lnTo>
                  <a:pt x="152" y="660"/>
                </a:lnTo>
                <a:lnTo>
                  <a:pt x="137" y="656"/>
                </a:lnTo>
                <a:lnTo>
                  <a:pt x="123" y="653"/>
                </a:lnTo>
                <a:lnTo>
                  <a:pt x="108" y="649"/>
                </a:lnTo>
                <a:lnTo>
                  <a:pt x="93" y="647"/>
                </a:lnTo>
                <a:lnTo>
                  <a:pt x="63" y="642"/>
                </a:lnTo>
                <a:lnTo>
                  <a:pt x="47" y="640"/>
                </a:lnTo>
                <a:lnTo>
                  <a:pt x="31" y="639"/>
                </a:lnTo>
                <a:lnTo>
                  <a:pt x="16" y="638"/>
                </a:lnTo>
                <a:lnTo>
                  <a:pt x="0" y="637"/>
                </a:lnTo>
                <a:lnTo>
                  <a:pt x="197" y="348"/>
                </a:lnTo>
                <a:lnTo>
                  <a:pt x="3" y="0"/>
                </a:lnTo>
                <a:close/>
              </a:path>
            </a:pathLst>
          </a:custGeom>
          <a:solidFill>
            <a:srgbClr val="0BADA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marL="0" marR="0" lvl="0" indent="0" algn="ctr" defTabSz="1218565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Tx/>
              <a:buNone/>
              <a:defRPr/>
            </a:pPr>
            <a:endParaRPr kumimoji="0" lang="en-US" sz="2135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箭头4"/>
          <p:cNvSpPr>
            <a:spLocks noChangeAspect="1"/>
          </p:cNvSpPr>
          <p:nvPr/>
        </p:nvSpPr>
        <p:spPr bwMode="auto">
          <a:xfrm>
            <a:off x="4687246" y="2244569"/>
            <a:ext cx="1698527" cy="1572646"/>
          </a:xfrm>
          <a:custGeom>
            <a:avLst/>
            <a:gdLst>
              <a:gd name="T0" fmla="*/ 637 w 1431"/>
              <a:gd name="T1" fmla="*/ 1302 h 1325"/>
              <a:gd name="T2" fmla="*/ 637 w 1431"/>
              <a:gd name="T3" fmla="*/ 1248 h 1325"/>
              <a:gd name="T4" fmla="*/ 640 w 1431"/>
              <a:gd name="T5" fmla="*/ 1217 h 1325"/>
              <a:gd name="T6" fmla="*/ 646 w 1431"/>
              <a:gd name="T7" fmla="*/ 1170 h 1325"/>
              <a:gd name="T8" fmla="*/ 655 w 1431"/>
              <a:gd name="T9" fmla="*/ 1125 h 1325"/>
              <a:gd name="T10" fmla="*/ 663 w 1431"/>
              <a:gd name="T11" fmla="*/ 1095 h 1325"/>
              <a:gd name="T12" fmla="*/ 678 w 1431"/>
              <a:gd name="T13" fmla="*/ 1052 h 1325"/>
              <a:gd name="T14" fmla="*/ 689 w 1431"/>
              <a:gd name="T15" fmla="*/ 1024 h 1325"/>
              <a:gd name="T16" fmla="*/ 708 w 1431"/>
              <a:gd name="T17" fmla="*/ 983 h 1325"/>
              <a:gd name="T18" fmla="*/ 724 w 1431"/>
              <a:gd name="T19" fmla="*/ 957 h 1325"/>
              <a:gd name="T20" fmla="*/ 739 w 1431"/>
              <a:gd name="T21" fmla="*/ 932 h 1325"/>
              <a:gd name="T22" fmla="*/ 756 w 1431"/>
              <a:gd name="T23" fmla="*/ 907 h 1325"/>
              <a:gd name="T24" fmla="*/ 773 w 1431"/>
              <a:gd name="T25" fmla="*/ 884 h 1325"/>
              <a:gd name="T26" fmla="*/ 792 w 1431"/>
              <a:gd name="T27" fmla="*/ 860 h 1325"/>
              <a:gd name="T28" fmla="*/ 822 w 1431"/>
              <a:gd name="T29" fmla="*/ 827 h 1325"/>
              <a:gd name="T30" fmla="*/ 843 w 1431"/>
              <a:gd name="T31" fmla="*/ 807 h 1325"/>
              <a:gd name="T32" fmla="*/ 877 w 1431"/>
              <a:gd name="T33" fmla="*/ 778 h 1325"/>
              <a:gd name="T34" fmla="*/ 901 w 1431"/>
              <a:gd name="T35" fmla="*/ 760 h 1325"/>
              <a:gd name="T36" fmla="*/ 938 w 1431"/>
              <a:gd name="T37" fmla="*/ 735 h 1325"/>
              <a:gd name="T38" fmla="*/ 976 w 1431"/>
              <a:gd name="T39" fmla="*/ 711 h 1325"/>
              <a:gd name="T40" fmla="*/ 1003 w 1431"/>
              <a:gd name="T41" fmla="*/ 698 h 1325"/>
              <a:gd name="T42" fmla="*/ 1030 w 1431"/>
              <a:gd name="T43" fmla="*/ 686 h 1325"/>
              <a:gd name="T44" fmla="*/ 1059 w 1431"/>
              <a:gd name="T45" fmla="*/ 675 h 1325"/>
              <a:gd name="T46" fmla="*/ 1117 w 1431"/>
              <a:gd name="T47" fmla="*/ 657 h 1325"/>
              <a:gd name="T48" fmla="*/ 1147 w 1431"/>
              <a:gd name="T49" fmla="*/ 649 h 1325"/>
              <a:gd name="T50" fmla="*/ 1192 w 1431"/>
              <a:gd name="T51" fmla="*/ 642 h 1325"/>
              <a:gd name="T52" fmla="*/ 1224 w 1431"/>
              <a:gd name="T53" fmla="*/ 638 h 1325"/>
              <a:gd name="T54" fmla="*/ 1431 w 1431"/>
              <a:gd name="T55" fmla="*/ 334 h 1325"/>
              <a:gd name="T56" fmla="*/ 1207 w 1431"/>
              <a:gd name="T57" fmla="*/ 1 h 1325"/>
              <a:gd name="T58" fmla="*/ 1142 w 1431"/>
              <a:gd name="T59" fmla="*/ 6 h 1325"/>
              <a:gd name="T60" fmla="*/ 1080 w 1431"/>
              <a:gd name="T61" fmla="*/ 15 h 1325"/>
              <a:gd name="T62" fmla="*/ 1018 w 1431"/>
              <a:gd name="T63" fmla="*/ 26 h 1325"/>
              <a:gd name="T64" fmla="*/ 957 w 1431"/>
              <a:gd name="T65" fmla="*/ 40 h 1325"/>
              <a:gd name="T66" fmla="*/ 898 w 1431"/>
              <a:gd name="T67" fmla="*/ 57 h 1325"/>
              <a:gd name="T68" fmla="*/ 839 w 1431"/>
              <a:gd name="T69" fmla="*/ 76 h 1325"/>
              <a:gd name="T70" fmla="*/ 783 w 1431"/>
              <a:gd name="T71" fmla="*/ 100 h 1325"/>
              <a:gd name="T72" fmla="*/ 728 w 1431"/>
              <a:gd name="T73" fmla="*/ 125 h 1325"/>
              <a:gd name="T74" fmla="*/ 673 w 1431"/>
              <a:gd name="T75" fmla="*/ 152 h 1325"/>
              <a:gd name="T76" fmla="*/ 620 w 1431"/>
              <a:gd name="T77" fmla="*/ 182 h 1325"/>
              <a:gd name="T78" fmla="*/ 570 w 1431"/>
              <a:gd name="T79" fmla="*/ 214 h 1325"/>
              <a:gd name="T80" fmla="*/ 520 w 1431"/>
              <a:gd name="T81" fmla="*/ 250 h 1325"/>
              <a:gd name="T82" fmla="*/ 472 w 1431"/>
              <a:gd name="T83" fmla="*/ 287 h 1325"/>
              <a:gd name="T84" fmla="*/ 427 w 1431"/>
              <a:gd name="T85" fmla="*/ 325 h 1325"/>
              <a:gd name="T86" fmla="*/ 382 w 1431"/>
              <a:gd name="T87" fmla="*/ 366 h 1325"/>
              <a:gd name="T88" fmla="*/ 341 w 1431"/>
              <a:gd name="T89" fmla="*/ 410 h 1325"/>
              <a:gd name="T90" fmla="*/ 301 w 1431"/>
              <a:gd name="T91" fmla="*/ 455 h 1325"/>
              <a:gd name="T92" fmla="*/ 263 w 1431"/>
              <a:gd name="T93" fmla="*/ 502 h 1325"/>
              <a:gd name="T94" fmla="*/ 227 w 1431"/>
              <a:gd name="T95" fmla="*/ 550 h 1325"/>
              <a:gd name="T96" fmla="*/ 194 w 1431"/>
              <a:gd name="T97" fmla="*/ 602 h 1325"/>
              <a:gd name="T98" fmla="*/ 163 w 1431"/>
              <a:gd name="T99" fmla="*/ 653 h 1325"/>
              <a:gd name="T100" fmla="*/ 135 w 1431"/>
              <a:gd name="T101" fmla="*/ 707 h 1325"/>
              <a:gd name="T102" fmla="*/ 109 w 1431"/>
              <a:gd name="T103" fmla="*/ 762 h 1325"/>
              <a:gd name="T104" fmla="*/ 86 w 1431"/>
              <a:gd name="T105" fmla="*/ 819 h 1325"/>
              <a:gd name="T106" fmla="*/ 64 w 1431"/>
              <a:gd name="T107" fmla="*/ 876 h 1325"/>
              <a:gd name="T108" fmla="*/ 47 w 1431"/>
              <a:gd name="T109" fmla="*/ 936 h 1325"/>
              <a:gd name="T110" fmla="*/ 31 w 1431"/>
              <a:gd name="T111" fmla="*/ 996 h 1325"/>
              <a:gd name="T112" fmla="*/ 19 w 1431"/>
              <a:gd name="T113" fmla="*/ 1058 h 1325"/>
              <a:gd name="T114" fmla="*/ 10 w 1431"/>
              <a:gd name="T115" fmla="*/ 1120 h 1325"/>
              <a:gd name="T116" fmla="*/ 4 w 1431"/>
              <a:gd name="T117" fmla="*/ 1183 h 1325"/>
              <a:gd name="T118" fmla="*/ 1 w 1431"/>
              <a:gd name="T119" fmla="*/ 1247 h 1325"/>
              <a:gd name="T120" fmla="*/ 1 w 1431"/>
              <a:gd name="T121" fmla="*/ 1302 h 1325"/>
              <a:gd name="T122" fmla="*/ 335 w 1431"/>
              <a:gd name="T123" fmla="*/ 1129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31" h="1325">
                <a:moveTo>
                  <a:pt x="638" y="1324"/>
                </a:moveTo>
                <a:lnTo>
                  <a:pt x="637" y="1302"/>
                </a:lnTo>
                <a:lnTo>
                  <a:pt x="637" y="1280"/>
                </a:lnTo>
                <a:lnTo>
                  <a:pt x="637" y="1248"/>
                </a:lnTo>
                <a:lnTo>
                  <a:pt x="638" y="1232"/>
                </a:lnTo>
                <a:lnTo>
                  <a:pt x="640" y="1217"/>
                </a:lnTo>
                <a:lnTo>
                  <a:pt x="644" y="1185"/>
                </a:lnTo>
                <a:lnTo>
                  <a:pt x="646" y="1170"/>
                </a:lnTo>
                <a:lnTo>
                  <a:pt x="649" y="1154"/>
                </a:lnTo>
                <a:lnTo>
                  <a:pt x="655" y="1125"/>
                </a:lnTo>
                <a:lnTo>
                  <a:pt x="659" y="1110"/>
                </a:lnTo>
                <a:lnTo>
                  <a:pt x="663" y="1095"/>
                </a:lnTo>
                <a:lnTo>
                  <a:pt x="673" y="1067"/>
                </a:lnTo>
                <a:lnTo>
                  <a:pt x="678" y="1052"/>
                </a:lnTo>
                <a:lnTo>
                  <a:pt x="683" y="1038"/>
                </a:lnTo>
                <a:lnTo>
                  <a:pt x="689" y="1024"/>
                </a:lnTo>
                <a:lnTo>
                  <a:pt x="695" y="1010"/>
                </a:lnTo>
                <a:lnTo>
                  <a:pt x="708" y="983"/>
                </a:lnTo>
                <a:lnTo>
                  <a:pt x="715" y="970"/>
                </a:lnTo>
                <a:lnTo>
                  <a:pt x="724" y="957"/>
                </a:lnTo>
                <a:lnTo>
                  <a:pt x="731" y="944"/>
                </a:lnTo>
                <a:lnTo>
                  <a:pt x="739" y="932"/>
                </a:lnTo>
                <a:lnTo>
                  <a:pt x="747" y="920"/>
                </a:lnTo>
                <a:lnTo>
                  <a:pt x="756" y="907"/>
                </a:lnTo>
                <a:lnTo>
                  <a:pt x="764" y="895"/>
                </a:lnTo>
                <a:lnTo>
                  <a:pt x="773" y="884"/>
                </a:lnTo>
                <a:lnTo>
                  <a:pt x="783" y="871"/>
                </a:lnTo>
                <a:lnTo>
                  <a:pt x="792" y="860"/>
                </a:lnTo>
                <a:lnTo>
                  <a:pt x="812" y="838"/>
                </a:lnTo>
                <a:lnTo>
                  <a:pt x="822" y="827"/>
                </a:lnTo>
                <a:lnTo>
                  <a:pt x="832" y="817"/>
                </a:lnTo>
                <a:lnTo>
                  <a:pt x="843" y="807"/>
                </a:lnTo>
                <a:lnTo>
                  <a:pt x="854" y="797"/>
                </a:lnTo>
                <a:lnTo>
                  <a:pt x="877" y="778"/>
                </a:lnTo>
                <a:lnTo>
                  <a:pt x="889" y="769"/>
                </a:lnTo>
                <a:lnTo>
                  <a:pt x="901" y="760"/>
                </a:lnTo>
                <a:lnTo>
                  <a:pt x="925" y="743"/>
                </a:lnTo>
                <a:lnTo>
                  <a:pt x="938" y="735"/>
                </a:lnTo>
                <a:lnTo>
                  <a:pt x="951" y="727"/>
                </a:lnTo>
                <a:lnTo>
                  <a:pt x="976" y="711"/>
                </a:lnTo>
                <a:lnTo>
                  <a:pt x="990" y="705"/>
                </a:lnTo>
                <a:lnTo>
                  <a:pt x="1003" y="698"/>
                </a:lnTo>
                <a:lnTo>
                  <a:pt x="1017" y="692"/>
                </a:lnTo>
                <a:lnTo>
                  <a:pt x="1030" y="686"/>
                </a:lnTo>
                <a:lnTo>
                  <a:pt x="1045" y="680"/>
                </a:lnTo>
                <a:lnTo>
                  <a:pt x="1059" y="675"/>
                </a:lnTo>
                <a:lnTo>
                  <a:pt x="1088" y="665"/>
                </a:lnTo>
                <a:lnTo>
                  <a:pt x="1117" y="657"/>
                </a:lnTo>
                <a:lnTo>
                  <a:pt x="1132" y="653"/>
                </a:lnTo>
                <a:lnTo>
                  <a:pt x="1147" y="649"/>
                </a:lnTo>
                <a:lnTo>
                  <a:pt x="1177" y="644"/>
                </a:lnTo>
                <a:lnTo>
                  <a:pt x="1192" y="642"/>
                </a:lnTo>
                <a:lnTo>
                  <a:pt x="1209" y="640"/>
                </a:lnTo>
                <a:lnTo>
                  <a:pt x="1224" y="638"/>
                </a:lnTo>
                <a:lnTo>
                  <a:pt x="1240" y="637"/>
                </a:lnTo>
                <a:lnTo>
                  <a:pt x="1431" y="334"/>
                </a:lnTo>
                <a:lnTo>
                  <a:pt x="1239" y="0"/>
                </a:lnTo>
                <a:lnTo>
                  <a:pt x="1207" y="1"/>
                </a:lnTo>
                <a:lnTo>
                  <a:pt x="1174" y="3"/>
                </a:lnTo>
                <a:lnTo>
                  <a:pt x="1142" y="6"/>
                </a:lnTo>
                <a:lnTo>
                  <a:pt x="1111" y="10"/>
                </a:lnTo>
                <a:lnTo>
                  <a:pt x="1080" y="15"/>
                </a:lnTo>
                <a:lnTo>
                  <a:pt x="1049" y="20"/>
                </a:lnTo>
                <a:lnTo>
                  <a:pt x="1018" y="26"/>
                </a:lnTo>
                <a:lnTo>
                  <a:pt x="987" y="32"/>
                </a:lnTo>
                <a:lnTo>
                  <a:pt x="957" y="40"/>
                </a:lnTo>
                <a:lnTo>
                  <a:pt x="928" y="48"/>
                </a:lnTo>
                <a:lnTo>
                  <a:pt x="898" y="57"/>
                </a:lnTo>
                <a:lnTo>
                  <a:pt x="868" y="66"/>
                </a:lnTo>
                <a:lnTo>
                  <a:pt x="839" y="76"/>
                </a:lnTo>
                <a:lnTo>
                  <a:pt x="811" y="88"/>
                </a:lnTo>
                <a:lnTo>
                  <a:pt x="783" y="100"/>
                </a:lnTo>
                <a:lnTo>
                  <a:pt x="755" y="112"/>
                </a:lnTo>
                <a:lnTo>
                  <a:pt x="728" y="125"/>
                </a:lnTo>
                <a:lnTo>
                  <a:pt x="699" y="138"/>
                </a:lnTo>
                <a:lnTo>
                  <a:pt x="673" y="152"/>
                </a:lnTo>
                <a:lnTo>
                  <a:pt x="646" y="167"/>
                </a:lnTo>
                <a:lnTo>
                  <a:pt x="620" y="182"/>
                </a:lnTo>
                <a:lnTo>
                  <a:pt x="595" y="198"/>
                </a:lnTo>
                <a:lnTo>
                  <a:pt x="570" y="214"/>
                </a:lnTo>
                <a:lnTo>
                  <a:pt x="544" y="231"/>
                </a:lnTo>
                <a:lnTo>
                  <a:pt x="520" y="250"/>
                </a:lnTo>
                <a:lnTo>
                  <a:pt x="496" y="268"/>
                </a:lnTo>
                <a:lnTo>
                  <a:pt x="472" y="287"/>
                </a:lnTo>
                <a:lnTo>
                  <a:pt x="449" y="306"/>
                </a:lnTo>
                <a:lnTo>
                  <a:pt x="427" y="325"/>
                </a:lnTo>
                <a:lnTo>
                  <a:pt x="405" y="346"/>
                </a:lnTo>
                <a:lnTo>
                  <a:pt x="382" y="366"/>
                </a:lnTo>
                <a:lnTo>
                  <a:pt x="361" y="388"/>
                </a:lnTo>
                <a:lnTo>
                  <a:pt x="341" y="410"/>
                </a:lnTo>
                <a:lnTo>
                  <a:pt x="320" y="433"/>
                </a:lnTo>
                <a:lnTo>
                  <a:pt x="301" y="455"/>
                </a:lnTo>
                <a:lnTo>
                  <a:pt x="282" y="478"/>
                </a:lnTo>
                <a:lnTo>
                  <a:pt x="263" y="502"/>
                </a:lnTo>
                <a:lnTo>
                  <a:pt x="245" y="526"/>
                </a:lnTo>
                <a:lnTo>
                  <a:pt x="227" y="550"/>
                </a:lnTo>
                <a:lnTo>
                  <a:pt x="210" y="576"/>
                </a:lnTo>
                <a:lnTo>
                  <a:pt x="194" y="602"/>
                </a:lnTo>
                <a:lnTo>
                  <a:pt x="178" y="627"/>
                </a:lnTo>
                <a:lnTo>
                  <a:pt x="163" y="653"/>
                </a:lnTo>
                <a:lnTo>
                  <a:pt x="149" y="680"/>
                </a:lnTo>
                <a:lnTo>
                  <a:pt x="135" y="707"/>
                </a:lnTo>
                <a:lnTo>
                  <a:pt x="122" y="735"/>
                </a:lnTo>
                <a:lnTo>
                  <a:pt x="109" y="762"/>
                </a:lnTo>
                <a:lnTo>
                  <a:pt x="97" y="790"/>
                </a:lnTo>
                <a:lnTo>
                  <a:pt x="86" y="819"/>
                </a:lnTo>
                <a:lnTo>
                  <a:pt x="74" y="847"/>
                </a:lnTo>
                <a:lnTo>
                  <a:pt x="64" y="876"/>
                </a:lnTo>
                <a:lnTo>
                  <a:pt x="55" y="906"/>
                </a:lnTo>
                <a:lnTo>
                  <a:pt x="47" y="936"/>
                </a:lnTo>
                <a:lnTo>
                  <a:pt x="39" y="966"/>
                </a:lnTo>
                <a:lnTo>
                  <a:pt x="31" y="996"/>
                </a:lnTo>
                <a:lnTo>
                  <a:pt x="25" y="1026"/>
                </a:lnTo>
                <a:lnTo>
                  <a:pt x="19" y="1058"/>
                </a:lnTo>
                <a:lnTo>
                  <a:pt x="14" y="1089"/>
                </a:lnTo>
                <a:lnTo>
                  <a:pt x="10" y="1120"/>
                </a:lnTo>
                <a:lnTo>
                  <a:pt x="6" y="1151"/>
                </a:lnTo>
                <a:lnTo>
                  <a:pt x="4" y="1183"/>
                </a:lnTo>
                <a:lnTo>
                  <a:pt x="2" y="1215"/>
                </a:lnTo>
                <a:lnTo>
                  <a:pt x="1" y="1247"/>
                </a:lnTo>
                <a:lnTo>
                  <a:pt x="0" y="1280"/>
                </a:lnTo>
                <a:lnTo>
                  <a:pt x="1" y="1302"/>
                </a:lnTo>
                <a:lnTo>
                  <a:pt x="2" y="1325"/>
                </a:lnTo>
                <a:lnTo>
                  <a:pt x="335" y="1129"/>
                </a:lnTo>
                <a:lnTo>
                  <a:pt x="638" y="13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L="0" marR="0" lvl="0" indent="0" algn="l" defTabSz="12185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35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箭头3"/>
          <p:cNvSpPr>
            <a:spLocks noChangeAspect="1"/>
          </p:cNvSpPr>
          <p:nvPr/>
        </p:nvSpPr>
        <p:spPr bwMode="auto">
          <a:xfrm>
            <a:off x="4692565" y="3664738"/>
            <a:ext cx="1538958" cy="1620516"/>
          </a:xfrm>
          <a:custGeom>
            <a:avLst/>
            <a:gdLst>
              <a:gd name="T0" fmla="*/ 1096 w 1295"/>
              <a:gd name="T1" fmla="*/ 1023 h 1364"/>
              <a:gd name="T2" fmla="*/ 1276 w 1295"/>
              <a:gd name="T3" fmla="*/ 728 h 1364"/>
              <a:gd name="T4" fmla="*/ 1232 w 1295"/>
              <a:gd name="T5" fmla="*/ 726 h 1364"/>
              <a:gd name="T6" fmla="*/ 1187 w 1295"/>
              <a:gd name="T7" fmla="*/ 722 h 1364"/>
              <a:gd name="T8" fmla="*/ 1131 w 1295"/>
              <a:gd name="T9" fmla="*/ 711 h 1364"/>
              <a:gd name="T10" fmla="*/ 1103 w 1295"/>
              <a:gd name="T11" fmla="*/ 704 h 1364"/>
              <a:gd name="T12" fmla="*/ 1050 w 1295"/>
              <a:gd name="T13" fmla="*/ 687 h 1364"/>
              <a:gd name="T14" fmla="*/ 1023 w 1295"/>
              <a:gd name="T15" fmla="*/ 677 h 1364"/>
              <a:gd name="T16" fmla="*/ 973 w 1295"/>
              <a:gd name="T17" fmla="*/ 653 h 1364"/>
              <a:gd name="T18" fmla="*/ 949 w 1295"/>
              <a:gd name="T19" fmla="*/ 638 h 1364"/>
              <a:gd name="T20" fmla="*/ 902 w 1295"/>
              <a:gd name="T21" fmla="*/ 608 h 1364"/>
              <a:gd name="T22" fmla="*/ 880 w 1295"/>
              <a:gd name="T23" fmla="*/ 591 h 1364"/>
              <a:gd name="T24" fmla="*/ 837 w 1295"/>
              <a:gd name="T25" fmla="*/ 556 h 1364"/>
              <a:gd name="T26" fmla="*/ 799 w 1295"/>
              <a:gd name="T27" fmla="*/ 517 h 1364"/>
              <a:gd name="T28" fmla="*/ 781 w 1295"/>
              <a:gd name="T29" fmla="*/ 496 h 1364"/>
              <a:gd name="T30" fmla="*/ 747 w 1295"/>
              <a:gd name="T31" fmla="*/ 451 h 1364"/>
              <a:gd name="T32" fmla="*/ 725 w 1295"/>
              <a:gd name="T33" fmla="*/ 417 h 1364"/>
              <a:gd name="T34" fmla="*/ 703 w 1295"/>
              <a:gd name="T35" fmla="*/ 380 h 1364"/>
              <a:gd name="T36" fmla="*/ 680 w 1295"/>
              <a:gd name="T37" fmla="*/ 330 h 1364"/>
              <a:gd name="T38" fmla="*/ 670 w 1295"/>
              <a:gd name="T39" fmla="*/ 303 h 1364"/>
              <a:gd name="T40" fmla="*/ 657 w 1295"/>
              <a:gd name="T41" fmla="*/ 263 h 1364"/>
              <a:gd name="T42" fmla="*/ 646 w 1295"/>
              <a:gd name="T43" fmla="*/ 221 h 1364"/>
              <a:gd name="T44" fmla="*/ 322 w 1295"/>
              <a:gd name="T45" fmla="*/ 0 h 1364"/>
              <a:gd name="T46" fmla="*/ 2 w 1295"/>
              <a:gd name="T47" fmla="*/ 222 h 1364"/>
              <a:gd name="T48" fmla="*/ 10 w 1295"/>
              <a:gd name="T49" fmla="*/ 282 h 1364"/>
              <a:gd name="T50" fmla="*/ 21 w 1295"/>
              <a:gd name="T51" fmla="*/ 343 h 1364"/>
              <a:gd name="T52" fmla="*/ 35 w 1295"/>
              <a:gd name="T53" fmla="*/ 401 h 1364"/>
              <a:gd name="T54" fmla="*/ 51 w 1295"/>
              <a:gd name="T55" fmla="*/ 458 h 1364"/>
              <a:gd name="T56" fmla="*/ 69 w 1295"/>
              <a:gd name="T57" fmla="*/ 516 h 1364"/>
              <a:gd name="T58" fmla="*/ 91 w 1295"/>
              <a:gd name="T59" fmla="*/ 571 h 1364"/>
              <a:gd name="T60" fmla="*/ 115 w 1295"/>
              <a:gd name="T61" fmla="*/ 624 h 1364"/>
              <a:gd name="T62" fmla="*/ 141 w 1295"/>
              <a:gd name="T63" fmla="*/ 678 h 1364"/>
              <a:gd name="T64" fmla="*/ 169 w 1295"/>
              <a:gd name="T65" fmla="*/ 729 h 1364"/>
              <a:gd name="T66" fmla="*/ 200 w 1295"/>
              <a:gd name="T67" fmla="*/ 779 h 1364"/>
              <a:gd name="T68" fmla="*/ 233 w 1295"/>
              <a:gd name="T69" fmla="*/ 828 h 1364"/>
              <a:gd name="T70" fmla="*/ 268 w 1295"/>
              <a:gd name="T71" fmla="*/ 874 h 1364"/>
              <a:gd name="T72" fmla="*/ 305 w 1295"/>
              <a:gd name="T73" fmla="*/ 919 h 1364"/>
              <a:gd name="T74" fmla="*/ 344 w 1295"/>
              <a:gd name="T75" fmla="*/ 962 h 1364"/>
              <a:gd name="T76" fmla="*/ 385 w 1295"/>
              <a:gd name="T77" fmla="*/ 1004 h 1364"/>
              <a:gd name="T78" fmla="*/ 428 w 1295"/>
              <a:gd name="T79" fmla="*/ 1043 h 1364"/>
              <a:gd name="T80" fmla="*/ 473 w 1295"/>
              <a:gd name="T81" fmla="*/ 1081 h 1364"/>
              <a:gd name="T82" fmla="*/ 519 w 1295"/>
              <a:gd name="T83" fmla="*/ 1116 h 1364"/>
              <a:gd name="T84" fmla="*/ 567 w 1295"/>
              <a:gd name="T85" fmla="*/ 1151 h 1364"/>
              <a:gd name="T86" fmla="*/ 616 w 1295"/>
              <a:gd name="T87" fmla="*/ 1182 h 1364"/>
              <a:gd name="T88" fmla="*/ 667 w 1295"/>
              <a:gd name="T89" fmla="*/ 1211 h 1364"/>
              <a:gd name="T90" fmla="*/ 720 w 1295"/>
              <a:gd name="T91" fmla="*/ 1237 h 1364"/>
              <a:gd name="T92" fmla="*/ 774 w 1295"/>
              <a:gd name="T93" fmla="*/ 1262 h 1364"/>
              <a:gd name="T94" fmla="*/ 828 w 1295"/>
              <a:gd name="T95" fmla="*/ 1283 h 1364"/>
              <a:gd name="T96" fmla="*/ 885 w 1295"/>
              <a:gd name="T97" fmla="*/ 1304 h 1364"/>
              <a:gd name="T98" fmla="*/ 942 w 1295"/>
              <a:gd name="T99" fmla="*/ 1321 h 1364"/>
              <a:gd name="T100" fmla="*/ 1001 w 1295"/>
              <a:gd name="T101" fmla="*/ 1335 h 1364"/>
              <a:gd name="T102" fmla="*/ 1061 w 1295"/>
              <a:gd name="T103" fmla="*/ 1346 h 1364"/>
              <a:gd name="T104" fmla="*/ 1121 w 1295"/>
              <a:gd name="T105" fmla="*/ 1355 h 1364"/>
              <a:gd name="T106" fmla="*/ 1182 w 1295"/>
              <a:gd name="T107" fmla="*/ 1361 h 1364"/>
              <a:gd name="T108" fmla="*/ 1245 w 1295"/>
              <a:gd name="T109" fmla="*/ 1364 h 1364"/>
              <a:gd name="T110" fmla="*/ 1281 w 1295"/>
              <a:gd name="T111" fmla="*/ 1364 h 1364"/>
              <a:gd name="T112" fmla="*/ 1290 w 1295"/>
              <a:gd name="T113" fmla="*/ 1362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5" h="1364">
                <a:moveTo>
                  <a:pt x="1295" y="1362"/>
                </a:moveTo>
                <a:lnTo>
                  <a:pt x="1096" y="1023"/>
                </a:lnTo>
                <a:lnTo>
                  <a:pt x="1295" y="727"/>
                </a:lnTo>
                <a:lnTo>
                  <a:pt x="1276" y="728"/>
                </a:lnTo>
                <a:lnTo>
                  <a:pt x="1246" y="727"/>
                </a:lnTo>
                <a:lnTo>
                  <a:pt x="1232" y="726"/>
                </a:lnTo>
                <a:lnTo>
                  <a:pt x="1217" y="725"/>
                </a:lnTo>
                <a:lnTo>
                  <a:pt x="1187" y="722"/>
                </a:lnTo>
                <a:lnTo>
                  <a:pt x="1159" y="717"/>
                </a:lnTo>
                <a:lnTo>
                  <a:pt x="1131" y="711"/>
                </a:lnTo>
                <a:lnTo>
                  <a:pt x="1117" y="708"/>
                </a:lnTo>
                <a:lnTo>
                  <a:pt x="1103" y="704"/>
                </a:lnTo>
                <a:lnTo>
                  <a:pt x="1076" y="696"/>
                </a:lnTo>
                <a:lnTo>
                  <a:pt x="1050" y="687"/>
                </a:lnTo>
                <a:lnTo>
                  <a:pt x="1037" y="682"/>
                </a:lnTo>
                <a:lnTo>
                  <a:pt x="1023" y="677"/>
                </a:lnTo>
                <a:lnTo>
                  <a:pt x="998" y="665"/>
                </a:lnTo>
                <a:lnTo>
                  <a:pt x="973" y="653"/>
                </a:lnTo>
                <a:lnTo>
                  <a:pt x="961" y="646"/>
                </a:lnTo>
                <a:lnTo>
                  <a:pt x="949" y="638"/>
                </a:lnTo>
                <a:lnTo>
                  <a:pt x="925" y="623"/>
                </a:lnTo>
                <a:lnTo>
                  <a:pt x="902" y="608"/>
                </a:lnTo>
                <a:lnTo>
                  <a:pt x="891" y="600"/>
                </a:lnTo>
                <a:lnTo>
                  <a:pt x="880" y="591"/>
                </a:lnTo>
                <a:lnTo>
                  <a:pt x="858" y="574"/>
                </a:lnTo>
                <a:lnTo>
                  <a:pt x="837" y="556"/>
                </a:lnTo>
                <a:lnTo>
                  <a:pt x="818" y="537"/>
                </a:lnTo>
                <a:lnTo>
                  <a:pt x="799" y="517"/>
                </a:lnTo>
                <a:lnTo>
                  <a:pt x="790" y="506"/>
                </a:lnTo>
                <a:lnTo>
                  <a:pt x="781" y="496"/>
                </a:lnTo>
                <a:lnTo>
                  <a:pt x="764" y="473"/>
                </a:lnTo>
                <a:lnTo>
                  <a:pt x="747" y="451"/>
                </a:lnTo>
                <a:lnTo>
                  <a:pt x="732" y="428"/>
                </a:lnTo>
                <a:lnTo>
                  <a:pt x="725" y="417"/>
                </a:lnTo>
                <a:lnTo>
                  <a:pt x="718" y="405"/>
                </a:lnTo>
                <a:lnTo>
                  <a:pt x="703" y="380"/>
                </a:lnTo>
                <a:lnTo>
                  <a:pt x="691" y="355"/>
                </a:lnTo>
                <a:lnTo>
                  <a:pt x="680" y="330"/>
                </a:lnTo>
                <a:lnTo>
                  <a:pt x="675" y="316"/>
                </a:lnTo>
                <a:lnTo>
                  <a:pt x="670" y="303"/>
                </a:lnTo>
                <a:lnTo>
                  <a:pt x="661" y="276"/>
                </a:lnTo>
                <a:lnTo>
                  <a:pt x="657" y="263"/>
                </a:lnTo>
                <a:lnTo>
                  <a:pt x="653" y="249"/>
                </a:lnTo>
                <a:lnTo>
                  <a:pt x="646" y="221"/>
                </a:lnTo>
                <a:lnTo>
                  <a:pt x="641" y="193"/>
                </a:lnTo>
                <a:lnTo>
                  <a:pt x="322" y="0"/>
                </a:lnTo>
                <a:lnTo>
                  <a:pt x="0" y="191"/>
                </a:lnTo>
                <a:lnTo>
                  <a:pt x="2" y="222"/>
                </a:lnTo>
                <a:lnTo>
                  <a:pt x="6" y="252"/>
                </a:lnTo>
                <a:lnTo>
                  <a:pt x="10" y="282"/>
                </a:lnTo>
                <a:lnTo>
                  <a:pt x="15" y="312"/>
                </a:lnTo>
                <a:lnTo>
                  <a:pt x="21" y="343"/>
                </a:lnTo>
                <a:lnTo>
                  <a:pt x="27" y="372"/>
                </a:lnTo>
                <a:lnTo>
                  <a:pt x="35" y="401"/>
                </a:lnTo>
                <a:lnTo>
                  <a:pt x="42" y="430"/>
                </a:lnTo>
                <a:lnTo>
                  <a:pt x="51" y="458"/>
                </a:lnTo>
                <a:lnTo>
                  <a:pt x="60" y="488"/>
                </a:lnTo>
                <a:lnTo>
                  <a:pt x="69" y="516"/>
                </a:lnTo>
                <a:lnTo>
                  <a:pt x="81" y="543"/>
                </a:lnTo>
                <a:lnTo>
                  <a:pt x="91" y="571"/>
                </a:lnTo>
                <a:lnTo>
                  <a:pt x="103" y="598"/>
                </a:lnTo>
                <a:lnTo>
                  <a:pt x="115" y="624"/>
                </a:lnTo>
                <a:lnTo>
                  <a:pt x="128" y="652"/>
                </a:lnTo>
                <a:lnTo>
                  <a:pt x="141" y="678"/>
                </a:lnTo>
                <a:lnTo>
                  <a:pt x="155" y="704"/>
                </a:lnTo>
                <a:lnTo>
                  <a:pt x="169" y="729"/>
                </a:lnTo>
                <a:lnTo>
                  <a:pt x="184" y="754"/>
                </a:lnTo>
                <a:lnTo>
                  <a:pt x="200" y="779"/>
                </a:lnTo>
                <a:lnTo>
                  <a:pt x="216" y="803"/>
                </a:lnTo>
                <a:lnTo>
                  <a:pt x="233" y="828"/>
                </a:lnTo>
                <a:lnTo>
                  <a:pt x="251" y="851"/>
                </a:lnTo>
                <a:lnTo>
                  <a:pt x="268" y="874"/>
                </a:lnTo>
                <a:lnTo>
                  <a:pt x="287" y="897"/>
                </a:lnTo>
                <a:lnTo>
                  <a:pt x="305" y="919"/>
                </a:lnTo>
                <a:lnTo>
                  <a:pt x="324" y="941"/>
                </a:lnTo>
                <a:lnTo>
                  <a:pt x="344" y="962"/>
                </a:lnTo>
                <a:lnTo>
                  <a:pt x="364" y="984"/>
                </a:lnTo>
                <a:lnTo>
                  <a:pt x="385" y="1004"/>
                </a:lnTo>
                <a:lnTo>
                  <a:pt x="407" y="1024"/>
                </a:lnTo>
                <a:lnTo>
                  <a:pt x="428" y="1043"/>
                </a:lnTo>
                <a:lnTo>
                  <a:pt x="450" y="1062"/>
                </a:lnTo>
                <a:lnTo>
                  <a:pt x="473" y="1081"/>
                </a:lnTo>
                <a:lnTo>
                  <a:pt x="495" y="1099"/>
                </a:lnTo>
                <a:lnTo>
                  <a:pt x="519" y="1116"/>
                </a:lnTo>
                <a:lnTo>
                  <a:pt x="542" y="1134"/>
                </a:lnTo>
                <a:lnTo>
                  <a:pt x="567" y="1151"/>
                </a:lnTo>
                <a:lnTo>
                  <a:pt x="592" y="1166"/>
                </a:lnTo>
                <a:lnTo>
                  <a:pt x="616" y="1182"/>
                </a:lnTo>
                <a:lnTo>
                  <a:pt x="642" y="1196"/>
                </a:lnTo>
                <a:lnTo>
                  <a:pt x="667" y="1211"/>
                </a:lnTo>
                <a:lnTo>
                  <a:pt x="693" y="1224"/>
                </a:lnTo>
                <a:lnTo>
                  <a:pt x="720" y="1237"/>
                </a:lnTo>
                <a:lnTo>
                  <a:pt x="747" y="1250"/>
                </a:lnTo>
                <a:lnTo>
                  <a:pt x="774" y="1262"/>
                </a:lnTo>
                <a:lnTo>
                  <a:pt x="801" y="1273"/>
                </a:lnTo>
                <a:lnTo>
                  <a:pt x="828" y="1283"/>
                </a:lnTo>
                <a:lnTo>
                  <a:pt x="856" y="1294"/>
                </a:lnTo>
                <a:lnTo>
                  <a:pt x="885" y="1304"/>
                </a:lnTo>
                <a:lnTo>
                  <a:pt x="914" y="1312"/>
                </a:lnTo>
                <a:lnTo>
                  <a:pt x="942" y="1321"/>
                </a:lnTo>
                <a:lnTo>
                  <a:pt x="971" y="1328"/>
                </a:lnTo>
                <a:lnTo>
                  <a:pt x="1001" y="1335"/>
                </a:lnTo>
                <a:lnTo>
                  <a:pt x="1030" y="1341"/>
                </a:lnTo>
                <a:lnTo>
                  <a:pt x="1061" y="1346"/>
                </a:lnTo>
                <a:lnTo>
                  <a:pt x="1091" y="1351"/>
                </a:lnTo>
                <a:lnTo>
                  <a:pt x="1121" y="1355"/>
                </a:lnTo>
                <a:lnTo>
                  <a:pt x="1151" y="1358"/>
                </a:lnTo>
                <a:lnTo>
                  <a:pt x="1182" y="1361"/>
                </a:lnTo>
                <a:lnTo>
                  <a:pt x="1214" y="1363"/>
                </a:lnTo>
                <a:lnTo>
                  <a:pt x="1245" y="1364"/>
                </a:lnTo>
                <a:lnTo>
                  <a:pt x="1276" y="1364"/>
                </a:lnTo>
                <a:lnTo>
                  <a:pt x="1281" y="1364"/>
                </a:lnTo>
                <a:lnTo>
                  <a:pt x="1285" y="1363"/>
                </a:lnTo>
                <a:lnTo>
                  <a:pt x="1290" y="1362"/>
                </a:lnTo>
                <a:lnTo>
                  <a:pt x="1295" y="1362"/>
                </a:lnTo>
                <a:close/>
              </a:path>
            </a:pathLst>
          </a:custGeom>
          <a:solidFill>
            <a:srgbClr val="0BADA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L="0" marR="0" lvl="0" indent="0" algn="l" defTabSz="12185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35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7" name="箭头2"/>
          <p:cNvSpPr>
            <a:spLocks noChangeAspect="1"/>
          </p:cNvSpPr>
          <p:nvPr/>
        </p:nvSpPr>
        <p:spPr bwMode="auto">
          <a:xfrm>
            <a:off x="6082591" y="3821025"/>
            <a:ext cx="1645338" cy="1464493"/>
          </a:xfrm>
          <a:custGeom>
            <a:avLst/>
            <a:gdLst>
              <a:gd name="T0" fmla="*/ 0 w 1385"/>
              <a:gd name="T1" fmla="*/ 903 h 1233"/>
              <a:gd name="T2" fmla="*/ 221 w 1385"/>
              <a:gd name="T3" fmla="*/ 588 h 1233"/>
              <a:gd name="T4" fmla="*/ 262 w 1385"/>
              <a:gd name="T5" fmla="*/ 579 h 1233"/>
              <a:gd name="T6" fmla="*/ 302 w 1385"/>
              <a:gd name="T7" fmla="*/ 567 h 1233"/>
              <a:gd name="T8" fmla="*/ 354 w 1385"/>
              <a:gd name="T9" fmla="*/ 548 h 1233"/>
              <a:gd name="T10" fmla="*/ 391 w 1385"/>
              <a:gd name="T11" fmla="*/ 531 h 1233"/>
              <a:gd name="T12" fmla="*/ 427 w 1385"/>
              <a:gd name="T13" fmla="*/ 511 h 1233"/>
              <a:gd name="T14" fmla="*/ 472 w 1385"/>
              <a:gd name="T15" fmla="*/ 482 h 1233"/>
              <a:gd name="T16" fmla="*/ 506 w 1385"/>
              <a:gd name="T17" fmla="*/ 458 h 1233"/>
              <a:gd name="T18" fmla="*/ 526 w 1385"/>
              <a:gd name="T19" fmla="*/ 441 h 1233"/>
              <a:gd name="T20" fmla="*/ 546 w 1385"/>
              <a:gd name="T21" fmla="*/ 423 h 1233"/>
              <a:gd name="T22" fmla="*/ 565 w 1385"/>
              <a:gd name="T23" fmla="*/ 405 h 1233"/>
              <a:gd name="T24" fmla="*/ 584 w 1385"/>
              <a:gd name="T25" fmla="*/ 385 h 1233"/>
              <a:gd name="T26" fmla="*/ 610 w 1385"/>
              <a:gd name="T27" fmla="*/ 353 h 1233"/>
              <a:gd name="T28" fmla="*/ 642 w 1385"/>
              <a:gd name="T29" fmla="*/ 310 h 1233"/>
              <a:gd name="T30" fmla="*/ 671 w 1385"/>
              <a:gd name="T31" fmla="*/ 264 h 1233"/>
              <a:gd name="T32" fmla="*/ 689 w 1385"/>
              <a:gd name="T33" fmla="*/ 228 h 1233"/>
              <a:gd name="T34" fmla="*/ 705 w 1385"/>
              <a:gd name="T35" fmla="*/ 189 h 1233"/>
              <a:gd name="T36" fmla="*/ 723 w 1385"/>
              <a:gd name="T37" fmla="*/ 138 h 1233"/>
              <a:gd name="T38" fmla="*/ 737 w 1385"/>
              <a:gd name="T39" fmla="*/ 84 h 1233"/>
              <a:gd name="T40" fmla="*/ 746 w 1385"/>
              <a:gd name="T41" fmla="*/ 28 h 1233"/>
              <a:gd name="T42" fmla="*/ 748 w 1385"/>
              <a:gd name="T43" fmla="*/ 0 h 1233"/>
              <a:gd name="T44" fmla="*/ 1385 w 1385"/>
              <a:gd name="T45" fmla="*/ 4 h 1233"/>
              <a:gd name="T46" fmla="*/ 1382 w 1385"/>
              <a:gd name="T47" fmla="*/ 66 h 1233"/>
              <a:gd name="T48" fmla="*/ 1375 w 1385"/>
              <a:gd name="T49" fmla="*/ 126 h 1233"/>
              <a:gd name="T50" fmla="*/ 1366 w 1385"/>
              <a:gd name="T51" fmla="*/ 185 h 1233"/>
              <a:gd name="T52" fmla="*/ 1354 w 1385"/>
              <a:gd name="T53" fmla="*/ 245 h 1233"/>
              <a:gd name="T54" fmla="*/ 1339 w 1385"/>
              <a:gd name="T55" fmla="*/ 302 h 1233"/>
              <a:gd name="T56" fmla="*/ 1322 w 1385"/>
              <a:gd name="T57" fmla="*/ 359 h 1233"/>
              <a:gd name="T58" fmla="*/ 1301 w 1385"/>
              <a:gd name="T59" fmla="*/ 414 h 1233"/>
              <a:gd name="T60" fmla="*/ 1279 w 1385"/>
              <a:gd name="T61" fmla="*/ 468 h 1233"/>
              <a:gd name="T62" fmla="*/ 1255 w 1385"/>
              <a:gd name="T63" fmla="*/ 522 h 1233"/>
              <a:gd name="T64" fmla="*/ 1228 w 1385"/>
              <a:gd name="T65" fmla="*/ 573 h 1233"/>
              <a:gd name="T66" fmla="*/ 1200 w 1385"/>
              <a:gd name="T67" fmla="*/ 623 h 1233"/>
              <a:gd name="T68" fmla="*/ 1169 w 1385"/>
              <a:gd name="T69" fmla="*/ 671 h 1233"/>
              <a:gd name="T70" fmla="*/ 1135 w 1385"/>
              <a:gd name="T71" fmla="*/ 719 h 1233"/>
              <a:gd name="T72" fmla="*/ 1099 w 1385"/>
              <a:gd name="T73" fmla="*/ 764 h 1233"/>
              <a:gd name="T74" fmla="*/ 1062 w 1385"/>
              <a:gd name="T75" fmla="*/ 808 h 1233"/>
              <a:gd name="T76" fmla="*/ 1023 w 1385"/>
              <a:gd name="T77" fmla="*/ 851 h 1233"/>
              <a:gd name="T78" fmla="*/ 982 w 1385"/>
              <a:gd name="T79" fmla="*/ 891 h 1233"/>
              <a:gd name="T80" fmla="*/ 939 w 1385"/>
              <a:gd name="T81" fmla="*/ 929 h 1233"/>
              <a:gd name="T82" fmla="*/ 895 w 1385"/>
              <a:gd name="T83" fmla="*/ 965 h 1233"/>
              <a:gd name="T84" fmla="*/ 849 w 1385"/>
              <a:gd name="T85" fmla="*/ 1000 h 1233"/>
              <a:gd name="T86" fmla="*/ 801 w 1385"/>
              <a:gd name="T87" fmla="*/ 1032 h 1233"/>
              <a:gd name="T88" fmla="*/ 752 w 1385"/>
              <a:gd name="T89" fmla="*/ 1063 h 1233"/>
              <a:gd name="T90" fmla="*/ 701 w 1385"/>
              <a:gd name="T91" fmla="*/ 1090 h 1233"/>
              <a:gd name="T92" fmla="*/ 649 w 1385"/>
              <a:gd name="T93" fmla="*/ 1116 h 1233"/>
              <a:gd name="T94" fmla="*/ 595 w 1385"/>
              <a:gd name="T95" fmla="*/ 1139 h 1233"/>
              <a:gd name="T96" fmla="*/ 541 w 1385"/>
              <a:gd name="T97" fmla="*/ 1161 h 1233"/>
              <a:gd name="T98" fmla="*/ 485 w 1385"/>
              <a:gd name="T99" fmla="*/ 1180 h 1233"/>
              <a:gd name="T100" fmla="*/ 428 w 1385"/>
              <a:gd name="T101" fmla="*/ 1196 h 1233"/>
              <a:gd name="T102" fmla="*/ 370 w 1385"/>
              <a:gd name="T103" fmla="*/ 1209 h 1233"/>
              <a:gd name="T104" fmla="*/ 311 w 1385"/>
              <a:gd name="T105" fmla="*/ 1220 h 1233"/>
              <a:gd name="T106" fmla="*/ 251 w 1385"/>
              <a:gd name="T107" fmla="*/ 1228 h 1233"/>
              <a:gd name="T108" fmla="*/ 191 w 1385"/>
              <a:gd name="T109" fmla="*/ 1233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85" h="1233">
                <a:moveTo>
                  <a:pt x="191" y="1233"/>
                </a:moveTo>
                <a:lnTo>
                  <a:pt x="0" y="903"/>
                </a:lnTo>
                <a:lnTo>
                  <a:pt x="194" y="592"/>
                </a:lnTo>
                <a:lnTo>
                  <a:pt x="221" y="588"/>
                </a:lnTo>
                <a:lnTo>
                  <a:pt x="248" y="582"/>
                </a:lnTo>
                <a:lnTo>
                  <a:pt x="262" y="579"/>
                </a:lnTo>
                <a:lnTo>
                  <a:pt x="275" y="575"/>
                </a:lnTo>
                <a:lnTo>
                  <a:pt x="302" y="567"/>
                </a:lnTo>
                <a:lnTo>
                  <a:pt x="327" y="558"/>
                </a:lnTo>
                <a:lnTo>
                  <a:pt x="354" y="548"/>
                </a:lnTo>
                <a:lnTo>
                  <a:pt x="379" y="537"/>
                </a:lnTo>
                <a:lnTo>
                  <a:pt x="391" y="531"/>
                </a:lnTo>
                <a:lnTo>
                  <a:pt x="403" y="525"/>
                </a:lnTo>
                <a:lnTo>
                  <a:pt x="427" y="511"/>
                </a:lnTo>
                <a:lnTo>
                  <a:pt x="450" y="497"/>
                </a:lnTo>
                <a:lnTo>
                  <a:pt x="472" y="482"/>
                </a:lnTo>
                <a:lnTo>
                  <a:pt x="494" y="467"/>
                </a:lnTo>
                <a:lnTo>
                  <a:pt x="506" y="458"/>
                </a:lnTo>
                <a:lnTo>
                  <a:pt x="516" y="450"/>
                </a:lnTo>
                <a:lnTo>
                  <a:pt x="526" y="441"/>
                </a:lnTo>
                <a:lnTo>
                  <a:pt x="536" y="432"/>
                </a:lnTo>
                <a:lnTo>
                  <a:pt x="546" y="423"/>
                </a:lnTo>
                <a:lnTo>
                  <a:pt x="556" y="414"/>
                </a:lnTo>
                <a:lnTo>
                  <a:pt x="565" y="405"/>
                </a:lnTo>
                <a:lnTo>
                  <a:pt x="575" y="395"/>
                </a:lnTo>
                <a:lnTo>
                  <a:pt x="584" y="385"/>
                </a:lnTo>
                <a:lnTo>
                  <a:pt x="593" y="375"/>
                </a:lnTo>
                <a:lnTo>
                  <a:pt x="610" y="353"/>
                </a:lnTo>
                <a:lnTo>
                  <a:pt x="626" y="332"/>
                </a:lnTo>
                <a:lnTo>
                  <a:pt x="642" y="310"/>
                </a:lnTo>
                <a:lnTo>
                  <a:pt x="656" y="287"/>
                </a:lnTo>
                <a:lnTo>
                  <a:pt x="671" y="264"/>
                </a:lnTo>
                <a:lnTo>
                  <a:pt x="683" y="240"/>
                </a:lnTo>
                <a:lnTo>
                  <a:pt x="689" y="228"/>
                </a:lnTo>
                <a:lnTo>
                  <a:pt x="695" y="215"/>
                </a:lnTo>
                <a:lnTo>
                  <a:pt x="705" y="189"/>
                </a:lnTo>
                <a:lnTo>
                  <a:pt x="715" y="164"/>
                </a:lnTo>
                <a:lnTo>
                  <a:pt x="723" y="138"/>
                </a:lnTo>
                <a:lnTo>
                  <a:pt x="731" y="111"/>
                </a:lnTo>
                <a:lnTo>
                  <a:pt x="737" y="84"/>
                </a:lnTo>
                <a:lnTo>
                  <a:pt x="742" y="57"/>
                </a:lnTo>
                <a:lnTo>
                  <a:pt x="746" y="28"/>
                </a:lnTo>
                <a:lnTo>
                  <a:pt x="747" y="14"/>
                </a:lnTo>
                <a:lnTo>
                  <a:pt x="748" y="0"/>
                </a:lnTo>
                <a:lnTo>
                  <a:pt x="1032" y="202"/>
                </a:lnTo>
                <a:lnTo>
                  <a:pt x="1385" y="4"/>
                </a:lnTo>
                <a:lnTo>
                  <a:pt x="1384" y="36"/>
                </a:lnTo>
                <a:lnTo>
                  <a:pt x="1382" y="66"/>
                </a:lnTo>
                <a:lnTo>
                  <a:pt x="1379" y="96"/>
                </a:lnTo>
                <a:lnTo>
                  <a:pt x="1375" y="126"/>
                </a:lnTo>
                <a:lnTo>
                  <a:pt x="1371" y="156"/>
                </a:lnTo>
                <a:lnTo>
                  <a:pt x="1366" y="185"/>
                </a:lnTo>
                <a:lnTo>
                  <a:pt x="1360" y="216"/>
                </a:lnTo>
                <a:lnTo>
                  <a:pt x="1354" y="245"/>
                </a:lnTo>
                <a:lnTo>
                  <a:pt x="1347" y="273"/>
                </a:lnTo>
                <a:lnTo>
                  <a:pt x="1339" y="302"/>
                </a:lnTo>
                <a:lnTo>
                  <a:pt x="1331" y="330"/>
                </a:lnTo>
                <a:lnTo>
                  <a:pt x="1322" y="359"/>
                </a:lnTo>
                <a:lnTo>
                  <a:pt x="1313" y="387"/>
                </a:lnTo>
                <a:lnTo>
                  <a:pt x="1301" y="414"/>
                </a:lnTo>
                <a:lnTo>
                  <a:pt x="1291" y="441"/>
                </a:lnTo>
                <a:lnTo>
                  <a:pt x="1279" y="468"/>
                </a:lnTo>
                <a:lnTo>
                  <a:pt x="1268" y="494"/>
                </a:lnTo>
                <a:lnTo>
                  <a:pt x="1255" y="522"/>
                </a:lnTo>
                <a:lnTo>
                  <a:pt x="1242" y="547"/>
                </a:lnTo>
                <a:lnTo>
                  <a:pt x="1228" y="573"/>
                </a:lnTo>
                <a:lnTo>
                  <a:pt x="1214" y="598"/>
                </a:lnTo>
                <a:lnTo>
                  <a:pt x="1200" y="623"/>
                </a:lnTo>
                <a:lnTo>
                  <a:pt x="1184" y="647"/>
                </a:lnTo>
                <a:lnTo>
                  <a:pt x="1169" y="671"/>
                </a:lnTo>
                <a:lnTo>
                  <a:pt x="1152" y="696"/>
                </a:lnTo>
                <a:lnTo>
                  <a:pt x="1135" y="719"/>
                </a:lnTo>
                <a:lnTo>
                  <a:pt x="1117" y="742"/>
                </a:lnTo>
                <a:lnTo>
                  <a:pt x="1099" y="764"/>
                </a:lnTo>
                <a:lnTo>
                  <a:pt x="1081" y="786"/>
                </a:lnTo>
                <a:lnTo>
                  <a:pt x="1062" y="808"/>
                </a:lnTo>
                <a:lnTo>
                  <a:pt x="1043" y="829"/>
                </a:lnTo>
                <a:lnTo>
                  <a:pt x="1023" y="851"/>
                </a:lnTo>
                <a:lnTo>
                  <a:pt x="1003" y="871"/>
                </a:lnTo>
                <a:lnTo>
                  <a:pt x="982" y="891"/>
                </a:lnTo>
                <a:lnTo>
                  <a:pt x="961" y="910"/>
                </a:lnTo>
                <a:lnTo>
                  <a:pt x="939" y="929"/>
                </a:lnTo>
                <a:lnTo>
                  <a:pt x="917" y="947"/>
                </a:lnTo>
                <a:lnTo>
                  <a:pt x="895" y="965"/>
                </a:lnTo>
                <a:lnTo>
                  <a:pt x="872" y="982"/>
                </a:lnTo>
                <a:lnTo>
                  <a:pt x="849" y="1000"/>
                </a:lnTo>
                <a:lnTo>
                  <a:pt x="826" y="1017"/>
                </a:lnTo>
                <a:lnTo>
                  <a:pt x="801" y="1032"/>
                </a:lnTo>
                <a:lnTo>
                  <a:pt x="776" y="1048"/>
                </a:lnTo>
                <a:lnTo>
                  <a:pt x="752" y="1063"/>
                </a:lnTo>
                <a:lnTo>
                  <a:pt x="727" y="1077"/>
                </a:lnTo>
                <a:lnTo>
                  <a:pt x="701" y="1090"/>
                </a:lnTo>
                <a:lnTo>
                  <a:pt x="676" y="1104"/>
                </a:lnTo>
                <a:lnTo>
                  <a:pt x="649" y="1116"/>
                </a:lnTo>
                <a:lnTo>
                  <a:pt x="622" y="1128"/>
                </a:lnTo>
                <a:lnTo>
                  <a:pt x="595" y="1139"/>
                </a:lnTo>
                <a:lnTo>
                  <a:pt x="568" y="1150"/>
                </a:lnTo>
                <a:lnTo>
                  <a:pt x="541" y="1161"/>
                </a:lnTo>
                <a:lnTo>
                  <a:pt x="514" y="1171"/>
                </a:lnTo>
                <a:lnTo>
                  <a:pt x="485" y="1180"/>
                </a:lnTo>
                <a:lnTo>
                  <a:pt x="456" y="1188"/>
                </a:lnTo>
                <a:lnTo>
                  <a:pt x="428" y="1196"/>
                </a:lnTo>
                <a:lnTo>
                  <a:pt x="399" y="1203"/>
                </a:lnTo>
                <a:lnTo>
                  <a:pt x="370" y="1209"/>
                </a:lnTo>
                <a:lnTo>
                  <a:pt x="340" y="1215"/>
                </a:lnTo>
                <a:lnTo>
                  <a:pt x="311" y="1220"/>
                </a:lnTo>
                <a:lnTo>
                  <a:pt x="281" y="1224"/>
                </a:lnTo>
                <a:lnTo>
                  <a:pt x="251" y="1228"/>
                </a:lnTo>
                <a:lnTo>
                  <a:pt x="221" y="1231"/>
                </a:lnTo>
                <a:lnTo>
                  <a:pt x="191" y="123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3605" rIns="0" bIns="33605" anchor="ctr"/>
          <a:lstStyle/>
          <a:p>
            <a:pPr marL="137160" marR="0" lvl="0" indent="-137160" algn="l" defTabSz="1218565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065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中心文本"/>
          <p:cNvSpPr txBox="1">
            <a:spLocks noChangeArrowheads="1"/>
          </p:cNvSpPr>
          <p:nvPr/>
        </p:nvSpPr>
        <p:spPr bwMode="auto">
          <a:xfrm>
            <a:off x="5464361" y="3437748"/>
            <a:ext cx="1446762" cy="62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1" rIns="68580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总结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Conclusion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Freeform 54"/>
          <p:cNvSpPr>
            <a:spLocks noEditPoints="1"/>
          </p:cNvSpPr>
          <p:nvPr/>
        </p:nvSpPr>
        <p:spPr bwMode="auto">
          <a:xfrm>
            <a:off x="6789225" y="4429618"/>
            <a:ext cx="232070" cy="429166"/>
          </a:xfrm>
          <a:custGeom>
            <a:avLst/>
            <a:gdLst>
              <a:gd name="T0" fmla="*/ 23 w 144"/>
              <a:gd name="T1" fmla="*/ 0 h 270"/>
              <a:gd name="T2" fmla="*/ 19 w 144"/>
              <a:gd name="T3" fmla="*/ 0 h 270"/>
              <a:gd name="T4" fmla="*/ 11 w 144"/>
              <a:gd name="T5" fmla="*/ 3 h 270"/>
              <a:gd name="T6" fmla="*/ 4 w 144"/>
              <a:gd name="T7" fmla="*/ 9 h 270"/>
              <a:gd name="T8" fmla="*/ 1 w 144"/>
              <a:gd name="T9" fmla="*/ 18 h 270"/>
              <a:gd name="T10" fmla="*/ 0 w 144"/>
              <a:gd name="T11" fmla="*/ 248 h 270"/>
              <a:gd name="T12" fmla="*/ 1 w 144"/>
              <a:gd name="T13" fmla="*/ 252 h 270"/>
              <a:gd name="T14" fmla="*/ 4 w 144"/>
              <a:gd name="T15" fmla="*/ 260 h 270"/>
              <a:gd name="T16" fmla="*/ 11 w 144"/>
              <a:gd name="T17" fmla="*/ 266 h 270"/>
              <a:gd name="T18" fmla="*/ 19 w 144"/>
              <a:gd name="T19" fmla="*/ 270 h 270"/>
              <a:gd name="T20" fmla="*/ 122 w 144"/>
              <a:gd name="T21" fmla="*/ 270 h 270"/>
              <a:gd name="T22" fmla="*/ 127 w 144"/>
              <a:gd name="T23" fmla="*/ 270 h 270"/>
              <a:gd name="T24" fmla="*/ 135 w 144"/>
              <a:gd name="T25" fmla="*/ 266 h 270"/>
              <a:gd name="T26" fmla="*/ 140 w 144"/>
              <a:gd name="T27" fmla="*/ 260 h 270"/>
              <a:gd name="T28" fmla="*/ 144 w 144"/>
              <a:gd name="T29" fmla="*/ 252 h 270"/>
              <a:gd name="T30" fmla="*/ 144 w 144"/>
              <a:gd name="T31" fmla="*/ 22 h 270"/>
              <a:gd name="T32" fmla="*/ 144 w 144"/>
              <a:gd name="T33" fmla="*/ 18 h 270"/>
              <a:gd name="T34" fmla="*/ 140 w 144"/>
              <a:gd name="T35" fmla="*/ 9 h 270"/>
              <a:gd name="T36" fmla="*/ 135 w 144"/>
              <a:gd name="T37" fmla="*/ 3 h 270"/>
              <a:gd name="T38" fmla="*/ 127 w 144"/>
              <a:gd name="T39" fmla="*/ 0 h 270"/>
              <a:gd name="T40" fmla="*/ 122 w 144"/>
              <a:gd name="T41" fmla="*/ 0 h 270"/>
              <a:gd name="T42" fmla="*/ 86 w 144"/>
              <a:gd name="T43" fmla="*/ 18 h 270"/>
              <a:gd name="T44" fmla="*/ 90 w 144"/>
              <a:gd name="T45" fmla="*/ 19 h 270"/>
              <a:gd name="T46" fmla="*/ 90 w 144"/>
              <a:gd name="T47" fmla="*/ 22 h 270"/>
              <a:gd name="T48" fmla="*/ 86 w 144"/>
              <a:gd name="T49" fmla="*/ 26 h 270"/>
              <a:gd name="T50" fmla="*/ 58 w 144"/>
              <a:gd name="T51" fmla="*/ 26 h 270"/>
              <a:gd name="T52" fmla="*/ 54 w 144"/>
              <a:gd name="T53" fmla="*/ 22 h 270"/>
              <a:gd name="T54" fmla="*/ 56 w 144"/>
              <a:gd name="T55" fmla="*/ 19 h 270"/>
              <a:gd name="T56" fmla="*/ 58 w 144"/>
              <a:gd name="T57" fmla="*/ 18 h 270"/>
              <a:gd name="T58" fmla="*/ 72 w 144"/>
              <a:gd name="T59" fmla="*/ 262 h 270"/>
              <a:gd name="T60" fmla="*/ 62 w 144"/>
              <a:gd name="T61" fmla="*/ 258 h 270"/>
              <a:gd name="T62" fmla="*/ 58 w 144"/>
              <a:gd name="T63" fmla="*/ 248 h 270"/>
              <a:gd name="T64" fmla="*/ 60 w 144"/>
              <a:gd name="T65" fmla="*/ 243 h 270"/>
              <a:gd name="T66" fmla="*/ 66 w 144"/>
              <a:gd name="T67" fmla="*/ 234 h 270"/>
              <a:gd name="T68" fmla="*/ 72 w 144"/>
              <a:gd name="T69" fmla="*/ 234 h 270"/>
              <a:gd name="T70" fmla="*/ 81 w 144"/>
              <a:gd name="T71" fmla="*/ 239 h 270"/>
              <a:gd name="T72" fmla="*/ 86 w 144"/>
              <a:gd name="T73" fmla="*/ 248 h 270"/>
              <a:gd name="T74" fmla="*/ 84 w 144"/>
              <a:gd name="T75" fmla="*/ 252 h 270"/>
              <a:gd name="T76" fmla="*/ 77 w 144"/>
              <a:gd name="T77" fmla="*/ 260 h 270"/>
              <a:gd name="T78" fmla="*/ 72 w 144"/>
              <a:gd name="T79" fmla="*/ 262 h 270"/>
              <a:gd name="T80" fmla="*/ 9 w 144"/>
              <a:gd name="T81" fmla="*/ 225 h 270"/>
              <a:gd name="T82" fmla="*/ 136 w 144"/>
              <a:gd name="T83" fmla="*/ 4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4" h="270">
                <a:moveTo>
                  <a:pt x="122" y="0"/>
                </a:moveTo>
                <a:lnTo>
                  <a:pt x="23" y="0"/>
                </a:lnTo>
                <a:lnTo>
                  <a:pt x="23" y="0"/>
                </a:lnTo>
                <a:lnTo>
                  <a:pt x="19" y="0"/>
                </a:lnTo>
                <a:lnTo>
                  <a:pt x="13" y="1"/>
                </a:lnTo>
                <a:lnTo>
                  <a:pt x="11" y="3"/>
                </a:lnTo>
                <a:lnTo>
                  <a:pt x="6" y="5"/>
                </a:lnTo>
                <a:lnTo>
                  <a:pt x="4" y="9"/>
                </a:lnTo>
                <a:lnTo>
                  <a:pt x="2" y="13"/>
                </a:lnTo>
                <a:lnTo>
                  <a:pt x="1" y="18"/>
                </a:lnTo>
                <a:lnTo>
                  <a:pt x="0" y="22"/>
                </a:lnTo>
                <a:lnTo>
                  <a:pt x="0" y="248"/>
                </a:lnTo>
                <a:lnTo>
                  <a:pt x="0" y="248"/>
                </a:lnTo>
                <a:lnTo>
                  <a:pt x="1" y="252"/>
                </a:lnTo>
                <a:lnTo>
                  <a:pt x="2" y="256"/>
                </a:lnTo>
                <a:lnTo>
                  <a:pt x="4" y="260"/>
                </a:lnTo>
                <a:lnTo>
                  <a:pt x="6" y="263"/>
                </a:lnTo>
                <a:lnTo>
                  <a:pt x="11" y="266"/>
                </a:lnTo>
                <a:lnTo>
                  <a:pt x="13" y="269"/>
                </a:lnTo>
                <a:lnTo>
                  <a:pt x="19" y="270"/>
                </a:lnTo>
                <a:lnTo>
                  <a:pt x="23" y="270"/>
                </a:lnTo>
                <a:lnTo>
                  <a:pt x="122" y="270"/>
                </a:lnTo>
                <a:lnTo>
                  <a:pt x="122" y="270"/>
                </a:lnTo>
                <a:lnTo>
                  <a:pt x="127" y="270"/>
                </a:lnTo>
                <a:lnTo>
                  <a:pt x="131" y="269"/>
                </a:lnTo>
                <a:lnTo>
                  <a:pt x="135" y="266"/>
                </a:lnTo>
                <a:lnTo>
                  <a:pt x="137" y="263"/>
                </a:lnTo>
                <a:lnTo>
                  <a:pt x="140" y="260"/>
                </a:lnTo>
                <a:lnTo>
                  <a:pt x="143" y="256"/>
                </a:lnTo>
                <a:lnTo>
                  <a:pt x="144" y="252"/>
                </a:lnTo>
                <a:lnTo>
                  <a:pt x="144" y="248"/>
                </a:lnTo>
                <a:lnTo>
                  <a:pt x="144" y="22"/>
                </a:lnTo>
                <a:lnTo>
                  <a:pt x="144" y="22"/>
                </a:lnTo>
                <a:lnTo>
                  <a:pt x="144" y="18"/>
                </a:lnTo>
                <a:lnTo>
                  <a:pt x="143" y="13"/>
                </a:lnTo>
                <a:lnTo>
                  <a:pt x="140" y="9"/>
                </a:lnTo>
                <a:lnTo>
                  <a:pt x="137" y="5"/>
                </a:lnTo>
                <a:lnTo>
                  <a:pt x="135" y="3"/>
                </a:lnTo>
                <a:lnTo>
                  <a:pt x="131" y="1"/>
                </a:lnTo>
                <a:lnTo>
                  <a:pt x="127" y="0"/>
                </a:lnTo>
                <a:lnTo>
                  <a:pt x="122" y="0"/>
                </a:lnTo>
                <a:lnTo>
                  <a:pt x="122" y="0"/>
                </a:lnTo>
                <a:close/>
                <a:moveTo>
                  <a:pt x="58" y="18"/>
                </a:moveTo>
                <a:lnTo>
                  <a:pt x="86" y="18"/>
                </a:lnTo>
                <a:lnTo>
                  <a:pt x="86" y="18"/>
                </a:lnTo>
                <a:lnTo>
                  <a:pt x="90" y="19"/>
                </a:lnTo>
                <a:lnTo>
                  <a:pt x="90" y="22"/>
                </a:lnTo>
                <a:lnTo>
                  <a:pt x="90" y="22"/>
                </a:lnTo>
                <a:lnTo>
                  <a:pt x="90" y="24"/>
                </a:lnTo>
                <a:lnTo>
                  <a:pt x="86" y="26"/>
                </a:lnTo>
                <a:lnTo>
                  <a:pt x="58" y="26"/>
                </a:lnTo>
                <a:lnTo>
                  <a:pt x="58" y="26"/>
                </a:lnTo>
                <a:lnTo>
                  <a:pt x="56" y="24"/>
                </a:lnTo>
                <a:lnTo>
                  <a:pt x="54" y="22"/>
                </a:lnTo>
                <a:lnTo>
                  <a:pt x="54" y="22"/>
                </a:lnTo>
                <a:lnTo>
                  <a:pt x="56" y="19"/>
                </a:lnTo>
                <a:lnTo>
                  <a:pt x="58" y="18"/>
                </a:lnTo>
                <a:lnTo>
                  <a:pt x="58" y="18"/>
                </a:lnTo>
                <a:close/>
                <a:moveTo>
                  <a:pt x="72" y="262"/>
                </a:moveTo>
                <a:lnTo>
                  <a:pt x="72" y="262"/>
                </a:lnTo>
                <a:lnTo>
                  <a:pt x="66" y="260"/>
                </a:lnTo>
                <a:lnTo>
                  <a:pt x="62" y="258"/>
                </a:lnTo>
                <a:lnTo>
                  <a:pt x="60" y="252"/>
                </a:lnTo>
                <a:lnTo>
                  <a:pt x="58" y="248"/>
                </a:lnTo>
                <a:lnTo>
                  <a:pt x="58" y="248"/>
                </a:lnTo>
                <a:lnTo>
                  <a:pt x="60" y="243"/>
                </a:lnTo>
                <a:lnTo>
                  <a:pt x="62" y="239"/>
                </a:lnTo>
                <a:lnTo>
                  <a:pt x="66" y="234"/>
                </a:lnTo>
                <a:lnTo>
                  <a:pt x="72" y="234"/>
                </a:lnTo>
                <a:lnTo>
                  <a:pt x="72" y="234"/>
                </a:lnTo>
                <a:lnTo>
                  <a:pt x="77" y="234"/>
                </a:lnTo>
                <a:lnTo>
                  <a:pt x="81" y="239"/>
                </a:lnTo>
                <a:lnTo>
                  <a:pt x="84" y="243"/>
                </a:lnTo>
                <a:lnTo>
                  <a:pt x="86" y="248"/>
                </a:lnTo>
                <a:lnTo>
                  <a:pt x="86" y="248"/>
                </a:lnTo>
                <a:lnTo>
                  <a:pt x="84" y="252"/>
                </a:lnTo>
                <a:lnTo>
                  <a:pt x="81" y="258"/>
                </a:lnTo>
                <a:lnTo>
                  <a:pt x="77" y="260"/>
                </a:lnTo>
                <a:lnTo>
                  <a:pt x="72" y="262"/>
                </a:lnTo>
                <a:lnTo>
                  <a:pt x="72" y="262"/>
                </a:lnTo>
                <a:close/>
                <a:moveTo>
                  <a:pt x="136" y="225"/>
                </a:moveTo>
                <a:lnTo>
                  <a:pt x="9" y="225"/>
                </a:lnTo>
                <a:lnTo>
                  <a:pt x="9" y="45"/>
                </a:lnTo>
                <a:lnTo>
                  <a:pt x="136" y="45"/>
                </a:lnTo>
                <a:lnTo>
                  <a:pt x="136" y="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905260" y="2856786"/>
            <a:ext cx="432349" cy="349695"/>
            <a:chOff x="5337176" y="1504950"/>
            <a:chExt cx="215900" cy="174626"/>
          </a:xfrm>
          <a:solidFill>
            <a:schemeClr val="bg1"/>
          </a:solidFill>
        </p:grpSpPr>
        <p:sp>
          <p:nvSpPr>
            <p:cNvPr id="50" name="Freeform 90"/>
            <p:cNvSpPr>
              <a:spLocks noEditPoints="1"/>
            </p:cNvSpPr>
            <p:nvPr/>
          </p:nvSpPr>
          <p:spPr bwMode="auto">
            <a:xfrm>
              <a:off x="5337176" y="1617663"/>
              <a:ext cx="215900" cy="61913"/>
            </a:xfrm>
            <a:custGeom>
              <a:avLst/>
              <a:gdLst>
                <a:gd name="T0" fmla="*/ 272 w 273"/>
                <a:gd name="T1" fmla="*/ 66 h 79"/>
                <a:gd name="T2" fmla="*/ 272 w 273"/>
                <a:gd name="T3" fmla="*/ 66 h 79"/>
                <a:gd name="T4" fmla="*/ 266 w 273"/>
                <a:gd name="T5" fmla="*/ 55 h 79"/>
                <a:gd name="T6" fmla="*/ 255 w 273"/>
                <a:gd name="T7" fmla="*/ 36 h 79"/>
                <a:gd name="T8" fmla="*/ 233 w 273"/>
                <a:gd name="T9" fmla="*/ 2 h 79"/>
                <a:gd name="T10" fmla="*/ 233 w 273"/>
                <a:gd name="T11" fmla="*/ 2 h 79"/>
                <a:gd name="T12" fmla="*/ 232 w 273"/>
                <a:gd name="T13" fmla="*/ 0 h 79"/>
                <a:gd name="T14" fmla="*/ 231 w 273"/>
                <a:gd name="T15" fmla="*/ 0 h 79"/>
                <a:gd name="T16" fmla="*/ 44 w 273"/>
                <a:gd name="T17" fmla="*/ 0 h 79"/>
                <a:gd name="T18" fmla="*/ 44 w 273"/>
                <a:gd name="T19" fmla="*/ 0 h 79"/>
                <a:gd name="T20" fmla="*/ 41 w 273"/>
                <a:gd name="T21" fmla="*/ 0 h 79"/>
                <a:gd name="T22" fmla="*/ 39 w 273"/>
                <a:gd name="T23" fmla="*/ 2 h 79"/>
                <a:gd name="T24" fmla="*/ 39 w 273"/>
                <a:gd name="T25" fmla="*/ 2 h 79"/>
                <a:gd name="T26" fmla="*/ 18 w 273"/>
                <a:gd name="T27" fmla="*/ 36 h 79"/>
                <a:gd name="T28" fmla="*/ 7 w 273"/>
                <a:gd name="T29" fmla="*/ 55 h 79"/>
                <a:gd name="T30" fmla="*/ 1 w 273"/>
                <a:gd name="T31" fmla="*/ 66 h 79"/>
                <a:gd name="T32" fmla="*/ 1 w 273"/>
                <a:gd name="T33" fmla="*/ 66 h 79"/>
                <a:gd name="T34" fmla="*/ 0 w 273"/>
                <a:gd name="T35" fmla="*/ 71 h 79"/>
                <a:gd name="T36" fmla="*/ 1 w 273"/>
                <a:gd name="T37" fmla="*/ 74 h 79"/>
                <a:gd name="T38" fmla="*/ 1 w 273"/>
                <a:gd name="T39" fmla="*/ 74 h 79"/>
                <a:gd name="T40" fmla="*/ 4 w 273"/>
                <a:gd name="T41" fmla="*/ 77 h 79"/>
                <a:gd name="T42" fmla="*/ 8 w 273"/>
                <a:gd name="T43" fmla="*/ 78 h 79"/>
                <a:gd name="T44" fmla="*/ 19 w 273"/>
                <a:gd name="T45" fmla="*/ 79 h 79"/>
                <a:gd name="T46" fmla="*/ 255 w 273"/>
                <a:gd name="T47" fmla="*/ 79 h 79"/>
                <a:gd name="T48" fmla="*/ 255 w 273"/>
                <a:gd name="T49" fmla="*/ 79 h 79"/>
                <a:gd name="T50" fmla="*/ 266 w 273"/>
                <a:gd name="T51" fmla="*/ 78 h 79"/>
                <a:gd name="T52" fmla="*/ 269 w 273"/>
                <a:gd name="T53" fmla="*/ 77 h 79"/>
                <a:gd name="T54" fmla="*/ 272 w 273"/>
                <a:gd name="T55" fmla="*/ 74 h 79"/>
                <a:gd name="T56" fmla="*/ 272 w 273"/>
                <a:gd name="T57" fmla="*/ 74 h 79"/>
                <a:gd name="T58" fmla="*/ 273 w 273"/>
                <a:gd name="T59" fmla="*/ 71 h 79"/>
                <a:gd name="T60" fmla="*/ 272 w 273"/>
                <a:gd name="T61" fmla="*/ 66 h 79"/>
                <a:gd name="T62" fmla="*/ 272 w 273"/>
                <a:gd name="T63" fmla="*/ 66 h 79"/>
                <a:gd name="T64" fmla="*/ 266 w 273"/>
                <a:gd name="T65" fmla="*/ 70 h 79"/>
                <a:gd name="T66" fmla="*/ 266 w 273"/>
                <a:gd name="T67" fmla="*/ 70 h 79"/>
                <a:gd name="T68" fmla="*/ 263 w 273"/>
                <a:gd name="T69" fmla="*/ 71 h 79"/>
                <a:gd name="T70" fmla="*/ 255 w 273"/>
                <a:gd name="T71" fmla="*/ 71 h 79"/>
                <a:gd name="T72" fmla="*/ 19 w 273"/>
                <a:gd name="T73" fmla="*/ 71 h 79"/>
                <a:gd name="T74" fmla="*/ 19 w 273"/>
                <a:gd name="T75" fmla="*/ 71 h 79"/>
                <a:gd name="T76" fmla="*/ 9 w 273"/>
                <a:gd name="T77" fmla="*/ 71 h 79"/>
                <a:gd name="T78" fmla="*/ 8 w 273"/>
                <a:gd name="T79" fmla="*/ 70 h 79"/>
                <a:gd name="T80" fmla="*/ 8 w 273"/>
                <a:gd name="T81" fmla="*/ 70 h 79"/>
                <a:gd name="T82" fmla="*/ 8 w 273"/>
                <a:gd name="T83" fmla="*/ 68 h 79"/>
                <a:gd name="T84" fmla="*/ 8 w 273"/>
                <a:gd name="T85" fmla="*/ 68 h 79"/>
                <a:gd name="T86" fmla="*/ 8 w 273"/>
                <a:gd name="T87" fmla="*/ 68 h 79"/>
                <a:gd name="T88" fmla="*/ 8 w 273"/>
                <a:gd name="T89" fmla="*/ 68 h 79"/>
                <a:gd name="T90" fmla="*/ 15 w 273"/>
                <a:gd name="T91" fmla="*/ 53 h 79"/>
                <a:gd name="T92" fmla="*/ 31 w 273"/>
                <a:gd name="T93" fmla="*/ 29 h 79"/>
                <a:gd name="T94" fmla="*/ 241 w 273"/>
                <a:gd name="T95" fmla="*/ 29 h 79"/>
                <a:gd name="T96" fmla="*/ 241 w 273"/>
                <a:gd name="T97" fmla="*/ 29 h 79"/>
                <a:gd name="T98" fmla="*/ 258 w 273"/>
                <a:gd name="T99" fmla="*/ 53 h 79"/>
                <a:gd name="T100" fmla="*/ 265 w 273"/>
                <a:gd name="T101" fmla="*/ 68 h 79"/>
                <a:gd name="T102" fmla="*/ 265 w 273"/>
                <a:gd name="T103" fmla="*/ 68 h 79"/>
                <a:gd name="T104" fmla="*/ 265 w 273"/>
                <a:gd name="T105" fmla="*/ 68 h 79"/>
                <a:gd name="T106" fmla="*/ 265 w 273"/>
                <a:gd name="T107" fmla="*/ 68 h 79"/>
                <a:gd name="T108" fmla="*/ 266 w 273"/>
                <a:gd name="T109" fmla="*/ 70 h 79"/>
                <a:gd name="T110" fmla="*/ 266 w 273"/>
                <a:gd name="T111" fmla="*/ 7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3" h="79">
                  <a:moveTo>
                    <a:pt x="272" y="66"/>
                  </a:moveTo>
                  <a:lnTo>
                    <a:pt x="272" y="66"/>
                  </a:lnTo>
                  <a:lnTo>
                    <a:pt x="266" y="55"/>
                  </a:lnTo>
                  <a:lnTo>
                    <a:pt x="255" y="36"/>
                  </a:lnTo>
                  <a:lnTo>
                    <a:pt x="233" y="2"/>
                  </a:lnTo>
                  <a:lnTo>
                    <a:pt x="233" y="2"/>
                  </a:lnTo>
                  <a:lnTo>
                    <a:pt x="232" y="0"/>
                  </a:lnTo>
                  <a:lnTo>
                    <a:pt x="231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18" y="36"/>
                  </a:lnTo>
                  <a:lnTo>
                    <a:pt x="7" y="55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4" y="77"/>
                  </a:lnTo>
                  <a:lnTo>
                    <a:pt x="8" y="78"/>
                  </a:lnTo>
                  <a:lnTo>
                    <a:pt x="19" y="79"/>
                  </a:lnTo>
                  <a:lnTo>
                    <a:pt x="255" y="79"/>
                  </a:lnTo>
                  <a:lnTo>
                    <a:pt x="255" y="79"/>
                  </a:lnTo>
                  <a:lnTo>
                    <a:pt x="266" y="78"/>
                  </a:lnTo>
                  <a:lnTo>
                    <a:pt x="269" y="77"/>
                  </a:lnTo>
                  <a:lnTo>
                    <a:pt x="272" y="74"/>
                  </a:lnTo>
                  <a:lnTo>
                    <a:pt x="272" y="74"/>
                  </a:lnTo>
                  <a:lnTo>
                    <a:pt x="273" y="71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66" y="70"/>
                  </a:moveTo>
                  <a:lnTo>
                    <a:pt x="266" y="70"/>
                  </a:lnTo>
                  <a:lnTo>
                    <a:pt x="263" y="71"/>
                  </a:lnTo>
                  <a:lnTo>
                    <a:pt x="255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9" y="71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15" y="53"/>
                  </a:lnTo>
                  <a:lnTo>
                    <a:pt x="31" y="29"/>
                  </a:lnTo>
                  <a:lnTo>
                    <a:pt x="241" y="29"/>
                  </a:lnTo>
                  <a:lnTo>
                    <a:pt x="241" y="29"/>
                  </a:lnTo>
                  <a:lnTo>
                    <a:pt x="258" y="53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6" y="70"/>
                  </a:lnTo>
                  <a:lnTo>
                    <a:pt x="26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5434013" y="1646238"/>
              <a:ext cx="23813" cy="15875"/>
            </a:xfrm>
            <a:custGeom>
              <a:avLst/>
              <a:gdLst>
                <a:gd name="T0" fmla="*/ 29 w 32"/>
                <a:gd name="T1" fmla="*/ 0 h 21"/>
                <a:gd name="T2" fmla="*/ 3 w 32"/>
                <a:gd name="T3" fmla="*/ 0 h 21"/>
                <a:gd name="T4" fmla="*/ 3 w 32"/>
                <a:gd name="T5" fmla="*/ 0 h 21"/>
                <a:gd name="T6" fmla="*/ 0 w 32"/>
                <a:gd name="T7" fmla="*/ 1 h 21"/>
                <a:gd name="T8" fmla="*/ 0 w 32"/>
                <a:gd name="T9" fmla="*/ 3 h 21"/>
                <a:gd name="T10" fmla="*/ 0 w 32"/>
                <a:gd name="T11" fmla="*/ 19 h 21"/>
                <a:gd name="T12" fmla="*/ 0 w 32"/>
                <a:gd name="T13" fmla="*/ 19 h 21"/>
                <a:gd name="T14" fmla="*/ 0 w 32"/>
                <a:gd name="T15" fmla="*/ 21 h 21"/>
                <a:gd name="T16" fmla="*/ 3 w 32"/>
                <a:gd name="T17" fmla="*/ 21 h 21"/>
                <a:gd name="T18" fmla="*/ 29 w 32"/>
                <a:gd name="T19" fmla="*/ 21 h 21"/>
                <a:gd name="T20" fmla="*/ 29 w 32"/>
                <a:gd name="T21" fmla="*/ 21 h 21"/>
                <a:gd name="T22" fmla="*/ 32 w 32"/>
                <a:gd name="T23" fmla="*/ 21 h 21"/>
                <a:gd name="T24" fmla="*/ 32 w 32"/>
                <a:gd name="T25" fmla="*/ 19 h 21"/>
                <a:gd name="T26" fmla="*/ 32 w 32"/>
                <a:gd name="T27" fmla="*/ 3 h 21"/>
                <a:gd name="T28" fmla="*/ 32 w 32"/>
                <a:gd name="T29" fmla="*/ 3 h 21"/>
                <a:gd name="T30" fmla="*/ 32 w 32"/>
                <a:gd name="T31" fmla="*/ 1 h 21"/>
                <a:gd name="T32" fmla="*/ 29 w 32"/>
                <a:gd name="T33" fmla="*/ 0 h 21"/>
                <a:gd name="T34" fmla="*/ 29 w 32"/>
                <a:gd name="T3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3" y="21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1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2" name="Freeform 92"/>
            <p:cNvSpPr>
              <a:spLocks noEditPoints="1"/>
            </p:cNvSpPr>
            <p:nvPr/>
          </p:nvSpPr>
          <p:spPr bwMode="auto">
            <a:xfrm>
              <a:off x="5370513" y="1504950"/>
              <a:ext cx="149225" cy="106363"/>
            </a:xfrm>
            <a:custGeom>
              <a:avLst/>
              <a:gdLst>
                <a:gd name="T0" fmla="*/ 176 w 189"/>
                <a:gd name="T1" fmla="*/ 132 h 132"/>
                <a:gd name="T2" fmla="*/ 189 w 189"/>
                <a:gd name="T3" fmla="*/ 132 h 132"/>
                <a:gd name="T4" fmla="*/ 189 w 189"/>
                <a:gd name="T5" fmla="*/ 118 h 132"/>
                <a:gd name="T6" fmla="*/ 189 w 189"/>
                <a:gd name="T7" fmla="*/ 118 h 132"/>
                <a:gd name="T8" fmla="*/ 189 w 189"/>
                <a:gd name="T9" fmla="*/ 12 h 132"/>
                <a:gd name="T10" fmla="*/ 189 w 189"/>
                <a:gd name="T11" fmla="*/ 12 h 132"/>
                <a:gd name="T12" fmla="*/ 189 w 189"/>
                <a:gd name="T13" fmla="*/ 8 h 132"/>
                <a:gd name="T14" fmla="*/ 186 w 189"/>
                <a:gd name="T15" fmla="*/ 2 h 132"/>
                <a:gd name="T16" fmla="*/ 180 w 189"/>
                <a:gd name="T17" fmla="*/ 0 h 132"/>
                <a:gd name="T18" fmla="*/ 176 w 189"/>
                <a:gd name="T19" fmla="*/ 0 h 132"/>
                <a:gd name="T20" fmla="*/ 12 w 189"/>
                <a:gd name="T21" fmla="*/ 0 h 132"/>
                <a:gd name="T22" fmla="*/ 12 w 189"/>
                <a:gd name="T23" fmla="*/ 0 h 132"/>
                <a:gd name="T24" fmla="*/ 8 w 189"/>
                <a:gd name="T25" fmla="*/ 0 h 132"/>
                <a:gd name="T26" fmla="*/ 3 w 189"/>
                <a:gd name="T27" fmla="*/ 2 h 132"/>
                <a:gd name="T28" fmla="*/ 0 w 189"/>
                <a:gd name="T29" fmla="*/ 8 h 132"/>
                <a:gd name="T30" fmla="*/ 0 w 189"/>
                <a:gd name="T31" fmla="*/ 12 h 132"/>
                <a:gd name="T32" fmla="*/ 0 w 189"/>
                <a:gd name="T33" fmla="*/ 118 h 132"/>
                <a:gd name="T34" fmla="*/ 0 w 189"/>
                <a:gd name="T35" fmla="*/ 118 h 132"/>
                <a:gd name="T36" fmla="*/ 0 w 189"/>
                <a:gd name="T37" fmla="*/ 118 h 132"/>
                <a:gd name="T38" fmla="*/ 0 w 189"/>
                <a:gd name="T39" fmla="*/ 132 h 132"/>
                <a:gd name="T40" fmla="*/ 12 w 189"/>
                <a:gd name="T41" fmla="*/ 132 h 132"/>
                <a:gd name="T42" fmla="*/ 176 w 189"/>
                <a:gd name="T43" fmla="*/ 132 h 132"/>
                <a:gd name="T44" fmla="*/ 10 w 189"/>
                <a:gd name="T45" fmla="*/ 8 h 132"/>
                <a:gd name="T46" fmla="*/ 179 w 189"/>
                <a:gd name="T47" fmla="*/ 8 h 132"/>
                <a:gd name="T48" fmla="*/ 179 w 189"/>
                <a:gd name="T49" fmla="*/ 118 h 132"/>
                <a:gd name="T50" fmla="*/ 10 w 189"/>
                <a:gd name="T51" fmla="*/ 118 h 132"/>
                <a:gd name="T52" fmla="*/ 10 w 189"/>
                <a:gd name="T5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132">
                  <a:moveTo>
                    <a:pt x="176" y="132"/>
                  </a:moveTo>
                  <a:lnTo>
                    <a:pt x="189" y="132"/>
                  </a:lnTo>
                  <a:lnTo>
                    <a:pt x="189" y="118"/>
                  </a:lnTo>
                  <a:lnTo>
                    <a:pt x="189" y="118"/>
                  </a:lnTo>
                  <a:lnTo>
                    <a:pt x="189" y="12"/>
                  </a:lnTo>
                  <a:lnTo>
                    <a:pt x="189" y="12"/>
                  </a:lnTo>
                  <a:lnTo>
                    <a:pt x="189" y="8"/>
                  </a:lnTo>
                  <a:lnTo>
                    <a:pt x="186" y="2"/>
                  </a:lnTo>
                  <a:lnTo>
                    <a:pt x="180" y="0"/>
                  </a:lnTo>
                  <a:lnTo>
                    <a:pt x="17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3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12" y="132"/>
                  </a:lnTo>
                  <a:lnTo>
                    <a:pt x="176" y="132"/>
                  </a:lnTo>
                  <a:close/>
                  <a:moveTo>
                    <a:pt x="10" y="8"/>
                  </a:moveTo>
                  <a:lnTo>
                    <a:pt x="179" y="8"/>
                  </a:lnTo>
                  <a:lnTo>
                    <a:pt x="179" y="118"/>
                  </a:lnTo>
                  <a:lnTo>
                    <a:pt x="10" y="118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04161" y="4306491"/>
            <a:ext cx="432349" cy="378305"/>
            <a:chOff x="4902201" y="1906588"/>
            <a:chExt cx="215900" cy="188913"/>
          </a:xfrm>
          <a:solidFill>
            <a:schemeClr val="bg1"/>
          </a:solidFill>
        </p:grpSpPr>
        <p:sp>
          <p:nvSpPr>
            <p:cNvPr id="42" name="Freeform 132"/>
            <p:cNvSpPr/>
            <p:nvPr/>
          </p:nvSpPr>
          <p:spPr bwMode="auto">
            <a:xfrm>
              <a:off x="4989513" y="1982788"/>
              <a:ext cx="46038" cy="15875"/>
            </a:xfrm>
            <a:custGeom>
              <a:avLst/>
              <a:gdLst>
                <a:gd name="T0" fmla="*/ 57 w 57"/>
                <a:gd name="T1" fmla="*/ 14 h 20"/>
                <a:gd name="T2" fmla="*/ 57 w 57"/>
                <a:gd name="T3" fmla="*/ 14 h 20"/>
                <a:gd name="T4" fmla="*/ 57 w 57"/>
                <a:gd name="T5" fmla="*/ 12 h 20"/>
                <a:gd name="T6" fmla="*/ 57 w 57"/>
                <a:gd name="T7" fmla="*/ 12 h 20"/>
                <a:gd name="T8" fmla="*/ 56 w 57"/>
                <a:gd name="T9" fmla="*/ 7 h 20"/>
                <a:gd name="T10" fmla="*/ 54 w 57"/>
                <a:gd name="T11" fmla="*/ 5 h 20"/>
                <a:gd name="T12" fmla="*/ 53 w 57"/>
                <a:gd name="T13" fmla="*/ 4 h 20"/>
                <a:gd name="T14" fmla="*/ 53 w 57"/>
                <a:gd name="T15" fmla="*/ 4 h 20"/>
                <a:gd name="T16" fmla="*/ 41 w 57"/>
                <a:gd name="T17" fmla="*/ 1 h 20"/>
                <a:gd name="T18" fmla="*/ 28 w 57"/>
                <a:gd name="T19" fmla="*/ 0 h 20"/>
                <a:gd name="T20" fmla="*/ 28 w 57"/>
                <a:gd name="T21" fmla="*/ 0 h 20"/>
                <a:gd name="T22" fmla="*/ 16 w 57"/>
                <a:gd name="T23" fmla="*/ 1 h 20"/>
                <a:gd name="T24" fmla="*/ 5 w 57"/>
                <a:gd name="T25" fmla="*/ 4 h 20"/>
                <a:gd name="T26" fmla="*/ 5 w 57"/>
                <a:gd name="T27" fmla="*/ 4 h 20"/>
                <a:gd name="T28" fmla="*/ 2 w 57"/>
                <a:gd name="T29" fmla="*/ 5 h 20"/>
                <a:gd name="T30" fmla="*/ 1 w 57"/>
                <a:gd name="T31" fmla="*/ 8 h 20"/>
                <a:gd name="T32" fmla="*/ 0 w 57"/>
                <a:gd name="T33" fmla="*/ 11 h 20"/>
                <a:gd name="T34" fmla="*/ 1 w 57"/>
                <a:gd name="T35" fmla="*/ 14 h 20"/>
                <a:gd name="T36" fmla="*/ 1 w 57"/>
                <a:gd name="T37" fmla="*/ 14 h 20"/>
                <a:gd name="T38" fmla="*/ 1 w 57"/>
                <a:gd name="T39" fmla="*/ 18 h 20"/>
                <a:gd name="T40" fmla="*/ 2 w 57"/>
                <a:gd name="T41" fmla="*/ 19 h 20"/>
                <a:gd name="T42" fmla="*/ 5 w 57"/>
                <a:gd name="T43" fmla="*/ 20 h 20"/>
                <a:gd name="T44" fmla="*/ 8 w 57"/>
                <a:gd name="T45" fmla="*/ 20 h 20"/>
                <a:gd name="T46" fmla="*/ 8 w 57"/>
                <a:gd name="T47" fmla="*/ 20 h 20"/>
                <a:gd name="T48" fmla="*/ 8 w 57"/>
                <a:gd name="T49" fmla="*/ 20 h 20"/>
                <a:gd name="T50" fmla="*/ 17 w 57"/>
                <a:gd name="T51" fmla="*/ 18 h 20"/>
                <a:gd name="T52" fmla="*/ 28 w 57"/>
                <a:gd name="T53" fmla="*/ 16 h 20"/>
                <a:gd name="T54" fmla="*/ 28 w 57"/>
                <a:gd name="T55" fmla="*/ 16 h 20"/>
                <a:gd name="T56" fmla="*/ 39 w 57"/>
                <a:gd name="T57" fmla="*/ 18 h 20"/>
                <a:gd name="T58" fmla="*/ 50 w 57"/>
                <a:gd name="T59" fmla="*/ 20 h 20"/>
                <a:gd name="T60" fmla="*/ 50 w 57"/>
                <a:gd name="T61" fmla="*/ 20 h 20"/>
                <a:gd name="T62" fmla="*/ 53 w 57"/>
                <a:gd name="T63" fmla="*/ 20 h 20"/>
                <a:gd name="T64" fmla="*/ 54 w 57"/>
                <a:gd name="T65" fmla="*/ 19 h 20"/>
                <a:gd name="T66" fmla="*/ 56 w 57"/>
                <a:gd name="T67" fmla="*/ 18 h 20"/>
                <a:gd name="T68" fmla="*/ 57 w 57"/>
                <a:gd name="T69" fmla="*/ 14 h 20"/>
                <a:gd name="T70" fmla="*/ 57 w 57"/>
                <a:gd name="T71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20">
                  <a:moveTo>
                    <a:pt x="57" y="14"/>
                  </a:moveTo>
                  <a:lnTo>
                    <a:pt x="57" y="14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6" y="7"/>
                  </a:lnTo>
                  <a:lnTo>
                    <a:pt x="54" y="5"/>
                  </a:lnTo>
                  <a:lnTo>
                    <a:pt x="53" y="4"/>
                  </a:lnTo>
                  <a:lnTo>
                    <a:pt x="53" y="4"/>
                  </a:lnTo>
                  <a:lnTo>
                    <a:pt x="41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6" y="1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5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7" y="18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39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3" y="20"/>
                  </a:lnTo>
                  <a:lnTo>
                    <a:pt x="54" y="19"/>
                  </a:lnTo>
                  <a:lnTo>
                    <a:pt x="56" y="18"/>
                  </a:lnTo>
                  <a:lnTo>
                    <a:pt x="57" y="14"/>
                  </a:lnTo>
                  <a:lnTo>
                    <a:pt x="57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3" name="Freeform 133"/>
            <p:cNvSpPr/>
            <p:nvPr/>
          </p:nvSpPr>
          <p:spPr bwMode="auto">
            <a:xfrm>
              <a:off x="4948238" y="1906588"/>
              <a:ext cx="127000" cy="34925"/>
            </a:xfrm>
            <a:custGeom>
              <a:avLst/>
              <a:gdLst>
                <a:gd name="T0" fmla="*/ 8 w 161"/>
                <a:gd name="T1" fmla="*/ 41 h 42"/>
                <a:gd name="T2" fmla="*/ 8 w 161"/>
                <a:gd name="T3" fmla="*/ 41 h 42"/>
                <a:gd name="T4" fmla="*/ 8 w 161"/>
                <a:gd name="T5" fmla="*/ 41 h 42"/>
                <a:gd name="T6" fmla="*/ 26 w 161"/>
                <a:gd name="T7" fmla="*/ 30 h 42"/>
                <a:gd name="T8" fmla="*/ 44 w 161"/>
                <a:gd name="T9" fmla="*/ 23 h 42"/>
                <a:gd name="T10" fmla="*/ 63 w 161"/>
                <a:gd name="T11" fmla="*/ 19 h 42"/>
                <a:gd name="T12" fmla="*/ 80 w 161"/>
                <a:gd name="T13" fmla="*/ 18 h 42"/>
                <a:gd name="T14" fmla="*/ 80 w 161"/>
                <a:gd name="T15" fmla="*/ 18 h 42"/>
                <a:gd name="T16" fmla="*/ 100 w 161"/>
                <a:gd name="T17" fmla="*/ 19 h 42"/>
                <a:gd name="T18" fmla="*/ 117 w 161"/>
                <a:gd name="T19" fmla="*/ 23 h 42"/>
                <a:gd name="T20" fmla="*/ 135 w 161"/>
                <a:gd name="T21" fmla="*/ 30 h 42"/>
                <a:gd name="T22" fmla="*/ 153 w 161"/>
                <a:gd name="T23" fmla="*/ 41 h 42"/>
                <a:gd name="T24" fmla="*/ 153 w 161"/>
                <a:gd name="T25" fmla="*/ 41 h 42"/>
                <a:gd name="T26" fmla="*/ 155 w 161"/>
                <a:gd name="T27" fmla="*/ 42 h 42"/>
                <a:gd name="T28" fmla="*/ 157 w 161"/>
                <a:gd name="T29" fmla="*/ 41 h 42"/>
                <a:gd name="T30" fmla="*/ 160 w 161"/>
                <a:gd name="T31" fmla="*/ 39 h 42"/>
                <a:gd name="T32" fmla="*/ 161 w 161"/>
                <a:gd name="T33" fmla="*/ 37 h 42"/>
                <a:gd name="T34" fmla="*/ 161 w 161"/>
                <a:gd name="T35" fmla="*/ 37 h 42"/>
                <a:gd name="T36" fmla="*/ 161 w 161"/>
                <a:gd name="T37" fmla="*/ 34 h 42"/>
                <a:gd name="T38" fmla="*/ 161 w 161"/>
                <a:gd name="T39" fmla="*/ 34 h 42"/>
                <a:gd name="T40" fmla="*/ 161 w 161"/>
                <a:gd name="T41" fmla="*/ 29 h 42"/>
                <a:gd name="T42" fmla="*/ 158 w 161"/>
                <a:gd name="T43" fmla="*/ 26 h 42"/>
                <a:gd name="T44" fmla="*/ 158 w 161"/>
                <a:gd name="T45" fmla="*/ 26 h 42"/>
                <a:gd name="T46" fmla="*/ 139 w 161"/>
                <a:gd name="T47" fmla="*/ 15 h 42"/>
                <a:gd name="T48" fmla="*/ 120 w 161"/>
                <a:gd name="T49" fmla="*/ 7 h 42"/>
                <a:gd name="T50" fmla="*/ 101 w 161"/>
                <a:gd name="T51" fmla="*/ 1 h 42"/>
                <a:gd name="T52" fmla="*/ 80 w 161"/>
                <a:gd name="T53" fmla="*/ 0 h 42"/>
                <a:gd name="T54" fmla="*/ 80 w 161"/>
                <a:gd name="T55" fmla="*/ 0 h 42"/>
                <a:gd name="T56" fmla="*/ 61 w 161"/>
                <a:gd name="T57" fmla="*/ 1 h 42"/>
                <a:gd name="T58" fmla="*/ 42 w 161"/>
                <a:gd name="T59" fmla="*/ 7 h 42"/>
                <a:gd name="T60" fmla="*/ 23 w 161"/>
                <a:gd name="T61" fmla="*/ 15 h 42"/>
                <a:gd name="T62" fmla="*/ 4 w 161"/>
                <a:gd name="T63" fmla="*/ 26 h 42"/>
                <a:gd name="T64" fmla="*/ 4 w 161"/>
                <a:gd name="T65" fmla="*/ 26 h 42"/>
                <a:gd name="T66" fmla="*/ 3 w 161"/>
                <a:gd name="T67" fmla="*/ 27 h 42"/>
                <a:gd name="T68" fmla="*/ 1 w 161"/>
                <a:gd name="T69" fmla="*/ 30 h 42"/>
                <a:gd name="T70" fmla="*/ 0 w 161"/>
                <a:gd name="T71" fmla="*/ 34 h 42"/>
                <a:gd name="T72" fmla="*/ 1 w 161"/>
                <a:gd name="T73" fmla="*/ 37 h 42"/>
                <a:gd name="T74" fmla="*/ 1 w 161"/>
                <a:gd name="T75" fmla="*/ 37 h 42"/>
                <a:gd name="T76" fmla="*/ 3 w 161"/>
                <a:gd name="T77" fmla="*/ 39 h 42"/>
                <a:gd name="T78" fmla="*/ 4 w 161"/>
                <a:gd name="T79" fmla="*/ 41 h 42"/>
                <a:gd name="T80" fmla="*/ 7 w 161"/>
                <a:gd name="T81" fmla="*/ 42 h 42"/>
                <a:gd name="T82" fmla="*/ 8 w 161"/>
                <a:gd name="T83" fmla="*/ 41 h 42"/>
                <a:gd name="T84" fmla="*/ 8 w 161"/>
                <a:gd name="T8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1" h="42">
                  <a:moveTo>
                    <a:pt x="8" y="41"/>
                  </a:moveTo>
                  <a:lnTo>
                    <a:pt x="8" y="41"/>
                  </a:lnTo>
                  <a:lnTo>
                    <a:pt x="8" y="41"/>
                  </a:lnTo>
                  <a:lnTo>
                    <a:pt x="26" y="30"/>
                  </a:lnTo>
                  <a:lnTo>
                    <a:pt x="44" y="23"/>
                  </a:lnTo>
                  <a:lnTo>
                    <a:pt x="63" y="19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100" y="19"/>
                  </a:lnTo>
                  <a:lnTo>
                    <a:pt x="117" y="23"/>
                  </a:lnTo>
                  <a:lnTo>
                    <a:pt x="135" y="30"/>
                  </a:lnTo>
                  <a:lnTo>
                    <a:pt x="153" y="41"/>
                  </a:lnTo>
                  <a:lnTo>
                    <a:pt x="153" y="41"/>
                  </a:lnTo>
                  <a:lnTo>
                    <a:pt x="155" y="42"/>
                  </a:lnTo>
                  <a:lnTo>
                    <a:pt x="157" y="41"/>
                  </a:lnTo>
                  <a:lnTo>
                    <a:pt x="160" y="39"/>
                  </a:lnTo>
                  <a:lnTo>
                    <a:pt x="161" y="37"/>
                  </a:lnTo>
                  <a:lnTo>
                    <a:pt x="161" y="37"/>
                  </a:lnTo>
                  <a:lnTo>
                    <a:pt x="161" y="34"/>
                  </a:lnTo>
                  <a:lnTo>
                    <a:pt x="161" y="34"/>
                  </a:lnTo>
                  <a:lnTo>
                    <a:pt x="161" y="29"/>
                  </a:lnTo>
                  <a:lnTo>
                    <a:pt x="158" y="26"/>
                  </a:lnTo>
                  <a:lnTo>
                    <a:pt x="158" y="26"/>
                  </a:lnTo>
                  <a:lnTo>
                    <a:pt x="139" y="15"/>
                  </a:lnTo>
                  <a:lnTo>
                    <a:pt x="120" y="7"/>
                  </a:lnTo>
                  <a:lnTo>
                    <a:pt x="10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1" y="1"/>
                  </a:lnTo>
                  <a:lnTo>
                    <a:pt x="42" y="7"/>
                  </a:lnTo>
                  <a:lnTo>
                    <a:pt x="23" y="1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3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3" y="39"/>
                  </a:lnTo>
                  <a:lnTo>
                    <a:pt x="4" y="41"/>
                  </a:lnTo>
                  <a:lnTo>
                    <a:pt x="7" y="42"/>
                  </a:lnTo>
                  <a:lnTo>
                    <a:pt x="8" y="41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4" name="Freeform 134"/>
            <p:cNvSpPr/>
            <p:nvPr/>
          </p:nvSpPr>
          <p:spPr bwMode="auto">
            <a:xfrm>
              <a:off x="4973638" y="1944688"/>
              <a:ext cx="77788" cy="22225"/>
            </a:xfrm>
            <a:custGeom>
              <a:avLst/>
              <a:gdLst>
                <a:gd name="T0" fmla="*/ 96 w 100"/>
                <a:gd name="T1" fmla="*/ 11 h 27"/>
                <a:gd name="T2" fmla="*/ 96 w 100"/>
                <a:gd name="T3" fmla="*/ 11 h 27"/>
                <a:gd name="T4" fmla="*/ 85 w 100"/>
                <a:gd name="T5" fmla="*/ 6 h 27"/>
                <a:gd name="T6" fmla="*/ 73 w 100"/>
                <a:gd name="T7" fmla="*/ 2 h 27"/>
                <a:gd name="T8" fmla="*/ 62 w 100"/>
                <a:gd name="T9" fmla="*/ 0 h 27"/>
                <a:gd name="T10" fmla="*/ 49 w 100"/>
                <a:gd name="T11" fmla="*/ 0 h 27"/>
                <a:gd name="T12" fmla="*/ 49 w 100"/>
                <a:gd name="T13" fmla="*/ 0 h 27"/>
                <a:gd name="T14" fmla="*/ 38 w 100"/>
                <a:gd name="T15" fmla="*/ 0 h 27"/>
                <a:gd name="T16" fmla="*/ 26 w 100"/>
                <a:gd name="T17" fmla="*/ 2 h 27"/>
                <a:gd name="T18" fmla="*/ 15 w 100"/>
                <a:gd name="T19" fmla="*/ 6 h 27"/>
                <a:gd name="T20" fmla="*/ 4 w 100"/>
                <a:gd name="T21" fmla="*/ 11 h 27"/>
                <a:gd name="T22" fmla="*/ 4 w 100"/>
                <a:gd name="T23" fmla="*/ 11 h 27"/>
                <a:gd name="T24" fmla="*/ 2 w 100"/>
                <a:gd name="T25" fmla="*/ 12 h 27"/>
                <a:gd name="T26" fmla="*/ 0 w 100"/>
                <a:gd name="T27" fmla="*/ 15 h 27"/>
                <a:gd name="T28" fmla="*/ 0 w 100"/>
                <a:gd name="T29" fmla="*/ 19 h 27"/>
                <a:gd name="T30" fmla="*/ 0 w 100"/>
                <a:gd name="T31" fmla="*/ 21 h 27"/>
                <a:gd name="T32" fmla="*/ 0 w 100"/>
                <a:gd name="T33" fmla="*/ 21 h 27"/>
                <a:gd name="T34" fmla="*/ 2 w 100"/>
                <a:gd name="T35" fmla="*/ 24 h 27"/>
                <a:gd name="T36" fmla="*/ 3 w 100"/>
                <a:gd name="T37" fmla="*/ 27 h 27"/>
                <a:gd name="T38" fmla="*/ 6 w 100"/>
                <a:gd name="T39" fmla="*/ 27 h 27"/>
                <a:gd name="T40" fmla="*/ 7 w 100"/>
                <a:gd name="T41" fmla="*/ 27 h 27"/>
                <a:gd name="T42" fmla="*/ 7 w 100"/>
                <a:gd name="T43" fmla="*/ 27 h 27"/>
                <a:gd name="T44" fmla="*/ 18 w 100"/>
                <a:gd name="T45" fmla="*/ 23 h 27"/>
                <a:gd name="T46" fmla="*/ 29 w 100"/>
                <a:gd name="T47" fmla="*/ 19 h 27"/>
                <a:gd name="T48" fmla="*/ 38 w 100"/>
                <a:gd name="T49" fmla="*/ 17 h 27"/>
                <a:gd name="T50" fmla="*/ 49 w 100"/>
                <a:gd name="T51" fmla="*/ 16 h 27"/>
                <a:gd name="T52" fmla="*/ 49 w 100"/>
                <a:gd name="T53" fmla="*/ 16 h 27"/>
                <a:gd name="T54" fmla="*/ 60 w 100"/>
                <a:gd name="T55" fmla="*/ 17 h 27"/>
                <a:gd name="T56" fmla="*/ 71 w 100"/>
                <a:gd name="T57" fmla="*/ 19 h 27"/>
                <a:gd name="T58" fmla="*/ 82 w 100"/>
                <a:gd name="T59" fmla="*/ 23 h 27"/>
                <a:gd name="T60" fmla="*/ 92 w 100"/>
                <a:gd name="T61" fmla="*/ 27 h 27"/>
                <a:gd name="T62" fmla="*/ 92 w 100"/>
                <a:gd name="T63" fmla="*/ 27 h 27"/>
                <a:gd name="T64" fmla="*/ 94 w 100"/>
                <a:gd name="T65" fmla="*/ 27 h 27"/>
                <a:gd name="T66" fmla="*/ 97 w 100"/>
                <a:gd name="T67" fmla="*/ 27 h 27"/>
                <a:gd name="T68" fmla="*/ 99 w 100"/>
                <a:gd name="T69" fmla="*/ 24 h 27"/>
                <a:gd name="T70" fmla="*/ 100 w 100"/>
                <a:gd name="T71" fmla="*/ 21 h 27"/>
                <a:gd name="T72" fmla="*/ 100 w 100"/>
                <a:gd name="T73" fmla="*/ 21 h 27"/>
                <a:gd name="T74" fmla="*/ 100 w 100"/>
                <a:gd name="T75" fmla="*/ 19 h 27"/>
                <a:gd name="T76" fmla="*/ 100 w 100"/>
                <a:gd name="T77" fmla="*/ 19 h 27"/>
                <a:gd name="T78" fmla="*/ 99 w 100"/>
                <a:gd name="T79" fmla="*/ 15 h 27"/>
                <a:gd name="T80" fmla="*/ 96 w 100"/>
                <a:gd name="T81" fmla="*/ 11 h 27"/>
                <a:gd name="T82" fmla="*/ 96 w 100"/>
                <a:gd name="T8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0" h="27">
                  <a:moveTo>
                    <a:pt x="96" y="11"/>
                  </a:moveTo>
                  <a:lnTo>
                    <a:pt x="96" y="11"/>
                  </a:lnTo>
                  <a:lnTo>
                    <a:pt x="85" y="6"/>
                  </a:lnTo>
                  <a:lnTo>
                    <a:pt x="73" y="2"/>
                  </a:lnTo>
                  <a:lnTo>
                    <a:pt x="62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38" y="0"/>
                  </a:lnTo>
                  <a:lnTo>
                    <a:pt x="26" y="2"/>
                  </a:lnTo>
                  <a:lnTo>
                    <a:pt x="15" y="6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3" y="27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8" y="23"/>
                  </a:lnTo>
                  <a:lnTo>
                    <a:pt x="29" y="19"/>
                  </a:lnTo>
                  <a:lnTo>
                    <a:pt x="38" y="17"/>
                  </a:lnTo>
                  <a:lnTo>
                    <a:pt x="49" y="16"/>
                  </a:lnTo>
                  <a:lnTo>
                    <a:pt x="49" y="16"/>
                  </a:lnTo>
                  <a:lnTo>
                    <a:pt x="60" y="17"/>
                  </a:lnTo>
                  <a:lnTo>
                    <a:pt x="71" y="19"/>
                  </a:lnTo>
                  <a:lnTo>
                    <a:pt x="82" y="23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94" y="27"/>
                  </a:lnTo>
                  <a:lnTo>
                    <a:pt x="97" y="27"/>
                  </a:lnTo>
                  <a:lnTo>
                    <a:pt x="99" y="24"/>
                  </a:lnTo>
                  <a:lnTo>
                    <a:pt x="100" y="21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0" y="19"/>
                  </a:lnTo>
                  <a:lnTo>
                    <a:pt x="99" y="15"/>
                  </a:lnTo>
                  <a:lnTo>
                    <a:pt x="96" y="11"/>
                  </a:lnTo>
                  <a:lnTo>
                    <a:pt x="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5" name="Freeform 135"/>
            <p:cNvSpPr/>
            <p:nvPr/>
          </p:nvSpPr>
          <p:spPr bwMode="auto">
            <a:xfrm>
              <a:off x="4902201" y="2030413"/>
              <a:ext cx="85725" cy="65088"/>
            </a:xfrm>
            <a:custGeom>
              <a:avLst/>
              <a:gdLst>
                <a:gd name="T0" fmla="*/ 76 w 107"/>
                <a:gd name="T1" fmla="*/ 57 h 83"/>
                <a:gd name="T2" fmla="*/ 76 w 107"/>
                <a:gd name="T3" fmla="*/ 57 h 83"/>
                <a:gd name="T4" fmla="*/ 62 w 107"/>
                <a:gd name="T5" fmla="*/ 0 h 83"/>
                <a:gd name="T6" fmla="*/ 45 w 107"/>
                <a:gd name="T7" fmla="*/ 0 h 83"/>
                <a:gd name="T8" fmla="*/ 31 w 107"/>
                <a:gd name="T9" fmla="*/ 56 h 83"/>
                <a:gd name="T10" fmla="*/ 31 w 107"/>
                <a:gd name="T11" fmla="*/ 56 h 83"/>
                <a:gd name="T12" fmla="*/ 17 w 107"/>
                <a:gd name="T13" fmla="*/ 0 h 83"/>
                <a:gd name="T14" fmla="*/ 0 w 107"/>
                <a:gd name="T15" fmla="*/ 0 h 83"/>
                <a:gd name="T16" fmla="*/ 21 w 107"/>
                <a:gd name="T17" fmla="*/ 83 h 83"/>
                <a:gd name="T18" fmla="*/ 39 w 107"/>
                <a:gd name="T19" fmla="*/ 83 h 83"/>
                <a:gd name="T20" fmla="*/ 53 w 107"/>
                <a:gd name="T21" fmla="*/ 27 h 83"/>
                <a:gd name="T22" fmla="*/ 53 w 107"/>
                <a:gd name="T23" fmla="*/ 27 h 83"/>
                <a:gd name="T24" fmla="*/ 68 w 107"/>
                <a:gd name="T25" fmla="*/ 83 h 83"/>
                <a:gd name="T26" fmla="*/ 86 w 107"/>
                <a:gd name="T27" fmla="*/ 83 h 83"/>
                <a:gd name="T28" fmla="*/ 107 w 107"/>
                <a:gd name="T29" fmla="*/ 0 h 83"/>
                <a:gd name="T30" fmla="*/ 90 w 107"/>
                <a:gd name="T31" fmla="*/ 0 h 83"/>
                <a:gd name="T32" fmla="*/ 76 w 107"/>
                <a:gd name="T33" fmla="*/ 5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83">
                  <a:moveTo>
                    <a:pt x="76" y="57"/>
                  </a:moveTo>
                  <a:lnTo>
                    <a:pt x="76" y="57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31" y="56"/>
                  </a:lnTo>
                  <a:lnTo>
                    <a:pt x="31" y="5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1" y="83"/>
                  </a:lnTo>
                  <a:lnTo>
                    <a:pt x="39" y="83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68" y="83"/>
                  </a:lnTo>
                  <a:lnTo>
                    <a:pt x="86" y="83"/>
                  </a:lnTo>
                  <a:lnTo>
                    <a:pt x="107" y="0"/>
                  </a:lnTo>
                  <a:lnTo>
                    <a:pt x="90" y="0"/>
                  </a:ln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6" name="Rectangle 136"/>
            <p:cNvSpPr>
              <a:spLocks noChangeArrowheads="1"/>
            </p:cNvSpPr>
            <p:nvPr/>
          </p:nvSpPr>
          <p:spPr bwMode="auto">
            <a:xfrm>
              <a:off x="4992688" y="2030413"/>
              <a:ext cx="142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7" name="Rectangle 137"/>
            <p:cNvSpPr>
              <a:spLocks noChangeArrowheads="1"/>
            </p:cNvSpPr>
            <p:nvPr/>
          </p:nvSpPr>
          <p:spPr bwMode="auto">
            <a:xfrm>
              <a:off x="5014913" y="2063750"/>
              <a:ext cx="2857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8" name="Freeform 138"/>
            <p:cNvSpPr/>
            <p:nvPr/>
          </p:nvSpPr>
          <p:spPr bwMode="auto">
            <a:xfrm>
              <a:off x="5051426" y="2030413"/>
              <a:ext cx="46038" cy="65088"/>
            </a:xfrm>
            <a:custGeom>
              <a:avLst/>
              <a:gdLst>
                <a:gd name="T0" fmla="*/ 0 w 57"/>
                <a:gd name="T1" fmla="*/ 83 h 83"/>
                <a:gd name="T2" fmla="*/ 18 w 57"/>
                <a:gd name="T3" fmla="*/ 83 h 83"/>
                <a:gd name="T4" fmla="*/ 18 w 57"/>
                <a:gd name="T5" fmla="*/ 49 h 83"/>
                <a:gd name="T6" fmla="*/ 52 w 57"/>
                <a:gd name="T7" fmla="*/ 49 h 83"/>
                <a:gd name="T8" fmla="*/ 52 w 57"/>
                <a:gd name="T9" fmla="*/ 34 h 83"/>
                <a:gd name="T10" fmla="*/ 18 w 57"/>
                <a:gd name="T11" fmla="*/ 34 h 83"/>
                <a:gd name="T12" fmla="*/ 18 w 57"/>
                <a:gd name="T13" fmla="*/ 15 h 83"/>
                <a:gd name="T14" fmla="*/ 57 w 57"/>
                <a:gd name="T15" fmla="*/ 15 h 83"/>
                <a:gd name="T16" fmla="*/ 57 w 57"/>
                <a:gd name="T17" fmla="*/ 0 h 83"/>
                <a:gd name="T18" fmla="*/ 0 w 57"/>
                <a:gd name="T19" fmla="*/ 0 h 83"/>
                <a:gd name="T20" fmla="*/ 0 w 57"/>
                <a:gd name="T2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3">
                  <a:moveTo>
                    <a:pt x="0" y="83"/>
                  </a:moveTo>
                  <a:lnTo>
                    <a:pt x="18" y="83"/>
                  </a:lnTo>
                  <a:lnTo>
                    <a:pt x="18" y="49"/>
                  </a:lnTo>
                  <a:lnTo>
                    <a:pt x="52" y="49"/>
                  </a:lnTo>
                  <a:lnTo>
                    <a:pt x="52" y="34"/>
                  </a:lnTo>
                  <a:lnTo>
                    <a:pt x="18" y="34"/>
                  </a:lnTo>
                  <a:lnTo>
                    <a:pt x="18" y="15"/>
                  </a:lnTo>
                  <a:lnTo>
                    <a:pt x="57" y="15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9" name="Rectangle 139"/>
            <p:cNvSpPr>
              <a:spLocks noChangeArrowheads="1"/>
            </p:cNvSpPr>
            <p:nvPr/>
          </p:nvSpPr>
          <p:spPr bwMode="auto">
            <a:xfrm>
              <a:off x="5103813" y="2030413"/>
              <a:ext cx="142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11559" y="2742268"/>
            <a:ext cx="432349" cy="416454"/>
            <a:chOff x="4903788" y="1471613"/>
            <a:chExt cx="215900" cy="207963"/>
          </a:xfrm>
          <a:solidFill>
            <a:schemeClr val="bg1"/>
          </a:solidFill>
        </p:grpSpPr>
        <p:sp>
          <p:nvSpPr>
            <p:cNvPr id="40" name="Freeform 226"/>
            <p:cNvSpPr>
              <a:spLocks noEditPoints="1"/>
            </p:cNvSpPr>
            <p:nvPr/>
          </p:nvSpPr>
          <p:spPr bwMode="auto">
            <a:xfrm>
              <a:off x="4926013" y="1471613"/>
              <a:ext cx="171450" cy="146050"/>
            </a:xfrm>
            <a:custGeom>
              <a:avLst/>
              <a:gdLst>
                <a:gd name="T0" fmla="*/ 15 w 215"/>
                <a:gd name="T1" fmla="*/ 164 h 183"/>
                <a:gd name="T2" fmla="*/ 83 w 215"/>
                <a:gd name="T3" fmla="*/ 164 h 183"/>
                <a:gd name="T4" fmla="*/ 80 w 215"/>
                <a:gd name="T5" fmla="*/ 183 h 183"/>
                <a:gd name="T6" fmla="*/ 135 w 215"/>
                <a:gd name="T7" fmla="*/ 183 h 183"/>
                <a:gd name="T8" fmla="*/ 132 w 215"/>
                <a:gd name="T9" fmla="*/ 164 h 183"/>
                <a:gd name="T10" fmla="*/ 200 w 215"/>
                <a:gd name="T11" fmla="*/ 164 h 183"/>
                <a:gd name="T12" fmla="*/ 200 w 215"/>
                <a:gd name="T13" fmla="*/ 164 h 183"/>
                <a:gd name="T14" fmla="*/ 206 w 215"/>
                <a:gd name="T15" fmla="*/ 163 h 183"/>
                <a:gd name="T16" fmla="*/ 211 w 215"/>
                <a:gd name="T17" fmla="*/ 160 h 183"/>
                <a:gd name="T18" fmla="*/ 214 w 215"/>
                <a:gd name="T19" fmla="*/ 155 h 183"/>
                <a:gd name="T20" fmla="*/ 215 w 215"/>
                <a:gd name="T21" fmla="*/ 149 h 183"/>
                <a:gd name="T22" fmla="*/ 215 w 215"/>
                <a:gd name="T23" fmla="*/ 15 h 183"/>
                <a:gd name="T24" fmla="*/ 215 w 215"/>
                <a:gd name="T25" fmla="*/ 15 h 183"/>
                <a:gd name="T26" fmla="*/ 214 w 215"/>
                <a:gd name="T27" fmla="*/ 10 h 183"/>
                <a:gd name="T28" fmla="*/ 211 w 215"/>
                <a:gd name="T29" fmla="*/ 4 h 183"/>
                <a:gd name="T30" fmla="*/ 206 w 215"/>
                <a:gd name="T31" fmla="*/ 2 h 183"/>
                <a:gd name="T32" fmla="*/ 200 w 215"/>
                <a:gd name="T33" fmla="*/ 0 h 183"/>
                <a:gd name="T34" fmla="*/ 15 w 215"/>
                <a:gd name="T35" fmla="*/ 0 h 183"/>
                <a:gd name="T36" fmla="*/ 15 w 215"/>
                <a:gd name="T37" fmla="*/ 0 h 183"/>
                <a:gd name="T38" fmla="*/ 9 w 215"/>
                <a:gd name="T39" fmla="*/ 2 h 183"/>
                <a:gd name="T40" fmla="*/ 4 w 215"/>
                <a:gd name="T41" fmla="*/ 4 h 183"/>
                <a:gd name="T42" fmla="*/ 1 w 215"/>
                <a:gd name="T43" fmla="*/ 10 h 183"/>
                <a:gd name="T44" fmla="*/ 0 w 215"/>
                <a:gd name="T45" fmla="*/ 15 h 183"/>
                <a:gd name="T46" fmla="*/ 0 w 215"/>
                <a:gd name="T47" fmla="*/ 149 h 183"/>
                <a:gd name="T48" fmla="*/ 0 w 215"/>
                <a:gd name="T49" fmla="*/ 149 h 183"/>
                <a:gd name="T50" fmla="*/ 1 w 215"/>
                <a:gd name="T51" fmla="*/ 155 h 183"/>
                <a:gd name="T52" fmla="*/ 4 w 215"/>
                <a:gd name="T53" fmla="*/ 160 h 183"/>
                <a:gd name="T54" fmla="*/ 9 w 215"/>
                <a:gd name="T55" fmla="*/ 163 h 183"/>
                <a:gd name="T56" fmla="*/ 15 w 215"/>
                <a:gd name="T57" fmla="*/ 164 h 183"/>
                <a:gd name="T58" fmla="*/ 15 w 215"/>
                <a:gd name="T59" fmla="*/ 164 h 183"/>
                <a:gd name="T60" fmla="*/ 11 w 215"/>
                <a:gd name="T61" fmla="*/ 10 h 183"/>
                <a:gd name="T62" fmla="*/ 203 w 215"/>
                <a:gd name="T63" fmla="*/ 10 h 183"/>
                <a:gd name="T64" fmla="*/ 203 w 215"/>
                <a:gd name="T65" fmla="*/ 149 h 183"/>
                <a:gd name="T66" fmla="*/ 11 w 215"/>
                <a:gd name="T67" fmla="*/ 149 h 183"/>
                <a:gd name="T68" fmla="*/ 11 w 215"/>
                <a:gd name="T69" fmla="*/ 1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83">
                  <a:moveTo>
                    <a:pt x="15" y="164"/>
                  </a:moveTo>
                  <a:lnTo>
                    <a:pt x="83" y="164"/>
                  </a:lnTo>
                  <a:lnTo>
                    <a:pt x="80" y="183"/>
                  </a:lnTo>
                  <a:lnTo>
                    <a:pt x="135" y="183"/>
                  </a:lnTo>
                  <a:lnTo>
                    <a:pt x="132" y="164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6" y="163"/>
                  </a:lnTo>
                  <a:lnTo>
                    <a:pt x="211" y="160"/>
                  </a:lnTo>
                  <a:lnTo>
                    <a:pt x="214" y="155"/>
                  </a:lnTo>
                  <a:lnTo>
                    <a:pt x="215" y="149"/>
                  </a:lnTo>
                  <a:lnTo>
                    <a:pt x="215" y="15"/>
                  </a:lnTo>
                  <a:lnTo>
                    <a:pt x="215" y="15"/>
                  </a:lnTo>
                  <a:lnTo>
                    <a:pt x="214" y="10"/>
                  </a:lnTo>
                  <a:lnTo>
                    <a:pt x="211" y="4"/>
                  </a:lnTo>
                  <a:lnTo>
                    <a:pt x="206" y="2"/>
                  </a:lnTo>
                  <a:lnTo>
                    <a:pt x="20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1" y="155"/>
                  </a:lnTo>
                  <a:lnTo>
                    <a:pt x="4" y="160"/>
                  </a:lnTo>
                  <a:lnTo>
                    <a:pt x="9" y="163"/>
                  </a:lnTo>
                  <a:lnTo>
                    <a:pt x="15" y="164"/>
                  </a:lnTo>
                  <a:lnTo>
                    <a:pt x="15" y="164"/>
                  </a:lnTo>
                  <a:close/>
                  <a:moveTo>
                    <a:pt x="11" y="10"/>
                  </a:moveTo>
                  <a:lnTo>
                    <a:pt x="203" y="10"/>
                  </a:lnTo>
                  <a:lnTo>
                    <a:pt x="203" y="149"/>
                  </a:lnTo>
                  <a:lnTo>
                    <a:pt x="11" y="149"/>
                  </a:lnTo>
                  <a:lnTo>
                    <a:pt x="1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1" name="Freeform 227"/>
            <p:cNvSpPr>
              <a:spLocks noEditPoints="1"/>
            </p:cNvSpPr>
            <p:nvPr/>
          </p:nvSpPr>
          <p:spPr bwMode="auto">
            <a:xfrm>
              <a:off x="4903788" y="1625601"/>
              <a:ext cx="215900" cy="53975"/>
            </a:xfrm>
            <a:custGeom>
              <a:avLst/>
              <a:gdLst>
                <a:gd name="T0" fmla="*/ 272 w 273"/>
                <a:gd name="T1" fmla="*/ 56 h 68"/>
                <a:gd name="T2" fmla="*/ 272 w 273"/>
                <a:gd name="T3" fmla="*/ 56 h 68"/>
                <a:gd name="T4" fmla="*/ 270 w 273"/>
                <a:gd name="T5" fmla="*/ 51 h 68"/>
                <a:gd name="T6" fmla="*/ 266 w 273"/>
                <a:gd name="T7" fmla="*/ 45 h 68"/>
                <a:gd name="T8" fmla="*/ 255 w 273"/>
                <a:gd name="T9" fmla="*/ 30 h 68"/>
                <a:gd name="T10" fmla="*/ 233 w 273"/>
                <a:gd name="T11" fmla="*/ 1 h 68"/>
                <a:gd name="T12" fmla="*/ 233 w 273"/>
                <a:gd name="T13" fmla="*/ 1 h 68"/>
                <a:gd name="T14" fmla="*/ 232 w 273"/>
                <a:gd name="T15" fmla="*/ 1 h 68"/>
                <a:gd name="T16" fmla="*/ 229 w 273"/>
                <a:gd name="T17" fmla="*/ 0 h 68"/>
                <a:gd name="T18" fmla="*/ 44 w 273"/>
                <a:gd name="T19" fmla="*/ 0 h 68"/>
                <a:gd name="T20" fmla="*/ 44 w 273"/>
                <a:gd name="T21" fmla="*/ 0 h 68"/>
                <a:gd name="T22" fmla="*/ 41 w 273"/>
                <a:gd name="T23" fmla="*/ 1 h 68"/>
                <a:gd name="T24" fmla="*/ 40 w 273"/>
                <a:gd name="T25" fmla="*/ 1 h 68"/>
                <a:gd name="T26" fmla="*/ 40 w 273"/>
                <a:gd name="T27" fmla="*/ 1 h 68"/>
                <a:gd name="T28" fmla="*/ 30 w 273"/>
                <a:gd name="T29" fmla="*/ 15 h 68"/>
                <a:gd name="T30" fmla="*/ 18 w 273"/>
                <a:gd name="T31" fmla="*/ 30 h 68"/>
                <a:gd name="T32" fmla="*/ 7 w 273"/>
                <a:gd name="T33" fmla="*/ 45 h 68"/>
                <a:gd name="T34" fmla="*/ 3 w 273"/>
                <a:gd name="T35" fmla="*/ 51 h 68"/>
                <a:gd name="T36" fmla="*/ 1 w 273"/>
                <a:gd name="T37" fmla="*/ 56 h 68"/>
                <a:gd name="T38" fmla="*/ 1 w 273"/>
                <a:gd name="T39" fmla="*/ 56 h 68"/>
                <a:gd name="T40" fmla="*/ 0 w 273"/>
                <a:gd name="T41" fmla="*/ 60 h 68"/>
                <a:gd name="T42" fmla="*/ 1 w 273"/>
                <a:gd name="T43" fmla="*/ 63 h 68"/>
                <a:gd name="T44" fmla="*/ 1 w 273"/>
                <a:gd name="T45" fmla="*/ 63 h 68"/>
                <a:gd name="T46" fmla="*/ 4 w 273"/>
                <a:gd name="T47" fmla="*/ 66 h 68"/>
                <a:gd name="T48" fmla="*/ 8 w 273"/>
                <a:gd name="T49" fmla="*/ 67 h 68"/>
                <a:gd name="T50" fmla="*/ 19 w 273"/>
                <a:gd name="T51" fmla="*/ 68 h 68"/>
                <a:gd name="T52" fmla="*/ 255 w 273"/>
                <a:gd name="T53" fmla="*/ 68 h 68"/>
                <a:gd name="T54" fmla="*/ 255 w 273"/>
                <a:gd name="T55" fmla="*/ 68 h 68"/>
                <a:gd name="T56" fmla="*/ 265 w 273"/>
                <a:gd name="T57" fmla="*/ 67 h 68"/>
                <a:gd name="T58" fmla="*/ 269 w 273"/>
                <a:gd name="T59" fmla="*/ 66 h 68"/>
                <a:gd name="T60" fmla="*/ 272 w 273"/>
                <a:gd name="T61" fmla="*/ 63 h 68"/>
                <a:gd name="T62" fmla="*/ 272 w 273"/>
                <a:gd name="T63" fmla="*/ 63 h 68"/>
                <a:gd name="T64" fmla="*/ 273 w 273"/>
                <a:gd name="T65" fmla="*/ 60 h 68"/>
                <a:gd name="T66" fmla="*/ 272 w 273"/>
                <a:gd name="T67" fmla="*/ 56 h 68"/>
                <a:gd name="T68" fmla="*/ 272 w 273"/>
                <a:gd name="T69" fmla="*/ 56 h 68"/>
                <a:gd name="T70" fmla="*/ 265 w 273"/>
                <a:gd name="T71" fmla="*/ 59 h 68"/>
                <a:gd name="T72" fmla="*/ 265 w 273"/>
                <a:gd name="T73" fmla="*/ 59 h 68"/>
                <a:gd name="T74" fmla="*/ 263 w 273"/>
                <a:gd name="T75" fmla="*/ 60 h 68"/>
                <a:gd name="T76" fmla="*/ 255 w 273"/>
                <a:gd name="T77" fmla="*/ 60 h 68"/>
                <a:gd name="T78" fmla="*/ 19 w 273"/>
                <a:gd name="T79" fmla="*/ 60 h 68"/>
                <a:gd name="T80" fmla="*/ 19 w 273"/>
                <a:gd name="T81" fmla="*/ 60 h 68"/>
                <a:gd name="T82" fmla="*/ 11 w 273"/>
                <a:gd name="T83" fmla="*/ 60 h 68"/>
                <a:gd name="T84" fmla="*/ 8 w 273"/>
                <a:gd name="T85" fmla="*/ 60 h 68"/>
                <a:gd name="T86" fmla="*/ 8 w 273"/>
                <a:gd name="T87" fmla="*/ 60 h 68"/>
                <a:gd name="T88" fmla="*/ 8 w 273"/>
                <a:gd name="T89" fmla="*/ 57 h 68"/>
                <a:gd name="T90" fmla="*/ 8 w 273"/>
                <a:gd name="T91" fmla="*/ 57 h 68"/>
                <a:gd name="T92" fmla="*/ 8 w 273"/>
                <a:gd name="T93" fmla="*/ 57 h 68"/>
                <a:gd name="T94" fmla="*/ 8 w 273"/>
                <a:gd name="T95" fmla="*/ 57 h 68"/>
                <a:gd name="T96" fmla="*/ 12 w 273"/>
                <a:gd name="T97" fmla="*/ 49 h 68"/>
                <a:gd name="T98" fmla="*/ 22 w 273"/>
                <a:gd name="T99" fmla="*/ 36 h 68"/>
                <a:gd name="T100" fmla="*/ 251 w 273"/>
                <a:gd name="T101" fmla="*/ 36 h 68"/>
                <a:gd name="T102" fmla="*/ 251 w 273"/>
                <a:gd name="T103" fmla="*/ 36 h 68"/>
                <a:gd name="T104" fmla="*/ 261 w 273"/>
                <a:gd name="T105" fmla="*/ 49 h 68"/>
                <a:gd name="T106" fmla="*/ 265 w 273"/>
                <a:gd name="T107" fmla="*/ 57 h 68"/>
                <a:gd name="T108" fmla="*/ 265 w 273"/>
                <a:gd name="T109" fmla="*/ 57 h 68"/>
                <a:gd name="T110" fmla="*/ 265 w 273"/>
                <a:gd name="T111" fmla="*/ 57 h 68"/>
                <a:gd name="T112" fmla="*/ 265 w 273"/>
                <a:gd name="T113" fmla="*/ 57 h 68"/>
                <a:gd name="T114" fmla="*/ 265 w 273"/>
                <a:gd name="T115" fmla="*/ 59 h 68"/>
                <a:gd name="T116" fmla="*/ 265 w 273"/>
                <a:gd name="T117" fmla="*/ 5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3" h="68">
                  <a:moveTo>
                    <a:pt x="272" y="56"/>
                  </a:moveTo>
                  <a:lnTo>
                    <a:pt x="272" y="56"/>
                  </a:lnTo>
                  <a:lnTo>
                    <a:pt x="270" y="51"/>
                  </a:lnTo>
                  <a:lnTo>
                    <a:pt x="266" y="45"/>
                  </a:lnTo>
                  <a:lnTo>
                    <a:pt x="255" y="30"/>
                  </a:lnTo>
                  <a:lnTo>
                    <a:pt x="233" y="1"/>
                  </a:lnTo>
                  <a:lnTo>
                    <a:pt x="233" y="1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0" y="15"/>
                  </a:lnTo>
                  <a:lnTo>
                    <a:pt x="18" y="30"/>
                  </a:lnTo>
                  <a:lnTo>
                    <a:pt x="7" y="45"/>
                  </a:lnTo>
                  <a:lnTo>
                    <a:pt x="3" y="51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4" y="66"/>
                  </a:lnTo>
                  <a:lnTo>
                    <a:pt x="8" y="67"/>
                  </a:lnTo>
                  <a:lnTo>
                    <a:pt x="19" y="68"/>
                  </a:lnTo>
                  <a:lnTo>
                    <a:pt x="255" y="68"/>
                  </a:lnTo>
                  <a:lnTo>
                    <a:pt x="255" y="68"/>
                  </a:lnTo>
                  <a:lnTo>
                    <a:pt x="265" y="67"/>
                  </a:lnTo>
                  <a:lnTo>
                    <a:pt x="269" y="66"/>
                  </a:lnTo>
                  <a:lnTo>
                    <a:pt x="272" y="63"/>
                  </a:lnTo>
                  <a:lnTo>
                    <a:pt x="272" y="63"/>
                  </a:lnTo>
                  <a:lnTo>
                    <a:pt x="273" y="60"/>
                  </a:lnTo>
                  <a:lnTo>
                    <a:pt x="272" y="56"/>
                  </a:lnTo>
                  <a:lnTo>
                    <a:pt x="272" y="56"/>
                  </a:lnTo>
                  <a:close/>
                  <a:moveTo>
                    <a:pt x="265" y="59"/>
                  </a:moveTo>
                  <a:lnTo>
                    <a:pt x="265" y="59"/>
                  </a:lnTo>
                  <a:lnTo>
                    <a:pt x="263" y="60"/>
                  </a:lnTo>
                  <a:lnTo>
                    <a:pt x="255" y="60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11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12" y="49"/>
                  </a:lnTo>
                  <a:lnTo>
                    <a:pt x="22" y="36"/>
                  </a:lnTo>
                  <a:lnTo>
                    <a:pt x="251" y="36"/>
                  </a:lnTo>
                  <a:lnTo>
                    <a:pt x="251" y="36"/>
                  </a:lnTo>
                  <a:lnTo>
                    <a:pt x="261" y="49"/>
                  </a:lnTo>
                  <a:lnTo>
                    <a:pt x="265" y="57"/>
                  </a:lnTo>
                  <a:lnTo>
                    <a:pt x="265" y="57"/>
                  </a:lnTo>
                  <a:lnTo>
                    <a:pt x="265" y="57"/>
                  </a:lnTo>
                  <a:lnTo>
                    <a:pt x="265" y="57"/>
                  </a:lnTo>
                  <a:lnTo>
                    <a:pt x="265" y="59"/>
                  </a:lnTo>
                  <a:lnTo>
                    <a:pt x="265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53" name="TextBox 14"/>
          <p:cNvSpPr txBox="1"/>
          <p:nvPr/>
        </p:nvSpPr>
        <p:spPr>
          <a:xfrm>
            <a:off x="8323115" y="3664440"/>
            <a:ext cx="2032000" cy="30734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免费开源安全性高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8" name="TextBox 20"/>
          <p:cNvSpPr txBox="1"/>
          <p:nvPr/>
        </p:nvSpPr>
        <p:spPr>
          <a:xfrm>
            <a:off x="945533" y="433345"/>
            <a:ext cx="758752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BADA2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总结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56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7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7478">
        <p14:switch dir="r"/>
      </p:transition>
    </mc:Choice>
    <mc:Fallback>
      <p:transition spd="slow" advTm="7478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90534" y="2527232"/>
            <a:ext cx="649283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kern="100">
                <a:solidFill>
                  <a:srgbClr val="0BADA2"/>
                </a:solidFill>
                <a:cs typeface="+mn-ea"/>
                <a:sym typeface="+mn-lt"/>
              </a:rPr>
              <a:t>谢谢欣赏</a:t>
            </a:r>
            <a:endParaRPr lang="zh-CN" altLang="en-US" sz="4800" b="1" kern="10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>
            <a:off x="6688523" y="1373438"/>
            <a:ext cx="6876916" cy="4130039"/>
          </a:xfrm>
          <a:custGeom>
            <a:avLst/>
            <a:gdLst>
              <a:gd name="connsiteX0" fmla="*/ 9872350 w 9872350"/>
              <a:gd name="connsiteY0" fmla="*/ 5928994 h 5928994"/>
              <a:gd name="connsiteX1" fmla="*/ 0 w 9872350"/>
              <a:gd name="connsiteY1" fmla="*/ 5928994 h 5928994"/>
              <a:gd name="connsiteX2" fmla="*/ 0 w 9872350"/>
              <a:gd name="connsiteY2" fmla="*/ 4349704 h 5928994"/>
              <a:gd name="connsiteX3" fmla="*/ 4384124 w 9872350"/>
              <a:gd name="connsiteY3" fmla="*/ 0 h 59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2350" h="5928994">
                <a:moveTo>
                  <a:pt x="9872350" y="5928994"/>
                </a:moveTo>
                <a:lnTo>
                  <a:pt x="0" y="5928994"/>
                </a:lnTo>
                <a:lnTo>
                  <a:pt x="0" y="4349704"/>
                </a:lnTo>
                <a:lnTo>
                  <a:pt x="4384124" y="0"/>
                </a:lnTo>
                <a:close/>
              </a:path>
            </a:pathLst>
          </a:cu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7" r="20315" b="8901"/>
          <a:stretch>
            <a:fillRect/>
          </a:stretch>
        </p:blipFill>
        <p:spPr>
          <a:xfrm flipH="1">
            <a:off x="8900840" y="1"/>
            <a:ext cx="3291161" cy="6876915"/>
          </a:xfrm>
          <a:custGeom>
            <a:avLst/>
            <a:gdLst>
              <a:gd name="connsiteX0" fmla="*/ 0 w 4724719"/>
              <a:gd name="connsiteY0" fmla="*/ 0 h 9872348"/>
              <a:gd name="connsiteX1" fmla="*/ 0 w 4724719"/>
              <a:gd name="connsiteY1" fmla="*/ 9872348 h 9872348"/>
              <a:gd name="connsiteX2" fmla="*/ 1258512 w 4724719"/>
              <a:gd name="connsiteY2" fmla="*/ 9872348 h 9872348"/>
              <a:gd name="connsiteX3" fmla="*/ 4724719 w 4724719"/>
              <a:gd name="connsiteY3" fmla="*/ 5488226 h 987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719" h="9872348">
                <a:moveTo>
                  <a:pt x="0" y="0"/>
                </a:moveTo>
                <a:lnTo>
                  <a:pt x="0" y="9872348"/>
                </a:lnTo>
                <a:lnTo>
                  <a:pt x="1258512" y="9872348"/>
                </a:lnTo>
                <a:lnTo>
                  <a:pt x="4724719" y="5488226"/>
                </a:lnTo>
                <a:close/>
              </a:path>
            </a:pathLst>
          </a:custGeom>
        </p:spPr>
      </p:pic>
      <p:sp>
        <p:nvSpPr>
          <p:cNvPr id="3" name="等腰三角形 2"/>
          <p:cNvSpPr/>
          <p:nvPr/>
        </p:nvSpPr>
        <p:spPr>
          <a:xfrm rot="16200000">
            <a:off x="8840370" y="1158730"/>
            <a:ext cx="876812" cy="755872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0"/>
          <p:cNvSpPr txBox="1"/>
          <p:nvPr/>
        </p:nvSpPr>
        <p:spPr>
          <a:xfrm>
            <a:off x="290721" y="440473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主讲人：肖临风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20"/>
          <p:cNvSpPr txBox="1"/>
          <p:nvPr/>
        </p:nvSpPr>
        <p:spPr>
          <a:xfrm>
            <a:off x="2582436" y="440473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33045" y="3653790"/>
            <a:ext cx="59035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Hook-based remote SMS cloud management software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3" t="47788" r="30675" b="39283"/>
          <a:stretch>
            <a:fillRect/>
          </a:stretch>
        </p:blipFill>
        <p:spPr>
          <a:xfrm flipH="1">
            <a:off x="810921" y="5749753"/>
            <a:ext cx="1586111" cy="1108247"/>
          </a:xfrm>
          <a:custGeom>
            <a:avLst/>
            <a:gdLst>
              <a:gd name="connsiteX0" fmla="*/ 793055 w 1586111"/>
              <a:gd name="connsiteY0" fmla="*/ 0 h 1108247"/>
              <a:gd name="connsiteX1" fmla="*/ 0 w 1586111"/>
              <a:gd name="connsiteY1" fmla="*/ 1108247 h 1108247"/>
              <a:gd name="connsiteX2" fmla="*/ 1586111 w 1586111"/>
              <a:gd name="connsiteY2" fmla="*/ 1108247 h 110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6111" h="1108247">
                <a:moveTo>
                  <a:pt x="793055" y="0"/>
                </a:moveTo>
                <a:lnTo>
                  <a:pt x="0" y="1108247"/>
                </a:lnTo>
                <a:lnTo>
                  <a:pt x="1586111" y="1108247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3" t="35501" r="28848" b="39283"/>
          <a:stretch>
            <a:fillRect/>
          </a:stretch>
        </p:blipFill>
        <p:spPr>
          <a:xfrm flipH="1">
            <a:off x="9102207" y="4190999"/>
            <a:ext cx="3149600" cy="2667000"/>
          </a:xfrm>
          <a:custGeom>
            <a:avLst/>
            <a:gdLst>
              <a:gd name="connsiteX0" fmla="*/ 1574800 w 3149600"/>
              <a:gd name="connsiteY0" fmla="*/ 0 h 2667000"/>
              <a:gd name="connsiteX1" fmla="*/ 0 w 3149600"/>
              <a:gd name="connsiteY1" fmla="*/ 2667000 h 2667000"/>
              <a:gd name="connsiteX2" fmla="*/ 3149600 w 3149600"/>
              <a:gd name="connsiteY2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0" h="2667000">
                <a:moveTo>
                  <a:pt x="1574800" y="0"/>
                </a:moveTo>
                <a:lnTo>
                  <a:pt x="0" y="2667000"/>
                </a:lnTo>
                <a:lnTo>
                  <a:pt x="3149600" y="2667000"/>
                </a:lnTo>
                <a:close/>
              </a:path>
            </a:pathLst>
          </a:custGeom>
        </p:spPr>
      </p:pic>
      <p:grpSp>
        <p:nvGrpSpPr>
          <p:cNvPr id="6" name="组合 6"/>
          <p:cNvGrpSpPr/>
          <p:nvPr/>
        </p:nvGrpSpPr>
        <p:grpSpPr>
          <a:xfrm>
            <a:off x="2802358" y="2485713"/>
            <a:ext cx="626368" cy="626368"/>
            <a:chOff x="1353904" y="2398455"/>
            <a:chExt cx="685800" cy="685800"/>
          </a:xfrm>
        </p:grpSpPr>
        <p:sp>
          <p:nvSpPr>
            <p:cNvPr id="2" name="椭圆 1"/>
            <p:cNvSpPr/>
            <p:nvPr/>
          </p:nvSpPr>
          <p:spPr>
            <a:xfrm>
              <a:off x="1353904" y="2398455"/>
              <a:ext cx="685800" cy="685800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41606" y="2497596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3565614" y="2492849"/>
            <a:ext cx="1374305" cy="440934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作品介绍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6" name="TextBox 20"/>
          <p:cNvSpPr txBox="1"/>
          <p:nvPr/>
        </p:nvSpPr>
        <p:spPr>
          <a:xfrm>
            <a:off x="5267802" y="1212596"/>
            <a:ext cx="1258889" cy="348601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en-US" altLang="zh-CN" dirty="0">
                <a:solidFill>
                  <a:srgbClr val="0BADA2"/>
                </a:solidFill>
                <a:cs typeface="+mn-ea"/>
                <a:sym typeface="+mn-lt"/>
              </a:rPr>
              <a:t>CONTENT</a:t>
            </a:r>
            <a:endParaRPr lang="zh-CN" altLang="en-US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4939919" y="581827"/>
            <a:ext cx="1989858" cy="625600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BADA2"/>
                </a:solidFill>
                <a:cs typeface="+mn-ea"/>
                <a:sym typeface="+mn-lt"/>
              </a:rPr>
              <a:t>目录大纲</a:t>
            </a:r>
            <a:endParaRPr lang="zh-CN" altLang="en-US" sz="3600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87326" y="2873363"/>
            <a:ext cx="1558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Product Introduction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47"/>
          <p:cNvGrpSpPr/>
          <p:nvPr/>
        </p:nvGrpSpPr>
        <p:grpSpPr>
          <a:xfrm>
            <a:off x="6739258" y="2489746"/>
            <a:ext cx="626368" cy="626368"/>
            <a:chOff x="1368558" y="2305350"/>
            <a:chExt cx="685800" cy="685800"/>
          </a:xfrm>
        </p:grpSpPr>
        <p:sp>
          <p:nvSpPr>
            <p:cNvPr id="50" name="椭圆 49"/>
            <p:cNvSpPr/>
            <p:nvPr/>
          </p:nvSpPr>
          <p:spPr>
            <a:xfrm>
              <a:off x="1368558" y="2305350"/>
              <a:ext cx="685800" cy="685800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TextBox 20"/>
          <p:cNvSpPr txBox="1"/>
          <p:nvPr/>
        </p:nvSpPr>
        <p:spPr>
          <a:xfrm>
            <a:off x="7470532" y="2507890"/>
            <a:ext cx="1374305" cy="440934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总体设计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572660" y="2873364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Overall Design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58"/>
          <p:cNvGrpSpPr/>
          <p:nvPr/>
        </p:nvGrpSpPr>
        <p:grpSpPr>
          <a:xfrm>
            <a:off x="2802043" y="4068965"/>
            <a:ext cx="626368" cy="626368"/>
            <a:chOff x="1368558" y="2305350"/>
            <a:chExt cx="685800" cy="685800"/>
          </a:xfrm>
        </p:grpSpPr>
        <p:sp>
          <p:nvSpPr>
            <p:cNvPr id="60" name="椭圆 59"/>
            <p:cNvSpPr/>
            <p:nvPr/>
          </p:nvSpPr>
          <p:spPr>
            <a:xfrm>
              <a:off x="1368558" y="2305350"/>
              <a:ext cx="685800" cy="685800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2" name="TextBox 20"/>
          <p:cNvSpPr txBox="1"/>
          <p:nvPr/>
        </p:nvSpPr>
        <p:spPr>
          <a:xfrm>
            <a:off x="3608462" y="4068996"/>
            <a:ext cx="1374305" cy="440934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系统测试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741944" y="4418352"/>
            <a:ext cx="1020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System Test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80390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112891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282659" y="56033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582335" y="901700"/>
            <a:ext cx="1159340" cy="0"/>
          </a:xfrm>
          <a:prstGeom prst="line">
            <a:avLst/>
          </a:prstGeom>
          <a:ln w="38100">
            <a:solidFill>
              <a:srgbClr val="0BA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128021" y="901700"/>
            <a:ext cx="1159340" cy="0"/>
          </a:xfrm>
          <a:prstGeom prst="line">
            <a:avLst/>
          </a:prstGeom>
          <a:ln w="38100">
            <a:solidFill>
              <a:srgbClr val="0BA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33"/>
          <p:cNvGrpSpPr/>
          <p:nvPr/>
        </p:nvGrpSpPr>
        <p:grpSpPr>
          <a:xfrm rot="0">
            <a:off x="6739255" y="4069080"/>
            <a:ext cx="626110" cy="626110"/>
            <a:chOff x="1368558" y="2305350"/>
            <a:chExt cx="685800" cy="685800"/>
          </a:xfrm>
        </p:grpSpPr>
        <p:sp>
          <p:nvSpPr>
            <p:cNvPr id="27" name="椭圆 26"/>
            <p:cNvSpPr/>
            <p:nvPr/>
          </p:nvSpPr>
          <p:spPr>
            <a:xfrm>
              <a:off x="1368558" y="2305350"/>
              <a:ext cx="685800" cy="685800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TextBox 20"/>
          <p:cNvSpPr txBox="1"/>
          <p:nvPr/>
        </p:nvSpPr>
        <p:spPr>
          <a:xfrm>
            <a:off x="7796530" y="4070985"/>
            <a:ext cx="758825" cy="438785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总结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72101" y="4418645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Summarization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923157" y="3757526"/>
            <a:ext cx="1989859" cy="625600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作品介绍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39987" y="4383126"/>
            <a:ext cx="2476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Product Introduction</a:t>
            </a:r>
            <a:endParaRPr lang="zh-CN" altLang="en-US" sz="2000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/>
          <p:nvPr/>
        </p:nvSpPr>
        <p:spPr>
          <a:xfrm>
            <a:off x="945418" y="434615"/>
            <a:ext cx="2274570" cy="43878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灵感来源于生活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8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981825" y="1536700"/>
            <a:ext cx="37312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随着微信QQ等社交工具的普及，手机本身的物理属性被弱化，而和手机卡绑定的手机短信更多成为了接收验证码的工具。但是在云时代，万物基于云的时代，短信依旧依附在手机卡上。在很多特殊的场景会导致不便，比如某些双卡甚至多卡用户必须携带双卡设备或者多个设备，这一定程度上造成了我们的困扰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pic>
        <p:nvPicPr>
          <p:cNvPr id="2" name="图片 1" descr="微信QQ"/>
          <p:cNvPicPr>
            <a:picLocks noChangeAspect="1"/>
          </p:cNvPicPr>
          <p:nvPr/>
        </p:nvPicPr>
        <p:blipFill>
          <a:blip r:embed="rId1"/>
          <a:srcRect l="6686" t="6921" r="6402" b="6759"/>
          <a:stretch>
            <a:fillRect/>
          </a:stretch>
        </p:blipFill>
        <p:spPr>
          <a:xfrm>
            <a:off x="945515" y="1263650"/>
            <a:ext cx="5629275" cy="472821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" y="1381599"/>
            <a:ext cx="12191999" cy="1632183"/>
          </a:xfrm>
          <a:prstGeom prst="rect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30" name="Rectangle 13"/>
          <p:cNvSpPr/>
          <p:nvPr/>
        </p:nvSpPr>
        <p:spPr>
          <a:xfrm>
            <a:off x="4580890" y="1453515"/>
            <a:ext cx="7026275" cy="1489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kern="3000" spc="23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400" kern="3000" spc="23" dirty="0">
                <a:solidFill>
                  <a:schemeClr val="bg1"/>
                </a:solidFill>
                <a:cs typeface="+mn-ea"/>
                <a:sym typeface="+mn-lt"/>
              </a:rPr>
              <a:t>      </a:t>
            </a:r>
            <a:r>
              <a:rPr sz="1400" kern="3000" spc="23" dirty="0">
                <a:solidFill>
                  <a:schemeClr val="bg1"/>
                </a:solidFill>
                <a:cs typeface="+mn-ea"/>
                <a:sym typeface="+mn-lt"/>
              </a:rPr>
              <a:t>回想一下，你又有多久没有发过给朋友发送过短信了呢？似乎，我们的传输方式已经逐渐从短信大概率地转变成了微信QQ，势微的短信今后将会如何发展？</a:t>
            </a:r>
            <a:r>
              <a:rPr lang="zh-CN" altLang="en-US" sz="1400" kern="3000" spc="23" dirty="0">
                <a:solidFill>
                  <a:schemeClr val="bg1"/>
                </a:solidFill>
                <a:cs typeface="+mn-ea"/>
                <a:sym typeface="+mn-lt"/>
              </a:rPr>
              <a:t>  2003年仅仅春节期间全国短信发送总量就达到了70 亿条，相当于当时所有APP。而现在，一个微信每天的传输的消息数是500亿次，半个月的累计就超过了短信传递消息数一年的量。</a:t>
            </a:r>
            <a:endParaRPr lang="zh-CN" altLang="en-US" sz="1400" kern="3000" spc="2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21" y="1088620"/>
            <a:ext cx="2873663" cy="203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组合 26"/>
          <p:cNvGrpSpPr/>
          <p:nvPr/>
        </p:nvGrpSpPr>
        <p:grpSpPr>
          <a:xfrm>
            <a:off x="5939703" y="3832642"/>
            <a:ext cx="848207" cy="819751"/>
            <a:chOff x="5519357" y="2866804"/>
            <a:chExt cx="652843" cy="630942"/>
          </a:xfrm>
        </p:grpSpPr>
        <p:sp>
          <p:nvSpPr>
            <p:cNvPr id="28" name="Rounded Rectangle 23"/>
            <p:cNvSpPr/>
            <p:nvPr/>
          </p:nvSpPr>
          <p:spPr>
            <a:xfrm>
              <a:off x="5519357" y="2866804"/>
              <a:ext cx="652843" cy="6309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5659308" y="3016598"/>
              <a:ext cx="372940" cy="331354"/>
            </a:xfrm>
            <a:custGeom>
              <a:avLst/>
              <a:gdLst>
                <a:gd name="T0" fmla="*/ 133 w 134"/>
                <a:gd name="T1" fmla="*/ 16 h 119"/>
                <a:gd name="T2" fmla="*/ 121 w 134"/>
                <a:gd name="T3" fmla="*/ 5 h 119"/>
                <a:gd name="T4" fmla="*/ 115 w 134"/>
                <a:gd name="T5" fmla="*/ 5 h 119"/>
                <a:gd name="T6" fmla="*/ 114 w 134"/>
                <a:gd name="T7" fmla="*/ 8 h 119"/>
                <a:gd name="T8" fmla="*/ 111 w 134"/>
                <a:gd name="T9" fmla="*/ 9 h 119"/>
                <a:gd name="T10" fmla="*/ 111 w 134"/>
                <a:gd name="T11" fmla="*/ 9 h 119"/>
                <a:gd name="T12" fmla="*/ 81 w 134"/>
                <a:gd name="T13" fmla="*/ 39 h 119"/>
                <a:gd name="T14" fmla="*/ 79 w 134"/>
                <a:gd name="T15" fmla="*/ 47 h 119"/>
                <a:gd name="T16" fmla="*/ 82 w 134"/>
                <a:gd name="T17" fmla="*/ 50 h 119"/>
                <a:gd name="T18" fmla="*/ 82 w 134"/>
                <a:gd name="T19" fmla="*/ 50 h 119"/>
                <a:gd name="T20" fmla="*/ 83 w 134"/>
                <a:gd name="T21" fmla="*/ 51 h 119"/>
                <a:gd name="T22" fmla="*/ 76 w 134"/>
                <a:gd name="T23" fmla="*/ 57 h 119"/>
                <a:gd name="T24" fmla="*/ 54 w 134"/>
                <a:gd name="T25" fmla="*/ 35 h 119"/>
                <a:gd name="T26" fmla="*/ 47 w 134"/>
                <a:gd name="T27" fmla="*/ 10 h 119"/>
                <a:gd name="T28" fmla="*/ 21 w 134"/>
                <a:gd name="T29" fmla="*/ 3 h 119"/>
                <a:gd name="T30" fmla="*/ 36 w 134"/>
                <a:gd name="T31" fmla="*/ 18 h 119"/>
                <a:gd name="T32" fmla="*/ 32 w 134"/>
                <a:gd name="T33" fmla="*/ 32 h 119"/>
                <a:gd name="T34" fmla="*/ 18 w 134"/>
                <a:gd name="T35" fmla="*/ 36 h 119"/>
                <a:gd name="T36" fmla="*/ 3 w 134"/>
                <a:gd name="T37" fmla="*/ 21 h 119"/>
                <a:gd name="T38" fmla="*/ 10 w 134"/>
                <a:gd name="T39" fmla="*/ 47 h 119"/>
                <a:gd name="T40" fmla="*/ 36 w 134"/>
                <a:gd name="T41" fmla="*/ 53 h 119"/>
                <a:gd name="T42" fmla="*/ 37 w 134"/>
                <a:gd name="T43" fmla="*/ 53 h 119"/>
                <a:gd name="T44" fmla="*/ 58 w 134"/>
                <a:gd name="T45" fmla="*/ 75 h 119"/>
                <a:gd name="T46" fmla="*/ 38 w 134"/>
                <a:gd name="T47" fmla="*/ 96 h 119"/>
                <a:gd name="T48" fmla="*/ 36 w 134"/>
                <a:gd name="T49" fmla="*/ 95 h 119"/>
                <a:gd name="T50" fmla="*/ 31 w 134"/>
                <a:gd name="T51" fmla="*/ 99 h 119"/>
                <a:gd name="T52" fmla="*/ 21 w 134"/>
                <a:gd name="T53" fmla="*/ 115 h 119"/>
                <a:gd name="T54" fmla="*/ 23 w 134"/>
                <a:gd name="T55" fmla="*/ 117 h 119"/>
                <a:gd name="T56" fmla="*/ 39 w 134"/>
                <a:gd name="T57" fmla="*/ 107 h 119"/>
                <a:gd name="T58" fmla="*/ 43 w 134"/>
                <a:gd name="T59" fmla="*/ 101 h 119"/>
                <a:gd name="T60" fmla="*/ 42 w 134"/>
                <a:gd name="T61" fmla="*/ 100 h 119"/>
                <a:gd name="T62" fmla="*/ 63 w 134"/>
                <a:gd name="T63" fmla="*/ 80 h 119"/>
                <a:gd name="T64" fmla="*/ 98 w 134"/>
                <a:gd name="T65" fmla="*/ 115 h 119"/>
                <a:gd name="T66" fmla="*/ 107 w 134"/>
                <a:gd name="T67" fmla="*/ 119 h 119"/>
                <a:gd name="T68" fmla="*/ 116 w 134"/>
                <a:gd name="T69" fmla="*/ 115 h 119"/>
                <a:gd name="T70" fmla="*/ 116 w 134"/>
                <a:gd name="T71" fmla="*/ 97 h 119"/>
                <a:gd name="T72" fmla="*/ 81 w 134"/>
                <a:gd name="T73" fmla="*/ 62 h 119"/>
                <a:gd name="T74" fmla="*/ 87 w 134"/>
                <a:gd name="T75" fmla="*/ 56 h 119"/>
                <a:gd name="T76" fmla="*/ 90 w 134"/>
                <a:gd name="T77" fmla="*/ 59 h 119"/>
                <a:gd name="T78" fmla="*/ 98 w 134"/>
                <a:gd name="T79" fmla="*/ 57 h 119"/>
                <a:gd name="T80" fmla="*/ 128 w 134"/>
                <a:gd name="T81" fmla="*/ 26 h 119"/>
                <a:gd name="T82" fmla="*/ 128 w 134"/>
                <a:gd name="T83" fmla="*/ 26 h 119"/>
                <a:gd name="T84" fmla="*/ 128 w 134"/>
                <a:gd name="T85" fmla="*/ 26 h 119"/>
                <a:gd name="T86" fmla="*/ 129 w 134"/>
                <a:gd name="T87" fmla="*/ 23 h 119"/>
                <a:gd name="T88" fmla="*/ 133 w 134"/>
                <a:gd name="T89" fmla="*/ 22 h 119"/>
                <a:gd name="T90" fmla="*/ 133 w 134"/>
                <a:gd name="T91" fmla="*/ 16 h 119"/>
                <a:gd name="T92" fmla="*/ 108 w 134"/>
                <a:gd name="T93" fmla="*/ 103 h 119"/>
                <a:gd name="T94" fmla="*/ 113 w 134"/>
                <a:gd name="T95" fmla="*/ 108 h 119"/>
                <a:gd name="T96" fmla="*/ 108 w 134"/>
                <a:gd name="T97" fmla="*/ 113 h 119"/>
                <a:gd name="T98" fmla="*/ 103 w 134"/>
                <a:gd name="T99" fmla="*/ 108 h 119"/>
                <a:gd name="T100" fmla="*/ 108 w 134"/>
                <a:gd name="T101" fmla="*/ 103 h 119"/>
                <a:gd name="T102" fmla="*/ 91 w 134"/>
                <a:gd name="T103" fmla="*/ 41 h 119"/>
                <a:gd name="T104" fmla="*/ 89 w 134"/>
                <a:gd name="T105" fmla="*/ 39 h 119"/>
                <a:gd name="T106" fmla="*/ 112 w 134"/>
                <a:gd name="T107" fmla="*/ 17 h 119"/>
                <a:gd name="T108" fmla="*/ 114 w 134"/>
                <a:gd name="T109" fmla="*/ 19 h 119"/>
                <a:gd name="T110" fmla="*/ 91 w 134"/>
                <a:gd name="T111" fmla="*/ 41 h 119"/>
                <a:gd name="T112" fmla="*/ 98 w 134"/>
                <a:gd name="T113" fmla="*/ 48 h 119"/>
                <a:gd name="T114" fmla="*/ 96 w 134"/>
                <a:gd name="T115" fmla="*/ 47 h 119"/>
                <a:gd name="T116" fmla="*/ 119 w 134"/>
                <a:gd name="T117" fmla="*/ 24 h 119"/>
                <a:gd name="T118" fmla="*/ 121 w 134"/>
                <a:gd name="T119" fmla="*/ 26 h 119"/>
                <a:gd name="T120" fmla="*/ 98 w 134"/>
                <a:gd name="T12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Rectangle 13"/>
          <p:cNvSpPr/>
          <p:nvPr/>
        </p:nvSpPr>
        <p:spPr>
          <a:xfrm>
            <a:off x="1591459" y="5371725"/>
            <a:ext cx="3907585" cy="930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传达速度慢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用户A发出一条短信给用户B时，传达时间在5-10s左右，哪怕是现在最优秀的短信提供商业也只能保证5秒可达</a:t>
            </a:r>
            <a:r>
              <a:rPr lang="zh-CN" altLang="en-US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kern="3000" spc="2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2"/>
          <p:cNvGrpSpPr/>
          <p:nvPr/>
        </p:nvGrpSpPr>
        <p:grpSpPr>
          <a:xfrm>
            <a:off x="631768" y="5411631"/>
            <a:ext cx="848207" cy="819751"/>
            <a:chOff x="5519357" y="2049946"/>
            <a:chExt cx="652843" cy="630942"/>
          </a:xfrm>
        </p:grpSpPr>
        <p:sp>
          <p:nvSpPr>
            <p:cNvPr id="34" name="Rounded Rectangle 22"/>
            <p:cNvSpPr/>
            <p:nvPr/>
          </p:nvSpPr>
          <p:spPr>
            <a:xfrm>
              <a:off x="5519357" y="2049946"/>
              <a:ext cx="652843" cy="6309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0"/>
            <p:cNvSpPr>
              <a:spLocks noEditPoints="1"/>
            </p:cNvSpPr>
            <p:nvPr/>
          </p:nvSpPr>
          <p:spPr bwMode="auto">
            <a:xfrm>
              <a:off x="5658224" y="2180258"/>
              <a:ext cx="375107" cy="370318"/>
            </a:xfrm>
            <a:custGeom>
              <a:avLst/>
              <a:gdLst>
                <a:gd name="T0" fmla="*/ 14 w 113"/>
                <a:gd name="T1" fmla="*/ 13 h 112"/>
                <a:gd name="T2" fmla="*/ 14 w 113"/>
                <a:gd name="T3" fmla="*/ 62 h 112"/>
                <a:gd name="T4" fmla="*/ 49 w 113"/>
                <a:gd name="T5" fmla="*/ 71 h 112"/>
                <a:gd name="T6" fmla="*/ 60 w 113"/>
                <a:gd name="T7" fmla="*/ 82 h 112"/>
                <a:gd name="T8" fmla="*/ 75 w 113"/>
                <a:gd name="T9" fmla="*/ 79 h 112"/>
                <a:gd name="T10" fmla="*/ 75 w 113"/>
                <a:gd name="T11" fmla="*/ 93 h 112"/>
                <a:gd name="T12" fmla="*/ 79 w 113"/>
                <a:gd name="T13" fmla="*/ 97 h 112"/>
                <a:gd name="T14" fmla="*/ 92 w 113"/>
                <a:gd name="T15" fmla="*/ 97 h 112"/>
                <a:gd name="T16" fmla="*/ 92 w 113"/>
                <a:gd name="T17" fmla="*/ 112 h 112"/>
                <a:gd name="T18" fmla="*/ 113 w 113"/>
                <a:gd name="T19" fmla="*/ 112 h 112"/>
                <a:gd name="T20" fmla="*/ 113 w 113"/>
                <a:gd name="T21" fmla="*/ 91 h 112"/>
                <a:gd name="T22" fmla="*/ 71 w 113"/>
                <a:gd name="T23" fmla="*/ 49 h 112"/>
                <a:gd name="T24" fmla="*/ 63 w 113"/>
                <a:gd name="T25" fmla="*/ 13 h 112"/>
                <a:gd name="T26" fmla="*/ 14 w 113"/>
                <a:gd name="T27" fmla="*/ 13 h 112"/>
                <a:gd name="T28" fmla="*/ 17 w 113"/>
                <a:gd name="T29" fmla="*/ 53 h 112"/>
                <a:gd name="T30" fmla="*/ 21 w 113"/>
                <a:gd name="T31" fmla="*/ 20 h 112"/>
                <a:gd name="T32" fmla="*/ 53 w 113"/>
                <a:gd name="T33" fmla="*/ 17 h 112"/>
                <a:gd name="T34" fmla="*/ 17 w 113"/>
                <a:gd name="T35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2">
                  <a:moveTo>
                    <a:pt x="14" y="13"/>
                  </a:moveTo>
                  <a:cubicBezTo>
                    <a:pt x="0" y="27"/>
                    <a:pt x="0" y="49"/>
                    <a:pt x="14" y="62"/>
                  </a:cubicBezTo>
                  <a:cubicBezTo>
                    <a:pt x="23" y="72"/>
                    <a:pt x="37" y="75"/>
                    <a:pt x="49" y="71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70" y="74"/>
                    <a:pt x="75" y="79"/>
                  </a:cubicBezTo>
                  <a:cubicBezTo>
                    <a:pt x="79" y="83"/>
                    <a:pt x="76" y="89"/>
                    <a:pt x="75" y="93"/>
                  </a:cubicBezTo>
                  <a:cubicBezTo>
                    <a:pt x="74" y="95"/>
                    <a:pt x="73" y="99"/>
                    <a:pt x="79" y="97"/>
                  </a:cubicBezTo>
                  <a:cubicBezTo>
                    <a:pt x="81" y="96"/>
                    <a:pt x="88" y="92"/>
                    <a:pt x="92" y="97"/>
                  </a:cubicBezTo>
                  <a:cubicBezTo>
                    <a:pt x="97" y="102"/>
                    <a:pt x="92" y="112"/>
                    <a:pt x="92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37"/>
                    <a:pt x="72" y="23"/>
                    <a:pt x="63" y="13"/>
                  </a:cubicBezTo>
                  <a:cubicBezTo>
                    <a:pt x="49" y="0"/>
                    <a:pt x="27" y="0"/>
                    <a:pt x="14" y="13"/>
                  </a:cubicBezTo>
                  <a:close/>
                  <a:moveTo>
                    <a:pt x="17" y="53"/>
                  </a:moveTo>
                  <a:cubicBezTo>
                    <a:pt x="11" y="43"/>
                    <a:pt x="12" y="29"/>
                    <a:pt x="21" y="20"/>
                  </a:cubicBezTo>
                  <a:cubicBezTo>
                    <a:pt x="29" y="11"/>
                    <a:pt x="43" y="10"/>
                    <a:pt x="53" y="17"/>
                  </a:cubicBezTo>
                  <a:lnTo>
                    <a:pt x="17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Rectangle 12"/>
          <p:cNvSpPr/>
          <p:nvPr/>
        </p:nvSpPr>
        <p:spPr>
          <a:xfrm>
            <a:off x="1591460" y="3830073"/>
            <a:ext cx="3907585" cy="930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推销短信占比大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当代人们接收到的短信往往不是朋友之间的关怀问候，而是来自于各个行业的推销、违法诈骗等骚扰短信</a:t>
            </a:r>
            <a:r>
              <a:rPr lang="zh-CN" altLang="en-US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200" kern="3000" spc="2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39"/>
          <p:cNvGrpSpPr/>
          <p:nvPr/>
        </p:nvGrpSpPr>
        <p:grpSpPr>
          <a:xfrm>
            <a:off x="641098" y="3844219"/>
            <a:ext cx="848207" cy="819751"/>
            <a:chOff x="5519357" y="1211746"/>
            <a:chExt cx="652843" cy="630942"/>
          </a:xfrm>
        </p:grpSpPr>
        <p:sp>
          <p:nvSpPr>
            <p:cNvPr id="43" name="Rounded Rectangle 2"/>
            <p:cNvSpPr/>
            <p:nvPr/>
          </p:nvSpPr>
          <p:spPr>
            <a:xfrm>
              <a:off x="5519357" y="1211746"/>
              <a:ext cx="652843" cy="630942"/>
            </a:xfrm>
            <a:prstGeom prst="roundRect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5607593" y="1365049"/>
              <a:ext cx="476369" cy="324336"/>
            </a:xfrm>
            <a:custGeom>
              <a:avLst/>
              <a:gdLst>
                <a:gd name="T0" fmla="*/ 135 w 157"/>
                <a:gd name="T1" fmla="*/ 47 h 107"/>
                <a:gd name="T2" fmla="*/ 137 w 157"/>
                <a:gd name="T3" fmla="*/ 37 h 107"/>
                <a:gd name="T4" fmla="*/ 100 w 157"/>
                <a:gd name="T5" fmla="*/ 0 h 107"/>
                <a:gd name="T6" fmla="*/ 73 w 157"/>
                <a:gd name="T7" fmla="*/ 18 h 107"/>
                <a:gd name="T8" fmla="*/ 46 w 157"/>
                <a:gd name="T9" fmla="*/ 8 h 107"/>
                <a:gd name="T10" fmla="*/ 20 w 157"/>
                <a:gd name="T11" fmla="*/ 40 h 107"/>
                <a:gd name="T12" fmla="*/ 21 w 157"/>
                <a:gd name="T13" fmla="*/ 47 h 107"/>
                <a:gd name="T14" fmla="*/ 0 w 157"/>
                <a:gd name="T15" fmla="*/ 76 h 107"/>
                <a:gd name="T16" fmla="*/ 31 w 157"/>
                <a:gd name="T17" fmla="*/ 107 h 107"/>
                <a:gd name="T18" fmla="*/ 126 w 157"/>
                <a:gd name="T19" fmla="*/ 107 h 107"/>
                <a:gd name="T20" fmla="*/ 157 w 157"/>
                <a:gd name="T21" fmla="*/ 76 h 107"/>
                <a:gd name="T22" fmla="*/ 135 w 157"/>
                <a:gd name="T23" fmla="*/ 47 h 107"/>
                <a:gd name="T24" fmla="*/ 120 w 157"/>
                <a:gd name="T25" fmla="*/ 101 h 107"/>
                <a:gd name="T26" fmla="*/ 79 w 157"/>
                <a:gd name="T27" fmla="*/ 101 h 107"/>
                <a:gd name="T28" fmla="*/ 104 w 157"/>
                <a:gd name="T29" fmla="*/ 76 h 107"/>
                <a:gd name="T30" fmla="*/ 103 w 157"/>
                <a:gd name="T31" fmla="*/ 73 h 107"/>
                <a:gd name="T32" fmla="*/ 92 w 157"/>
                <a:gd name="T33" fmla="*/ 73 h 107"/>
                <a:gd name="T34" fmla="*/ 92 w 157"/>
                <a:gd name="T35" fmla="*/ 68 h 107"/>
                <a:gd name="T36" fmla="*/ 92 w 157"/>
                <a:gd name="T37" fmla="*/ 37 h 107"/>
                <a:gd name="T38" fmla="*/ 90 w 157"/>
                <a:gd name="T39" fmla="*/ 36 h 107"/>
                <a:gd name="T40" fmla="*/ 64 w 157"/>
                <a:gd name="T41" fmla="*/ 36 h 107"/>
                <a:gd name="T42" fmla="*/ 62 w 157"/>
                <a:gd name="T43" fmla="*/ 38 h 107"/>
                <a:gd name="T44" fmla="*/ 62 w 157"/>
                <a:gd name="T45" fmla="*/ 68 h 107"/>
                <a:gd name="T46" fmla="*/ 62 w 157"/>
                <a:gd name="T47" fmla="*/ 73 h 107"/>
                <a:gd name="T48" fmla="*/ 51 w 157"/>
                <a:gd name="T49" fmla="*/ 73 h 107"/>
                <a:gd name="T50" fmla="*/ 51 w 157"/>
                <a:gd name="T51" fmla="*/ 76 h 107"/>
                <a:gd name="T52" fmla="*/ 76 w 157"/>
                <a:gd name="T53" fmla="*/ 101 h 107"/>
                <a:gd name="T54" fmla="*/ 38 w 157"/>
                <a:gd name="T55" fmla="*/ 101 h 107"/>
                <a:gd name="T56" fmla="*/ 11 w 157"/>
                <a:gd name="T57" fmla="*/ 75 h 107"/>
                <a:gd name="T58" fmla="*/ 29 w 157"/>
                <a:gd name="T59" fmla="*/ 50 h 107"/>
                <a:gd name="T60" fmla="*/ 28 w 157"/>
                <a:gd name="T61" fmla="*/ 44 h 107"/>
                <a:gd name="T62" fmla="*/ 51 w 157"/>
                <a:gd name="T63" fmla="*/ 17 h 107"/>
                <a:gd name="T64" fmla="*/ 75 w 157"/>
                <a:gd name="T65" fmla="*/ 30 h 107"/>
                <a:gd name="T66" fmla="*/ 98 w 157"/>
                <a:gd name="T67" fmla="*/ 11 h 107"/>
                <a:gd name="T68" fmla="*/ 128 w 157"/>
                <a:gd name="T69" fmla="*/ 42 h 107"/>
                <a:gd name="T70" fmla="*/ 127 w 157"/>
                <a:gd name="T71" fmla="*/ 50 h 107"/>
                <a:gd name="T72" fmla="*/ 147 w 157"/>
                <a:gd name="T73" fmla="*/ 75 h 107"/>
                <a:gd name="T74" fmla="*/ 120 w 157"/>
                <a:gd name="T75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7">
                  <a:moveTo>
                    <a:pt x="135" y="47"/>
                  </a:moveTo>
                  <a:cubicBezTo>
                    <a:pt x="136" y="44"/>
                    <a:pt x="137" y="40"/>
                    <a:pt x="137" y="37"/>
                  </a:cubicBezTo>
                  <a:cubicBezTo>
                    <a:pt x="137" y="17"/>
                    <a:pt x="120" y="0"/>
                    <a:pt x="100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6" y="8"/>
                  </a:cubicBezTo>
                  <a:cubicBezTo>
                    <a:pt x="30" y="11"/>
                    <a:pt x="20" y="25"/>
                    <a:pt x="20" y="40"/>
                  </a:cubicBezTo>
                  <a:cubicBezTo>
                    <a:pt x="20" y="42"/>
                    <a:pt x="20" y="45"/>
                    <a:pt x="21" y="47"/>
                  </a:cubicBezTo>
                  <a:cubicBezTo>
                    <a:pt x="9" y="51"/>
                    <a:pt x="0" y="63"/>
                    <a:pt x="0" y="76"/>
                  </a:cubicBezTo>
                  <a:cubicBezTo>
                    <a:pt x="0" y="93"/>
                    <a:pt x="14" y="107"/>
                    <a:pt x="31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43" y="107"/>
                    <a:pt x="157" y="93"/>
                    <a:pt x="157" y="76"/>
                  </a:cubicBezTo>
                  <a:cubicBezTo>
                    <a:pt x="157" y="62"/>
                    <a:pt x="148" y="51"/>
                    <a:pt x="135" y="47"/>
                  </a:cubicBezTo>
                  <a:close/>
                  <a:moveTo>
                    <a:pt x="120" y="101"/>
                  </a:moveTo>
                  <a:cubicBezTo>
                    <a:pt x="79" y="101"/>
                    <a:pt x="79" y="101"/>
                    <a:pt x="79" y="101"/>
                  </a:cubicBezTo>
                  <a:cubicBezTo>
                    <a:pt x="82" y="97"/>
                    <a:pt x="104" y="76"/>
                    <a:pt x="104" y="76"/>
                  </a:cubicBezTo>
                  <a:cubicBezTo>
                    <a:pt x="104" y="76"/>
                    <a:pt x="107" y="73"/>
                    <a:pt x="103" y="73"/>
                  </a:cubicBezTo>
                  <a:cubicBezTo>
                    <a:pt x="99" y="73"/>
                    <a:pt x="92" y="73"/>
                    <a:pt x="92" y="73"/>
                  </a:cubicBezTo>
                  <a:cubicBezTo>
                    <a:pt x="92" y="73"/>
                    <a:pt x="92" y="71"/>
                    <a:pt x="92" y="68"/>
                  </a:cubicBezTo>
                  <a:cubicBezTo>
                    <a:pt x="92" y="60"/>
                    <a:pt x="92" y="44"/>
                    <a:pt x="92" y="37"/>
                  </a:cubicBezTo>
                  <a:cubicBezTo>
                    <a:pt x="92" y="37"/>
                    <a:pt x="92" y="36"/>
                    <a:pt x="90" y="36"/>
                  </a:cubicBezTo>
                  <a:cubicBezTo>
                    <a:pt x="88" y="36"/>
                    <a:pt x="67" y="36"/>
                    <a:pt x="64" y="36"/>
                  </a:cubicBezTo>
                  <a:cubicBezTo>
                    <a:pt x="62" y="36"/>
                    <a:pt x="62" y="38"/>
                    <a:pt x="62" y="38"/>
                  </a:cubicBezTo>
                  <a:cubicBezTo>
                    <a:pt x="62" y="44"/>
                    <a:pt x="62" y="60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8" y="73"/>
                    <a:pt x="51" y="76"/>
                    <a:pt x="51" y="76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23" y="101"/>
                    <a:pt x="11" y="89"/>
                    <a:pt x="11" y="75"/>
                  </a:cubicBezTo>
                  <a:cubicBezTo>
                    <a:pt x="11" y="63"/>
                    <a:pt x="19" y="54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2"/>
                    <a:pt x="37" y="20"/>
                    <a:pt x="51" y="17"/>
                  </a:cubicBezTo>
                  <a:cubicBezTo>
                    <a:pt x="66" y="16"/>
                    <a:pt x="75" y="30"/>
                    <a:pt x="75" y="30"/>
                  </a:cubicBezTo>
                  <a:cubicBezTo>
                    <a:pt x="75" y="30"/>
                    <a:pt x="77" y="11"/>
                    <a:pt x="98" y="11"/>
                  </a:cubicBezTo>
                  <a:cubicBezTo>
                    <a:pt x="115" y="11"/>
                    <a:pt x="128" y="25"/>
                    <a:pt x="128" y="42"/>
                  </a:cubicBezTo>
                  <a:cubicBezTo>
                    <a:pt x="128" y="45"/>
                    <a:pt x="128" y="48"/>
                    <a:pt x="127" y="50"/>
                  </a:cubicBezTo>
                  <a:cubicBezTo>
                    <a:pt x="138" y="53"/>
                    <a:pt x="147" y="63"/>
                    <a:pt x="147" y="75"/>
                  </a:cubicBezTo>
                  <a:cubicBezTo>
                    <a:pt x="147" y="89"/>
                    <a:pt x="135" y="101"/>
                    <a:pt x="120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46"/>
          <p:cNvGrpSpPr/>
          <p:nvPr/>
        </p:nvGrpSpPr>
        <p:grpSpPr>
          <a:xfrm>
            <a:off x="5927194" y="5411631"/>
            <a:ext cx="848207" cy="819751"/>
            <a:chOff x="5519357" y="3705004"/>
            <a:chExt cx="652843" cy="630942"/>
          </a:xfrm>
        </p:grpSpPr>
        <p:sp>
          <p:nvSpPr>
            <p:cNvPr id="48" name="Rounded Rectangle 24"/>
            <p:cNvSpPr/>
            <p:nvPr/>
          </p:nvSpPr>
          <p:spPr>
            <a:xfrm>
              <a:off x="5519357" y="3705004"/>
              <a:ext cx="652843" cy="630942"/>
            </a:xfrm>
            <a:prstGeom prst="roundRect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Group 28"/>
            <p:cNvGrpSpPr/>
            <p:nvPr/>
          </p:nvGrpSpPr>
          <p:grpSpPr>
            <a:xfrm>
              <a:off x="5678148" y="3810936"/>
              <a:ext cx="335260" cy="419077"/>
              <a:chOff x="6751638" y="2265363"/>
              <a:chExt cx="158750" cy="198438"/>
            </a:xfrm>
            <a:solidFill>
              <a:schemeClr val="bg1"/>
            </a:solidFill>
          </p:grpSpPr>
          <p:sp>
            <p:nvSpPr>
              <p:cNvPr id="50" name="Freeform 18"/>
              <p:cNvSpPr/>
              <p:nvPr/>
            </p:nvSpPr>
            <p:spPr bwMode="auto">
              <a:xfrm>
                <a:off x="6751638" y="2349501"/>
                <a:ext cx="158750" cy="65088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19"/>
              <p:cNvSpPr/>
              <p:nvPr/>
            </p:nvSpPr>
            <p:spPr bwMode="auto">
              <a:xfrm>
                <a:off x="6751638" y="2397126"/>
                <a:ext cx="158750" cy="66675"/>
              </a:xfrm>
              <a:custGeom>
                <a:avLst/>
                <a:gdLst>
                  <a:gd name="T0" fmla="*/ 49 w 98"/>
                  <a:gd name="T1" fmla="*/ 16 h 41"/>
                  <a:gd name="T2" fmla="*/ 2 w 98"/>
                  <a:gd name="T3" fmla="*/ 0 h 41"/>
                  <a:gd name="T4" fmla="*/ 0 w 98"/>
                  <a:gd name="T5" fmla="*/ 5 h 41"/>
                  <a:gd name="T6" fmla="*/ 0 w 98"/>
                  <a:gd name="T7" fmla="*/ 20 h 41"/>
                  <a:gd name="T8" fmla="*/ 49 w 98"/>
                  <a:gd name="T9" fmla="*/ 41 h 41"/>
                  <a:gd name="T10" fmla="*/ 98 w 98"/>
                  <a:gd name="T11" fmla="*/ 20 h 41"/>
                  <a:gd name="T12" fmla="*/ 98 w 98"/>
                  <a:gd name="T13" fmla="*/ 5 h 41"/>
                  <a:gd name="T14" fmla="*/ 96 w 98"/>
                  <a:gd name="T15" fmla="*/ 0 h 41"/>
                  <a:gd name="T16" fmla="*/ 49 w 98"/>
                  <a:gd name="T17" fmla="*/ 1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 20"/>
              <p:cNvSpPr/>
              <p:nvPr/>
            </p:nvSpPr>
            <p:spPr bwMode="auto">
              <a:xfrm>
                <a:off x="6751638" y="2300288"/>
                <a:ext cx="158750" cy="65088"/>
              </a:xfrm>
              <a:custGeom>
                <a:avLst/>
                <a:gdLst>
                  <a:gd name="T0" fmla="*/ 96 w 98"/>
                  <a:gd name="T1" fmla="*/ 0 h 40"/>
                  <a:gd name="T2" fmla="*/ 49 w 98"/>
                  <a:gd name="T3" fmla="*/ 15 h 40"/>
                  <a:gd name="T4" fmla="*/ 2 w 98"/>
                  <a:gd name="T5" fmla="*/ 0 h 40"/>
                  <a:gd name="T6" fmla="*/ 0 w 98"/>
                  <a:gd name="T7" fmla="*/ 5 h 40"/>
                  <a:gd name="T8" fmla="*/ 0 w 98"/>
                  <a:gd name="T9" fmla="*/ 19 h 40"/>
                  <a:gd name="T10" fmla="*/ 49 w 98"/>
                  <a:gd name="T11" fmla="*/ 40 h 40"/>
                  <a:gd name="T12" fmla="*/ 98 w 98"/>
                  <a:gd name="T13" fmla="*/ 19 h 40"/>
                  <a:gd name="T14" fmla="*/ 98 w 98"/>
                  <a:gd name="T15" fmla="*/ 5 h 40"/>
                  <a:gd name="T16" fmla="*/ 96 w 98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96" y="0"/>
                    </a:moveTo>
                    <a:cubicBezTo>
                      <a:pt x="95" y="8"/>
                      <a:pt x="75" y="15"/>
                      <a:pt x="49" y="15"/>
                    </a:cubicBezTo>
                    <a:cubicBezTo>
                      <a:pt x="23" y="15"/>
                      <a:pt x="3" y="8"/>
                      <a:pt x="2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1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Oval 21"/>
              <p:cNvSpPr>
                <a:spLocks noChangeArrowheads="1"/>
              </p:cNvSpPr>
              <p:nvPr/>
            </p:nvSpPr>
            <p:spPr bwMode="auto">
              <a:xfrm>
                <a:off x="6754813" y="2265363"/>
                <a:ext cx="152400" cy="508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Rectangle 13"/>
          <p:cNvSpPr/>
          <p:nvPr/>
        </p:nvSpPr>
        <p:spPr>
          <a:xfrm>
            <a:off x="7028856" y="5371725"/>
            <a:ext cx="3907585" cy="930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依附性强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SIM</a:t>
            </a:r>
            <a:r>
              <a:rPr lang="zh-CN" altLang="en-US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卡依附于手机传输短信，但对于多卡用户需要携带多个移动设备，造成一定程度的负担。</a:t>
            </a:r>
            <a:endParaRPr lang="zh-CN" altLang="en-US" sz="1200" kern="3000" spc="2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7028856" y="3777351"/>
            <a:ext cx="3907585" cy="930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用途单一化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如今人们鲜少用短信交流，短信基本被用于我们接收验证码，除此之外就是各种广告垃圾短信。</a:t>
            </a:r>
            <a:endParaRPr lang="en-US" altLang="zh-CN" sz="1200" kern="3000" spc="2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20"/>
          <p:cNvSpPr txBox="1"/>
          <p:nvPr/>
        </p:nvSpPr>
        <p:spPr>
          <a:xfrm>
            <a:off x="1449019" y="433345"/>
            <a:ext cx="1360170" cy="43878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短信现状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33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6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TextBox 23"/>
          <p:cNvSpPr txBox="1"/>
          <p:nvPr/>
        </p:nvSpPr>
        <p:spPr>
          <a:xfrm>
            <a:off x="10853252" y="4838626"/>
            <a:ext cx="145892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现有产的不足</a:t>
            </a:r>
            <a:endParaRPr lang="en-GB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/>
          <p:nvPr/>
        </p:nvSpPr>
        <p:spPr>
          <a:xfrm>
            <a:off x="1405158" y="454935"/>
            <a:ext cx="1360170" cy="43878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当前局势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8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-2147482624" descr="数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55" y="893445"/>
            <a:ext cx="4876800" cy="4450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45515" y="5287010"/>
            <a:ext cx="533527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+mn-ea"/>
                <a:cs typeface="+mn-ea"/>
              </a:rPr>
              <a:t>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根据艾瑞咨询发布的《2018年中国通讯云服务行业研究报告》数据表明。2012~2017年期间，移动用户主动发起的点对点短信量占比持续下降，由2012年的55.7%下降到2017年的19.9%。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</p:txBody>
      </p:sp>
      <p:pic>
        <p:nvPicPr>
          <p:cNvPr id="3" name="图片 5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1146810"/>
            <a:ext cx="4876800" cy="4564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7200900" y="5717540"/>
            <a:ext cx="303974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0">
                <a:solidFill>
                  <a:srgbClr val="333333"/>
                </a:solidFill>
                <a:latin typeface="+mn-ea"/>
                <a:cs typeface="+mn-ea"/>
              </a:rPr>
              <a:t>      </a:t>
            </a:r>
            <a:r>
              <a:rPr 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P2P</a:t>
            </a:r>
            <a:r>
              <a:rPr 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代表个人，</a:t>
            </a:r>
            <a:r>
              <a:rPr 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A2P</a:t>
            </a:r>
            <a:r>
              <a:rPr 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代表企业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</p:txBody>
      </p:sp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/>
          <p:nvPr/>
        </p:nvSpPr>
        <p:spPr>
          <a:xfrm>
            <a:off x="1405158" y="454935"/>
            <a:ext cx="1360170" cy="43878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当前局势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8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0" descr="IMG_2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1540" y="893445"/>
            <a:ext cx="6096000" cy="271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972050" y="3928110"/>
            <a:ext cx="55549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当然，在这个万物皆上云的年代，上述IM和SMS（短信）也都可以被统称为通信云，如果说短信+语音是传统的通信云1.0时代，那么互联网化的IM就是通信云2.0时代。甚至还有5G到来万物互联的通信云3.0时代。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5515" y="1721485"/>
            <a:ext cx="33254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</a:rPr>
              <a:t>最生动形象的数据图表明，这些增加的流量，一定是被转移到了其他场景。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</a:endParaRPr>
          </a:p>
          <a:p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</a:rPr>
              <a:t>       典型的如即时通讯领域，根据mUserTracker的2018年12月份监测，即时通讯人均单日访问次数超过了10次。截至2018年12月，以微信、QQ为首的通讯聊天行业月独立设备数达12.35亿，同比增长10.3%，行业渗透率达91.67%。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931933" y="3776207"/>
            <a:ext cx="1972310" cy="62560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总体设计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84178" y="4407783"/>
            <a:ext cx="18678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Overall Design</a:t>
            </a:r>
            <a:endParaRPr lang="zh-CN" altLang="en-US" sz="2000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7828504" y="1697692"/>
            <a:ext cx="3888433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1865" b="1" dirty="0">
                <a:solidFill>
                  <a:srgbClr val="233B43"/>
                </a:solidFill>
                <a:cs typeface="+mn-ea"/>
                <a:sym typeface="+mn-lt"/>
              </a:rPr>
              <a:t>Bean</a:t>
            </a:r>
            <a:r>
              <a:rPr lang="zh-CN" altLang="en-US" sz="1865" b="1" dirty="0">
                <a:solidFill>
                  <a:srgbClr val="233B43"/>
                </a:solidFill>
                <a:cs typeface="+mn-ea"/>
                <a:sym typeface="+mn-lt"/>
              </a:rPr>
              <a:t>层</a:t>
            </a:r>
            <a:endParaRPr lang="en-US" altLang="zh-CN" sz="1865" b="1" dirty="0">
              <a:solidFill>
                <a:srgbClr val="233B43"/>
              </a:solidFill>
              <a:cs typeface="+mn-ea"/>
              <a:sym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28630" y="2065729"/>
            <a:ext cx="307649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主要用于存放实体类</a:t>
            </a:r>
            <a:endParaRPr lang="zh-CN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406705" y="3538515"/>
            <a:ext cx="3888433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1865" b="1" dirty="0">
                <a:solidFill>
                  <a:srgbClr val="233B43"/>
                </a:solidFill>
                <a:cs typeface="+mn-ea"/>
                <a:sym typeface="+mn-lt"/>
              </a:rPr>
              <a:t>Servlet</a:t>
            </a:r>
            <a:r>
              <a:rPr lang="zh-CN" altLang="en-US" sz="1865" b="1" dirty="0">
                <a:solidFill>
                  <a:srgbClr val="233B43"/>
                </a:solidFill>
                <a:cs typeface="+mn-ea"/>
                <a:sym typeface="+mn-lt"/>
              </a:rPr>
              <a:t>层</a:t>
            </a:r>
            <a:endParaRPr lang="en-US" altLang="zh-CN" sz="1865" b="1" dirty="0">
              <a:solidFill>
                <a:srgbClr val="233B43"/>
              </a:solidFill>
              <a:cs typeface="+mn-ea"/>
              <a:sym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94590" y="3914877"/>
            <a:ext cx="2976282" cy="75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用于处理来自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Andoid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层的请求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defTabSz="1218565">
              <a:lnSpc>
                <a:spcPct val="130000"/>
              </a:lnSpc>
              <a:spcBef>
                <a:spcPts val="800"/>
              </a:spcBef>
              <a:defRPr/>
            </a:pP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8975" y="4813935"/>
            <a:ext cx="2461895" cy="37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>
              <a:defRPr/>
            </a:pPr>
            <a:r>
              <a:rPr lang="en-US" altLang="zh-CN" sz="1860" dirty="0">
                <a:solidFill>
                  <a:schemeClr val="tx1"/>
                </a:solidFill>
                <a:cs typeface="+mn-ea"/>
                <a:sym typeface="+mn-lt"/>
              </a:rPr>
              <a:t>Andoid</a:t>
            </a:r>
            <a:r>
              <a:rPr lang="zh-CN" altLang="en-US" sz="1860" dirty="0">
                <a:solidFill>
                  <a:schemeClr val="tx1"/>
                </a:solidFill>
                <a:cs typeface="+mn-ea"/>
                <a:sym typeface="+mn-lt"/>
              </a:rPr>
              <a:t>层</a:t>
            </a:r>
            <a:r>
              <a:rPr lang="en-US" altLang="zh-CN" sz="1860" dirty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endParaRPr lang="en-US" altLang="zh-CN" sz="1865" b="1" dirty="0">
              <a:solidFill>
                <a:srgbClr val="233B43"/>
              </a:solidFill>
              <a:cs typeface="+mn-ea"/>
              <a:sym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0710" y="5190997"/>
            <a:ext cx="2943810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用户访问的界面，用于实现用户的需求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04874" y="1647679"/>
            <a:ext cx="4674049" cy="3915040"/>
            <a:chOff x="2724547" y="1560495"/>
            <a:chExt cx="3505537" cy="2003165"/>
          </a:xfrm>
        </p:grpSpPr>
        <p:sp>
          <p:nvSpPr>
            <p:cNvPr id="28" name="Freeform 779"/>
            <p:cNvSpPr/>
            <p:nvPr/>
          </p:nvSpPr>
          <p:spPr bwMode="auto">
            <a:xfrm>
              <a:off x="4165420" y="1560495"/>
              <a:ext cx="634775" cy="362415"/>
            </a:xfrm>
            <a:custGeom>
              <a:avLst/>
              <a:gdLst>
                <a:gd name="T0" fmla="*/ 145 w 289"/>
                <a:gd name="T1" fmla="*/ 0 h 165"/>
                <a:gd name="T2" fmla="*/ 0 w 289"/>
                <a:gd name="T3" fmla="*/ 165 h 165"/>
                <a:gd name="T4" fmla="*/ 289 w 289"/>
                <a:gd name="T5" fmla="*/ 165 h 165"/>
                <a:gd name="T6" fmla="*/ 145 w 289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65">
                  <a:moveTo>
                    <a:pt x="145" y="0"/>
                  </a:moveTo>
                  <a:lnTo>
                    <a:pt x="0" y="165"/>
                  </a:lnTo>
                  <a:lnTo>
                    <a:pt x="289" y="16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BADA2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13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780"/>
            <p:cNvSpPr/>
            <p:nvPr/>
          </p:nvSpPr>
          <p:spPr bwMode="auto">
            <a:xfrm>
              <a:off x="3686593" y="2109608"/>
              <a:ext cx="1581445" cy="364611"/>
            </a:xfrm>
            <a:custGeom>
              <a:avLst/>
              <a:gdLst>
                <a:gd name="T0" fmla="*/ 0 w 720"/>
                <a:gd name="T1" fmla="*/ 166 h 166"/>
                <a:gd name="T2" fmla="*/ 720 w 720"/>
                <a:gd name="T3" fmla="*/ 166 h 166"/>
                <a:gd name="T4" fmla="*/ 576 w 720"/>
                <a:gd name="T5" fmla="*/ 0 h 166"/>
                <a:gd name="T6" fmla="*/ 144 w 720"/>
                <a:gd name="T7" fmla="*/ 0 h 166"/>
                <a:gd name="T8" fmla="*/ 0 w 720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166">
                  <a:moveTo>
                    <a:pt x="0" y="166"/>
                  </a:moveTo>
                  <a:lnTo>
                    <a:pt x="720" y="166"/>
                  </a:lnTo>
                  <a:lnTo>
                    <a:pt x="576" y="0"/>
                  </a:lnTo>
                  <a:lnTo>
                    <a:pt x="144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13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781"/>
            <p:cNvSpPr/>
            <p:nvPr/>
          </p:nvSpPr>
          <p:spPr bwMode="auto">
            <a:xfrm>
              <a:off x="3205569" y="2660918"/>
              <a:ext cx="2543491" cy="351432"/>
            </a:xfrm>
            <a:custGeom>
              <a:avLst/>
              <a:gdLst>
                <a:gd name="T0" fmla="*/ 0 w 1158"/>
                <a:gd name="T1" fmla="*/ 160 h 160"/>
                <a:gd name="T2" fmla="*/ 1158 w 1158"/>
                <a:gd name="T3" fmla="*/ 160 h 160"/>
                <a:gd name="T4" fmla="*/ 1014 w 1158"/>
                <a:gd name="T5" fmla="*/ 0 h 160"/>
                <a:gd name="T6" fmla="*/ 144 w 1158"/>
                <a:gd name="T7" fmla="*/ 0 h 160"/>
                <a:gd name="T8" fmla="*/ 0 w 115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8" h="160">
                  <a:moveTo>
                    <a:pt x="0" y="160"/>
                  </a:moveTo>
                  <a:lnTo>
                    <a:pt x="1158" y="160"/>
                  </a:lnTo>
                  <a:lnTo>
                    <a:pt x="1014" y="0"/>
                  </a:lnTo>
                  <a:lnTo>
                    <a:pt x="144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BADA2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13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782"/>
            <p:cNvSpPr/>
            <p:nvPr/>
          </p:nvSpPr>
          <p:spPr bwMode="auto">
            <a:xfrm>
              <a:off x="2724547" y="3201245"/>
              <a:ext cx="3505537" cy="362415"/>
            </a:xfrm>
            <a:custGeom>
              <a:avLst/>
              <a:gdLst>
                <a:gd name="T0" fmla="*/ 0 w 1596"/>
                <a:gd name="T1" fmla="*/ 165 h 165"/>
                <a:gd name="T2" fmla="*/ 1596 w 1596"/>
                <a:gd name="T3" fmla="*/ 165 h 165"/>
                <a:gd name="T4" fmla="*/ 1452 w 1596"/>
                <a:gd name="T5" fmla="*/ 0 h 165"/>
                <a:gd name="T6" fmla="*/ 144 w 1596"/>
                <a:gd name="T7" fmla="*/ 0 h 165"/>
                <a:gd name="T8" fmla="*/ 0 w 159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6" h="165">
                  <a:moveTo>
                    <a:pt x="0" y="165"/>
                  </a:moveTo>
                  <a:lnTo>
                    <a:pt x="1596" y="165"/>
                  </a:lnTo>
                  <a:lnTo>
                    <a:pt x="1452" y="0"/>
                  </a:lnTo>
                  <a:lnTo>
                    <a:pt x="144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13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682"/>
            <p:cNvSpPr txBox="1"/>
            <p:nvPr/>
          </p:nvSpPr>
          <p:spPr>
            <a:xfrm>
              <a:off x="4188063" y="1774281"/>
              <a:ext cx="753428" cy="172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l" defTabSz="1218565"/>
              <a:r>
                <a:rPr lang="en-US" altLang="zh-CN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Bean</a:t>
              </a:r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  <a:endParaRPr lang="zh-CN" altLang="en-US" sz="1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TextBox 682"/>
            <p:cNvSpPr txBox="1"/>
            <p:nvPr/>
          </p:nvSpPr>
          <p:spPr>
            <a:xfrm>
              <a:off x="3902322" y="2181062"/>
              <a:ext cx="1170146" cy="1725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 defTabSz="1218565"/>
              <a:r>
                <a:rPr lang="en-US" altLang="zh-CN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Dao</a:t>
              </a:r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层和</a:t>
              </a:r>
              <a:r>
                <a:rPr lang="en-US" altLang="zh-CN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Utils</a:t>
              </a:r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  <a:endParaRPr lang="zh-CN" altLang="en-US" sz="1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TextBox 682"/>
            <p:cNvSpPr txBox="1"/>
            <p:nvPr/>
          </p:nvSpPr>
          <p:spPr>
            <a:xfrm>
              <a:off x="4105444" y="2768869"/>
              <a:ext cx="763905" cy="1725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 defTabSz="1218565"/>
              <a:r>
                <a:rPr lang="en-US" altLang="zh-CN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Servlet</a:t>
              </a:r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  <a:endParaRPr lang="zh-CN" altLang="en-US" sz="1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TextBox 682"/>
            <p:cNvSpPr txBox="1"/>
            <p:nvPr/>
          </p:nvSpPr>
          <p:spPr>
            <a:xfrm>
              <a:off x="4105444" y="3297354"/>
              <a:ext cx="763905" cy="1725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 defTabSz="1218565"/>
              <a:r>
                <a:rPr lang="en-US" altLang="zh-CN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Andoid</a:t>
              </a:r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  <a:endParaRPr lang="zh-CN" altLang="en-US" sz="1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1566613" y="2065645"/>
            <a:ext cx="2605686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>
              <a:defRPr/>
            </a:pPr>
            <a:r>
              <a:rPr lang="en-US" altLang="zh-CN" sz="1865" b="1" dirty="0">
                <a:solidFill>
                  <a:srgbClr val="233B43"/>
                </a:solidFill>
                <a:cs typeface="+mn-ea"/>
                <a:sym typeface="+mn-lt"/>
              </a:rPr>
              <a:t>Dao</a:t>
            </a:r>
            <a:r>
              <a:rPr lang="zh-CN" altLang="en-US" sz="1865" b="1" dirty="0">
                <a:solidFill>
                  <a:srgbClr val="233B43"/>
                </a:solidFill>
                <a:cs typeface="+mn-ea"/>
                <a:sym typeface="+mn-lt"/>
              </a:rPr>
              <a:t>层和</a:t>
            </a:r>
            <a:r>
              <a:rPr lang="en-US" altLang="zh-CN" sz="1865" b="1" dirty="0">
                <a:solidFill>
                  <a:srgbClr val="233B43"/>
                </a:solidFill>
                <a:cs typeface="+mn-ea"/>
                <a:sym typeface="+mn-lt"/>
              </a:rPr>
              <a:t>Utils</a:t>
            </a:r>
            <a:r>
              <a:rPr lang="zh-CN" altLang="en-US" sz="1865" b="1" dirty="0">
                <a:solidFill>
                  <a:srgbClr val="233B43"/>
                </a:solidFill>
                <a:cs typeface="+mn-ea"/>
                <a:sym typeface="+mn-lt"/>
              </a:rPr>
              <a:t>层</a:t>
            </a:r>
            <a:endParaRPr lang="zh-CN" altLang="en-US" sz="1865" b="1" dirty="0">
              <a:solidFill>
                <a:srgbClr val="233B43"/>
              </a:solidFill>
              <a:cs typeface="+mn-ea"/>
              <a:sym typeface="+mn-lt"/>
            </a:endParaRPr>
          </a:p>
        </p:txBody>
      </p:sp>
      <p:sp>
        <p:nvSpPr>
          <p:cNvPr id="39" name="TextBox 68"/>
          <p:cNvSpPr txBox="1"/>
          <p:nvPr/>
        </p:nvSpPr>
        <p:spPr>
          <a:xfrm>
            <a:off x="1462307" y="2444221"/>
            <a:ext cx="2883428" cy="159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Dao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层比较基础的操作，具体到对于某个表、某个实体的增删改查；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l"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Utils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层用于存放一些工具类，例如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: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连接数据库的工具类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JDBCUtils.java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945533" y="434612"/>
            <a:ext cx="1989858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系统框架结构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27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  <p:sp>
          <p:nvSpPr>
            <p:cNvPr id="33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箭头: 下 22"/>
          <p:cNvSpPr/>
          <p:nvPr/>
        </p:nvSpPr>
        <p:spPr>
          <a:xfrm>
            <a:off x="5818403" y="2362223"/>
            <a:ext cx="445643" cy="349878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/>
          <p:cNvSpPr/>
          <p:nvPr/>
        </p:nvSpPr>
        <p:spPr>
          <a:xfrm>
            <a:off x="5819162" y="4492823"/>
            <a:ext cx="463493" cy="353984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/>
          <p:cNvSpPr/>
          <p:nvPr/>
        </p:nvSpPr>
        <p:spPr>
          <a:xfrm>
            <a:off x="5818403" y="3436792"/>
            <a:ext cx="445643" cy="353985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n1g5rzg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1937</Words>
  <Application>WPS 演示</Application>
  <PresentationFormat>宽屏</PresentationFormat>
  <Paragraphs>240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方正中等线简体</vt:lpstr>
      <vt:lpstr>Arial</vt:lpstr>
      <vt:lpstr>微软雅黑</vt:lpstr>
      <vt:lpstr>Calibri</vt:lpstr>
      <vt:lpstr>Arial Narrow</vt:lpstr>
      <vt:lpstr>等线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肖临风</cp:lastModifiedBy>
  <cp:revision>126</cp:revision>
  <dcterms:created xsi:type="dcterms:W3CDTF">2019-05-06T14:56:00Z</dcterms:created>
  <dcterms:modified xsi:type="dcterms:W3CDTF">2019-08-29T02:54:07Z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