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28" r:id="rId3"/>
    <p:sldId id="329" r:id="rId4"/>
    <p:sldId id="323" r:id="rId5"/>
    <p:sldId id="393" r:id="rId6"/>
    <p:sldId id="392" r:id="rId7"/>
    <p:sldId id="333" r:id="rId8"/>
    <p:sldId id="334" r:id="rId10"/>
    <p:sldId id="320" r:id="rId11"/>
    <p:sldId id="358" r:id="rId12"/>
    <p:sldId id="348" r:id="rId13"/>
    <p:sldId id="360" r:id="rId14"/>
    <p:sldId id="362" r:id="rId15"/>
    <p:sldId id="365" r:id="rId16"/>
    <p:sldId id="350" r:id="rId17"/>
    <p:sldId id="322" r:id="rId18"/>
    <p:sldId id="414" r:id="rId19"/>
    <p:sldId id="381" r:id="rId20"/>
    <p:sldId id="351" r:id="rId21"/>
    <p:sldId id="306" r:id="rId22"/>
    <p:sldId id="354" r:id="rId23"/>
    <p:sldId id="317" r:id="rId24"/>
    <p:sldId id="352" r:id="rId25"/>
    <p:sldId id="261" r:id="rId26"/>
    <p:sldId id="33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Yuanyuan" initials="H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ADA2"/>
    <a:srgbClr val="9DD16F"/>
    <a:srgbClr val="5B6CD3"/>
    <a:srgbClr val="FFFFFF"/>
    <a:srgbClr val="4D5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dirty="0"/>
              <a:t>扫描所需时间</a:t>
            </a:r>
            <a:r>
              <a:rPr lang="en-US" altLang="zh-CN" sz="1200" dirty="0"/>
              <a:t>(s)</a:t>
            </a:r>
            <a:endParaRPr lang="zh-CN" altLang="en-US" sz="1200" dirty="0"/>
          </a:p>
        </c:rich>
      </c:tx>
      <c:layout>
        <c:manualLayout>
          <c:xMode val="edge"/>
          <c:yMode val="edge"/>
          <c:x val="0.00200181743081371"/>
          <c:y val="0.058623161723584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962255376566157"/>
          <c:y val="0.186907286871795"/>
          <c:w val="0.868662800495663"/>
          <c:h val="0.277058395470081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31364736"/>
        <c:axId val="97023696"/>
      </c:lineChart>
      <c:catAx>
        <c:axId val="1313647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7023696"/>
        <c:crosses val="autoZero"/>
        <c:auto val="1"/>
        <c:lblAlgn val="ctr"/>
        <c:lblOffset val="100"/>
        <c:noMultiLvlLbl val="0"/>
      </c:catAx>
      <c:valAx>
        <c:axId val="97023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1364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 dirty="0"/>
              <a:t>SQL</a:t>
            </a:r>
            <a:r>
              <a:rPr lang="zh-CN" altLang="en-US" sz="1200" dirty="0"/>
              <a:t>漏洞识别成功率</a:t>
            </a:r>
            <a:endParaRPr lang="zh-CN" altLang="en-US" sz="1200" dirty="0"/>
          </a:p>
        </c:rich>
      </c:tx>
      <c:layout>
        <c:manualLayout>
          <c:xMode val="edge"/>
          <c:yMode val="edge"/>
          <c:x val="0.391739256487936"/>
          <c:y val="0.0050042292961505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5796162776488"/>
          <c:y val="0.0887617370892019"/>
          <c:w val="0.784568006843456"/>
          <c:h val="0.6143075117370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WebInspect</c:v>
                </c:pt>
              </c:strCache>
            </c:strRef>
          </c:tx>
          <c:spPr>
            <a:solidFill>
              <a:srgbClr val="9DD16F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DVWA低级</c:v>
                </c:pt>
                <c:pt idx="1">
                  <c:v>DVWA中级</c:v>
                </c:pt>
                <c:pt idx="2">
                  <c:v>DVWA高级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0.62</c:v>
                </c:pt>
                <c:pt idx="1">
                  <c:v>0.55</c:v>
                </c:pt>
                <c:pt idx="2">
                  <c:v>0.39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Whisker/Libwhisker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DVWA低级</c:v>
                </c:pt>
                <c:pt idx="1">
                  <c:v>DVWA中级</c:v>
                </c:pt>
                <c:pt idx="2">
                  <c:v>DVWA高级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0.7</c:v>
                </c:pt>
                <c:pt idx="1">
                  <c:v>0.62</c:v>
                </c:pt>
                <c:pt idx="2">
                  <c:v>0.53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Acunetix Web Vulnerability Scanner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DVWA低级</c:v>
                </c:pt>
                <c:pt idx="1">
                  <c:v>DVWA中级</c:v>
                </c:pt>
                <c:pt idx="2">
                  <c:v>DVWA高级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1</c:v>
                </c:pt>
                <c:pt idx="1" c:formatCode="0%">
                  <c:v>1</c:v>
                </c:pt>
                <c:pt idx="2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椰树web漏洞扫描器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DVWA低级</c:v>
                </c:pt>
                <c:pt idx="1">
                  <c:v>DVWA中级</c:v>
                </c:pt>
                <c:pt idx="2">
                  <c:v>DVWA高级</c:v>
                </c:pt>
              </c:strCache>
            </c:strRef>
          </c:cat>
          <c:val>
            <c:numRef>
              <c:f>Sheet1!$E$2:$E$4</c:f>
              <c:numCache>
                <c:formatCode>0%</c:formatCode>
                <c:ptCount val="3"/>
                <c:pt idx="0">
                  <c:v>0.56</c:v>
                </c:pt>
                <c:pt idx="1">
                  <c:v>0.44</c:v>
                </c:pt>
                <c:pt idx="2">
                  <c:v>0.38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WebScan(本作品)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5"/>
              </a:solidFill>
              <a:ln>
                <a:solidFill>
                  <a:srgbClr val="0BADA2"/>
                </a:solidFill>
              </a:ln>
              <a:effectLst/>
            </c:spPr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DVWA低级</c:v>
                </c:pt>
                <c:pt idx="1">
                  <c:v>DVWA中级</c:v>
                </c:pt>
                <c:pt idx="2">
                  <c:v>DVWA高级</c:v>
                </c:pt>
              </c:strCache>
            </c:strRef>
          </c:cat>
          <c:val>
            <c:numRef>
              <c:f>Sheet1!$F$2:$F$4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296175"/>
        <c:axId val="1421738799"/>
      </c:barChart>
      <c:catAx>
        <c:axId val="196296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21738799"/>
        <c:crosses val="autoZero"/>
        <c:auto val="1"/>
        <c:lblAlgn val="ctr"/>
        <c:lblOffset val="100"/>
        <c:noMultiLvlLbl val="0"/>
      </c:catAx>
      <c:valAx>
        <c:axId val="142173879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6296175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6177441036295"/>
          <c:y val="0.803843896713615"/>
          <c:w val="0.732127581571551"/>
          <c:h val="0.1892605633802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dirty="0"/>
              <a:t>扫描所需时间</a:t>
            </a:r>
            <a:r>
              <a:rPr lang="en-US" altLang="zh-CN" sz="1200" dirty="0"/>
              <a:t>(s)</a:t>
            </a:r>
            <a:endParaRPr lang="zh-CN" altLang="en-US" sz="1200" dirty="0"/>
          </a:p>
        </c:rich>
      </c:tx>
      <c:layout>
        <c:manualLayout>
          <c:xMode val="edge"/>
          <c:yMode val="edge"/>
          <c:x val="0.37685115451398"/>
          <c:y val="0.0057903879559930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23473403580043"/>
          <c:y val="0.112473508931275"/>
          <c:w val="0.897692014726419"/>
          <c:h val="0.65820768997880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Acunetix Web Vulnerability Scanner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Sheet1!$A$2:$A$4</c:f>
              <c:strCache>
                <c:ptCount val="3"/>
                <c:pt idx="0">
                  <c:v>DVWA低级</c:v>
                </c:pt>
                <c:pt idx="1">
                  <c:v>DVWA中级</c:v>
                </c:pt>
                <c:pt idx="2">
                  <c:v>DVWA高级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95</c:v>
                </c:pt>
                <c:pt idx="1">
                  <c:v>101</c:v>
                </c:pt>
                <c:pt idx="2">
                  <c:v>110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WebScan(本作品)
</c:v>
                </c:pt>
              </c:strCache>
            </c:strRef>
          </c:tx>
          <c:spPr>
            <a:ln w="28575" cap="rnd">
              <a:solidFill>
                <a:srgbClr val="5B6CD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Sheet1!$A$2:$A$4</c:f>
              <c:strCache>
                <c:ptCount val="3"/>
                <c:pt idx="0">
                  <c:v>DVWA低级</c:v>
                </c:pt>
                <c:pt idx="1">
                  <c:v>DVWA中级</c:v>
                </c:pt>
                <c:pt idx="2">
                  <c:v>DVWA高级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</c:v>
                </c:pt>
                <c:pt idx="1">
                  <c:v>45</c:v>
                </c:pt>
                <c:pt idx="2">
                  <c:v>90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31364736"/>
        <c:axId val="97023696"/>
      </c:lineChart>
      <c:catAx>
        <c:axId val="13136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7023696"/>
        <c:crosses val="autoZero"/>
        <c:auto val="1"/>
        <c:lblAlgn val="ctr"/>
        <c:lblOffset val="100"/>
        <c:noMultiLvlLbl val="0"/>
      </c:catAx>
      <c:valAx>
        <c:axId val="97023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1364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803605433540688"/>
          <c:y val="0.8634436136648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7B66A-C7E0-4E22-B9EC-9028E9AEAA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DCF34-F8B0-4FA5-9DC4-F149A0F450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F3E75-3220-47A9-8CF9-3D529CAE10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95F3E75-3220-47A9-8CF9-3D529CAE10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7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472342"/>
            <a:ext cx="789815" cy="8313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81280" y="2650490"/>
            <a:ext cx="840168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kern="100">
                <a:solidFill>
                  <a:srgbClr val="0BADA2"/>
                </a:solidFill>
                <a:cs typeface="+mn-ea"/>
                <a:sym typeface="+mn-lt"/>
              </a:rPr>
              <a:t>基于Python的web漏洞扫描器</a:t>
            </a:r>
            <a:endParaRPr lang="zh-CN" altLang="en-US" sz="4800" b="1" kern="10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9" name="TextBox 20"/>
          <p:cNvSpPr txBox="1"/>
          <p:nvPr/>
        </p:nvSpPr>
        <p:spPr>
          <a:xfrm>
            <a:off x="290721" y="4404735"/>
            <a:ext cx="1698495" cy="2851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70907" tIns="35454" rIns="70907" bIns="35454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队长：徐贵江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任意多边形: 形状 9"/>
          <p:cNvSpPr/>
          <p:nvPr/>
        </p:nvSpPr>
        <p:spPr>
          <a:xfrm rot="16200000">
            <a:off x="6688523" y="1373438"/>
            <a:ext cx="6876916" cy="4130039"/>
          </a:xfrm>
          <a:custGeom>
            <a:avLst/>
            <a:gdLst>
              <a:gd name="connsiteX0" fmla="*/ 9872350 w 9872350"/>
              <a:gd name="connsiteY0" fmla="*/ 5928994 h 5928994"/>
              <a:gd name="connsiteX1" fmla="*/ 0 w 9872350"/>
              <a:gd name="connsiteY1" fmla="*/ 5928994 h 5928994"/>
              <a:gd name="connsiteX2" fmla="*/ 0 w 9872350"/>
              <a:gd name="connsiteY2" fmla="*/ 4349704 h 5928994"/>
              <a:gd name="connsiteX3" fmla="*/ 4384124 w 9872350"/>
              <a:gd name="connsiteY3" fmla="*/ 0 h 592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72350" h="5928994">
                <a:moveTo>
                  <a:pt x="9872350" y="5928994"/>
                </a:moveTo>
                <a:lnTo>
                  <a:pt x="0" y="5928994"/>
                </a:lnTo>
                <a:lnTo>
                  <a:pt x="0" y="4349704"/>
                </a:lnTo>
                <a:lnTo>
                  <a:pt x="4384124" y="0"/>
                </a:lnTo>
                <a:close/>
              </a:path>
            </a:pathLst>
          </a:cu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07" r="20315" b="8901"/>
          <a:stretch>
            <a:fillRect/>
          </a:stretch>
        </p:blipFill>
        <p:spPr>
          <a:xfrm flipH="1">
            <a:off x="8900840" y="1"/>
            <a:ext cx="3291161" cy="6876915"/>
          </a:xfrm>
          <a:custGeom>
            <a:avLst/>
            <a:gdLst>
              <a:gd name="connsiteX0" fmla="*/ 0 w 4724719"/>
              <a:gd name="connsiteY0" fmla="*/ 0 h 9872348"/>
              <a:gd name="connsiteX1" fmla="*/ 0 w 4724719"/>
              <a:gd name="connsiteY1" fmla="*/ 9872348 h 9872348"/>
              <a:gd name="connsiteX2" fmla="*/ 1258512 w 4724719"/>
              <a:gd name="connsiteY2" fmla="*/ 9872348 h 9872348"/>
              <a:gd name="connsiteX3" fmla="*/ 4724719 w 4724719"/>
              <a:gd name="connsiteY3" fmla="*/ 5488226 h 987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4719" h="9872348">
                <a:moveTo>
                  <a:pt x="0" y="0"/>
                </a:moveTo>
                <a:lnTo>
                  <a:pt x="0" y="9872348"/>
                </a:lnTo>
                <a:lnTo>
                  <a:pt x="1258512" y="9872348"/>
                </a:lnTo>
                <a:lnTo>
                  <a:pt x="4724719" y="5488226"/>
                </a:lnTo>
                <a:close/>
              </a:path>
            </a:pathLst>
          </a:custGeom>
        </p:spPr>
      </p:pic>
      <p:sp>
        <p:nvSpPr>
          <p:cNvPr id="18" name="TextBox 20"/>
          <p:cNvSpPr txBox="1"/>
          <p:nvPr/>
        </p:nvSpPr>
        <p:spPr>
          <a:xfrm>
            <a:off x="4895741" y="4404735"/>
            <a:ext cx="1698495" cy="2851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70907" tIns="35454" rIns="70907" bIns="35454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时间：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2019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8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月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 rot="16200000">
            <a:off x="8840370" y="1158730"/>
            <a:ext cx="876812" cy="755872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33045" y="3653790"/>
            <a:ext cx="447802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Python-based web vulnerability scanner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TextBox 20"/>
          <p:cNvSpPr txBox="1"/>
          <p:nvPr/>
        </p:nvSpPr>
        <p:spPr>
          <a:xfrm>
            <a:off x="2593231" y="4404735"/>
            <a:ext cx="1698495" cy="2851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70907" tIns="35454" rIns="70907" bIns="35454" rtlCol="0">
            <a:spAutoFit/>
          </a:bodyPr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主讲人：颜勇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9" t="3343" r="32888" b="3343"/>
          <a:stretch>
            <a:fillRect/>
          </a:stretch>
        </p:blipFill>
        <p:spPr>
          <a:xfrm flipH="1">
            <a:off x="7200551" y="1276414"/>
            <a:ext cx="4996547" cy="5581585"/>
          </a:xfrm>
          <a:custGeom>
            <a:avLst/>
            <a:gdLst>
              <a:gd name="connsiteX0" fmla="*/ 1002396 w 4996547"/>
              <a:gd name="connsiteY0" fmla="*/ 0 h 5581585"/>
              <a:gd name="connsiteX1" fmla="*/ 0 w 4996547"/>
              <a:gd name="connsiteY1" fmla="*/ 1400788 h 5581585"/>
              <a:gd name="connsiteX2" fmla="*/ 0 w 4996547"/>
              <a:gd name="connsiteY2" fmla="*/ 5581585 h 5581585"/>
              <a:gd name="connsiteX3" fmla="*/ 4996547 w 4996547"/>
              <a:gd name="connsiteY3" fmla="*/ 5581585 h 558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6547" h="5581585">
                <a:moveTo>
                  <a:pt x="1002396" y="0"/>
                </a:moveTo>
                <a:lnTo>
                  <a:pt x="0" y="1400788"/>
                </a:lnTo>
                <a:lnTo>
                  <a:pt x="0" y="5581585"/>
                </a:lnTo>
                <a:lnTo>
                  <a:pt x="4996547" y="5581585"/>
                </a:lnTo>
                <a:close/>
              </a:path>
            </a:pathLst>
          </a:custGeom>
        </p:spPr>
      </p:pic>
      <p:grpSp>
        <p:nvGrpSpPr>
          <p:cNvPr id="7" name="组合 6"/>
          <p:cNvGrpSpPr/>
          <p:nvPr/>
        </p:nvGrpSpPr>
        <p:grpSpPr>
          <a:xfrm>
            <a:off x="2181214" y="2156929"/>
            <a:ext cx="1352571" cy="1352571"/>
            <a:chOff x="1399730" y="2336522"/>
            <a:chExt cx="623455" cy="623455"/>
          </a:xfrm>
        </p:grpSpPr>
        <p:sp>
          <p:nvSpPr>
            <p:cNvPr id="2" name="椭圆 1"/>
            <p:cNvSpPr/>
            <p:nvPr/>
          </p:nvSpPr>
          <p:spPr>
            <a:xfrm>
              <a:off x="1399730" y="2336522"/>
              <a:ext cx="623455" cy="623455"/>
            </a:xfrm>
            <a:prstGeom prst="ellipse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56260" y="2440978"/>
              <a:ext cx="510395" cy="436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5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TextBox 20"/>
          <p:cNvSpPr txBox="1"/>
          <p:nvPr/>
        </p:nvSpPr>
        <p:spPr>
          <a:xfrm>
            <a:off x="1959401" y="3757526"/>
            <a:ext cx="1972310" cy="625600"/>
          </a:xfrm>
          <a:prstGeom prst="rect">
            <a:avLst/>
          </a:prstGeom>
          <a:noFill/>
        </p:spPr>
        <p:txBody>
          <a:bodyPr wrap="square" lIns="70907" tIns="35455" rIns="70907" bIns="35455" rtlCol="0">
            <a:spAutoFit/>
          </a:bodyPr>
          <a:lstStyle/>
          <a:p>
            <a:r>
              <a:rPr lang="zh-CN" altLang="en-US" sz="3600" b="1" dirty="0">
                <a:solidFill>
                  <a:srgbClr val="0BADA2"/>
                </a:solidFill>
                <a:cs typeface="+mn-ea"/>
                <a:sym typeface="+mn-lt"/>
              </a:rPr>
              <a:t>模块设计</a:t>
            </a:r>
            <a:endParaRPr lang="zh-CN" altLang="en-US" sz="36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035038" y="4231042"/>
            <a:ext cx="18966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Module Design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8647542" y="3791022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11317453" y="465640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6603999" y="5570252"/>
            <a:ext cx="1843009" cy="1287747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AutoShape 19"/>
          <p:cNvSpPr>
            <a:spLocks noChangeAspect="1" noChangeArrowheads="1" noTextEdit="1"/>
          </p:cNvSpPr>
          <p:nvPr/>
        </p:nvSpPr>
        <p:spPr bwMode="auto">
          <a:xfrm rot="17150482">
            <a:off x="4198940" y="729456"/>
            <a:ext cx="4252913" cy="634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2" name="Oval 28"/>
          <p:cNvSpPr>
            <a:spLocks noChangeArrowheads="1"/>
          </p:cNvSpPr>
          <p:nvPr/>
        </p:nvSpPr>
        <p:spPr bwMode="auto">
          <a:xfrm rot="17150482">
            <a:off x="1870646" y="3689522"/>
            <a:ext cx="1321827" cy="137274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900" b="0" i="0" u="none" strike="noStrike" kern="1200" cap="none" spc="0" normalizeH="0" baseline="0" noProof="0">
              <a:ln>
                <a:noFill/>
              </a:ln>
              <a:solidFill>
                <a:srgbClr val="D52456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5" name="Oval 29"/>
          <p:cNvSpPr>
            <a:spLocks noChangeArrowheads="1"/>
          </p:cNvSpPr>
          <p:nvPr/>
        </p:nvSpPr>
        <p:spPr bwMode="auto">
          <a:xfrm rot="17150482">
            <a:off x="4124435" y="2551059"/>
            <a:ext cx="1444946" cy="1443602"/>
          </a:xfrm>
          <a:prstGeom prst="ellipse">
            <a:avLst/>
          </a:prstGeom>
          <a:solidFill>
            <a:srgbClr val="0BADA2"/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900" b="0" i="0" u="none" strike="noStrike" kern="1200" cap="none" spc="0" normalizeH="0" baseline="0" noProof="0">
              <a:ln>
                <a:noFill/>
              </a:ln>
              <a:solidFill>
                <a:srgbClr val="D52456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8" name="Oval 30"/>
          <p:cNvSpPr>
            <a:spLocks noChangeArrowheads="1"/>
          </p:cNvSpPr>
          <p:nvPr/>
        </p:nvSpPr>
        <p:spPr bwMode="auto">
          <a:xfrm rot="17150482">
            <a:off x="5923030" y="4636253"/>
            <a:ext cx="1444743" cy="142356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3" name="Oval 31"/>
          <p:cNvSpPr>
            <a:spLocks noChangeArrowheads="1"/>
          </p:cNvSpPr>
          <p:nvPr/>
        </p:nvSpPr>
        <p:spPr bwMode="auto">
          <a:xfrm rot="17150482">
            <a:off x="8137126" y="2728686"/>
            <a:ext cx="1624269" cy="1564485"/>
          </a:xfrm>
          <a:prstGeom prst="ellipse">
            <a:avLst/>
          </a:prstGeom>
          <a:solidFill>
            <a:srgbClr val="0BADA2"/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19416" y="3759188"/>
            <a:ext cx="1107996" cy="1172756"/>
            <a:chOff x="3185603" y="3663779"/>
            <a:chExt cx="1107999" cy="1172757"/>
          </a:xfrm>
        </p:grpSpPr>
        <p:sp>
          <p:nvSpPr>
            <p:cNvPr id="58" name="TextBox 8"/>
            <p:cNvSpPr>
              <a:spLocks noChangeArrowheads="1"/>
            </p:cNvSpPr>
            <p:nvPr/>
          </p:nvSpPr>
          <p:spPr bwMode="auto">
            <a:xfrm>
              <a:off x="3185603" y="4190204"/>
              <a:ext cx="1107999" cy="646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获取网页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链接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62" name="TextBox 38"/>
            <p:cNvSpPr>
              <a:spLocks noChangeArrowheads="1"/>
            </p:cNvSpPr>
            <p:nvPr/>
          </p:nvSpPr>
          <p:spPr bwMode="auto">
            <a:xfrm>
              <a:off x="3364696" y="3663779"/>
              <a:ext cx="658899" cy="646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0" i="0" u="none" strike="noStrike" kern="1200" cap="none" spc="-151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01</a:t>
              </a:r>
              <a:endParaRPr kumimoji="0" lang="zh-CN" altLang="en-US" sz="3600" b="0" i="0" u="none" strike="noStrike" kern="1200" cap="none" spc="-15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52688" y="2585496"/>
            <a:ext cx="1391538" cy="1219565"/>
            <a:chOff x="4855304" y="2343309"/>
            <a:chExt cx="1391538" cy="1219564"/>
          </a:xfrm>
        </p:grpSpPr>
        <p:sp>
          <p:nvSpPr>
            <p:cNvPr id="59" name="TextBox 8"/>
            <p:cNvSpPr>
              <a:spLocks noChangeArrowheads="1"/>
            </p:cNvSpPr>
            <p:nvPr/>
          </p:nvSpPr>
          <p:spPr bwMode="auto">
            <a:xfrm>
              <a:off x="4855304" y="2916543"/>
              <a:ext cx="1391538" cy="64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b="1" dirty="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SQL</a:t>
              </a:r>
              <a:r>
                <a:rPr lang="zh-CN" altLang="en-US" b="1" dirty="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注入点分析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63" name="TextBox 39"/>
            <p:cNvSpPr>
              <a:spLocks noChangeArrowheads="1"/>
            </p:cNvSpPr>
            <p:nvPr/>
          </p:nvSpPr>
          <p:spPr bwMode="auto">
            <a:xfrm>
              <a:off x="5162468" y="2343309"/>
              <a:ext cx="697627" cy="64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02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54158" y="4707002"/>
            <a:ext cx="1582486" cy="984142"/>
            <a:chOff x="5629124" y="4615007"/>
            <a:chExt cx="1582489" cy="984141"/>
          </a:xfrm>
        </p:grpSpPr>
        <p:sp>
          <p:nvSpPr>
            <p:cNvPr id="60" name="TextBox 8"/>
            <p:cNvSpPr>
              <a:spLocks noChangeArrowheads="1"/>
            </p:cNvSpPr>
            <p:nvPr/>
          </p:nvSpPr>
          <p:spPr bwMode="auto">
            <a:xfrm>
              <a:off x="5629124" y="5229816"/>
              <a:ext cx="1582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SQL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注入实现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72" name="TextBox 40"/>
            <p:cNvSpPr>
              <a:spLocks noChangeArrowheads="1"/>
            </p:cNvSpPr>
            <p:nvPr/>
          </p:nvSpPr>
          <p:spPr bwMode="auto">
            <a:xfrm>
              <a:off x="6080919" y="4615007"/>
              <a:ext cx="697628" cy="64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03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164430" y="2956191"/>
            <a:ext cx="1569660" cy="922621"/>
            <a:chOff x="8012839" y="2911285"/>
            <a:chExt cx="1569660" cy="922620"/>
          </a:xfrm>
        </p:grpSpPr>
        <p:sp>
          <p:nvSpPr>
            <p:cNvPr id="61" name="TextBox 8"/>
            <p:cNvSpPr>
              <a:spLocks noChangeArrowheads="1"/>
            </p:cNvSpPr>
            <p:nvPr/>
          </p:nvSpPr>
          <p:spPr bwMode="auto">
            <a:xfrm>
              <a:off x="8012839" y="3464573"/>
              <a:ext cx="1569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提供修复建议</a:t>
              </a: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73" name="TextBox 41"/>
            <p:cNvSpPr>
              <a:spLocks noChangeArrowheads="1"/>
            </p:cNvSpPr>
            <p:nvPr/>
          </p:nvSpPr>
          <p:spPr bwMode="auto">
            <a:xfrm>
              <a:off x="8469153" y="2911285"/>
              <a:ext cx="697627" cy="64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04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57" name="TextBox 62"/>
          <p:cNvSpPr txBox="1"/>
          <p:nvPr/>
        </p:nvSpPr>
        <p:spPr>
          <a:xfrm>
            <a:off x="7277613" y="5618958"/>
            <a:ext cx="2982493" cy="97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8565">
              <a:lnSpc>
                <a:spcPct val="130000"/>
              </a:lnSpc>
              <a:spcBef>
                <a:spcPts val="800"/>
              </a:spcBef>
              <a:defRPr/>
            </a:pPr>
            <a:r>
              <a:rPr lang="zh-CN" altLang="en-US" sz="1465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SQL注入实现板块：首先需要进行注入方式的判定，然后在对</a:t>
            </a:r>
            <a:r>
              <a:rPr lang="en-US" altLang="zh-CN" sz="1465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SQL</a:t>
            </a:r>
            <a:r>
              <a:rPr lang="zh-CN" altLang="en-US" sz="1465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注入进行实现。</a:t>
            </a: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6" name="TextBox 62"/>
          <p:cNvSpPr txBox="1"/>
          <p:nvPr/>
        </p:nvSpPr>
        <p:spPr>
          <a:xfrm>
            <a:off x="1082706" y="5199073"/>
            <a:ext cx="2627389" cy="6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8565">
              <a:lnSpc>
                <a:spcPct val="130000"/>
              </a:lnSpc>
              <a:spcBef>
                <a:spcPts val="800"/>
              </a:spcBef>
              <a:defRPr/>
            </a:pPr>
            <a:r>
              <a:rPr lang="zh-CN" altLang="en-US" sz="1465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获取网页链接板块：完成对网站 </a:t>
            </a:r>
            <a:r>
              <a:rPr lang="en-US" altLang="zh-CN" sz="1465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URL </a:t>
            </a:r>
            <a:r>
              <a:rPr lang="zh-CN" altLang="en-US" sz="1465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及其相关信息的管理。 </a:t>
            </a: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3288676" y="3630017"/>
            <a:ext cx="640045" cy="283812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436644" y="4195819"/>
            <a:ext cx="585753" cy="468223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648241" y="3913829"/>
            <a:ext cx="537964" cy="62008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20"/>
          <p:cNvSpPr txBox="1"/>
          <p:nvPr/>
        </p:nvSpPr>
        <p:spPr>
          <a:xfrm>
            <a:off x="945533" y="433345"/>
            <a:ext cx="2228706" cy="440932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SQL-Scan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模块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BADA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35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6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263" y="269790"/>
            <a:ext cx="7585470" cy="825758"/>
          </a:xfrm>
          <a:prstGeom prst="rect">
            <a:avLst/>
          </a:prstGeom>
        </p:spPr>
      </p:pic>
      <p:sp>
        <p:nvSpPr>
          <p:cNvPr id="32" name="TextBox 23"/>
          <p:cNvSpPr txBox="1"/>
          <p:nvPr/>
        </p:nvSpPr>
        <p:spPr>
          <a:xfrm>
            <a:off x="3430854" y="307870"/>
            <a:ext cx="7517958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677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WebScan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扫描器的主体部分由各种漏洞模块组成，那么各模块如何做到又快又精准的运行呢？下面就以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SQL-Scan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模块为代表介绍。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TextBox 62"/>
          <p:cNvSpPr txBox="1"/>
          <p:nvPr/>
        </p:nvSpPr>
        <p:spPr>
          <a:xfrm>
            <a:off x="3651363" y="1377051"/>
            <a:ext cx="3343231" cy="97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8565">
              <a:lnSpc>
                <a:spcPct val="130000"/>
              </a:lnSpc>
              <a:spcBef>
                <a:spcPts val="800"/>
              </a:spcBef>
              <a:defRPr/>
            </a:pPr>
            <a:r>
              <a:rPr lang="en-US" altLang="zh-CN" sz="1465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SQL </a:t>
            </a:r>
            <a:r>
              <a:rPr lang="zh-CN" altLang="en-US" sz="1465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注入点分析板块：分析解析的网站，根据不同的注入方式构造不同的 </a:t>
            </a:r>
            <a:r>
              <a:rPr lang="en-US" altLang="zh-CN" sz="1465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SQL </a:t>
            </a:r>
            <a:r>
              <a:rPr lang="zh-CN" altLang="en-US" sz="1465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语句进行测试，并记录相关信息。</a:t>
            </a: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231" y="307870"/>
            <a:ext cx="1012024" cy="8779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370" y="3399790"/>
            <a:ext cx="1111885" cy="1097280"/>
          </a:xfrm>
          <a:prstGeom prst="rect">
            <a:avLst/>
          </a:prstGeom>
        </p:spPr>
      </p:pic>
      <p:sp>
        <p:nvSpPr>
          <p:cNvPr id="43" name="TextBox 23"/>
          <p:cNvSpPr txBox="1"/>
          <p:nvPr/>
        </p:nvSpPr>
        <p:spPr>
          <a:xfrm>
            <a:off x="11593718" y="498725"/>
            <a:ext cx="127894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677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导言</a:t>
            </a:r>
            <a:endParaRPr lang="en-GB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TextBox 23"/>
          <p:cNvSpPr txBox="1"/>
          <p:nvPr/>
        </p:nvSpPr>
        <p:spPr>
          <a:xfrm>
            <a:off x="11250295" y="3602355"/>
            <a:ext cx="1793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677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   SQL-Scan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86677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     工作流程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edge/>
      </p:transition>
    </mc:Choice>
    <mc:Fallback>
      <p:transition spd="med">
        <p:wedg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20"/>
          <p:cNvSpPr txBox="1"/>
          <p:nvPr/>
        </p:nvSpPr>
        <p:spPr>
          <a:xfrm>
            <a:off x="964761" y="433345"/>
            <a:ext cx="3459812" cy="440932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深入分析</a:t>
            </a:r>
            <a:r>
              <a:rPr lang="en-US" altLang="zh-CN" sz="2400" b="1" dirty="0">
                <a:solidFill>
                  <a:srgbClr val="0BADA2"/>
                </a:solidFill>
                <a:cs typeface="+mn-ea"/>
                <a:sym typeface="+mn-lt"/>
              </a:rPr>
              <a:t>SQL-Scan</a:t>
            </a:r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模块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BADA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35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6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10" name="Oval 28"/>
          <p:cNvSpPr>
            <a:spLocks noChangeArrowheads="1"/>
          </p:cNvSpPr>
          <p:nvPr/>
        </p:nvSpPr>
        <p:spPr bwMode="auto">
          <a:xfrm rot="17150482">
            <a:off x="2379076" y="1295076"/>
            <a:ext cx="455916" cy="4506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900" b="0" i="0" u="none" strike="noStrike" kern="1200" cap="none" spc="0" normalizeH="0" baseline="0" noProof="0">
              <a:ln>
                <a:noFill/>
              </a:ln>
              <a:solidFill>
                <a:srgbClr val="D52456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TextBox 38"/>
          <p:cNvSpPr>
            <a:spLocks noChangeArrowheads="1"/>
          </p:cNvSpPr>
          <p:nvPr/>
        </p:nvSpPr>
        <p:spPr bwMode="auto">
          <a:xfrm>
            <a:off x="2405901" y="1344072"/>
            <a:ext cx="8470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spc="-151" dirty="0">
                <a:solidFill>
                  <a:prstClr val="white"/>
                </a:solidFill>
                <a:ea typeface="微软雅黑" panose="020B0503020204020204" charset="-122"/>
                <a:cs typeface="+mn-ea"/>
                <a:sym typeface="+mn-lt"/>
              </a:rPr>
              <a:t>01</a:t>
            </a:r>
            <a:endParaRPr kumimoji="0" lang="zh-CN" altLang="en-US" sz="1600" b="1" i="0" u="none" strike="noStrike" kern="1200" cap="none" spc="-15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TextBox 20"/>
          <p:cNvSpPr txBox="1"/>
          <p:nvPr/>
        </p:nvSpPr>
        <p:spPr>
          <a:xfrm>
            <a:off x="2941546" y="1344072"/>
            <a:ext cx="1528193" cy="348601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获取网络链接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4" name="组合 33"/>
          <p:cNvGrpSpPr/>
          <p:nvPr/>
        </p:nvGrpSpPr>
        <p:grpSpPr>
          <a:xfrm>
            <a:off x="6878572" y="1270445"/>
            <a:ext cx="466248" cy="457139"/>
            <a:chOff x="1368558" y="2305350"/>
            <a:chExt cx="686395" cy="685800"/>
          </a:xfrm>
        </p:grpSpPr>
        <p:sp>
          <p:nvSpPr>
            <p:cNvPr id="15" name="椭圆 14"/>
            <p:cNvSpPr/>
            <p:nvPr/>
          </p:nvSpPr>
          <p:spPr>
            <a:xfrm>
              <a:off x="1368558" y="2305350"/>
              <a:ext cx="685800" cy="685800"/>
            </a:xfrm>
            <a:prstGeom prst="ellipse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369154" y="2408007"/>
              <a:ext cx="685799" cy="436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TextBox 20"/>
          <p:cNvSpPr txBox="1"/>
          <p:nvPr/>
        </p:nvSpPr>
        <p:spPr>
          <a:xfrm>
            <a:off x="7471576" y="1309897"/>
            <a:ext cx="1771850" cy="348601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r>
              <a:rPr lang="en-US" altLang="zh-CN" b="1" dirty="0">
                <a:solidFill>
                  <a:srgbClr val="0BADA2"/>
                </a:solidFill>
                <a:cs typeface="+mn-ea"/>
                <a:sym typeface="+mn-lt"/>
              </a:rPr>
              <a:t>SQL</a:t>
            </a:r>
            <a:r>
              <a:rPr lang="zh-CN" altLang="en-US" b="1" dirty="0">
                <a:solidFill>
                  <a:srgbClr val="0BADA2"/>
                </a:solidFill>
                <a:cs typeface="+mn-ea"/>
                <a:sym typeface="+mn-lt"/>
              </a:rPr>
              <a:t>注入点分析</a:t>
            </a:r>
            <a:endParaRPr lang="zh-CN" altLang="en-US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3084" r="707"/>
          <a:stretch>
            <a:fillRect/>
          </a:stretch>
        </p:blipFill>
        <p:spPr>
          <a:xfrm>
            <a:off x="1880870" y="1747520"/>
            <a:ext cx="3649345" cy="4965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185" y="1727835"/>
            <a:ext cx="3703955" cy="5004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edge/>
      </p:transition>
    </mc:Choice>
    <mc:Fallback>
      <p:transition spd="med">
        <p:wedg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20"/>
          <p:cNvSpPr txBox="1"/>
          <p:nvPr/>
        </p:nvSpPr>
        <p:spPr>
          <a:xfrm>
            <a:off x="963658" y="433345"/>
            <a:ext cx="3459812" cy="440932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深入分析</a:t>
            </a:r>
            <a:r>
              <a:rPr lang="en-US" altLang="zh-CN" sz="2400" b="1" dirty="0">
                <a:solidFill>
                  <a:srgbClr val="0BADA2"/>
                </a:solidFill>
                <a:cs typeface="+mn-ea"/>
                <a:sym typeface="+mn-lt"/>
              </a:rPr>
              <a:t>SQL-Scan</a:t>
            </a:r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模块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BADA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35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6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2" name="组合 33"/>
          <p:cNvGrpSpPr/>
          <p:nvPr/>
        </p:nvGrpSpPr>
        <p:grpSpPr>
          <a:xfrm>
            <a:off x="7194694" y="1441772"/>
            <a:ext cx="466248" cy="457139"/>
            <a:chOff x="1368558" y="2305350"/>
            <a:chExt cx="686395" cy="685800"/>
          </a:xfrm>
        </p:grpSpPr>
        <p:sp>
          <p:nvSpPr>
            <p:cNvPr id="3" name="椭圆 2"/>
            <p:cNvSpPr/>
            <p:nvPr/>
          </p:nvSpPr>
          <p:spPr>
            <a:xfrm>
              <a:off x="1368558" y="2305350"/>
              <a:ext cx="685800" cy="685800"/>
            </a:xfrm>
            <a:prstGeom prst="ellipse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1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69154" y="2408007"/>
              <a:ext cx="685799" cy="436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Oval 28"/>
          <p:cNvSpPr>
            <a:spLocks noChangeArrowheads="1"/>
          </p:cNvSpPr>
          <p:nvPr/>
        </p:nvSpPr>
        <p:spPr bwMode="auto">
          <a:xfrm rot="17150482">
            <a:off x="1639756" y="1430346"/>
            <a:ext cx="455916" cy="4506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900" b="0" i="0" u="none" strike="noStrike" kern="1200" cap="none" spc="0" normalizeH="0" baseline="0" noProof="0">
              <a:ln>
                <a:noFill/>
              </a:ln>
              <a:solidFill>
                <a:srgbClr val="D52456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TextBox 38"/>
          <p:cNvSpPr>
            <a:spLocks noChangeArrowheads="1"/>
          </p:cNvSpPr>
          <p:nvPr/>
        </p:nvSpPr>
        <p:spPr bwMode="auto">
          <a:xfrm>
            <a:off x="1588531" y="1477301"/>
            <a:ext cx="847037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spc="-151" dirty="0">
                <a:solidFill>
                  <a:prstClr val="white"/>
                </a:solidFill>
                <a:ea typeface="微软雅黑" panose="020B0503020204020204" charset="-122"/>
                <a:cs typeface="+mn-ea"/>
                <a:sym typeface="+mn-lt"/>
              </a:rPr>
              <a:t>  03</a:t>
            </a:r>
            <a:endParaRPr kumimoji="0" lang="zh-CN" altLang="en-US" sz="1600" b="1" i="0" u="none" strike="noStrike" kern="1200" cap="none" spc="-15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146710" y="1482072"/>
            <a:ext cx="1527810" cy="346710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SQL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注入实现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TextBox 20"/>
          <p:cNvSpPr txBox="1"/>
          <p:nvPr/>
        </p:nvSpPr>
        <p:spPr>
          <a:xfrm>
            <a:off x="7787698" y="1481859"/>
            <a:ext cx="1057910" cy="346710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p>
            <a:r>
              <a:rPr lang="zh-CN" altLang="en-US" b="1" dirty="0">
                <a:solidFill>
                  <a:srgbClr val="0BADA2"/>
                </a:solidFill>
                <a:cs typeface="+mn-ea"/>
                <a:sym typeface="+mn-lt"/>
              </a:rPr>
              <a:t>修复建议</a:t>
            </a:r>
            <a:endParaRPr lang="zh-CN" altLang="en-US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2940" y="1997075"/>
            <a:ext cx="3839210" cy="4511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r="6737" b="757"/>
          <a:stretch>
            <a:fillRect/>
          </a:stretch>
        </p:blipFill>
        <p:spPr>
          <a:xfrm>
            <a:off x="1356995" y="1899285"/>
            <a:ext cx="3230245" cy="4610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edge/>
      </p:transition>
    </mc:Choice>
    <mc:Fallback>
      <p:transition spd="med">
        <p:wedg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9" t="3343" r="32888" b="3343"/>
          <a:stretch>
            <a:fillRect/>
          </a:stretch>
        </p:blipFill>
        <p:spPr>
          <a:xfrm flipH="1">
            <a:off x="7200551" y="1276414"/>
            <a:ext cx="4996547" cy="5581585"/>
          </a:xfrm>
          <a:custGeom>
            <a:avLst/>
            <a:gdLst>
              <a:gd name="connsiteX0" fmla="*/ 1002396 w 4996547"/>
              <a:gd name="connsiteY0" fmla="*/ 0 h 5581585"/>
              <a:gd name="connsiteX1" fmla="*/ 0 w 4996547"/>
              <a:gd name="connsiteY1" fmla="*/ 1400788 h 5581585"/>
              <a:gd name="connsiteX2" fmla="*/ 0 w 4996547"/>
              <a:gd name="connsiteY2" fmla="*/ 5581585 h 5581585"/>
              <a:gd name="connsiteX3" fmla="*/ 4996547 w 4996547"/>
              <a:gd name="connsiteY3" fmla="*/ 5581585 h 558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6547" h="5581585">
                <a:moveTo>
                  <a:pt x="1002396" y="0"/>
                </a:moveTo>
                <a:lnTo>
                  <a:pt x="0" y="1400788"/>
                </a:lnTo>
                <a:lnTo>
                  <a:pt x="0" y="5581585"/>
                </a:lnTo>
                <a:lnTo>
                  <a:pt x="4996547" y="5581585"/>
                </a:lnTo>
                <a:close/>
              </a:path>
            </a:pathLst>
          </a:custGeom>
        </p:spPr>
      </p:pic>
      <p:grpSp>
        <p:nvGrpSpPr>
          <p:cNvPr id="7" name="组合 6"/>
          <p:cNvGrpSpPr/>
          <p:nvPr/>
        </p:nvGrpSpPr>
        <p:grpSpPr>
          <a:xfrm>
            <a:off x="2181214" y="2156929"/>
            <a:ext cx="1352571" cy="1352571"/>
            <a:chOff x="1399730" y="2336522"/>
            <a:chExt cx="623455" cy="623455"/>
          </a:xfrm>
        </p:grpSpPr>
        <p:sp>
          <p:nvSpPr>
            <p:cNvPr id="2" name="椭圆 1"/>
            <p:cNvSpPr/>
            <p:nvPr/>
          </p:nvSpPr>
          <p:spPr>
            <a:xfrm>
              <a:off x="1399730" y="2336522"/>
              <a:ext cx="623455" cy="623455"/>
            </a:xfrm>
            <a:prstGeom prst="ellipse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56260" y="2440978"/>
              <a:ext cx="510395" cy="436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5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TextBox 20"/>
          <p:cNvSpPr txBox="1"/>
          <p:nvPr/>
        </p:nvSpPr>
        <p:spPr>
          <a:xfrm>
            <a:off x="1941459" y="3776332"/>
            <a:ext cx="1972310" cy="625600"/>
          </a:xfrm>
          <a:prstGeom prst="rect">
            <a:avLst/>
          </a:prstGeom>
          <a:noFill/>
        </p:spPr>
        <p:txBody>
          <a:bodyPr wrap="square" lIns="70907" tIns="35455" rIns="70907" bIns="35455" rtlCol="0">
            <a:spAutoFit/>
          </a:bodyPr>
          <a:lstStyle/>
          <a:p>
            <a:r>
              <a:rPr lang="zh-CN" altLang="en-US" sz="3600" b="1" dirty="0">
                <a:solidFill>
                  <a:srgbClr val="0BADA2"/>
                </a:solidFill>
                <a:cs typeface="+mn-ea"/>
                <a:sym typeface="+mn-lt"/>
              </a:rPr>
              <a:t>系统测试</a:t>
            </a:r>
            <a:endParaRPr lang="zh-CN" altLang="en-US" sz="36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069943" y="4401807"/>
            <a:ext cx="15751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System Test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8647542" y="3791022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11317453" y="465640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6603999" y="5570252"/>
            <a:ext cx="1843009" cy="1287747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903417" y="2508816"/>
            <a:ext cx="2658325" cy="308664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defTabSz="9137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展示初始化界面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7577931" y="2508816"/>
            <a:ext cx="2658325" cy="102886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defTabSz="9137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要求用户输入需要扫描的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URL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，以及程序运行运行的模式和配置。 作为程序的核心模块，提供了多线程等诸多功能。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903416" y="4459689"/>
            <a:ext cx="2658325" cy="102886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defTabSz="9137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使用基于深度和广度的算法，完整爬取页面内存在的目录，在获取完整的目录之后， 将目录整合在列表中，提供给其他模块使用。 </a:t>
            </a:r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cs typeface="+mn-ea"/>
                <a:sym typeface="+mn-lt"/>
              </a:rPr>
              <a:t>，</a:t>
            </a:r>
            <a:endParaRPr lang="zh-CN" altLang="en-US" sz="1200" dirty="0">
              <a:solidFill>
                <a:prstClr val="black">
                  <a:lumMod val="95000"/>
                  <a:lumOff val="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7577931" y="4431727"/>
            <a:ext cx="2658325" cy="126892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defTabSz="9137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通过调用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Scan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模块提供的接口，在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Scan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模块的基础上，支持第三方扩展。用户可以 加上自己设计的功能，测试其他漏洞或者增强对某一漏洞的扫描能力。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88650" y="2028404"/>
            <a:ext cx="3033766" cy="488082"/>
          </a:xfrm>
          <a:prstGeom prst="rect">
            <a:avLst/>
          </a:prstGeom>
          <a:noFill/>
        </p:spPr>
        <p:txBody>
          <a:bodyPr wrap="square" lIns="91431" tIns="0" rIns="91431" bIns="0" rtlCol="0" anchor="t">
            <a:spAutoFit/>
          </a:bodyPr>
          <a:lstStyle/>
          <a:p>
            <a:pPr defTabSz="913765">
              <a:lnSpc>
                <a:spcPct val="150000"/>
              </a:lnSpc>
            </a:pPr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程序初始化运行测试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37796" y="2001797"/>
            <a:ext cx="2658325" cy="488082"/>
          </a:xfrm>
          <a:prstGeom prst="rect">
            <a:avLst/>
          </a:prstGeom>
          <a:noFill/>
        </p:spPr>
        <p:txBody>
          <a:bodyPr wrap="square" lIns="91431" tIns="0" rIns="91431" bIns="0" rtlCol="0" anchor="t">
            <a:spAutoFit/>
          </a:bodyPr>
          <a:lstStyle/>
          <a:p>
            <a:pPr defTabSz="913765">
              <a:lnSpc>
                <a:spcPct val="150000"/>
              </a:lnSpc>
            </a:pPr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程序交互测试 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813090" y="3944162"/>
            <a:ext cx="2069190" cy="488082"/>
          </a:xfrm>
          <a:prstGeom prst="rect">
            <a:avLst/>
          </a:prstGeom>
          <a:noFill/>
        </p:spPr>
        <p:txBody>
          <a:bodyPr wrap="square" lIns="91431" tIns="0" rIns="91431" bIns="0" rtlCol="0" anchor="t">
            <a:spAutoFit/>
          </a:bodyPr>
          <a:lstStyle/>
          <a:p>
            <a:pPr defTabSz="913765">
              <a:lnSpc>
                <a:spcPct val="150000"/>
              </a:lnSpc>
            </a:pPr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调用模块测试 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02099" y="3943645"/>
            <a:ext cx="2700431" cy="488082"/>
          </a:xfrm>
          <a:prstGeom prst="rect">
            <a:avLst/>
          </a:prstGeom>
          <a:noFill/>
        </p:spPr>
        <p:txBody>
          <a:bodyPr wrap="square" lIns="91431" tIns="0" rIns="91431" bIns="0" rtlCol="0" anchor="t">
            <a:spAutoFit/>
          </a:bodyPr>
          <a:lstStyle/>
          <a:p>
            <a:pPr defTabSz="913765">
              <a:lnSpc>
                <a:spcPct val="150000"/>
              </a:lnSpc>
            </a:pPr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程序执行测试 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grpSp>
        <p:nvGrpSpPr>
          <p:cNvPr id="31" name="Group 65"/>
          <p:cNvGrpSpPr/>
          <p:nvPr/>
        </p:nvGrpSpPr>
        <p:grpSpPr>
          <a:xfrm>
            <a:off x="3907750" y="2118201"/>
            <a:ext cx="1459377" cy="1612995"/>
            <a:chOff x="3419864" y="1304397"/>
            <a:chExt cx="1094533" cy="1209746"/>
          </a:xfrm>
          <a:solidFill>
            <a:schemeClr val="accent1"/>
          </a:solidFill>
        </p:grpSpPr>
        <p:sp>
          <p:nvSpPr>
            <p:cNvPr id="33" name="Freeform 44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cs typeface="+mn-ea"/>
                <a:sym typeface="+mn-lt"/>
              </a:endParaRPr>
            </a:p>
          </p:txBody>
        </p:sp>
        <p:sp>
          <p:nvSpPr>
            <p:cNvPr id="35" name="Rectangle 47"/>
            <p:cNvSpPr/>
            <p:nvPr/>
          </p:nvSpPr>
          <p:spPr>
            <a:xfrm>
              <a:off x="3727160" y="1468512"/>
              <a:ext cx="479940" cy="4385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Group 66"/>
          <p:cNvGrpSpPr/>
          <p:nvPr/>
        </p:nvGrpSpPr>
        <p:grpSpPr>
          <a:xfrm>
            <a:off x="5713136" y="2118202"/>
            <a:ext cx="1459377" cy="1612995"/>
            <a:chOff x="4324887" y="1304398"/>
            <a:chExt cx="1094533" cy="1209746"/>
          </a:xfrm>
          <a:solidFill>
            <a:schemeClr val="accent2"/>
          </a:solidFill>
        </p:grpSpPr>
        <p:sp>
          <p:nvSpPr>
            <p:cNvPr id="37" name="Freeform 53"/>
            <p:cNvSpPr/>
            <p:nvPr/>
          </p:nvSpPr>
          <p:spPr>
            <a:xfrm rot="16200000">
              <a:off x="4267281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cs typeface="+mn-ea"/>
                <a:sym typeface="+mn-lt"/>
              </a:endParaRPr>
            </a:p>
          </p:txBody>
        </p:sp>
        <p:sp>
          <p:nvSpPr>
            <p:cNvPr id="39" name="Rectangle 54"/>
            <p:cNvSpPr/>
            <p:nvPr/>
          </p:nvSpPr>
          <p:spPr>
            <a:xfrm>
              <a:off x="4640261" y="1468511"/>
              <a:ext cx="479940" cy="4385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Group 67"/>
          <p:cNvGrpSpPr/>
          <p:nvPr/>
        </p:nvGrpSpPr>
        <p:grpSpPr>
          <a:xfrm>
            <a:off x="3918814" y="4045701"/>
            <a:ext cx="1459377" cy="1612995"/>
            <a:chOff x="3419864" y="1304397"/>
            <a:chExt cx="1094533" cy="1209746"/>
          </a:xfrm>
          <a:solidFill>
            <a:schemeClr val="accent3"/>
          </a:solidFill>
        </p:grpSpPr>
        <p:sp>
          <p:nvSpPr>
            <p:cNvPr id="41" name="Freeform 68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cs typeface="+mn-ea"/>
                <a:sym typeface="+mn-lt"/>
              </a:endParaRPr>
            </a:p>
          </p:txBody>
        </p:sp>
        <p:sp>
          <p:nvSpPr>
            <p:cNvPr id="43" name="Rectangle 69"/>
            <p:cNvSpPr/>
            <p:nvPr/>
          </p:nvSpPr>
          <p:spPr>
            <a:xfrm>
              <a:off x="3727160" y="1468512"/>
              <a:ext cx="479940" cy="4385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Group 70"/>
          <p:cNvGrpSpPr/>
          <p:nvPr/>
        </p:nvGrpSpPr>
        <p:grpSpPr>
          <a:xfrm>
            <a:off x="5723906" y="4045700"/>
            <a:ext cx="1459377" cy="1612995"/>
            <a:chOff x="4740719" y="1304398"/>
            <a:chExt cx="1094533" cy="1209746"/>
          </a:xfrm>
          <a:solidFill>
            <a:schemeClr val="accent4"/>
          </a:solidFill>
        </p:grpSpPr>
        <p:sp>
          <p:nvSpPr>
            <p:cNvPr id="46" name="Freeform 71"/>
            <p:cNvSpPr/>
            <p:nvPr/>
          </p:nvSpPr>
          <p:spPr>
            <a:xfrm rot="16200000">
              <a:off x="4683113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cs typeface="+mn-ea"/>
                <a:sym typeface="+mn-lt"/>
              </a:endParaRPr>
            </a:p>
          </p:txBody>
        </p:sp>
        <p:sp>
          <p:nvSpPr>
            <p:cNvPr id="47" name="Rectangle 73"/>
            <p:cNvSpPr/>
            <p:nvPr/>
          </p:nvSpPr>
          <p:spPr>
            <a:xfrm>
              <a:off x="5048015" y="1468513"/>
              <a:ext cx="479940" cy="4385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TextBox 20"/>
          <p:cNvSpPr txBox="1"/>
          <p:nvPr/>
        </p:nvSpPr>
        <p:spPr>
          <a:xfrm>
            <a:off x="989539" y="425675"/>
            <a:ext cx="1374305" cy="440932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系统测试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29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BADA2"/>
                </a:solidFill>
                <a:cs typeface="+mn-ea"/>
                <a:sym typeface="+mn-lt"/>
              </a:endParaRPr>
            </a:p>
          </p:txBody>
        </p:sp>
        <p:sp>
          <p:nvSpPr>
            <p:cNvPr id="30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BADA2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902530" y="571137"/>
          <a:ext cx="6447214" cy="833484"/>
        </p:xfrm>
        <a:graphic>
          <a:graphicData uri="http://schemas.openxmlformats.org/drawingml/2006/table">
            <a:tbl>
              <a:tblPr/>
              <a:tblGrid>
                <a:gridCol w="1425060"/>
                <a:gridCol w="1259590"/>
                <a:gridCol w="686190"/>
                <a:gridCol w="1578738"/>
                <a:gridCol w="1497636"/>
              </a:tblGrid>
              <a:tr h="2083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dirty="0">
                          <a:solidFill>
                            <a:srgbClr val="0BADA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设备</a:t>
                      </a:r>
                      <a:endParaRPr lang="zh-CN" sz="1200" b="0" dirty="0">
                        <a:solidFill>
                          <a:srgbClr val="0BADA2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BADA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CPU</a:t>
                      </a:r>
                      <a:endParaRPr lang="zh-CN" sz="1200" b="0" dirty="0">
                        <a:solidFill>
                          <a:srgbClr val="0BADA2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dirty="0">
                          <a:solidFill>
                            <a:srgbClr val="0BADA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内存</a:t>
                      </a:r>
                      <a:endParaRPr lang="zh-CN" sz="1200" b="0" dirty="0">
                        <a:solidFill>
                          <a:srgbClr val="0BADA2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dirty="0">
                          <a:solidFill>
                            <a:srgbClr val="0BADA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操作系统</a:t>
                      </a:r>
                      <a:endParaRPr lang="zh-CN" sz="1200" b="0" dirty="0">
                        <a:solidFill>
                          <a:srgbClr val="0BADA2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dirty="0">
                          <a:solidFill>
                            <a:srgbClr val="0BADA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所需软件和</a:t>
                      </a:r>
                      <a:r>
                        <a:rPr lang="en-US" sz="1200" b="0" dirty="0">
                          <a:solidFill>
                            <a:srgbClr val="0BADA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RPM</a:t>
                      </a:r>
                      <a:r>
                        <a:rPr lang="zh-CN" sz="1200" b="0" dirty="0">
                          <a:solidFill>
                            <a:srgbClr val="0BADA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包</a:t>
                      </a:r>
                      <a:endParaRPr lang="zh-CN" sz="1200" b="0" dirty="0">
                        <a:solidFill>
                          <a:srgbClr val="0BADA2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371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PC</a:t>
                      </a:r>
                      <a:endParaRPr lang="zh-CN" sz="1200" dirty="0">
                        <a:effectLst/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Intel i7</a:t>
                      </a:r>
                      <a:endParaRPr lang="zh-CN" sz="1200" dirty="0">
                        <a:effectLst/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8G</a:t>
                      </a:r>
                      <a:endParaRPr lang="zh-CN" sz="1200">
                        <a:effectLst/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Windows10</a:t>
                      </a:r>
                      <a:endParaRPr lang="zh-CN" sz="1200" dirty="0">
                        <a:effectLst/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Python2.7.16</a:t>
                      </a:r>
                      <a:endParaRPr lang="zh-CN" sz="1200" dirty="0">
                        <a:effectLst/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371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JDK1.8</a:t>
                      </a:r>
                      <a:endParaRPr lang="zh-CN" sz="1200" dirty="0">
                        <a:effectLst/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371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PyCharm19.1</a:t>
                      </a:r>
                      <a:endParaRPr lang="zh-CN" sz="1200" dirty="0">
                        <a:effectLst/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4823" y="548929"/>
            <a:ext cx="1012024" cy="877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715" y="771452"/>
            <a:ext cx="957155" cy="43285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4823" y="3469040"/>
            <a:ext cx="1012024" cy="877900"/>
          </a:xfrm>
          <a:prstGeom prst="rect">
            <a:avLst/>
          </a:prstGeom>
        </p:spPr>
      </p:pic>
      <p:sp>
        <p:nvSpPr>
          <p:cNvPr id="34" name="TextBox 23"/>
          <p:cNvSpPr txBox="1"/>
          <p:nvPr/>
        </p:nvSpPr>
        <p:spPr>
          <a:xfrm>
            <a:off x="10989901" y="3670146"/>
            <a:ext cx="127894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677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测试方法</a:t>
            </a:r>
            <a:endParaRPr lang="en-GB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zoom/>
      </p:transition>
    </mc:Choice>
    <mc:Fallback>
      <p:transition spd="med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20"/>
          <p:cNvSpPr txBox="1"/>
          <p:nvPr/>
        </p:nvSpPr>
        <p:spPr>
          <a:xfrm>
            <a:off x="963886" y="433345"/>
            <a:ext cx="2913189" cy="440932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kern="1200" cap="none" spc="0" normalizeH="0" baseline="0" noProof="0" dirty="0">
                <a:solidFill>
                  <a:srgbClr val="0BADA2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与同类产品对比测试</a:t>
            </a:r>
            <a:endParaRPr kumimoji="0" lang="zh-CN" altLang="en-US" sz="2400" b="1" i="0" kern="1200" cap="none" spc="0" normalizeH="0" baseline="0" noProof="0" dirty="0">
              <a:solidFill>
                <a:srgbClr val="0BADA2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49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50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14" name="TextBox 19"/>
          <p:cNvSpPr txBox="1"/>
          <p:nvPr/>
        </p:nvSpPr>
        <p:spPr>
          <a:xfrm>
            <a:off x="945679" y="943360"/>
            <a:ext cx="2223555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1218565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kern="1200" cap="none" spc="0" normalizeH="0" baseline="0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漏洞识别种类和特点</a:t>
            </a:r>
            <a:endParaRPr kumimoji="0" lang="zh-CN" altLang="en-US" sz="1200" i="0" kern="1200" cap="none" spc="0" normalizeH="0" baseline="0" noProof="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aphicFrame>
        <p:nvGraphicFramePr>
          <p:cNvPr id="18" name="图表 17"/>
          <p:cNvGraphicFramePr/>
          <p:nvPr/>
        </p:nvGraphicFramePr>
        <p:xfrm>
          <a:off x="375153" y="4184414"/>
          <a:ext cx="4539375" cy="2575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1689100" y="1252220"/>
          <a:ext cx="8814435" cy="52012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3890"/>
                <a:gridCol w="1411605"/>
                <a:gridCol w="1204595"/>
                <a:gridCol w="1605915"/>
                <a:gridCol w="1340485"/>
                <a:gridCol w="1337945"/>
              </a:tblGrid>
              <a:tr h="1118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功能或特性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WebInspect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Whisker/libwhisker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Acunetix Web Vulnerability Scanner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椰树web漏洞扫描器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BADA2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WebScan（本作品）</a:t>
                      </a:r>
                      <a:endParaRPr lang="en-US" altLang="en-US" sz="1200" b="1">
                        <a:solidFill>
                          <a:srgbClr val="0BADA2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05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SQL注入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✓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✓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✓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✓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✓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2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跨站脚本攻击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✓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✕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✓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✓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✓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8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弱口令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✓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✓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✓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✓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✓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2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后门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✓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✓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✓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✓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✓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BADA2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可拓展性</a:t>
                      </a:r>
                      <a:endParaRPr lang="en-US" altLang="en-US" sz="1000" b="1">
                        <a:solidFill>
                          <a:srgbClr val="0BADA2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✕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✕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✕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✕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✓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9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BADA2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软件是否轻量级</a:t>
                      </a:r>
                      <a:endParaRPr lang="en-US" altLang="en-US" sz="1000" b="1">
                        <a:solidFill>
                          <a:srgbClr val="0BADA2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✕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✕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✕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✕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✓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9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BADA2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跨平台</a:t>
                      </a:r>
                      <a:endParaRPr lang="en-US" altLang="en-US" sz="1000" b="1">
                        <a:solidFill>
                          <a:srgbClr val="0BADA2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✕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✕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✕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✕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✓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05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提供修复解决方案</a:t>
                      </a: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✕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✕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✓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✕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✓</a:t>
                      </a:r>
                      <a:endParaRPr lang="en-US" altLang="en-US" sz="1000" b="0"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zoom/>
      </p:transition>
    </mc:Choice>
    <mc:Fallback>
      <p:transition spd="med">
        <p:zo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20"/>
          <p:cNvSpPr txBox="1"/>
          <p:nvPr/>
        </p:nvSpPr>
        <p:spPr>
          <a:xfrm>
            <a:off x="963886" y="433345"/>
            <a:ext cx="2913189" cy="440932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与同类产品对比测试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BADA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49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50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aphicFrame>
        <p:nvGraphicFramePr>
          <p:cNvPr id="7" name="图表 6"/>
          <p:cNvGraphicFramePr/>
          <p:nvPr/>
        </p:nvGraphicFramePr>
        <p:xfrm>
          <a:off x="469900" y="1525270"/>
          <a:ext cx="5196205" cy="4328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8" name="图表 17"/>
          <p:cNvGraphicFramePr/>
          <p:nvPr/>
        </p:nvGraphicFramePr>
        <p:xfrm>
          <a:off x="6171565" y="1525270"/>
          <a:ext cx="5001895" cy="4194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zoom/>
      </p:transition>
    </mc:Choice>
    <mc:Fallback>
      <p:transition spd="med">
        <p:zo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9" t="3343" r="32888" b="3343"/>
          <a:stretch>
            <a:fillRect/>
          </a:stretch>
        </p:blipFill>
        <p:spPr>
          <a:xfrm flipH="1">
            <a:off x="7200551" y="1276414"/>
            <a:ext cx="4996547" cy="5581585"/>
          </a:xfrm>
          <a:custGeom>
            <a:avLst/>
            <a:gdLst>
              <a:gd name="connsiteX0" fmla="*/ 1002396 w 4996547"/>
              <a:gd name="connsiteY0" fmla="*/ 0 h 5581585"/>
              <a:gd name="connsiteX1" fmla="*/ 0 w 4996547"/>
              <a:gd name="connsiteY1" fmla="*/ 1400788 h 5581585"/>
              <a:gd name="connsiteX2" fmla="*/ 0 w 4996547"/>
              <a:gd name="connsiteY2" fmla="*/ 5581585 h 5581585"/>
              <a:gd name="connsiteX3" fmla="*/ 4996547 w 4996547"/>
              <a:gd name="connsiteY3" fmla="*/ 5581585 h 558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6547" h="5581585">
                <a:moveTo>
                  <a:pt x="1002396" y="0"/>
                </a:moveTo>
                <a:lnTo>
                  <a:pt x="0" y="1400788"/>
                </a:lnTo>
                <a:lnTo>
                  <a:pt x="0" y="5581585"/>
                </a:lnTo>
                <a:lnTo>
                  <a:pt x="4996547" y="5581585"/>
                </a:lnTo>
                <a:close/>
              </a:path>
            </a:pathLst>
          </a:custGeom>
        </p:spPr>
      </p:pic>
      <p:grpSp>
        <p:nvGrpSpPr>
          <p:cNvPr id="7" name="组合 6"/>
          <p:cNvGrpSpPr/>
          <p:nvPr/>
        </p:nvGrpSpPr>
        <p:grpSpPr>
          <a:xfrm>
            <a:off x="2181214" y="2156929"/>
            <a:ext cx="1352571" cy="1352571"/>
            <a:chOff x="1399730" y="2336522"/>
            <a:chExt cx="623455" cy="623455"/>
          </a:xfrm>
        </p:grpSpPr>
        <p:sp>
          <p:nvSpPr>
            <p:cNvPr id="2" name="椭圆 1"/>
            <p:cNvSpPr/>
            <p:nvPr/>
          </p:nvSpPr>
          <p:spPr>
            <a:xfrm>
              <a:off x="1399730" y="2336522"/>
              <a:ext cx="623455" cy="623455"/>
            </a:xfrm>
            <a:prstGeom prst="ellipse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56260" y="2440978"/>
              <a:ext cx="510395" cy="436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  <a:endParaRPr lang="zh-CN" altLang="en-US" sz="5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TextBox 20"/>
          <p:cNvSpPr txBox="1"/>
          <p:nvPr/>
        </p:nvSpPr>
        <p:spPr>
          <a:xfrm>
            <a:off x="1931934" y="3756084"/>
            <a:ext cx="1972310" cy="623570"/>
          </a:xfrm>
          <a:prstGeom prst="rect">
            <a:avLst/>
          </a:prstGeom>
          <a:noFill/>
        </p:spPr>
        <p:txBody>
          <a:bodyPr wrap="square" lIns="70907" tIns="35455" rIns="70907" bIns="35455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BADA2"/>
                </a:solidFill>
                <a:cs typeface="+mn-ea"/>
                <a:sym typeface="+mn-lt"/>
              </a:rPr>
              <a:t>创新性</a:t>
            </a:r>
            <a:endParaRPr lang="zh-CN" altLang="en-US" sz="36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454187" y="4401807"/>
            <a:ext cx="2143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          Innovation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8647542" y="3791022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11317453" y="465640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6603999" y="5570252"/>
            <a:ext cx="1843009" cy="1287747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 dir="l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528637" y="1381475"/>
            <a:ext cx="2584032" cy="378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1" i="0" u="none" strike="noStrike" kern="1200" cap="none" spc="0" normalizeH="0" baseline="0" noProof="0" dirty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01.</a:t>
            </a:r>
            <a:r>
              <a:rPr kumimoji="0" lang="zh-CN" altLang="en-US" sz="1865" b="1" i="0" u="none" strike="noStrike" kern="1200" cap="none" spc="0" normalizeH="0" baseline="0" noProof="0" dirty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插件化功能模块</a:t>
            </a:r>
            <a:endParaRPr kumimoji="0" lang="zh-CN" altLang="en-US" sz="1865" b="1" i="0" u="none" strike="noStrike" kern="1200" cap="none" spc="0" normalizeH="0" baseline="0" noProof="0" dirty="0">
              <a:ln>
                <a:noFill/>
              </a:ln>
              <a:solidFill>
                <a:srgbClr val="0BADA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7722" y="1760399"/>
            <a:ext cx="2391698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每一种漏洞都可以开发对应的功能模块进行检查，可以自行开发新的模块，添加新功能。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7" name="TextBox 20"/>
          <p:cNvSpPr txBox="1"/>
          <p:nvPr/>
        </p:nvSpPr>
        <p:spPr>
          <a:xfrm>
            <a:off x="1099421" y="433345"/>
            <a:ext cx="1682083" cy="440932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0BADA2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作品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创新点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BADA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49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50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6783830" y="4571355"/>
            <a:ext cx="2650490" cy="378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8565">
              <a:defRPr/>
            </a:pPr>
            <a:r>
              <a:rPr lang="en-US" altLang="zh-CN" sz="1865" b="1" dirty="0">
                <a:solidFill>
                  <a:srgbClr val="0BADA2"/>
                </a:solidFill>
                <a:cs typeface="+mn-ea"/>
                <a:sym typeface="+mn-lt"/>
              </a:rPr>
              <a:t>02.</a:t>
            </a:r>
            <a:r>
              <a:rPr lang="zh-CN" altLang="en-US" sz="1865" b="1" dirty="0">
                <a:solidFill>
                  <a:srgbClr val="0BADA2"/>
                </a:solidFill>
                <a:cs typeface="+mn-ea"/>
                <a:sym typeface="+mn-lt"/>
              </a:rPr>
              <a:t>对未知漏洞进行预警</a:t>
            </a:r>
            <a:endParaRPr lang="zh-CN" altLang="en-US" sz="1865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40" name="TextBox 29"/>
          <p:cNvSpPr txBox="1"/>
          <p:nvPr/>
        </p:nvSpPr>
        <p:spPr>
          <a:xfrm>
            <a:off x="7090059" y="4926729"/>
            <a:ext cx="2493387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8565">
              <a:lnSpc>
                <a:spcPct val="130000"/>
              </a:lnSpc>
              <a:spcBef>
                <a:spcPts val="800"/>
              </a:spcBef>
              <a:defRPr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发挥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Python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AI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特性，用 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AI 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相关库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(AIMA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）进行疑似的警告和建议，对有可能出现的漏洞进行预警。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37207" y="1678282"/>
            <a:ext cx="4394198" cy="4107052"/>
            <a:chOff x="3898901" y="2034103"/>
            <a:chExt cx="4394198" cy="4107052"/>
          </a:xfrm>
        </p:grpSpPr>
        <p:sp>
          <p:nvSpPr>
            <p:cNvPr id="4" name="Freeform 7"/>
            <p:cNvSpPr/>
            <p:nvPr/>
          </p:nvSpPr>
          <p:spPr bwMode="auto">
            <a:xfrm>
              <a:off x="3898901" y="3078735"/>
              <a:ext cx="2763462" cy="1572146"/>
            </a:xfrm>
            <a:custGeom>
              <a:avLst/>
              <a:gdLst>
                <a:gd name="T0" fmla="*/ 658 w 2044"/>
                <a:gd name="T1" fmla="*/ 998 h 1163"/>
                <a:gd name="T2" fmla="*/ 666 w 2044"/>
                <a:gd name="T3" fmla="*/ 878 h 1163"/>
                <a:gd name="T4" fmla="*/ 1536 w 2044"/>
                <a:gd name="T5" fmla="*/ 119 h 1163"/>
                <a:gd name="T6" fmla="*/ 1840 w 2044"/>
                <a:gd name="T7" fmla="*/ 173 h 1163"/>
                <a:gd name="T8" fmla="*/ 1723 w 2044"/>
                <a:gd name="T9" fmla="*/ 263 h 1163"/>
                <a:gd name="T10" fmla="*/ 2044 w 2044"/>
                <a:gd name="T11" fmla="*/ 282 h 1163"/>
                <a:gd name="T12" fmla="*/ 1891 w 2044"/>
                <a:gd name="T13" fmla="*/ 0 h 1163"/>
                <a:gd name="T14" fmla="*/ 1860 w 2044"/>
                <a:gd name="T15" fmla="*/ 141 h 1163"/>
                <a:gd name="T16" fmla="*/ 1421 w 2044"/>
                <a:gd name="T17" fmla="*/ 24 h 1163"/>
                <a:gd name="T18" fmla="*/ 749 w 2044"/>
                <a:gd name="T19" fmla="*/ 337 h 1163"/>
                <a:gd name="T20" fmla="*/ 751 w 2044"/>
                <a:gd name="T21" fmla="*/ 333 h 1163"/>
                <a:gd name="T22" fmla="*/ 0 w 2044"/>
                <a:gd name="T23" fmla="*/ 333 h 1163"/>
                <a:gd name="T24" fmla="*/ 0 w 2044"/>
                <a:gd name="T25" fmla="*/ 1163 h 1163"/>
                <a:gd name="T26" fmla="*/ 582 w 2044"/>
                <a:gd name="T27" fmla="*/ 1163 h 1163"/>
                <a:gd name="T28" fmla="*/ 673 w 2044"/>
                <a:gd name="T29" fmla="*/ 1163 h 1163"/>
                <a:gd name="T30" fmla="*/ 658 w 2044"/>
                <a:gd name="T31" fmla="*/ 998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4" h="1163">
                  <a:moveTo>
                    <a:pt x="658" y="998"/>
                  </a:moveTo>
                  <a:cubicBezTo>
                    <a:pt x="658" y="957"/>
                    <a:pt x="661" y="917"/>
                    <a:pt x="666" y="878"/>
                  </a:cubicBezTo>
                  <a:cubicBezTo>
                    <a:pt x="725" y="449"/>
                    <a:pt x="1092" y="119"/>
                    <a:pt x="1536" y="119"/>
                  </a:cubicBezTo>
                  <a:cubicBezTo>
                    <a:pt x="1643" y="119"/>
                    <a:pt x="1745" y="138"/>
                    <a:pt x="1840" y="173"/>
                  </a:cubicBezTo>
                  <a:cubicBezTo>
                    <a:pt x="1723" y="263"/>
                    <a:pt x="1723" y="263"/>
                    <a:pt x="1723" y="263"/>
                  </a:cubicBezTo>
                  <a:cubicBezTo>
                    <a:pt x="1817" y="249"/>
                    <a:pt x="1947" y="261"/>
                    <a:pt x="2044" y="282"/>
                  </a:cubicBezTo>
                  <a:cubicBezTo>
                    <a:pt x="1984" y="203"/>
                    <a:pt x="1918" y="91"/>
                    <a:pt x="1891" y="0"/>
                  </a:cubicBezTo>
                  <a:cubicBezTo>
                    <a:pt x="1860" y="141"/>
                    <a:pt x="1860" y="141"/>
                    <a:pt x="1860" y="141"/>
                  </a:cubicBezTo>
                  <a:cubicBezTo>
                    <a:pt x="1731" y="66"/>
                    <a:pt x="1581" y="24"/>
                    <a:pt x="1421" y="24"/>
                  </a:cubicBezTo>
                  <a:cubicBezTo>
                    <a:pt x="1152" y="24"/>
                    <a:pt x="910" y="146"/>
                    <a:pt x="749" y="337"/>
                  </a:cubicBezTo>
                  <a:cubicBezTo>
                    <a:pt x="750" y="336"/>
                    <a:pt x="750" y="335"/>
                    <a:pt x="751" y="333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1163"/>
                    <a:pt x="0" y="1163"/>
                    <a:pt x="0" y="1163"/>
                  </a:cubicBezTo>
                  <a:cubicBezTo>
                    <a:pt x="582" y="1163"/>
                    <a:pt x="582" y="1163"/>
                    <a:pt x="582" y="1163"/>
                  </a:cubicBezTo>
                  <a:cubicBezTo>
                    <a:pt x="673" y="1163"/>
                    <a:pt x="673" y="1163"/>
                    <a:pt x="673" y="1163"/>
                  </a:cubicBezTo>
                  <a:cubicBezTo>
                    <a:pt x="663" y="1109"/>
                    <a:pt x="658" y="1054"/>
                    <a:pt x="658" y="99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" name="Freeform 8"/>
            <p:cNvSpPr/>
            <p:nvPr/>
          </p:nvSpPr>
          <p:spPr bwMode="auto">
            <a:xfrm>
              <a:off x="5529637" y="3529140"/>
              <a:ext cx="2763462" cy="1572146"/>
            </a:xfrm>
            <a:custGeom>
              <a:avLst/>
              <a:gdLst>
                <a:gd name="T0" fmla="*/ 1386 w 2044"/>
                <a:gd name="T1" fmla="*/ 165 h 1163"/>
                <a:gd name="T2" fmla="*/ 1378 w 2044"/>
                <a:gd name="T3" fmla="*/ 285 h 1163"/>
                <a:gd name="T4" fmla="*/ 508 w 2044"/>
                <a:gd name="T5" fmla="*/ 1043 h 1163"/>
                <a:gd name="T6" fmla="*/ 204 w 2044"/>
                <a:gd name="T7" fmla="*/ 990 h 1163"/>
                <a:gd name="T8" fmla="*/ 321 w 2044"/>
                <a:gd name="T9" fmla="*/ 900 h 1163"/>
                <a:gd name="T10" fmla="*/ 0 w 2044"/>
                <a:gd name="T11" fmla="*/ 881 h 1163"/>
                <a:gd name="T12" fmla="*/ 153 w 2044"/>
                <a:gd name="T13" fmla="*/ 1163 h 1163"/>
                <a:gd name="T14" fmla="*/ 184 w 2044"/>
                <a:gd name="T15" fmla="*/ 1022 h 1163"/>
                <a:gd name="T16" fmla="*/ 623 w 2044"/>
                <a:gd name="T17" fmla="*/ 1139 h 1163"/>
                <a:gd name="T18" fmla="*/ 1295 w 2044"/>
                <a:gd name="T19" fmla="*/ 826 h 1163"/>
                <a:gd name="T20" fmla="*/ 1293 w 2044"/>
                <a:gd name="T21" fmla="*/ 830 h 1163"/>
                <a:gd name="T22" fmla="*/ 2044 w 2044"/>
                <a:gd name="T23" fmla="*/ 830 h 1163"/>
                <a:gd name="T24" fmla="*/ 2044 w 2044"/>
                <a:gd name="T25" fmla="*/ 0 h 1163"/>
                <a:gd name="T26" fmla="*/ 1462 w 2044"/>
                <a:gd name="T27" fmla="*/ 0 h 1163"/>
                <a:gd name="T28" fmla="*/ 1371 w 2044"/>
                <a:gd name="T29" fmla="*/ 0 h 1163"/>
                <a:gd name="T30" fmla="*/ 1386 w 2044"/>
                <a:gd name="T31" fmla="*/ 165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4" h="1163">
                  <a:moveTo>
                    <a:pt x="1386" y="165"/>
                  </a:moveTo>
                  <a:cubicBezTo>
                    <a:pt x="1386" y="206"/>
                    <a:pt x="1383" y="246"/>
                    <a:pt x="1378" y="285"/>
                  </a:cubicBezTo>
                  <a:cubicBezTo>
                    <a:pt x="1319" y="713"/>
                    <a:pt x="952" y="1043"/>
                    <a:pt x="508" y="1043"/>
                  </a:cubicBezTo>
                  <a:cubicBezTo>
                    <a:pt x="401" y="1043"/>
                    <a:pt x="299" y="1024"/>
                    <a:pt x="204" y="990"/>
                  </a:cubicBezTo>
                  <a:cubicBezTo>
                    <a:pt x="321" y="900"/>
                    <a:pt x="321" y="900"/>
                    <a:pt x="321" y="900"/>
                  </a:cubicBezTo>
                  <a:cubicBezTo>
                    <a:pt x="227" y="914"/>
                    <a:pt x="97" y="902"/>
                    <a:pt x="0" y="881"/>
                  </a:cubicBezTo>
                  <a:cubicBezTo>
                    <a:pt x="60" y="960"/>
                    <a:pt x="126" y="1072"/>
                    <a:pt x="153" y="1163"/>
                  </a:cubicBezTo>
                  <a:cubicBezTo>
                    <a:pt x="184" y="1022"/>
                    <a:pt x="184" y="1022"/>
                    <a:pt x="184" y="1022"/>
                  </a:cubicBezTo>
                  <a:cubicBezTo>
                    <a:pt x="313" y="1096"/>
                    <a:pt x="463" y="1139"/>
                    <a:pt x="623" y="1139"/>
                  </a:cubicBezTo>
                  <a:cubicBezTo>
                    <a:pt x="892" y="1139"/>
                    <a:pt x="1134" y="1017"/>
                    <a:pt x="1295" y="826"/>
                  </a:cubicBezTo>
                  <a:cubicBezTo>
                    <a:pt x="1294" y="827"/>
                    <a:pt x="1294" y="828"/>
                    <a:pt x="1293" y="830"/>
                  </a:cubicBezTo>
                  <a:cubicBezTo>
                    <a:pt x="2044" y="830"/>
                    <a:pt x="2044" y="830"/>
                    <a:pt x="2044" y="830"/>
                  </a:cubicBezTo>
                  <a:cubicBezTo>
                    <a:pt x="2044" y="0"/>
                    <a:pt x="2044" y="0"/>
                    <a:pt x="2044" y="0"/>
                  </a:cubicBezTo>
                  <a:cubicBezTo>
                    <a:pt x="1462" y="0"/>
                    <a:pt x="1462" y="0"/>
                    <a:pt x="1462" y="0"/>
                  </a:cubicBezTo>
                  <a:cubicBezTo>
                    <a:pt x="1371" y="0"/>
                    <a:pt x="1371" y="0"/>
                    <a:pt x="1371" y="0"/>
                  </a:cubicBezTo>
                  <a:cubicBezTo>
                    <a:pt x="1381" y="54"/>
                    <a:pt x="1386" y="109"/>
                    <a:pt x="1386" y="16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6" name="Group 12"/>
            <p:cNvGrpSpPr/>
            <p:nvPr/>
          </p:nvGrpSpPr>
          <p:grpSpPr>
            <a:xfrm>
              <a:off x="5885711" y="5609671"/>
              <a:ext cx="398028" cy="531484"/>
              <a:chOff x="754063" y="1211263"/>
              <a:chExt cx="269875" cy="360363"/>
            </a:xfrm>
            <a:solidFill>
              <a:schemeClr val="bg1"/>
            </a:solidFill>
          </p:grpSpPr>
          <p:sp>
            <p:nvSpPr>
              <p:cNvPr id="7" name="Freeform 9"/>
              <p:cNvSpPr>
                <a:spLocks noEditPoints="1"/>
              </p:cNvSpPr>
              <p:nvPr/>
            </p:nvSpPr>
            <p:spPr bwMode="auto">
              <a:xfrm>
                <a:off x="754063" y="1211263"/>
                <a:ext cx="269875" cy="360363"/>
              </a:xfrm>
              <a:custGeom>
                <a:avLst/>
                <a:gdLst/>
                <a:ahLst/>
                <a:cxnLst>
                  <a:cxn ang="0">
                    <a:pos x="80" y="50"/>
                  </a:cxn>
                  <a:cxn ang="0">
                    <a:pos x="80" y="35"/>
                  </a:cxn>
                  <a:cxn ang="0">
                    <a:pos x="46" y="0"/>
                  </a:cxn>
                  <a:cxn ang="0">
                    <a:pos x="11" y="35"/>
                  </a:cxn>
                  <a:cxn ang="0">
                    <a:pos x="11" y="50"/>
                  </a:cxn>
                  <a:cxn ang="0">
                    <a:pos x="0" y="61"/>
                  </a:cxn>
                  <a:cxn ang="0">
                    <a:pos x="0" y="88"/>
                  </a:cxn>
                  <a:cxn ang="0">
                    <a:pos x="34" y="123"/>
                  </a:cxn>
                  <a:cxn ang="0">
                    <a:pos x="57" y="123"/>
                  </a:cxn>
                  <a:cxn ang="0">
                    <a:pos x="92" y="88"/>
                  </a:cxn>
                  <a:cxn ang="0">
                    <a:pos x="92" y="61"/>
                  </a:cxn>
                  <a:cxn ang="0">
                    <a:pos x="80" y="50"/>
                  </a:cxn>
                  <a:cxn ang="0">
                    <a:pos x="19" y="35"/>
                  </a:cxn>
                  <a:cxn ang="0">
                    <a:pos x="46" y="8"/>
                  </a:cxn>
                  <a:cxn ang="0">
                    <a:pos x="73" y="35"/>
                  </a:cxn>
                  <a:cxn ang="0">
                    <a:pos x="73" y="50"/>
                  </a:cxn>
                  <a:cxn ang="0">
                    <a:pos x="65" y="50"/>
                  </a:cxn>
                  <a:cxn ang="0">
                    <a:pos x="65" y="35"/>
                  </a:cxn>
                  <a:cxn ang="0">
                    <a:pos x="46" y="15"/>
                  </a:cxn>
                  <a:cxn ang="0">
                    <a:pos x="27" y="35"/>
                  </a:cxn>
                  <a:cxn ang="0">
                    <a:pos x="27" y="50"/>
                  </a:cxn>
                  <a:cxn ang="0">
                    <a:pos x="19" y="50"/>
                  </a:cxn>
                  <a:cxn ang="0">
                    <a:pos x="19" y="35"/>
                  </a:cxn>
                  <a:cxn ang="0">
                    <a:pos x="61" y="35"/>
                  </a:cxn>
                  <a:cxn ang="0">
                    <a:pos x="61" y="50"/>
                  </a:cxn>
                  <a:cxn ang="0">
                    <a:pos x="31" y="50"/>
                  </a:cxn>
                  <a:cxn ang="0">
                    <a:pos x="31" y="35"/>
                  </a:cxn>
                  <a:cxn ang="0">
                    <a:pos x="46" y="19"/>
                  </a:cxn>
                  <a:cxn ang="0">
                    <a:pos x="61" y="35"/>
                  </a:cxn>
                  <a:cxn ang="0">
                    <a:pos x="84" y="73"/>
                  </a:cxn>
                  <a:cxn ang="0">
                    <a:pos x="84" y="88"/>
                  </a:cxn>
                  <a:cxn ang="0">
                    <a:pos x="57" y="115"/>
                  </a:cxn>
                  <a:cxn ang="0">
                    <a:pos x="34" y="115"/>
                  </a:cxn>
                  <a:cxn ang="0">
                    <a:pos x="8" y="88"/>
                  </a:cxn>
                  <a:cxn ang="0">
                    <a:pos x="8" y="61"/>
                  </a:cxn>
                  <a:cxn ang="0">
                    <a:pos x="11" y="58"/>
                  </a:cxn>
                  <a:cxn ang="0">
                    <a:pos x="80" y="58"/>
                  </a:cxn>
                  <a:cxn ang="0">
                    <a:pos x="84" y="61"/>
                  </a:cxn>
                  <a:cxn ang="0">
                    <a:pos x="84" y="73"/>
                  </a:cxn>
                  <a:cxn ang="0">
                    <a:pos x="84" y="73"/>
                  </a:cxn>
                  <a:cxn ang="0">
                    <a:pos x="84" y="73"/>
                  </a:cxn>
                </a:cxnLst>
                <a:rect l="0" t="0" r="r" b="b"/>
                <a:pathLst>
                  <a:path w="92" h="123">
                    <a:moveTo>
                      <a:pt x="80" y="50"/>
                    </a:move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16"/>
                      <a:pt x="65" y="0"/>
                      <a:pt x="46" y="0"/>
                    </a:cubicBezTo>
                    <a:cubicBezTo>
                      <a:pt x="27" y="0"/>
                      <a:pt x="11" y="16"/>
                      <a:pt x="11" y="35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5" y="50"/>
                      <a:pt x="0" y="55"/>
                      <a:pt x="0" y="61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107"/>
                      <a:pt x="15" y="123"/>
                      <a:pt x="34" y="123"/>
                    </a:cubicBezTo>
                    <a:cubicBezTo>
                      <a:pt x="57" y="123"/>
                      <a:pt x="57" y="123"/>
                      <a:pt x="57" y="123"/>
                    </a:cubicBezTo>
                    <a:cubicBezTo>
                      <a:pt x="76" y="123"/>
                      <a:pt x="92" y="107"/>
                      <a:pt x="92" y="88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55"/>
                      <a:pt x="87" y="50"/>
                      <a:pt x="80" y="50"/>
                    </a:cubicBezTo>
                    <a:close/>
                    <a:moveTo>
                      <a:pt x="19" y="35"/>
                    </a:moveTo>
                    <a:cubicBezTo>
                      <a:pt x="19" y="20"/>
                      <a:pt x="31" y="8"/>
                      <a:pt x="46" y="8"/>
                    </a:cubicBezTo>
                    <a:cubicBezTo>
                      <a:pt x="61" y="8"/>
                      <a:pt x="73" y="20"/>
                      <a:pt x="73" y="35"/>
                    </a:cubicBezTo>
                    <a:cubicBezTo>
                      <a:pt x="73" y="50"/>
                      <a:pt x="73" y="50"/>
                      <a:pt x="73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24"/>
                      <a:pt x="56" y="15"/>
                      <a:pt x="46" y="15"/>
                    </a:cubicBezTo>
                    <a:cubicBezTo>
                      <a:pt x="35" y="15"/>
                      <a:pt x="27" y="24"/>
                      <a:pt x="27" y="3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19" y="50"/>
                      <a:pt x="19" y="50"/>
                      <a:pt x="19" y="50"/>
                    </a:cubicBezTo>
                    <a:lnTo>
                      <a:pt x="19" y="35"/>
                    </a:lnTo>
                    <a:close/>
                    <a:moveTo>
                      <a:pt x="61" y="35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31" y="50"/>
                      <a:pt x="31" y="50"/>
                      <a:pt x="31" y="50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1" y="26"/>
                      <a:pt x="37" y="19"/>
                      <a:pt x="46" y="19"/>
                    </a:cubicBezTo>
                    <a:cubicBezTo>
                      <a:pt x="54" y="19"/>
                      <a:pt x="61" y="26"/>
                      <a:pt x="61" y="35"/>
                    </a:cubicBezTo>
                    <a:close/>
                    <a:moveTo>
                      <a:pt x="84" y="73"/>
                    </a:move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103"/>
                      <a:pt x="72" y="115"/>
                      <a:pt x="57" y="115"/>
                    </a:cubicBezTo>
                    <a:cubicBezTo>
                      <a:pt x="34" y="115"/>
                      <a:pt x="34" y="115"/>
                      <a:pt x="34" y="115"/>
                    </a:cubicBezTo>
                    <a:cubicBezTo>
                      <a:pt x="20" y="115"/>
                      <a:pt x="8" y="103"/>
                      <a:pt x="8" y="88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8" y="59"/>
                      <a:pt x="9" y="58"/>
                      <a:pt x="11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3" y="58"/>
                      <a:pt x="84" y="59"/>
                      <a:pt x="84" y="61"/>
                    </a:cubicBezTo>
                    <a:lnTo>
                      <a:pt x="84" y="73"/>
                    </a:lnTo>
                    <a:close/>
                    <a:moveTo>
                      <a:pt x="84" y="73"/>
                    </a:moveTo>
                    <a:cubicBezTo>
                      <a:pt x="84" y="73"/>
                      <a:pt x="84" y="73"/>
                      <a:pt x="84" y="73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8" name="Freeform 10"/>
              <p:cNvSpPr>
                <a:spLocks noEditPoints="1"/>
              </p:cNvSpPr>
              <p:nvPr/>
            </p:nvSpPr>
            <p:spPr bwMode="auto">
              <a:xfrm>
                <a:off x="865188" y="1425576"/>
                <a:ext cx="47625" cy="666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8"/>
                  </a:cxn>
                  <a:cxn ang="0">
                    <a:pos x="3" y="18"/>
                  </a:cxn>
                  <a:cxn ang="0">
                    <a:pos x="8" y="23"/>
                  </a:cxn>
                  <a:cxn ang="0">
                    <a:pos x="13" y="18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23">
                    <a:moveTo>
                      <a:pt x="8" y="0"/>
                    </a:moveTo>
                    <a:cubicBezTo>
                      <a:pt x="4" y="0"/>
                      <a:pt x="0" y="3"/>
                      <a:pt x="0" y="8"/>
                    </a:cubicBezTo>
                    <a:cubicBezTo>
                      <a:pt x="0" y="10"/>
                      <a:pt x="1" y="14"/>
                      <a:pt x="3" y="18"/>
                    </a:cubicBezTo>
                    <a:cubicBezTo>
                      <a:pt x="4" y="21"/>
                      <a:pt x="5" y="23"/>
                      <a:pt x="8" y="23"/>
                    </a:cubicBezTo>
                    <a:cubicBezTo>
                      <a:pt x="11" y="23"/>
                      <a:pt x="12" y="21"/>
                      <a:pt x="13" y="18"/>
                    </a:cubicBezTo>
                    <a:cubicBezTo>
                      <a:pt x="14" y="14"/>
                      <a:pt x="16" y="10"/>
                      <a:pt x="16" y="8"/>
                    </a:cubicBezTo>
                    <a:cubicBezTo>
                      <a:pt x="16" y="3"/>
                      <a:pt x="12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15"/>
            <p:cNvGrpSpPr/>
            <p:nvPr/>
          </p:nvGrpSpPr>
          <p:grpSpPr>
            <a:xfrm>
              <a:off x="7575729" y="3887668"/>
              <a:ext cx="531484" cy="461246"/>
              <a:chOff x="8783638" y="1235076"/>
              <a:chExt cx="360363" cy="312738"/>
            </a:xfrm>
            <a:solidFill>
              <a:schemeClr val="bg1"/>
            </a:solidFill>
          </p:grpSpPr>
          <p:sp>
            <p:nvSpPr>
              <p:cNvPr id="10" name="Freeform 51"/>
              <p:cNvSpPr>
                <a:spLocks noEditPoints="1"/>
              </p:cNvSpPr>
              <p:nvPr/>
            </p:nvSpPr>
            <p:spPr bwMode="auto">
              <a:xfrm>
                <a:off x="8842375" y="1290638"/>
                <a:ext cx="128588" cy="8413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27"/>
                  </a:cxn>
                  <a:cxn ang="0">
                    <a:pos x="1" y="29"/>
                  </a:cxn>
                  <a:cxn ang="0">
                    <a:pos x="3" y="27"/>
                  </a:cxn>
                  <a:cxn ang="0">
                    <a:pos x="42" y="4"/>
                  </a:cxn>
                  <a:cxn ang="0">
                    <a:pos x="44" y="2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44" h="29">
                    <a:moveTo>
                      <a:pt x="42" y="0"/>
                    </a:moveTo>
                    <a:cubicBezTo>
                      <a:pt x="19" y="0"/>
                      <a:pt x="0" y="12"/>
                      <a:pt x="0" y="27"/>
                    </a:cubicBezTo>
                    <a:cubicBezTo>
                      <a:pt x="0" y="28"/>
                      <a:pt x="0" y="29"/>
                      <a:pt x="1" y="29"/>
                    </a:cubicBezTo>
                    <a:cubicBezTo>
                      <a:pt x="3" y="29"/>
                      <a:pt x="3" y="28"/>
                      <a:pt x="3" y="27"/>
                    </a:cubicBezTo>
                    <a:cubicBezTo>
                      <a:pt x="3" y="15"/>
                      <a:pt x="21" y="4"/>
                      <a:pt x="42" y="4"/>
                    </a:cubicBezTo>
                    <a:cubicBezTo>
                      <a:pt x="43" y="4"/>
                      <a:pt x="44" y="3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lose/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1" name="Freeform 52"/>
              <p:cNvSpPr>
                <a:spLocks noEditPoints="1"/>
              </p:cNvSpPr>
              <p:nvPr/>
            </p:nvSpPr>
            <p:spPr bwMode="auto">
              <a:xfrm>
                <a:off x="8783638" y="1235076"/>
                <a:ext cx="360363" cy="312738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0" y="46"/>
                  </a:cxn>
                  <a:cxn ang="0">
                    <a:pos x="27" y="84"/>
                  </a:cxn>
                  <a:cxn ang="0">
                    <a:pos x="27" y="84"/>
                  </a:cxn>
                  <a:cxn ang="0">
                    <a:pos x="20" y="102"/>
                  </a:cxn>
                  <a:cxn ang="0">
                    <a:pos x="20" y="104"/>
                  </a:cxn>
                  <a:cxn ang="0">
                    <a:pos x="23" y="107"/>
                  </a:cxn>
                  <a:cxn ang="0">
                    <a:pos x="24" y="107"/>
                  </a:cxn>
                  <a:cxn ang="0">
                    <a:pos x="50" y="91"/>
                  </a:cxn>
                  <a:cxn ang="0">
                    <a:pos x="62" y="92"/>
                  </a:cxn>
                  <a:cxn ang="0">
                    <a:pos x="123" y="46"/>
                  </a:cxn>
                  <a:cxn ang="0">
                    <a:pos x="62" y="0"/>
                  </a:cxn>
                  <a:cxn ang="0">
                    <a:pos x="62" y="84"/>
                  </a:cxn>
                  <a:cxn ang="0">
                    <a:pos x="51" y="83"/>
                  </a:cxn>
                  <a:cxn ang="0">
                    <a:pos x="50" y="83"/>
                  </a:cxn>
                  <a:cxn ang="0">
                    <a:pos x="44" y="86"/>
                  </a:cxn>
                  <a:cxn ang="0">
                    <a:pos x="32" y="96"/>
                  </a:cxn>
                  <a:cxn ang="0">
                    <a:pos x="35" y="85"/>
                  </a:cxn>
                  <a:cxn ang="0">
                    <a:pos x="35" y="84"/>
                  </a:cxn>
                  <a:cxn ang="0">
                    <a:pos x="31" y="77"/>
                  </a:cxn>
                  <a:cxn ang="0">
                    <a:pos x="8" y="46"/>
                  </a:cxn>
                  <a:cxn ang="0">
                    <a:pos x="62" y="7"/>
                  </a:cxn>
                  <a:cxn ang="0">
                    <a:pos x="115" y="46"/>
                  </a:cxn>
                  <a:cxn ang="0">
                    <a:pos x="62" y="84"/>
                  </a:cxn>
                  <a:cxn ang="0">
                    <a:pos x="62" y="84"/>
                  </a:cxn>
                  <a:cxn ang="0">
                    <a:pos x="62" y="84"/>
                  </a:cxn>
                </a:cxnLst>
                <a:rect l="0" t="0" r="r" b="b"/>
                <a:pathLst>
                  <a:path w="123" h="107">
                    <a:moveTo>
                      <a:pt x="62" y="0"/>
                    </a:moveTo>
                    <a:cubicBezTo>
                      <a:pt x="28" y="0"/>
                      <a:pt x="0" y="20"/>
                      <a:pt x="0" y="46"/>
                    </a:cubicBezTo>
                    <a:cubicBezTo>
                      <a:pt x="0" y="62"/>
                      <a:pt x="11" y="76"/>
                      <a:pt x="27" y="84"/>
                    </a:cubicBezTo>
                    <a:cubicBezTo>
                      <a:pt x="27" y="84"/>
                      <a:pt x="27" y="84"/>
                      <a:pt x="27" y="84"/>
                    </a:cubicBezTo>
                    <a:cubicBezTo>
                      <a:pt x="27" y="91"/>
                      <a:pt x="22" y="98"/>
                      <a:pt x="20" y="102"/>
                    </a:cubicBezTo>
                    <a:cubicBezTo>
                      <a:pt x="20" y="103"/>
                      <a:pt x="20" y="103"/>
                      <a:pt x="20" y="104"/>
                    </a:cubicBezTo>
                    <a:cubicBezTo>
                      <a:pt x="20" y="106"/>
                      <a:pt x="21" y="107"/>
                      <a:pt x="23" y="107"/>
                    </a:cubicBezTo>
                    <a:cubicBezTo>
                      <a:pt x="23" y="107"/>
                      <a:pt x="24" y="107"/>
                      <a:pt x="24" y="107"/>
                    </a:cubicBezTo>
                    <a:cubicBezTo>
                      <a:pt x="36" y="105"/>
                      <a:pt x="47" y="94"/>
                      <a:pt x="50" y="91"/>
                    </a:cubicBezTo>
                    <a:cubicBezTo>
                      <a:pt x="54" y="92"/>
                      <a:pt x="58" y="92"/>
                      <a:pt x="62" y="92"/>
                    </a:cubicBezTo>
                    <a:cubicBezTo>
                      <a:pt x="96" y="92"/>
                      <a:pt x="123" y="71"/>
                      <a:pt x="123" y="46"/>
                    </a:cubicBezTo>
                    <a:cubicBezTo>
                      <a:pt x="123" y="20"/>
                      <a:pt x="96" y="0"/>
                      <a:pt x="62" y="0"/>
                    </a:cubicBezTo>
                    <a:close/>
                    <a:moveTo>
                      <a:pt x="62" y="84"/>
                    </a:moveTo>
                    <a:cubicBezTo>
                      <a:pt x="58" y="84"/>
                      <a:pt x="55" y="84"/>
                      <a:pt x="51" y="83"/>
                    </a:cubicBezTo>
                    <a:cubicBezTo>
                      <a:pt x="51" y="83"/>
                      <a:pt x="50" y="83"/>
                      <a:pt x="50" y="83"/>
                    </a:cubicBezTo>
                    <a:cubicBezTo>
                      <a:pt x="48" y="83"/>
                      <a:pt x="45" y="84"/>
                      <a:pt x="44" y="86"/>
                    </a:cubicBezTo>
                    <a:cubicBezTo>
                      <a:pt x="42" y="88"/>
                      <a:pt x="38" y="93"/>
                      <a:pt x="32" y="96"/>
                    </a:cubicBezTo>
                    <a:cubicBezTo>
                      <a:pt x="34" y="92"/>
                      <a:pt x="35" y="89"/>
                      <a:pt x="35" y="85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1"/>
                      <a:pt x="33" y="78"/>
                      <a:pt x="31" y="77"/>
                    </a:cubicBezTo>
                    <a:cubicBezTo>
                      <a:pt x="17" y="70"/>
                      <a:pt x="8" y="58"/>
                      <a:pt x="8" y="46"/>
                    </a:cubicBezTo>
                    <a:cubicBezTo>
                      <a:pt x="8" y="25"/>
                      <a:pt x="32" y="7"/>
                      <a:pt x="62" y="7"/>
                    </a:cubicBezTo>
                    <a:cubicBezTo>
                      <a:pt x="91" y="7"/>
                      <a:pt x="115" y="25"/>
                      <a:pt x="115" y="46"/>
                    </a:cubicBezTo>
                    <a:cubicBezTo>
                      <a:pt x="115" y="67"/>
                      <a:pt x="91" y="84"/>
                      <a:pt x="62" y="84"/>
                    </a:cubicBezTo>
                    <a:close/>
                    <a:moveTo>
                      <a:pt x="62" y="84"/>
                    </a:moveTo>
                    <a:cubicBezTo>
                      <a:pt x="62" y="84"/>
                      <a:pt x="62" y="84"/>
                      <a:pt x="62" y="84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12" name="Freeform 72"/>
            <p:cNvSpPr>
              <a:spLocks noEditPoints="1"/>
            </p:cNvSpPr>
            <p:nvPr/>
          </p:nvSpPr>
          <p:spPr bwMode="auto">
            <a:xfrm>
              <a:off x="4038769" y="3791349"/>
              <a:ext cx="531484" cy="531484"/>
            </a:xfrm>
            <a:custGeom>
              <a:avLst/>
              <a:gdLst/>
              <a:ahLst/>
              <a:cxnLst>
                <a:cxn ang="0">
                  <a:pos x="121" y="1"/>
                </a:cxn>
                <a:cxn ang="0">
                  <a:pos x="119" y="0"/>
                </a:cxn>
                <a:cxn ang="0">
                  <a:pos x="117" y="1"/>
                </a:cxn>
                <a:cxn ang="0">
                  <a:pos x="2" y="77"/>
                </a:cxn>
                <a:cxn ang="0">
                  <a:pos x="0" y="81"/>
                </a:cxn>
                <a:cxn ang="0">
                  <a:pos x="2" y="84"/>
                </a:cxn>
                <a:cxn ang="0">
                  <a:pos x="32" y="96"/>
                </a:cxn>
                <a:cxn ang="0">
                  <a:pos x="46" y="121"/>
                </a:cxn>
                <a:cxn ang="0">
                  <a:pos x="50" y="123"/>
                </a:cxn>
                <a:cxn ang="0">
                  <a:pos x="50" y="123"/>
                </a:cxn>
                <a:cxn ang="0">
                  <a:pos x="53" y="121"/>
                </a:cxn>
                <a:cxn ang="0">
                  <a:pos x="61" y="107"/>
                </a:cxn>
                <a:cxn ang="0">
                  <a:pos x="98" y="122"/>
                </a:cxn>
                <a:cxn ang="0">
                  <a:pos x="100" y="123"/>
                </a:cxn>
                <a:cxn ang="0">
                  <a:pos x="101" y="122"/>
                </a:cxn>
                <a:cxn ang="0">
                  <a:pos x="103" y="119"/>
                </a:cxn>
                <a:cxn ang="0">
                  <a:pos x="123" y="4"/>
                </a:cxn>
                <a:cxn ang="0">
                  <a:pos x="121" y="1"/>
                </a:cxn>
                <a:cxn ang="0">
                  <a:pos x="12" y="80"/>
                </a:cxn>
                <a:cxn ang="0">
                  <a:pos x="101" y="20"/>
                </a:cxn>
                <a:cxn ang="0">
                  <a:pos x="36" y="89"/>
                </a:cxn>
                <a:cxn ang="0">
                  <a:pos x="35" y="89"/>
                </a:cxn>
                <a:cxn ang="0">
                  <a:pos x="12" y="80"/>
                </a:cxn>
                <a:cxn ang="0">
                  <a:pos x="39" y="92"/>
                </a:cxn>
                <a:cxn ang="0">
                  <a:pos x="39" y="92"/>
                </a:cxn>
                <a:cxn ang="0">
                  <a:pos x="112" y="14"/>
                </a:cxn>
                <a:cxn ang="0">
                  <a:pos x="50" y="111"/>
                </a:cxn>
                <a:cxn ang="0">
                  <a:pos x="39" y="92"/>
                </a:cxn>
                <a:cxn ang="0">
                  <a:pos x="97" y="113"/>
                </a:cxn>
                <a:cxn ang="0">
                  <a:pos x="64" y="100"/>
                </a:cxn>
                <a:cxn ang="0">
                  <a:pos x="61" y="100"/>
                </a:cxn>
                <a:cxn ang="0">
                  <a:pos x="112" y="22"/>
                </a:cxn>
                <a:cxn ang="0">
                  <a:pos x="97" y="113"/>
                </a:cxn>
                <a:cxn ang="0">
                  <a:pos x="97" y="113"/>
                </a:cxn>
                <a:cxn ang="0">
                  <a:pos x="97" y="113"/>
                </a:cxn>
              </a:cxnLst>
              <a:rect l="0" t="0" r="r" b="b"/>
              <a:pathLst>
                <a:path w="123" h="123">
                  <a:moveTo>
                    <a:pt x="121" y="1"/>
                  </a:moveTo>
                  <a:cubicBezTo>
                    <a:pt x="120" y="0"/>
                    <a:pt x="119" y="0"/>
                    <a:pt x="119" y="0"/>
                  </a:cubicBezTo>
                  <a:cubicBezTo>
                    <a:pt x="118" y="0"/>
                    <a:pt x="117" y="0"/>
                    <a:pt x="117" y="1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8"/>
                    <a:pt x="0" y="79"/>
                    <a:pt x="0" y="81"/>
                  </a:cubicBezTo>
                  <a:cubicBezTo>
                    <a:pt x="0" y="82"/>
                    <a:pt x="1" y="83"/>
                    <a:pt x="2" y="84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46" y="121"/>
                    <a:pt x="46" y="121"/>
                    <a:pt x="46" y="121"/>
                  </a:cubicBezTo>
                  <a:cubicBezTo>
                    <a:pt x="47" y="122"/>
                    <a:pt x="48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2" y="122"/>
                    <a:pt x="53" y="12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9" y="123"/>
                    <a:pt x="99" y="123"/>
                    <a:pt x="100" y="123"/>
                  </a:cubicBezTo>
                  <a:cubicBezTo>
                    <a:pt x="100" y="123"/>
                    <a:pt x="101" y="122"/>
                    <a:pt x="101" y="122"/>
                  </a:cubicBezTo>
                  <a:cubicBezTo>
                    <a:pt x="102" y="122"/>
                    <a:pt x="103" y="121"/>
                    <a:pt x="103" y="119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3"/>
                    <a:pt x="122" y="1"/>
                    <a:pt x="121" y="1"/>
                  </a:cubicBezTo>
                  <a:close/>
                  <a:moveTo>
                    <a:pt x="12" y="80"/>
                  </a:moveTo>
                  <a:cubicBezTo>
                    <a:pt x="101" y="20"/>
                    <a:pt x="101" y="20"/>
                    <a:pt x="101" y="20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5" y="89"/>
                    <a:pt x="35" y="89"/>
                  </a:cubicBezTo>
                  <a:lnTo>
                    <a:pt x="12" y="80"/>
                  </a:lnTo>
                  <a:close/>
                  <a:moveTo>
                    <a:pt x="39" y="92"/>
                  </a:moveTo>
                  <a:cubicBezTo>
                    <a:pt x="39" y="92"/>
                    <a:pt x="39" y="92"/>
                    <a:pt x="39" y="92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50" y="111"/>
                    <a:pt x="50" y="111"/>
                    <a:pt x="50" y="111"/>
                  </a:cubicBezTo>
                  <a:lnTo>
                    <a:pt x="39" y="92"/>
                  </a:lnTo>
                  <a:close/>
                  <a:moveTo>
                    <a:pt x="97" y="113"/>
                  </a:moveTo>
                  <a:cubicBezTo>
                    <a:pt x="64" y="100"/>
                    <a:pt x="64" y="100"/>
                    <a:pt x="64" y="100"/>
                  </a:cubicBezTo>
                  <a:cubicBezTo>
                    <a:pt x="63" y="100"/>
                    <a:pt x="62" y="100"/>
                    <a:pt x="61" y="100"/>
                  </a:cubicBezTo>
                  <a:cubicBezTo>
                    <a:pt x="112" y="22"/>
                    <a:pt x="112" y="22"/>
                    <a:pt x="112" y="22"/>
                  </a:cubicBezTo>
                  <a:lnTo>
                    <a:pt x="97" y="113"/>
                  </a:lnTo>
                  <a:close/>
                  <a:moveTo>
                    <a:pt x="97" y="113"/>
                  </a:moveTo>
                  <a:cubicBezTo>
                    <a:pt x="97" y="113"/>
                    <a:pt x="97" y="113"/>
                    <a:pt x="97" y="113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13" name="Group 19"/>
            <p:cNvGrpSpPr/>
            <p:nvPr/>
          </p:nvGrpSpPr>
          <p:grpSpPr>
            <a:xfrm>
              <a:off x="5902100" y="2034103"/>
              <a:ext cx="365250" cy="531484"/>
              <a:chOff x="4075113" y="1909763"/>
              <a:chExt cx="247650" cy="360363"/>
            </a:xfrm>
            <a:solidFill>
              <a:schemeClr val="bg1"/>
            </a:solidFill>
          </p:grpSpPr>
          <p:sp>
            <p:nvSpPr>
              <p:cNvPr id="14" name="Freeform 78"/>
              <p:cNvSpPr>
                <a:spLocks noEditPoints="1"/>
              </p:cNvSpPr>
              <p:nvPr/>
            </p:nvSpPr>
            <p:spPr bwMode="auto">
              <a:xfrm>
                <a:off x="4075113" y="1909763"/>
                <a:ext cx="247650" cy="360363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42"/>
                  </a:cxn>
                  <a:cxn ang="0">
                    <a:pos x="19" y="88"/>
                  </a:cxn>
                  <a:cxn ang="0">
                    <a:pos x="42" y="123"/>
                  </a:cxn>
                  <a:cxn ang="0">
                    <a:pos x="65" y="88"/>
                  </a:cxn>
                  <a:cxn ang="0">
                    <a:pos x="85" y="42"/>
                  </a:cxn>
                  <a:cxn ang="0">
                    <a:pos x="42" y="0"/>
                  </a:cxn>
                  <a:cxn ang="0">
                    <a:pos x="52" y="104"/>
                  </a:cxn>
                  <a:cxn ang="0">
                    <a:pos x="33" y="106"/>
                  </a:cxn>
                  <a:cxn ang="0">
                    <a:pos x="31" y="99"/>
                  </a:cxn>
                  <a:cxn ang="0">
                    <a:pos x="31" y="99"/>
                  </a:cxn>
                  <a:cxn ang="0">
                    <a:pos x="55" y="96"/>
                  </a:cxn>
                  <a:cxn ang="0">
                    <a:pos x="54" y="99"/>
                  </a:cxn>
                  <a:cxn ang="0">
                    <a:pos x="52" y="104"/>
                  </a:cxn>
                  <a:cxn ang="0">
                    <a:pos x="30" y="95"/>
                  </a:cxn>
                  <a:cxn ang="0">
                    <a:pos x="27" y="88"/>
                  </a:cxn>
                  <a:cxn ang="0">
                    <a:pos x="57" y="88"/>
                  </a:cxn>
                  <a:cxn ang="0">
                    <a:pos x="56" y="92"/>
                  </a:cxn>
                  <a:cxn ang="0">
                    <a:pos x="30" y="95"/>
                  </a:cxn>
                  <a:cxn ang="0">
                    <a:pos x="42" y="115"/>
                  </a:cxn>
                  <a:cxn ang="0">
                    <a:pos x="35" y="110"/>
                  </a:cxn>
                  <a:cxn ang="0">
                    <a:pos x="51" y="108"/>
                  </a:cxn>
                  <a:cxn ang="0">
                    <a:pos x="42" y="115"/>
                  </a:cxn>
                  <a:cxn ang="0">
                    <a:pos x="60" y="80"/>
                  </a:cxn>
                  <a:cxn ang="0">
                    <a:pos x="24" y="80"/>
                  </a:cxn>
                  <a:cxn ang="0">
                    <a:pos x="18" y="68"/>
                  </a:cxn>
                  <a:cxn ang="0">
                    <a:pos x="8" y="42"/>
                  </a:cxn>
                  <a:cxn ang="0">
                    <a:pos x="42" y="8"/>
                  </a:cxn>
                  <a:cxn ang="0">
                    <a:pos x="77" y="42"/>
                  </a:cxn>
                  <a:cxn ang="0">
                    <a:pos x="67" y="68"/>
                  </a:cxn>
                  <a:cxn ang="0">
                    <a:pos x="60" y="80"/>
                  </a:cxn>
                  <a:cxn ang="0">
                    <a:pos x="60" y="80"/>
                  </a:cxn>
                  <a:cxn ang="0">
                    <a:pos x="60" y="80"/>
                  </a:cxn>
                </a:cxnLst>
                <a:rect l="0" t="0" r="r" b="b"/>
                <a:pathLst>
                  <a:path w="85" h="123">
                    <a:moveTo>
                      <a:pt x="42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57"/>
                      <a:pt x="14" y="74"/>
                      <a:pt x="19" y="88"/>
                    </a:cubicBezTo>
                    <a:cubicBezTo>
                      <a:pt x="27" y="110"/>
                      <a:pt x="26" y="123"/>
                      <a:pt x="42" y="123"/>
                    </a:cubicBezTo>
                    <a:cubicBezTo>
                      <a:pt x="59" y="123"/>
                      <a:pt x="58" y="110"/>
                      <a:pt x="65" y="88"/>
                    </a:cubicBezTo>
                    <a:cubicBezTo>
                      <a:pt x="70" y="74"/>
                      <a:pt x="85" y="57"/>
                      <a:pt x="85" y="42"/>
                    </a:cubicBezTo>
                    <a:cubicBezTo>
                      <a:pt x="85" y="19"/>
                      <a:pt x="66" y="0"/>
                      <a:pt x="42" y="0"/>
                    </a:cubicBezTo>
                    <a:close/>
                    <a:moveTo>
                      <a:pt x="52" y="104"/>
                    </a:moveTo>
                    <a:cubicBezTo>
                      <a:pt x="33" y="106"/>
                      <a:pt x="33" y="106"/>
                      <a:pt x="33" y="106"/>
                    </a:cubicBezTo>
                    <a:cubicBezTo>
                      <a:pt x="33" y="104"/>
                      <a:pt x="32" y="102"/>
                      <a:pt x="31" y="99"/>
                    </a:cubicBezTo>
                    <a:cubicBezTo>
                      <a:pt x="31" y="99"/>
                      <a:pt x="31" y="99"/>
                      <a:pt x="31" y="99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4" y="97"/>
                      <a:pt x="54" y="98"/>
                      <a:pt x="54" y="99"/>
                    </a:cubicBezTo>
                    <a:cubicBezTo>
                      <a:pt x="53" y="101"/>
                      <a:pt x="53" y="103"/>
                      <a:pt x="52" y="104"/>
                    </a:cubicBezTo>
                    <a:close/>
                    <a:moveTo>
                      <a:pt x="30" y="95"/>
                    </a:moveTo>
                    <a:cubicBezTo>
                      <a:pt x="29" y="93"/>
                      <a:pt x="28" y="91"/>
                      <a:pt x="27" y="88"/>
                    </a:cubicBezTo>
                    <a:cubicBezTo>
                      <a:pt x="57" y="88"/>
                      <a:pt x="57" y="88"/>
                      <a:pt x="57" y="88"/>
                    </a:cubicBezTo>
                    <a:cubicBezTo>
                      <a:pt x="57" y="89"/>
                      <a:pt x="56" y="91"/>
                      <a:pt x="56" y="92"/>
                    </a:cubicBezTo>
                    <a:lnTo>
                      <a:pt x="30" y="95"/>
                    </a:lnTo>
                    <a:close/>
                    <a:moveTo>
                      <a:pt x="42" y="115"/>
                    </a:moveTo>
                    <a:cubicBezTo>
                      <a:pt x="38" y="115"/>
                      <a:pt x="37" y="114"/>
                      <a:pt x="35" y="110"/>
                    </a:cubicBezTo>
                    <a:cubicBezTo>
                      <a:pt x="51" y="108"/>
                      <a:pt x="51" y="108"/>
                      <a:pt x="51" y="108"/>
                    </a:cubicBezTo>
                    <a:cubicBezTo>
                      <a:pt x="49" y="114"/>
                      <a:pt x="47" y="115"/>
                      <a:pt x="42" y="115"/>
                    </a:cubicBezTo>
                    <a:close/>
                    <a:moveTo>
                      <a:pt x="60" y="80"/>
                    </a:moveTo>
                    <a:cubicBezTo>
                      <a:pt x="24" y="80"/>
                      <a:pt x="24" y="80"/>
                      <a:pt x="24" y="80"/>
                    </a:cubicBezTo>
                    <a:cubicBezTo>
                      <a:pt x="23" y="76"/>
                      <a:pt x="20" y="72"/>
                      <a:pt x="18" y="68"/>
                    </a:cubicBezTo>
                    <a:cubicBezTo>
                      <a:pt x="13" y="59"/>
                      <a:pt x="8" y="50"/>
                      <a:pt x="8" y="42"/>
                    </a:cubicBezTo>
                    <a:cubicBezTo>
                      <a:pt x="8" y="23"/>
                      <a:pt x="23" y="8"/>
                      <a:pt x="42" y="8"/>
                    </a:cubicBezTo>
                    <a:cubicBezTo>
                      <a:pt x="61" y="8"/>
                      <a:pt x="77" y="23"/>
                      <a:pt x="77" y="42"/>
                    </a:cubicBezTo>
                    <a:cubicBezTo>
                      <a:pt x="77" y="50"/>
                      <a:pt x="72" y="59"/>
                      <a:pt x="67" y="68"/>
                    </a:cubicBezTo>
                    <a:cubicBezTo>
                      <a:pt x="64" y="72"/>
                      <a:pt x="62" y="76"/>
                      <a:pt x="60" y="80"/>
                    </a:cubicBezTo>
                    <a:close/>
                    <a:moveTo>
                      <a:pt x="60" y="80"/>
                    </a:moveTo>
                    <a:cubicBezTo>
                      <a:pt x="60" y="80"/>
                      <a:pt x="60" y="80"/>
                      <a:pt x="60" y="8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5" name="Freeform 79"/>
              <p:cNvSpPr>
                <a:spLocks noEditPoints="1"/>
              </p:cNvSpPr>
              <p:nvPr/>
            </p:nvSpPr>
            <p:spPr bwMode="auto">
              <a:xfrm>
                <a:off x="4130675" y="1965326"/>
                <a:ext cx="73025" cy="730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0" y="23"/>
                  </a:cxn>
                  <a:cxn ang="0">
                    <a:pos x="2" y="25"/>
                  </a:cxn>
                  <a:cxn ang="0">
                    <a:pos x="4" y="23"/>
                  </a:cxn>
                  <a:cxn ang="0">
                    <a:pos x="23" y="4"/>
                  </a:cxn>
                  <a:cxn ang="0">
                    <a:pos x="25" y="2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25" h="25">
                    <a:moveTo>
                      <a:pt x="23" y="0"/>
                    </a:moveTo>
                    <a:cubicBezTo>
                      <a:pt x="11" y="0"/>
                      <a:pt x="0" y="10"/>
                      <a:pt x="0" y="23"/>
                    </a:cubicBezTo>
                    <a:cubicBezTo>
                      <a:pt x="0" y="24"/>
                      <a:pt x="1" y="25"/>
                      <a:pt x="2" y="25"/>
                    </a:cubicBezTo>
                    <a:cubicBezTo>
                      <a:pt x="3" y="25"/>
                      <a:pt x="4" y="24"/>
                      <a:pt x="4" y="23"/>
                    </a:cubicBezTo>
                    <a:cubicBezTo>
                      <a:pt x="4" y="12"/>
                      <a:pt x="13" y="4"/>
                      <a:pt x="23" y="4"/>
                    </a:cubicBezTo>
                    <a:cubicBezTo>
                      <a:pt x="24" y="4"/>
                      <a:pt x="25" y="3"/>
                      <a:pt x="25" y="2"/>
                    </a:cubicBezTo>
                    <a:cubicBezTo>
                      <a:pt x="25" y="1"/>
                      <a:pt x="24" y="0"/>
                      <a:pt x="23" y="0"/>
                    </a:cubicBezTo>
                    <a:close/>
                    <a:moveTo>
                      <a:pt x="23" y="0"/>
                    </a:moveTo>
                    <a:cubicBezTo>
                      <a:pt x="23" y="0"/>
                      <a:pt x="23" y="0"/>
                      <a:pt x="23" y="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6" name="Freeform 6"/>
          <p:cNvSpPr/>
          <p:nvPr/>
        </p:nvSpPr>
        <p:spPr bwMode="auto">
          <a:xfrm rot="5400000">
            <a:off x="5962105" y="2577246"/>
            <a:ext cx="1573367" cy="2764683"/>
          </a:xfrm>
          <a:custGeom>
            <a:avLst/>
            <a:gdLst>
              <a:gd name="T0" fmla="*/ 165 w 1163"/>
              <a:gd name="T1" fmla="*/ 659 h 2045"/>
              <a:gd name="T2" fmla="*/ 285 w 1163"/>
              <a:gd name="T3" fmla="*/ 667 h 2045"/>
              <a:gd name="T4" fmla="*/ 1043 w 1163"/>
              <a:gd name="T5" fmla="*/ 1537 h 2045"/>
              <a:gd name="T6" fmla="*/ 989 w 1163"/>
              <a:gd name="T7" fmla="*/ 1841 h 2045"/>
              <a:gd name="T8" fmla="*/ 900 w 1163"/>
              <a:gd name="T9" fmla="*/ 1724 h 2045"/>
              <a:gd name="T10" fmla="*/ 881 w 1163"/>
              <a:gd name="T11" fmla="*/ 2045 h 2045"/>
              <a:gd name="T12" fmla="*/ 1163 w 1163"/>
              <a:gd name="T13" fmla="*/ 1892 h 2045"/>
              <a:gd name="T14" fmla="*/ 1022 w 1163"/>
              <a:gd name="T15" fmla="*/ 1860 h 2045"/>
              <a:gd name="T16" fmla="*/ 1139 w 1163"/>
              <a:gd name="T17" fmla="*/ 1422 h 2045"/>
              <a:gd name="T18" fmla="*/ 826 w 1163"/>
              <a:gd name="T19" fmla="*/ 750 h 2045"/>
              <a:gd name="T20" fmla="*/ 829 w 1163"/>
              <a:gd name="T21" fmla="*/ 752 h 2045"/>
              <a:gd name="T22" fmla="*/ 829 w 1163"/>
              <a:gd name="T23" fmla="*/ 0 h 2045"/>
              <a:gd name="T24" fmla="*/ 0 w 1163"/>
              <a:gd name="T25" fmla="*/ 0 h 2045"/>
              <a:gd name="T26" fmla="*/ 0 w 1163"/>
              <a:gd name="T27" fmla="*/ 583 h 2045"/>
              <a:gd name="T28" fmla="*/ 0 w 1163"/>
              <a:gd name="T29" fmla="*/ 674 h 2045"/>
              <a:gd name="T30" fmla="*/ 165 w 1163"/>
              <a:gd name="T31" fmla="*/ 659 h 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3" h="2045">
                <a:moveTo>
                  <a:pt x="165" y="659"/>
                </a:moveTo>
                <a:cubicBezTo>
                  <a:pt x="206" y="659"/>
                  <a:pt x="246" y="662"/>
                  <a:pt x="285" y="667"/>
                </a:cubicBezTo>
                <a:cubicBezTo>
                  <a:pt x="713" y="726"/>
                  <a:pt x="1043" y="1093"/>
                  <a:pt x="1043" y="1537"/>
                </a:cubicBezTo>
                <a:cubicBezTo>
                  <a:pt x="1043" y="1644"/>
                  <a:pt x="1024" y="1746"/>
                  <a:pt x="989" y="1841"/>
                </a:cubicBezTo>
                <a:cubicBezTo>
                  <a:pt x="900" y="1724"/>
                  <a:pt x="900" y="1724"/>
                  <a:pt x="900" y="1724"/>
                </a:cubicBezTo>
                <a:cubicBezTo>
                  <a:pt x="914" y="1818"/>
                  <a:pt x="902" y="1948"/>
                  <a:pt x="881" y="2045"/>
                </a:cubicBezTo>
                <a:cubicBezTo>
                  <a:pt x="960" y="1985"/>
                  <a:pt x="1072" y="1919"/>
                  <a:pt x="1163" y="1892"/>
                </a:cubicBezTo>
                <a:cubicBezTo>
                  <a:pt x="1022" y="1860"/>
                  <a:pt x="1022" y="1860"/>
                  <a:pt x="1022" y="1860"/>
                </a:cubicBezTo>
                <a:cubicBezTo>
                  <a:pt x="1096" y="1731"/>
                  <a:pt x="1139" y="1582"/>
                  <a:pt x="1139" y="1422"/>
                </a:cubicBezTo>
                <a:cubicBezTo>
                  <a:pt x="1139" y="1152"/>
                  <a:pt x="1017" y="911"/>
                  <a:pt x="826" y="750"/>
                </a:cubicBezTo>
                <a:cubicBezTo>
                  <a:pt x="827" y="750"/>
                  <a:pt x="828" y="751"/>
                  <a:pt x="829" y="752"/>
                </a:cubicBezTo>
                <a:cubicBezTo>
                  <a:pt x="829" y="0"/>
                  <a:pt x="829" y="0"/>
                  <a:pt x="82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83"/>
                  <a:pt x="0" y="583"/>
                  <a:pt x="0" y="583"/>
                </a:cubicBezTo>
                <a:cubicBezTo>
                  <a:pt x="0" y="674"/>
                  <a:pt x="0" y="674"/>
                  <a:pt x="0" y="674"/>
                </a:cubicBezTo>
                <a:cubicBezTo>
                  <a:pt x="54" y="664"/>
                  <a:pt x="109" y="659"/>
                  <a:pt x="165" y="659"/>
                </a:cubicBezTo>
                <a:close/>
              </a:path>
            </a:pathLst>
          </a:custGeom>
          <a:solidFill>
            <a:srgbClr val="0BADA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>
              <a:cs typeface="+mn-ea"/>
              <a:sym typeface="+mn-lt"/>
            </a:endParaRPr>
          </a:p>
        </p:txBody>
      </p:sp>
      <p:sp>
        <p:nvSpPr>
          <p:cNvPr id="17" name="Freeform 78"/>
          <p:cNvSpPr>
            <a:spLocks noEditPoints="1"/>
          </p:cNvSpPr>
          <p:nvPr/>
        </p:nvSpPr>
        <p:spPr bwMode="auto">
          <a:xfrm>
            <a:off x="5756916" y="1760197"/>
            <a:ext cx="365250" cy="531484"/>
          </a:xfrm>
          <a:custGeom>
            <a:avLst/>
            <a:gdLst/>
            <a:ahLst/>
            <a:cxnLst>
              <a:cxn ang="0">
                <a:pos x="42" y="0"/>
              </a:cxn>
              <a:cxn ang="0">
                <a:pos x="0" y="42"/>
              </a:cxn>
              <a:cxn ang="0">
                <a:pos x="19" y="88"/>
              </a:cxn>
              <a:cxn ang="0">
                <a:pos x="42" y="123"/>
              </a:cxn>
              <a:cxn ang="0">
                <a:pos x="65" y="88"/>
              </a:cxn>
              <a:cxn ang="0">
                <a:pos x="85" y="42"/>
              </a:cxn>
              <a:cxn ang="0">
                <a:pos x="42" y="0"/>
              </a:cxn>
              <a:cxn ang="0">
                <a:pos x="52" y="104"/>
              </a:cxn>
              <a:cxn ang="0">
                <a:pos x="33" y="106"/>
              </a:cxn>
              <a:cxn ang="0">
                <a:pos x="31" y="99"/>
              </a:cxn>
              <a:cxn ang="0">
                <a:pos x="31" y="99"/>
              </a:cxn>
              <a:cxn ang="0">
                <a:pos x="55" y="96"/>
              </a:cxn>
              <a:cxn ang="0">
                <a:pos x="54" y="99"/>
              </a:cxn>
              <a:cxn ang="0">
                <a:pos x="52" y="104"/>
              </a:cxn>
              <a:cxn ang="0">
                <a:pos x="30" y="95"/>
              </a:cxn>
              <a:cxn ang="0">
                <a:pos x="27" y="88"/>
              </a:cxn>
              <a:cxn ang="0">
                <a:pos x="57" y="88"/>
              </a:cxn>
              <a:cxn ang="0">
                <a:pos x="56" y="92"/>
              </a:cxn>
              <a:cxn ang="0">
                <a:pos x="30" y="95"/>
              </a:cxn>
              <a:cxn ang="0">
                <a:pos x="42" y="115"/>
              </a:cxn>
              <a:cxn ang="0">
                <a:pos x="35" y="110"/>
              </a:cxn>
              <a:cxn ang="0">
                <a:pos x="51" y="108"/>
              </a:cxn>
              <a:cxn ang="0">
                <a:pos x="42" y="115"/>
              </a:cxn>
              <a:cxn ang="0">
                <a:pos x="60" y="80"/>
              </a:cxn>
              <a:cxn ang="0">
                <a:pos x="24" y="80"/>
              </a:cxn>
              <a:cxn ang="0">
                <a:pos x="18" y="68"/>
              </a:cxn>
              <a:cxn ang="0">
                <a:pos x="8" y="42"/>
              </a:cxn>
              <a:cxn ang="0">
                <a:pos x="42" y="8"/>
              </a:cxn>
              <a:cxn ang="0">
                <a:pos x="77" y="42"/>
              </a:cxn>
              <a:cxn ang="0">
                <a:pos x="67" y="68"/>
              </a:cxn>
              <a:cxn ang="0">
                <a:pos x="60" y="80"/>
              </a:cxn>
              <a:cxn ang="0">
                <a:pos x="60" y="80"/>
              </a:cxn>
              <a:cxn ang="0">
                <a:pos x="60" y="80"/>
              </a:cxn>
            </a:cxnLst>
            <a:rect l="0" t="0" r="r" b="b"/>
            <a:pathLst>
              <a:path w="85" h="123"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57"/>
                  <a:pt x="14" y="74"/>
                  <a:pt x="19" y="88"/>
                </a:cubicBezTo>
                <a:cubicBezTo>
                  <a:pt x="27" y="110"/>
                  <a:pt x="26" y="123"/>
                  <a:pt x="42" y="123"/>
                </a:cubicBezTo>
                <a:cubicBezTo>
                  <a:pt x="59" y="123"/>
                  <a:pt x="58" y="110"/>
                  <a:pt x="65" y="88"/>
                </a:cubicBezTo>
                <a:cubicBezTo>
                  <a:pt x="70" y="74"/>
                  <a:pt x="85" y="57"/>
                  <a:pt x="85" y="42"/>
                </a:cubicBezTo>
                <a:cubicBezTo>
                  <a:pt x="85" y="19"/>
                  <a:pt x="66" y="0"/>
                  <a:pt x="42" y="0"/>
                </a:cubicBezTo>
                <a:close/>
                <a:moveTo>
                  <a:pt x="52" y="104"/>
                </a:moveTo>
                <a:cubicBezTo>
                  <a:pt x="33" y="106"/>
                  <a:pt x="33" y="106"/>
                  <a:pt x="33" y="106"/>
                </a:cubicBezTo>
                <a:cubicBezTo>
                  <a:pt x="33" y="104"/>
                  <a:pt x="32" y="102"/>
                  <a:pt x="31" y="99"/>
                </a:cubicBezTo>
                <a:cubicBezTo>
                  <a:pt x="31" y="99"/>
                  <a:pt x="31" y="99"/>
                  <a:pt x="31" y="99"/>
                </a:cubicBezTo>
                <a:cubicBezTo>
                  <a:pt x="55" y="96"/>
                  <a:pt x="55" y="96"/>
                  <a:pt x="55" y="96"/>
                </a:cubicBezTo>
                <a:cubicBezTo>
                  <a:pt x="54" y="97"/>
                  <a:pt x="54" y="98"/>
                  <a:pt x="54" y="99"/>
                </a:cubicBezTo>
                <a:cubicBezTo>
                  <a:pt x="53" y="101"/>
                  <a:pt x="53" y="103"/>
                  <a:pt x="52" y="104"/>
                </a:cubicBezTo>
                <a:close/>
                <a:moveTo>
                  <a:pt x="30" y="95"/>
                </a:moveTo>
                <a:cubicBezTo>
                  <a:pt x="29" y="93"/>
                  <a:pt x="28" y="91"/>
                  <a:pt x="27" y="88"/>
                </a:cubicBezTo>
                <a:cubicBezTo>
                  <a:pt x="57" y="88"/>
                  <a:pt x="57" y="88"/>
                  <a:pt x="57" y="88"/>
                </a:cubicBezTo>
                <a:cubicBezTo>
                  <a:pt x="57" y="89"/>
                  <a:pt x="56" y="91"/>
                  <a:pt x="56" y="92"/>
                </a:cubicBezTo>
                <a:lnTo>
                  <a:pt x="30" y="95"/>
                </a:lnTo>
                <a:close/>
                <a:moveTo>
                  <a:pt x="42" y="115"/>
                </a:moveTo>
                <a:cubicBezTo>
                  <a:pt x="38" y="115"/>
                  <a:pt x="37" y="114"/>
                  <a:pt x="35" y="110"/>
                </a:cubicBezTo>
                <a:cubicBezTo>
                  <a:pt x="51" y="108"/>
                  <a:pt x="51" y="108"/>
                  <a:pt x="51" y="108"/>
                </a:cubicBezTo>
                <a:cubicBezTo>
                  <a:pt x="49" y="114"/>
                  <a:pt x="47" y="115"/>
                  <a:pt x="42" y="115"/>
                </a:cubicBezTo>
                <a:close/>
                <a:moveTo>
                  <a:pt x="60" y="80"/>
                </a:moveTo>
                <a:cubicBezTo>
                  <a:pt x="24" y="80"/>
                  <a:pt x="24" y="80"/>
                  <a:pt x="24" y="80"/>
                </a:cubicBezTo>
                <a:cubicBezTo>
                  <a:pt x="23" y="76"/>
                  <a:pt x="20" y="72"/>
                  <a:pt x="18" y="68"/>
                </a:cubicBezTo>
                <a:cubicBezTo>
                  <a:pt x="13" y="59"/>
                  <a:pt x="8" y="50"/>
                  <a:pt x="8" y="42"/>
                </a:cubicBezTo>
                <a:cubicBezTo>
                  <a:pt x="8" y="23"/>
                  <a:pt x="23" y="8"/>
                  <a:pt x="42" y="8"/>
                </a:cubicBezTo>
                <a:cubicBezTo>
                  <a:pt x="61" y="8"/>
                  <a:pt x="77" y="23"/>
                  <a:pt x="77" y="42"/>
                </a:cubicBezTo>
                <a:cubicBezTo>
                  <a:pt x="77" y="50"/>
                  <a:pt x="72" y="59"/>
                  <a:pt x="67" y="68"/>
                </a:cubicBezTo>
                <a:cubicBezTo>
                  <a:pt x="64" y="72"/>
                  <a:pt x="62" y="76"/>
                  <a:pt x="60" y="80"/>
                </a:cubicBezTo>
                <a:close/>
                <a:moveTo>
                  <a:pt x="60" y="80"/>
                </a:moveTo>
                <a:cubicBezTo>
                  <a:pt x="60" y="80"/>
                  <a:pt x="60" y="80"/>
                  <a:pt x="60" y="8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en-US">
              <a:cs typeface="+mn-ea"/>
              <a:sym typeface="+mn-lt"/>
            </a:endParaRPr>
          </a:p>
        </p:txBody>
      </p:sp>
      <p:sp>
        <p:nvSpPr>
          <p:cNvPr id="18" name="Freeform 78"/>
          <p:cNvSpPr>
            <a:spLocks noEditPoints="1"/>
          </p:cNvSpPr>
          <p:nvPr/>
        </p:nvSpPr>
        <p:spPr bwMode="auto">
          <a:xfrm>
            <a:off x="7500626" y="3496287"/>
            <a:ext cx="365250" cy="531484"/>
          </a:xfrm>
          <a:custGeom>
            <a:avLst/>
            <a:gdLst/>
            <a:ahLst/>
            <a:cxnLst>
              <a:cxn ang="0">
                <a:pos x="42" y="0"/>
              </a:cxn>
              <a:cxn ang="0">
                <a:pos x="0" y="42"/>
              </a:cxn>
              <a:cxn ang="0">
                <a:pos x="19" y="88"/>
              </a:cxn>
              <a:cxn ang="0">
                <a:pos x="42" y="123"/>
              </a:cxn>
              <a:cxn ang="0">
                <a:pos x="65" y="88"/>
              </a:cxn>
              <a:cxn ang="0">
                <a:pos x="85" y="42"/>
              </a:cxn>
              <a:cxn ang="0">
                <a:pos x="42" y="0"/>
              </a:cxn>
              <a:cxn ang="0">
                <a:pos x="52" y="104"/>
              </a:cxn>
              <a:cxn ang="0">
                <a:pos x="33" y="106"/>
              </a:cxn>
              <a:cxn ang="0">
                <a:pos x="31" y="99"/>
              </a:cxn>
              <a:cxn ang="0">
                <a:pos x="31" y="99"/>
              </a:cxn>
              <a:cxn ang="0">
                <a:pos x="55" y="96"/>
              </a:cxn>
              <a:cxn ang="0">
                <a:pos x="54" y="99"/>
              </a:cxn>
              <a:cxn ang="0">
                <a:pos x="52" y="104"/>
              </a:cxn>
              <a:cxn ang="0">
                <a:pos x="30" y="95"/>
              </a:cxn>
              <a:cxn ang="0">
                <a:pos x="27" y="88"/>
              </a:cxn>
              <a:cxn ang="0">
                <a:pos x="57" y="88"/>
              </a:cxn>
              <a:cxn ang="0">
                <a:pos x="56" y="92"/>
              </a:cxn>
              <a:cxn ang="0">
                <a:pos x="30" y="95"/>
              </a:cxn>
              <a:cxn ang="0">
                <a:pos x="42" y="115"/>
              </a:cxn>
              <a:cxn ang="0">
                <a:pos x="35" y="110"/>
              </a:cxn>
              <a:cxn ang="0">
                <a:pos x="51" y="108"/>
              </a:cxn>
              <a:cxn ang="0">
                <a:pos x="42" y="115"/>
              </a:cxn>
              <a:cxn ang="0">
                <a:pos x="60" y="80"/>
              </a:cxn>
              <a:cxn ang="0">
                <a:pos x="24" y="80"/>
              </a:cxn>
              <a:cxn ang="0">
                <a:pos x="18" y="68"/>
              </a:cxn>
              <a:cxn ang="0">
                <a:pos x="8" y="42"/>
              </a:cxn>
              <a:cxn ang="0">
                <a:pos x="42" y="8"/>
              </a:cxn>
              <a:cxn ang="0">
                <a:pos x="77" y="42"/>
              </a:cxn>
              <a:cxn ang="0">
                <a:pos x="67" y="68"/>
              </a:cxn>
              <a:cxn ang="0">
                <a:pos x="60" y="80"/>
              </a:cxn>
              <a:cxn ang="0">
                <a:pos x="60" y="80"/>
              </a:cxn>
              <a:cxn ang="0">
                <a:pos x="60" y="80"/>
              </a:cxn>
            </a:cxnLst>
            <a:rect l="0" t="0" r="r" b="b"/>
            <a:pathLst>
              <a:path w="85" h="123"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57"/>
                  <a:pt x="14" y="74"/>
                  <a:pt x="19" y="88"/>
                </a:cubicBezTo>
                <a:cubicBezTo>
                  <a:pt x="27" y="110"/>
                  <a:pt x="26" y="123"/>
                  <a:pt x="42" y="123"/>
                </a:cubicBezTo>
                <a:cubicBezTo>
                  <a:pt x="59" y="123"/>
                  <a:pt x="58" y="110"/>
                  <a:pt x="65" y="88"/>
                </a:cubicBezTo>
                <a:cubicBezTo>
                  <a:pt x="70" y="74"/>
                  <a:pt x="85" y="57"/>
                  <a:pt x="85" y="42"/>
                </a:cubicBezTo>
                <a:cubicBezTo>
                  <a:pt x="85" y="19"/>
                  <a:pt x="66" y="0"/>
                  <a:pt x="42" y="0"/>
                </a:cubicBezTo>
                <a:close/>
                <a:moveTo>
                  <a:pt x="52" y="104"/>
                </a:moveTo>
                <a:cubicBezTo>
                  <a:pt x="33" y="106"/>
                  <a:pt x="33" y="106"/>
                  <a:pt x="33" y="106"/>
                </a:cubicBezTo>
                <a:cubicBezTo>
                  <a:pt x="33" y="104"/>
                  <a:pt x="32" y="102"/>
                  <a:pt x="31" y="99"/>
                </a:cubicBezTo>
                <a:cubicBezTo>
                  <a:pt x="31" y="99"/>
                  <a:pt x="31" y="99"/>
                  <a:pt x="31" y="99"/>
                </a:cubicBezTo>
                <a:cubicBezTo>
                  <a:pt x="55" y="96"/>
                  <a:pt x="55" y="96"/>
                  <a:pt x="55" y="96"/>
                </a:cubicBezTo>
                <a:cubicBezTo>
                  <a:pt x="54" y="97"/>
                  <a:pt x="54" y="98"/>
                  <a:pt x="54" y="99"/>
                </a:cubicBezTo>
                <a:cubicBezTo>
                  <a:pt x="53" y="101"/>
                  <a:pt x="53" y="103"/>
                  <a:pt x="52" y="104"/>
                </a:cubicBezTo>
                <a:close/>
                <a:moveTo>
                  <a:pt x="30" y="95"/>
                </a:moveTo>
                <a:cubicBezTo>
                  <a:pt x="29" y="93"/>
                  <a:pt x="28" y="91"/>
                  <a:pt x="27" y="88"/>
                </a:cubicBezTo>
                <a:cubicBezTo>
                  <a:pt x="57" y="88"/>
                  <a:pt x="57" y="88"/>
                  <a:pt x="57" y="88"/>
                </a:cubicBezTo>
                <a:cubicBezTo>
                  <a:pt x="57" y="89"/>
                  <a:pt x="56" y="91"/>
                  <a:pt x="56" y="92"/>
                </a:cubicBezTo>
                <a:lnTo>
                  <a:pt x="30" y="95"/>
                </a:lnTo>
                <a:close/>
                <a:moveTo>
                  <a:pt x="42" y="115"/>
                </a:moveTo>
                <a:cubicBezTo>
                  <a:pt x="38" y="115"/>
                  <a:pt x="37" y="114"/>
                  <a:pt x="35" y="110"/>
                </a:cubicBezTo>
                <a:cubicBezTo>
                  <a:pt x="51" y="108"/>
                  <a:pt x="51" y="108"/>
                  <a:pt x="51" y="108"/>
                </a:cubicBezTo>
                <a:cubicBezTo>
                  <a:pt x="49" y="114"/>
                  <a:pt x="47" y="115"/>
                  <a:pt x="42" y="115"/>
                </a:cubicBezTo>
                <a:close/>
                <a:moveTo>
                  <a:pt x="60" y="80"/>
                </a:moveTo>
                <a:cubicBezTo>
                  <a:pt x="24" y="80"/>
                  <a:pt x="24" y="80"/>
                  <a:pt x="24" y="80"/>
                </a:cubicBezTo>
                <a:cubicBezTo>
                  <a:pt x="23" y="76"/>
                  <a:pt x="20" y="72"/>
                  <a:pt x="18" y="68"/>
                </a:cubicBezTo>
                <a:cubicBezTo>
                  <a:pt x="13" y="59"/>
                  <a:pt x="8" y="50"/>
                  <a:pt x="8" y="42"/>
                </a:cubicBezTo>
                <a:cubicBezTo>
                  <a:pt x="8" y="23"/>
                  <a:pt x="23" y="8"/>
                  <a:pt x="42" y="8"/>
                </a:cubicBezTo>
                <a:cubicBezTo>
                  <a:pt x="61" y="8"/>
                  <a:pt x="77" y="23"/>
                  <a:pt x="77" y="42"/>
                </a:cubicBezTo>
                <a:cubicBezTo>
                  <a:pt x="77" y="50"/>
                  <a:pt x="72" y="59"/>
                  <a:pt x="67" y="68"/>
                </a:cubicBezTo>
                <a:cubicBezTo>
                  <a:pt x="64" y="72"/>
                  <a:pt x="62" y="76"/>
                  <a:pt x="60" y="80"/>
                </a:cubicBezTo>
                <a:close/>
                <a:moveTo>
                  <a:pt x="60" y="80"/>
                </a:moveTo>
                <a:cubicBezTo>
                  <a:pt x="60" y="80"/>
                  <a:pt x="60" y="80"/>
                  <a:pt x="60" y="8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diamond/>
      </p:transition>
    </mc:Choice>
    <mc:Fallback>
      <p:transition spd="med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3" t="47788" r="30675" b="39283"/>
          <a:stretch>
            <a:fillRect/>
          </a:stretch>
        </p:blipFill>
        <p:spPr>
          <a:xfrm flipH="1">
            <a:off x="810921" y="5749753"/>
            <a:ext cx="1586111" cy="1108247"/>
          </a:xfrm>
          <a:custGeom>
            <a:avLst/>
            <a:gdLst>
              <a:gd name="connsiteX0" fmla="*/ 793055 w 1586111"/>
              <a:gd name="connsiteY0" fmla="*/ 0 h 1108247"/>
              <a:gd name="connsiteX1" fmla="*/ 0 w 1586111"/>
              <a:gd name="connsiteY1" fmla="*/ 1108247 h 1108247"/>
              <a:gd name="connsiteX2" fmla="*/ 1586111 w 1586111"/>
              <a:gd name="connsiteY2" fmla="*/ 1108247 h 1108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6111" h="1108247">
                <a:moveTo>
                  <a:pt x="793055" y="0"/>
                </a:moveTo>
                <a:lnTo>
                  <a:pt x="0" y="1108247"/>
                </a:lnTo>
                <a:lnTo>
                  <a:pt x="1586111" y="1108247"/>
                </a:lnTo>
                <a:close/>
              </a:path>
            </a:pathLst>
          </a:cu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63" t="35501" r="28848" b="39283"/>
          <a:stretch>
            <a:fillRect/>
          </a:stretch>
        </p:blipFill>
        <p:spPr>
          <a:xfrm flipH="1">
            <a:off x="9102207" y="4190999"/>
            <a:ext cx="3149600" cy="2667000"/>
          </a:xfrm>
          <a:custGeom>
            <a:avLst/>
            <a:gdLst>
              <a:gd name="connsiteX0" fmla="*/ 1574800 w 3149600"/>
              <a:gd name="connsiteY0" fmla="*/ 0 h 2667000"/>
              <a:gd name="connsiteX1" fmla="*/ 0 w 3149600"/>
              <a:gd name="connsiteY1" fmla="*/ 2667000 h 2667000"/>
              <a:gd name="connsiteX2" fmla="*/ 3149600 w 3149600"/>
              <a:gd name="connsiteY2" fmla="*/ 266700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9600" h="2667000">
                <a:moveTo>
                  <a:pt x="1574800" y="0"/>
                </a:moveTo>
                <a:lnTo>
                  <a:pt x="0" y="2667000"/>
                </a:lnTo>
                <a:lnTo>
                  <a:pt x="3149600" y="2667000"/>
                </a:lnTo>
                <a:close/>
              </a:path>
            </a:pathLst>
          </a:custGeom>
        </p:spPr>
      </p:pic>
      <p:grpSp>
        <p:nvGrpSpPr>
          <p:cNvPr id="6" name="组合 6"/>
          <p:cNvGrpSpPr/>
          <p:nvPr/>
        </p:nvGrpSpPr>
        <p:grpSpPr>
          <a:xfrm>
            <a:off x="2802358" y="2485713"/>
            <a:ext cx="626368" cy="626368"/>
            <a:chOff x="1353904" y="2398455"/>
            <a:chExt cx="685800" cy="685800"/>
          </a:xfrm>
        </p:grpSpPr>
        <p:sp>
          <p:nvSpPr>
            <p:cNvPr id="2" name="椭圆 1"/>
            <p:cNvSpPr/>
            <p:nvPr/>
          </p:nvSpPr>
          <p:spPr>
            <a:xfrm>
              <a:off x="1353904" y="2398455"/>
              <a:ext cx="685800" cy="685800"/>
            </a:xfrm>
            <a:prstGeom prst="ellipse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41606" y="2497596"/>
              <a:ext cx="510395" cy="436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TextBox 20"/>
          <p:cNvSpPr txBox="1"/>
          <p:nvPr/>
        </p:nvSpPr>
        <p:spPr>
          <a:xfrm>
            <a:off x="3565614" y="2492849"/>
            <a:ext cx="1374305" cy="440934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作品介绍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16" name="TextBox 20"/>
          <p:cNvSpPr txBox="1"/>
          <p:nvPr/>
        </p:nvSpPr>
        <p:spPr>
          <a:xfrm>
            <a:off x="5267802" y="1212596"/>
            <a:ext cx="1258889" cy="348601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pPr algn="ctr"/>
            <a:r>
              <a:rPr lang="en-US" altLang="zh-CN" dirty="0">
                <a:solidFill>
                  <a:srgbClr val="0BADA2"/>
                </a:solidFill>
                <a:cs typeface="+mn-ea"/>
                <a:sym typeface="+mn-lt"/>
              </a:rPr>
              <a:t>CONTENT</a:t>
            </a:r>
            <a:endParaRPr lang="zh-CN" altLang="en-US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30" name="TextBox 20"/>
          <p:cNvSpPr txBox="1"/>
          <p:nvPr/>
        </p:nvSpPr>
        <p:spPr>
          <a:xfrm>
            <a:off x="4939919" y="581827"/>
            <a:ext cx="1989858" cy="625600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0BADA2"/>
                </a:solidFill>
                <a:cs typeface="+mn-ea"/>
                <a:sym typeface="+mn-lt"/>
              </a:rPr>
              <a:t>目录大纲</a:t>
            </a:r>
            <a:endParaRPr lang="zh-CN" altLang="en-US" sz="3600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587326" y="2873363"/>
            <a:ext cx="15584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Product Introduction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83262" y="3422793"/>
            <a:ext cx="2173605" cy="626110"/>
            <a:chOff x="4434" y="5392"/>
            <a:chExt cx="3423" cy="986"/>
          </a:xfrm>
        </p:grpSpPr>
        <p:grpSp>
          <p:nvGrpSpPr>
            <p:cNvPr id="7" name="组合 33"/>
            <p:cNvGrpSpPr/>
            <p:nvPr/>
          </p:nvGrpSpPr>
          <p:grpSpPr>
            <a:xfrm>
              <a:off x="4434" y="5392"/>
              <a:ext cx="986" cy="986"/>
              <a:chOff x="1368558" y="2305350"/>
              <a:chExt cx="685800" cy="685800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1368558" y="2305350"/>
                <a:ext cx="685800" cy="685800"/>
              </a:xfrm>
              <a:prstGeom prst="ellipse">
                <a:avLst/>
              </a:prstGeom>
              <a:solidFill>
                <a:srgbClr val="0BAD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456260" y="2440978"/>
                <a:ext cx="510395" cy="436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6" name="TextBox 20"/>
            <p:cNvSpPr txBox="1"/>
            <p:nvPr/>
          </p:nvSpPr>
          <p:spPr>
            <a:xfrm>
              <a:off x="5693" y="5401"/>
              <a:ext cx="2164" cy="694"/>
            </a:xfrm>
            <a:prstGeom prst="rect">
              <a:avLst/>
            </a:prstGeom>
            <a:noFill/>
          </p:spPr>
          <p:txBody>
            <a:bodyPr wrap="none" lIns="70907" tIns="35455" rIns="70907" bIns="35455" rtlCol="0">
              <a:spAutoFit/>
            </a:bodyPr>
            <a:lstStyle/>
            <a:p>
              <a:r>
                <a:rPr lang="zh-CN" altLang="en-US" sz="2400" b="1" dirty="0">
                  <a:solidFill>
                    <a:srgbClr val="0BADA2"/>
                  </a:solidFill>
                  <a:cs typeface="+mn-ea"/>
                  <a:sym typeface="+mn-lt"/>
                </a:rPr>
                <a:t>模块设计</a:t>
              </a:r>
              <a:endParaRPr lang="zh-CN" altLang="en-US" sz="2400" b="1" dirty="0">
                <a:solidFill>
                  <a:srgbClr val="0BADA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3637826" y="3820824"/>
            <a:ext cx="2552596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Module Design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47"/>
          <p:cNvGrpSpPr/>
          <p:nvPr/>
        </p:nvGrpSpPr>
        <p:grpSpPr>
          <a:xfrm>
            <a:off x="6739258" y="2489746"/>
            <a:ext cx="626368" cy="626368"/>
            <a:chOff x="1368558" y="2305350"/>
            <a:chExt cx="685800" cy="685800"/>
          </a:xfrm>
        </p:grpSpPr>
        <p:sp>
          <p:nvSpPr>
            <p:cNvPr id="50" name="椭圆 49"/>
            <p:cNvSpPr/>
            <p:nvPr/>
          </p:nvSpPr>
          <p:spPr>
            <a:xfrm>
              <a:off x="1368558" y="2305350"/>
              <a:ext cx="685800" cy="685800"/>
            </a:xfrm>
            <a:prstGeom prst="ellipse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456260" y="2440978"/>
              <a:ext cx="510395" cy="436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2" name="TextBox 20"/>
          <p:cNvSpPr txBox="1"/>
          <p:nvPr/>
        </p:nvSpPr>
        <p:spPr>
          <a:xfrm>
            <a:off x="7470532" y="2507890"/>
            <a:ext cx="1374305" cy="440934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总体设计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572660" y="2873364"/>
            <a:ext cx="11897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Overall Design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58"/>
          <p:cNvGrpSpPr/>
          <p:nvPr/>
        </p:nvGrpSpPr>
        <p:grpSpPr>
          <a:xfrm>
            <a:off x="6728248" y="3422535"/>
            <a:ext cx="626368" cy="626368"/>
            <a:chOff x="1368558" y="2305350"/>
            <a:chExt cx="685800" cy="685800"/>
          </a:xfrm>
        </p:grpSpPr>
        <p:sp>
          <p:nvSpPr>
            <p:cNvPr id="60" name="椭圆 59"/>
            <p:cNvSpPr/>
            <p:nvPr/>
          </p:nvSpPr>
          <p:spPr>
            <a:xfrm>
              <a:off x="1368558" y="2305350"/>
              <a:ext cx="685800" cy="685800"/>
            </a:xfrm>
            <a:prstGeom prst="ellipse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456260" y="2440978"/>
              <a:ext cx="510395" cy="436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2" name="TextBox 20"/>
          <p:cNvSpPr txBox="1"/>
          <p:nvPr/>
        </p:nvSpPr>
        <p:spPr>
          <a:xfrm>
            <a:off x="7470532" y="3442886"/>
            <a:ext cx="1374305" cy="440934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系统测试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635764" y="3822087"/>
            <a:ext cx="1020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System Test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等腰三角形 30"/>
          <p:cNvSpPr/>
          <p:nvPr/>
        </p:nvSpPr>
        <p:spPr>
          <a:xfrm>
            <a:off x="8039099" y="5570252"/>
            <a:ext cx="1843009" cy="1287747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>
            <a:off x="11289142" y="3791022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>
            <a:off x="282659" y="5603340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3582335" y="901700"/>
            <a:ext cx="1159340" cy="0"/>
          </a:xfrm>
          <a:prstGeom prst="line">
            <a:avLst/>
          </a:prstGeom>
          <a:ln w="38100">
            <a:solidFill>
              <a:srgbClr val="0BA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7128021" y="901700"/>
            <a:ext cx="1159340" cy="0"/>
          </a:xfrm>
          <a:prstGeom prst="line">
            <a:avLst/>
          </a:prstGeom>
          <a:ln w="38100">
            <a:solidFill>
              <a:srgbClr val="0BA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2815590" y="4441728"/>
            <a:ext cx="1917700" cy="626110"/>
            <a:chOff x="4434" y="5392"/>
            <a:chExt cx="3020" cy="986"/>
          </a:xfrm>
        </p:grpSpPr>
        <p:grpSp>
          <p:nvGrpSpPr>
            <p:cNvPr id="26" name="组合 33"/>
            <p:cNvGrpSpPr/>
            <p:nvPr/>
          </p:nvGrpSpPr>
          <p:grpSpPr>
            <a:xfrm>
              <a:off x="4434" y="5392"/>
              <a:ext cx="986" cy="986"/>
              <a:chOff x="1368558" y="2305350"/>
              <a:chExt cx="685800" cy="685800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368558" y="2305350"/>
                <a:ext cx="685800" cy="685800"/>
              </a:xfrm>
              <a:prstGeom prst="ellipse">
                <a:avLst/>
              </a:prstGeom>
              <a:solidFill>
                <a:srgbClr val="0BAD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456260" y="2440978"/>
                <a:ext cx="510395" cy="436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05</a:t>
                </a:r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9" name="TextBox 20"/>
            <p:cNvSpPr txBox="1"/>
            <p:nvPr/>
          </p:nvSpPr>
          <p:spPr>
            <a:xfrm>
              <a:off x="5774" y="5453"/>
              <a:ext cx="1680" cy="694"/>
            </a:xfrm>
            <a:prstGeom prst="rect">
              <a:avLst/>
            </a:prstGeom>
            <a:noFill/>
          </p:spPr>
          <p:txBody>
            <a:bodyPr wrap="none" lIns="70907" tIns="35455" rIns="70907" bIns="35455" rtlCol="0">
              <a:spAutoFit/>
            </a:bodyPr>
            <a:lstStyle/>
            <a:p>
              <a:r>
                <a:rPr lang="zh-CN" altLang="en-US" sz="2400" b="1" dirty="0">
                  <a:solidFill>
                    <a:srgbClr val="0BADA2"/>
                  </a:solidFill>
                  <a:cs typeface="+mn-ea"/>
                  <a:sym typeface="+mn-lt"/>
                </a:rPr>
                <a:t>创新性</a:t>
              </a:r>
              <a:endParaRPr lang="zh-CN" altLang="en-US" sz="2400" b="1" dirty="0">
                <a:solidFill>
                  <a:srgbClr val="0BADA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745066" y="4451536"/>
            <a:ext cx="1780540" cy="626110"/>
            <a:chOff x="4434" y="5392"/>
            <a:chExt cx="2804" cy="986"/>
          </a:xfrm>
        </p:grpSpPr>
        <p:grpSp>
          <p:nvGrpSpPr>
            <p:cNvPr id="34" name="组合 33"/>
            <p:cNvGrpSpPr/>
            <p:nvPr/>
          </p:nvGrpSpPr>
          <p:grpSpPr>
            <a:xfrm>
              <a:off x="4434" y="5392"/>
              <a:ext cx="986" cy="986"/>
              <a:chOff x="1368558" y="2305350"/>
              <a:chExt cx="685800" cy="685800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1368558" y="2305350"/>
                <a:ext cx="685800" cy="685800"/>
              </a:xfrm>
              <a:prstGeom prst="ellipse">
                <a:avLst/>
              </a:prstGeom>
              <a:solidFill>
                <a:srgbClr val="0BAD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456260" y="2440978"/>
                <a:ext cx="510395" cy="436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  <a:cs typeface="+mn-ea"/>
                    <a:sym typeface="+mn-lt"/>
                  </a:rPr>
                  <a:t>06</a:t>
                </a:r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9" name="TextBox 20"/>
            <p:cNvSpPr txBox="1"/>
            <p:nvPr/>
          </p:nvSpPr>
          <p:spPr>
            <a:xfrm>
              <a:off x="6043" y="5394"/>
              <a:ext cx="1195" cy="694"/>
            </a:xfrm>
            <a:prstGeom prst="rect">
              <a:avLst/>
            </a:prstGeom>
            <a:noFill/>
          </p:spPr>
          <p:txBody>
            <a:bodyPr wrap="none" lIns="70907" tIns="35455" rIns="70907" bIns="35455" rtlCol="0">
              <a:spAutoFit/>
            </a:bodyPr>
            <a:lstStyle/>
            <a:p>
              <a:r>
                <a:rPr lang="zh-CN" altLang="en-US" sz="2400" b="1" dirty="0">
                  <a:solidFill>
                    <a:srgbClr val="0BADA2"/>
                  </a:solidFill>
                  <a:cs typeface="+mn-ea"/>
                  <a:sym typeface="+mn-lt"/>
                </a:rPr>
                <a:t>总结</a:t>
              </a:r>
              <a:endParaRPr lang="zh-CN" altLang="en-US" sz="2400" b="1" dirty="0">
                <a:solidFill>
                  <a:srgbClr val="0BADA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3754094" y="4821229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Innovation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563846" y="4813615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Summarization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/>
          <p:cNvSpPr/>
          <p:nvPr/>
        </p:nvSpPr>
        <p:spPr>
          <a:xfrm>
            <a:off x="921304" y="1183331"/>
            <a:ext cx="4942810" cy="1457646"/>
          </a:xfrm>
          <a:prstGeom prst="rect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2" name="Oval 11"/>
          <p:cNvSpPr/>
          <p:nvPr/>
        </p:nvSpPr>
        <p:spPr>
          <a:xfrm>
            <a:off x="987648" y="3703698"/>
            <a:ext cx="674925" cy="64298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>
              <a:solidFill>
                <a:schemeClr val="bg1"/>
              </a:solidFill>
            </a:endParaRPr>
          </a:p>
        </p:txBody>
      </p:sp>
      <p:sp>
        <p:nvSpPr>
          <p:cNvPr id="84" name="Freeform 34"/>
          <p:cNvSpPr/>
          <p:nvPr/>
        </p:nvSpPr>
        <p:spPr bwMode="auto">
          <a:xfrm>
            <a:off x="1069976" y="5296949"/>
            <a:ext cx="400272" cy="353831"/>
          </a:xfrm>
          <a:custGeom>
            <a:avLst/>
            <a:gdLst>
              <a:gd name="T0" fmla="*/ 136 w 136"/>
              <a:gd name="T1" fmla="*/ 48 h 120"/>
              <a:gd name="T2" fmla="*/ 68 w 136"/>
              <a:gd name="T3" fmla="*/ 0 h 120"/>
              <a:gd name="T4" fmla="*/ 0 w 136"/>
              <a:gd name="T5" fmla="*/ 48 h 120"/>
              <a:gd name="T6" fmla="*/ 37 w 136"/>
              <a:gd name="T7" fmla="*/ 91 h 120"/>
              <a:gd name="T8" fmla="*/ 22 w 136"/>
              <a:gd name="T9" fmla="*/ 120 h 120"/>
              <a:gd name="T10" fmla="*/ 73 w 136"/>
              <a:gd name="T11" fmla="*/ 96 h 120"/>
              <a:gd name="T12" fmla="*/ 136 w 136"/>
              <a:gd name="T13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6" y="0"/>
                  <a:pt x="68" y="0"/>
                </a:cubicBezTo>
                <a:cubicBezTo>
                  <a:pt x="31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7" y="106"/>
                  <a:pt x="22" y="120"/>
                </a:cubicBezTo>
                <a:cubicBezTo>
                  <a:pt x="22" y="120"/>
                  <a:pt x="54" y="111"/>
                  <a:pt x="73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800"/>
          </a:p>
        </p:txBody>
      </p:sp>
      <p:grpSp>
        <p:nvGrpSpPr>
          <p:cNvPr id="85" name="组合 84"/>
          <p:cNvGrpSpPr/>
          <p:nvPr/>
        </p:nvGrpSpPr>
        <p:grpSpPr>
          <a:xfrm>
            <a:off x="987650" y="2854864"/>
            <a:ext cx="674925" cy="678797"/>
            <a:chOff x="911424" y="3340712"/>
            <a:chExt cx="674925" cy="678797"/>
          </a:xfrm>
        </p:grpSpPr>
        <p:sp>
          <p:nvSpPr>
            <p:cNvPr id="86" name="Oval 5"/>
            <p:cNvSpPr/>
            <p:nvPr/>
          </p:nvSpPr>
          <p:spPr>
            <a:xfrm>
              <a:off x="911424" y="3340712"/>
              <a:ext cx="674925" cy="678797"/>
            </a:xfrm>
            <a:prstGeom prst="ellipse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>
                <a:solidFill>
                  <a:schemeClr val="bg1"/>
                </a:solidFill>
              </a:endParaRPr>
            </a:p>
          </p:txBody>
        </p:sp>
        <p:grpSp>
          <p:nvGrpSpPr>
            <p:cNvPr id="87" name="Group 16"/>
            <p:cNvGrpSpPr/>
            <p:nvPr/>
          </p:nvGrpSpPr>
          <p:grpSpPr>
            <a:xfrm>
              <a:off x="1052940" y="3487274"/>
              <a:ext cx="391891" cy="385671"/>
              <a:chOff x="1587575" y="2265358"/>
              <a:chExt cx="314468" cy="309477"/>
            </a:xfrm>
            <a:solidFill>
              <a:schemeClr val="bg1"/>
            </a:solidFill>
          </p:grpSpPr>
          <p:sp>
            <p:nvSpPr>
              <p:cNvPr id="88" name="Freeform 59"/>
              <p:cNvSpPr>
                <a:spLocks noEditPoints="1"/>
              </p:cNvSpPr>
              <p:nvPr/>
            </p:nvSpPr>
            <p:spPr bwMode="auto">
              <a:xfrm>
                <a:off x="1587575" y="2265358"/>
                <a:ext cx="314468" cy="309477"/>
              </a:xfrm>
              <a:custGeom>
                <a:avLst/>
                <a:gdLst>
                  <a:gd name="T0" fmla="*/ 82 w 95"/>
                  <a:gd name="T1" fmla="*/ 57 h 93"/>
                  <a:gd name="T2" fmla="*/ 95 w 95"/>
                  <a:gd name="T3" fmla="*/ 51 h 93"/>
                  <a:gd name="T4" fmla="*/ 95 w 95"/>
                  <a:gd name="T5" fmla="*/ 41 h 93"/>
                  <a:gd name="T6" fmla="*/ 82 w 95"/>
                  <a:gd name="T7" fmla="*/ 36 h 93"/>
                  <a:gd name="T8" fmla="*/ 80 w 95"/>
                  <a:gd name="T9" fmla="*/ 30 h 93"/>
                  <a:gd name="T10" fmla="*/ 85 w 95"/>
                  <a:gd name="T11" fmla="*/ 17 h 93"/>
                  <a:gd name="T12" fmla="*/ 77 w 95"/>
                  <a:gd name="T13" fmla="*/ 10 h 93"/>
                  <a:gd name="T14" fmla="*/ 64 w 95"/>
                  <a:gd name="T15" fmla="*/ 15 h 93"/>
                  <a:gd name="T16" fmla="*/ 59 w 95"/>
                  <a:gd name="T17" fmla="*/ 13 h 93"/>
                  <a:gd name="T18" fmla="*/ 53 w 95"/>
                  <a:gd name="T19" fmla="*/ 0 h 93"/>
                  <a:gd name="T20" fmla="*/ 42 w 95"/>
                  <a:gd name="T21" fmla="*/ 0 h 93"/>
                  <a:gd name="T22" fmla="*/ 37 w 95"/>
                  <a:gd name="T23" fmla="*/ 13 h 93"/>
                  <a:gd name="T24" fmla="*/ 31 w 95"/>
                  <a:gd name="T25" fmla="*/ 15 h 93"/>
                  <a:gd name="T26" fmla="*/ 18 w 95"/>
                  <a:gd name="T27" fmla="*/ 10 h 93"/>
                  <a:gd name="T28" fmla="*/ 10 w 95"/>
                  <a:gd name="T29" fmla="*/ 17 h 93"/>
                  <a:gd name="T30" fmla="*/ 16 w 95"/>
                  <a:gd name="T31" fmla="*/ 30 h 93"/>
                  <a:gd name="T32" fmla="*/ 13 w 95"/>
                  <a:gd name="T33" fmla="*/ 36 h 93"/>
                  <a:gd name="T34" fmla="*/ 0 w 95"/>
                  <a:gd name="T35" fmla="*/ 41 h 93"/>
                  <a:gd name="T36" fmla="*/ 0 w 95"/>
                  <a:gd name="T37" fmla="*/ 52 h 93"/>
                  <a:gd name="T38" fmla="*/ 13 w 95"/>
                  <a:gd name="T39" fmla="*/ 57 h 93"/>
                  <a:gd name="T40" fmla="*/ 16 w 95"/>
                  <a:gd name="T41" fmla="*/ 63 h 93"/>
                  <a:gd name="T42" fmla="*/ 11 w 95"/>
                  <a:gd name="T43" fmla="*/ 76 h 93"/>
                  <a:gd name="T44" fmla="*/ 18 w 95"/>
                  <a:gd name="T45" fmla="*/ 83 h 93"/>
                  <a:gd name="T46" fmla="*/ 31 w 95"/>
                  <a:gd name="T47" fmla="*/ 78 h 93"/>
                  <a:gd name="T48" fmla="*/ 37 w 95"/>
                  <a:gd name="T49" fmla="*/ 80 h 93"/>
                  <a:gd name="T50" fmla="*/ 43 w 95"/>
                  <a:gd name="T51" fmla="*/ 93 h 93"/>
                  <a:gd name="T52" fmla="*/ 53 w 95"/>
                  <a:gd name="T53" fmla="*/ 93 h 93"/>
                  <a:gd name="T54" fmla="*/ 59 w 95"/>
                  <a:gd name="T55" fmla="*/ 80 h 93"/>
                  <a:gd name="T56" fmla="*/ 64 w 95"/>
                  <a:gd name="T57" fmla="*/ 78 h 93"/>
                  <a:gd name="T58" fmla="*/ 78 w 95"/>
                  <a:gd name="T59" fmla="*/ 83 h 93"/>
                  <a:gd name="T60" fmla="*/ 85 w 95"/>
                  <a:gd name="T61" fmla="*/ 75 h 93"/>
                  <a:gd name="T62" fmla="*/ 80 w 95"/>
                  <a:gd name="T63" fmla="*/ 63 h 93"/>
                  <a:gd name="T64" fmla="*/ 82 w 95"/>
                  <a:gd name="T65" fmla="*/ 57 h 93"/>
                  <a:gd name="T66" fmla="*/ 48 w 95"/>
                  <a:gd name="T67" fmla="*/ 61 h 93"/>
                  <a:gd name="T68" fmla="*/ 33 w 95"/>
                  <a:gd name="T69" fmla="*/ 46 h 93"/>
                  <a:gd name="T70" fmla="*/ 48 w 95"/>
                  <a:gd name="T71" fmla="*/ 32 h 93"/>
                  <a:gd name="T72" fmla="*/ 63 w 95"/>
                  <a:gd name="T73" fmla="*/ 46 h 93"/>
                  <a:gd name="T74" fmla="*/ 48 w 95"/>
                  <a:gd name="T75" fmla="*/ 6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5" h="93">
                    <a:moveTo>
                      <a:pt x="82" y="57"/>
                    </a:moveTo>
                    <a:cubicBezTo>
                      <a:pt x="82" y="57"/>
                      <a:pt x="95" y="52"/>
                      <a:pt x="95" y="51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5" y="40"/>
                      <a:pt x="82" y="36"/>
                      <a:pt x="82" y="36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5" y="17"/>
                      <a:pt x="85" y="17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9"/>
                      <a:pt x="64" y="15"/>
                      <a:pt x="64" y="15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13"/>
                      <a:pt x="53" y="0"/>
                      <a:pt x="5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37" y="13"/>
                      <a:pt x="37" y="13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18" y="10"/>
                      <a:pt x="18" y="10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6" y="30"/>
                      <a:pt x="16" y="30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6"/>
                      <a:pt x="0" y="41"/>
                      <a:pt x="0" y="4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3" y="57"/>
                      <a:pt x="13" y="57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0" y="75"/>
                      <a:pt x="11" y="76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9" y="84"/>
                      <a:pt x="31" y="78"/>
                      <a:pt x="31" y="78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42" y="93"/>
                      <a:pt x="43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4" y="93"/>
                      <a:pt x="59" y="80"/>
                      <a:pt x="59" y="80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4" y="78"/>
                      <a:pt x="77" y="83"/>
                      <a:pt x="78" y="83"/>
                    </a:cubicBezTo>
                    <a:cubicBezTo>
                      <a:pt x="85" y="75"/>
                      <a:pt x="85" y="75"/>
                      <a:pt x="85" y="75"/>
                    </a:cubicBezTo>
                    <a:cubicBezTo>
                      <a:pt x="86" y="75"/>
                      <a:pt x="80" y="63"/>
                      <a:pt x="80" y="63"/>
                    </a:cubicBezTo>
                    <a:lnTo>
                      <a:pt x="82" y="57"/>
                    </a:lnTo>
                    <a:close/>
                    <a:moveTo>
                      <a:pt x="48" y="61"/>
                    </a:moveTo>
                    <a:cubicBezTo>
                      <a:pt x="39" y="61"/>
                      <a:pt x="33" y="55"/>
                      <a:pt x="33" y="46"/>
                    </a:cubicBezTo>
                    <a:cubicBezTo>
                      <a:pt x="33" y="38"/>
                      <a:pt x="39" y="32"/>
                      <a:pt x="48" y="32"/>
                    </a:cubicBezTo>
                    <a:cubicBezTo>
                      <a:pt x="56" y="32"/>
                      <a:pt x="63" y="38"/>
                      <a:pt x="63" y="46"/>
                    </a:cubicBezTo>
                    <a:cubicBezTo>
                      <a:pt x="63" y="55"/>
                      <a:pt x="56" y="61"/>
                      <a:pt x="4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800"/>
              </a:p>
            </p:txBody>
          </p:sp>
          <p:sp>
            <p:nvSpPr>
              <p:cNvPr id="89" name="Oval 60"/>
              <p:cNvSpPr>
                <a:spLocks noChangeArrowheads="1"/>
              </p:cNvSpPr>
              <p:nvPr/>
            </p:nvSpPr>
            <p:spPr bwMode="auto">
              <a:xfrm>
                <a:off x="1712364" y="2387652"/>
                <a:ext cx="64890" cy="623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800"/>
              </a:p>
            </p:txBody>
          </p:sp>
        </p:grpSp>
      </p:grpSp>
      <p:grpSp>
        <p:nvGrpSpPr>
          <p:cNvPr id="90" name="Group 19"/>
          <p:cNvGrpSpPr/>
          <p:nvPr/>
        </p:nvGrpSpPr>
        <p:grpSpPr>
          <a:xfrm>
            <a:off x="1151549" y="3814316"/>
            <a:ext cx="347121" cy="395002"/>
            <a:chOff x="2927811" y="2108124"/>
            <a:chExt cx="361887" cy="411804"/>
          </a:xfrm>
          <a:solidFill>
            <a:schemeClr val="bg1"/>
          </a:solidFill>
        </p:grpSpPr>
        <p:sp>
          <p:nvSpPr>
            <p:cNvPr id="91" name="Freeform 68"/>
            <p:cNvSpPr>
              <a:spLocks noEditPoints="1"/>
            </p:cNvSpPr>
            <p:nvPr/>
          </p:nvSpPr>
          <p:spPr bwMode="auto">
            <a:xfrm>
              <a:off x="2927811" y="2108124"/>
              <a:ext cx="164722" cy="299494"/>
            </a:xfrm>
            <a:custGeom>
              <a:avLst/>
              <a:gdLst>
                <a:gd name="T0" fmla="*/ 50 w 50"/>
                <a:gd name="T1" fmla="*/ 83 h 90"/>
                <a:gd name="T2" fmla="*/ 50 w 50"/>
                <a:gd name="T3" fmla="*/ 7 h 90"/>
                <a:gd name="T4" fmla="*/ 44 w 50"/>
                <a:gd name="T5" fmla="*/ 0 h 90"/>
                <a:gd name="T6" fmla="*/ 6 w 50"/>
                <a:gd name="T7" fmla="*/ 0 h 90"/>
                <a:gd name="T8" fmla="*/ 0 w 50"/>
                <a:gd name="T9" fmla="*/ 7 h 90"/>
                <a:gd name="T10" fmla="*/ 0 w 50"/>
                <a:gd name="T11" fmla="*/ 83 h 90"/>
                <a:gd name="T12" fmla="*/ 6 w 50"/>
                <a:gd name="T13" fmla="*/ 90 h 90"/>
                <a:gd name="T14" fmla="*/ 44 w 50"/>
                <a:gd name="T15" fmla="*/ 90 h 90"/>
                <a:gd name="T16" fmla="*/ 50 w 50"/>
                <a:gd name="T17" fmla="*/ 83 h 90"/>
                <a:gd name="T18" fmla="*/ 39 w 50"/>
                <a:gd name="T19" fmla="*/ 5 h 90"/>
                <a:gd name="T20" fmla="*/ 41 w 50"/>
                <a:gd name="T21" fmla="*/ 6 h 90"/>
                <a:gd name="T22" fmla="*/ 39 w 50"/>
                <a:gd name="T23" fmla="*/ 8 h 90"/>
                <a:gd name="T24" fmla="*/ 38 w 50"/>
                <a:gd name="T25" fmla="*/ 6 h 90"/>
                <a:gd name="T26" fmla="*/ 39 w 50"/>
                <a:gd name="T27" fmla="*/ 5 h 90"/>
                <a:gd name="T28" fmla="*/ 16 w 50"/>
                <a:gd name="T29" fmla="*/ 5 h 90"/>
                <a:gd name="T30" fmla="*/ 34 w 50"/>
                <a:gd name="T31" fmla="*/ 5 h 90"/>
                <a:gd name="T32" fmla="*/ 34 w 50"/>
                <a:gd name="T33" fmla="*/ 7 h 90"/>
                <a:gd name="T34" fmla="*/ 16 w 50"/>
                <a:gd name="T35" fmla="*/ 7 h 90"/>
                <a:gd name="T36" fmla="*/ 16 w 50"/>
                <a:gd name="T37" fmla="*/ 5 h 90"/>
                <a:gd name="T38" fmla="*/ 5 w 50"/>
                <a:gd name="T39" fmla="*/ 69 h 90"/>
                <a:gd name="T40" fmla="*/ 5 w 50"/>
                <a:gd name="T41" fmla="*/ 11 h 90"/>
                <a:gd name="T42" fmla="*/ 45 w 50"/>
                <a:gd name="T43" fmla="*/ 11 h 90"/>
                <a:gd name="T44" fmla="*/ 45 w 50"/>
                <a:gd name="T45" fmla="*/ 69 h 90"/>
                <a:gd name="T46" fmla="*/ 5 w 50"/>
                <a:gd name="T47" fmla="*/ 69 h 90"/>
                <a:gd name="T48" fmla="*/ 25 w 50"/>
                <a:gd name="T49" fmla="*/ 83 h 90"/>
                <a:gd name="T50" fmla="*/ 21 w 50"/>
                <a:gd name="T51" fmla="*/ 79 h 90"/>
                <a:gd name="T52" fmla="*/ 25 w 50"/>
                <a:gd name="T53" fmla="*/ 75 h 90"/>
                <a:gd name="T54" fmla="*/ 29 w 50"/>
                <a:gd name="T55" fmla="*/ 79 h 90"/>
                <a:gd name="T56" fmla="*/ 25 w 50"/>
                <a:gd name="T57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90">
                  <a:moveTo>
                    <a:pt x="50" y="83"/>
                  </a:moveTo>
                  <a:cubicBezTo>
                    <a:pt x="50" y="7"/>
                    <a:pt x="50" y="7"/>
                    <a:pt x="50" y="7"/>
                  </a:cubicBez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6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7" y="90"/>
                    <a:pt x="50" y="87"/>
                    <a:pt x="50" y="83"/>
                  </a:cubicBezTo>
                  <a:close/>
                  <a:moveTo>
                    <a:pt x="39" y="5"/>
                  </a:moveTo>
                  <a:cubicBezTo>
                    <a:pt x="40" y="5"/>
                    <a:pt x="41" y="5"/>
                    <a:pt x="41" y="6"/>
                  </a:cubicBezTo>
                  <a:cubicBezTo>
                    <a:pt x="41" y="7"/>
                    <a:pt x="40" y="8"/>
                    <a:pt x="39" y="8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9" y="5"/>
                  </a:cubicBezTo>
                  <a:close/>
                  <a:moveTo>
                    <a:pt x="16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6" y="5"/>
                  </a:lnTo>
                  <a:close/>
                  <a:moveTo>
                    <a:pt x="5" y="69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69"/>
                    <a:pt x="45" y="69"/>
                    <a:pt x="45" y="69"/>
                  </a:cubicBezTo>
                  <a:lnTo>
                    <a:pt x="5" y="69"/>
                  </a:lnTo>
                  <a:close/>
                  <a:moveTo>
                    <a:pt x="25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5" y="75"/>
                  </a:cubicBezTo>
                  <a:cubicBezTo>
                    <a:pt x="27" y="75"/>
                    <a:pt x="29" y="77"/>
                    <a:pt x="29" y="79"/>
                  </a:cubicBezTo>
                  <a:cubicBezTo>
                    <a:pt x="29" y="81"/>
                    <a:pt x="27" y="83"/>
                    <a:pt x="2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800"/>
            </a:p>
          </p:txBody>
        </p:sp>
        <p:sp>
          <p:nvSpPr>
            <p:cNvPr id="92" name="Freeform 69"/>
            <p:cNvSpPr>
              <a:spLocks noEditPoints="1"/>
            </p:cNvSpPr>
            <p:nvPr/>
          </p:nvSpPr>
          <p:spPr bwMode="auto">
            <a:xfrm>
              <a:off x="3119985" y="2220434"/>
              <a:ext cx="169713" cy="299494"/>
            </a:xfrm>
            <a:custGeom>
              <a:avLst/>
              <a:gdLst>
                <a:gd name="T0" fmla="*/ 44 w 51"/>
                <a:gd name="T1" fmla="*/ 0 h 90"/>
                <a:gd name="T2" fmla="*/ 7 w 51"/>
                <a:gd name="T3" fmla="*/ 0 h 90"/>
                <a:gd name="T4" fmla="*/ 0 w 51"/>
                <a:gd name="T5" fmla="*/ 7 h 90"/>
                <a:gd name="T6" fmla="*/ 0 w 51"/>
                <a:gd name="T7" fmla="*/ 83 h 90"/>
                <a:gd name="T8" fmla="*/ 7 w 51"/>
                <a:gd name="T9" fmla="*/ 90 h 90"/>
                <a:gd name="T10" fmla="*/ 44 w 51"/>
                <a:gd name="T11" fmla="*/ 90 h 90"/>
                <a:gd name="T12" fmla="*/ 51 w 51"/>
                <a:gd name="T13" fmla="*/ 83 h 90"/>
                <a:gd name="T14" fmla="*/ 51 w 51"/>
                <a:gd name="T15" fmla="*/ 7 h 90"/>
                <a:gd name="T16" fmla="*/ 44 w 51"/>
                <a:gd name="T17" fmla="*/ 0 h 90"/>
                <a:gd name="T18" fmla="*/ 40 w 51"/>
                <a:gd name="T19" fmla="*/ 5 h 90"/>
                <a:gd name="T20" fmla="*/ 42 w 51"/>
                <a:gd name="T21" fmla="*/ 6 h 90"/>
                <a:gd name="T22" fmla="*/ 40 w 51"/>
                <a:gd name="T23" fmla="*/ 8 h 90"/>
                <a:gd name="T24" fmla="*/ 38 w 51"/>
                <a:gd name="T25" fmla="*/ 6 h 90"/>
                <a:gd name="T26" fmla="*/ 40 w 51"/>
                <a:gd name="T27" fmla="*/ 5 h 90"/>
                <a:gd name="T28" fmla="*/ 17 w 51"/>
                <a:gd name="T29" fmla="*/ 5 h 90"/>
                <a:gd name="T30" fmla="*/ 34 w 51"/>
                <a:gd name="T31" fmla="*/ 5 h 90"/>
                <a:gd name="T32" fmla="*/ 34 w 51"/>
                <a:gd name="T33" fmla="*/ 7 h 90"/>
                <a:gd name="T34" fmla="*/ 17 w 51"/>
                <a:gd name="T35" fmla="*/ 7 h 90"/>
                <a:gd name="T36" fmla="*/ 17 w 51"/>
                <a:gd name="T37" fmla="*/ 5 h 90"/>
                <a:gd name="T38" fmla="*/ 26 w 51"/>
                <a:gd name="T39" fmla="*/ 83 h 90"/>
                <a:gd name="T40" fmla="*/ 21 w 51"/>
                <a:gd name="T41" fmla="*/ 79 h 90"/>
                <a:gd name="T42" fmla="*/ 26 w 51"/>
                <a:gd name="T43" fmla="*/ 75 h 90"/>
                <a:gd name="T44" fmla="*/ 30 w 51"/>
                <a:gd name="T45" fmla="*/ 79 h 90"/>
                <a:gd name="T46" fmla="*/ 26 w 51"/>
                <a:gd name="T47" fmla="*/ 83 h 90"/>
                <a:gd name="T48" fmla="*/ 46 w 51"/>
                <a:gd name="T49" fmla="*/ 69 h 90"/>
                <a:gd name="T50" fmla="*/ 5 w 51"/>
                <a:gd name="T51" fmla="*/ 69 h 90"/>
                <a:gd name="T52" fmla="*/ 5 w 51"/>
                <a:gd name="T53" fmla="*/ 11 h 90"/>
                <a:gd name="T54" fmla="*/ 46 w 51"/>
                <a:gd name="T55" fmla="*/ 11 h 90"/>
                <a:gd name="T56" fmla="*/ 46 w 51"/>
                <a:gd name="T57" fmla="*/ 6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90">
                  <a:moveTo>
                    <a:pt x="4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7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8" y="90"/>
                    <a:pt x="51" y="87"/>
                    <a:pt x="51" y="83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3"/>
                    <a:pt x="48" y="0"/>
                    <a:pt x="44" y="0"/>
                  </a:cubicBezTo>
                  <a:close/>
                  <a:moveTo>
                    <a:pt x="40" y="5"/>
                  </a:moveTo>
                  <a:cubicBezTo>
                    <a:pt x="41" y="5"/>
                    <a:pt x="42" y="5"/>
                    <a:pt x="42" y="6"/>
                  </a:cubicBezTo>
                  <a:cubicBezTo>
                    <a:pt x="42" y="7"/>
                    <a:pt x="41" y="8"/>
                    <a:pt x="40" y="8"/>
                  </a:cubicBezTo>
                  <a:cubicBezTo>
                    <a:pt x="39" y="8"/>
                    <a:pt x="38" y="7"/>
                    <a:pt x="38" y="6"/>
                  </a:cubicBezTo>
                  <a:cubicBezTo>
                    <a:pt x="38" y="5"/>
                    <a:pt x="39" y="5"/>
                    <a:pt x="40" y="5"/>
                  </a:cubicBezTo>
                  <a:close/>
                  <a:moveTo>
                    <a:pt x="17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7" y="7"/>
                    <a:pt x="17" y="7"/>
                    <a:pt x="17" y="7"/>
                  </a:cubicBezTo>
                  <a:lnTo>
                    <a:pt x="17" y="5"/>
                  </a:lnTo>
                  <a:close/>
                  <a:moveTo>
                    <a:pt x="26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6" y="75"/>
                  </a:cubicBezTo>
                  <a:cubicBezTo>
                    <a:pt x="28" y="75"/>
                    <a:pt x="30" y="77"/>
                    <a:pt x="30" y="79"/>
                  </a:cubicBezTo>
                  <a:cubicBezTo>
                    <a:pt x="30" y="81"/>
                    <a:pt x="28" y="83"/>
                    <a:pt x="26" y="83"/>
                  </a:cubicBezTo>
                  <a:close/>
                  <a:moveTo>
                    <a:pt x="46" y="69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6" y="11"/>
                    <a:pt x="46" y="11"/>
                    <a:pt x="46" y="11"/>
                  </a:cubicBezTo>
                  <a:lnTo>
                    <a:pt x="4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800"/>
            </a:p>
          </p:txBody>
        </p:sp>
        <p:sp>
          <p:nvSpPr>
            <p:cNvPr id="93" name="Freeform 70"/>
            <p:cNvSpPr/>
            <p:nvPr/>
          </p:nvSpPr>
          <p:spPr bwMode="auto">
            <a:xfrm>
              <a:off x="3107507" y="2125594"/>
              <a:ext cx="99831" cy="82362"/>
            </a:xfrm>
            <a:custGeom>
              <a:avLst/>
              <a:gdLst>
                <a:gd name="T0" fmla="*/ 32 w 40"/>
                <a:gd name="T1" fmla="*/ 33 h 33"/>
                <a:gd name="T2" fmla="*/ 40 w 40"/>
                <a:gd name="T3" fmla="*/ 33 h 33"/>
                <a:gd name="T4" fmla="*/ 40 w 40"/>
                <a:gd name="T5" fmla="*/ 8 h 33"/>
                <a:gd name="T6" fmla="*/ 40 w 40"/>
                <a:gd name="T7" fmla="*/ 0 h 33"/>
                <a:gd name="T8" fmla="*/ 32 w 40"/>
                <a:gd name="T9" fmla="*/ 0 h 33"/>
                <a:gd name="T10" fmla="*/ 0 w 40"/>
                <a:gd name="T11" fmla="*/ 0 h 33"/>
                <a:gd name="T12" fmla="*/ 0 w 40"/>
                <a:gd name="T13" fmla="*/ 8 h 33"/>
                <a:gd name="T14" fmla="*/ 32 w 40"/>
                <a:gd name="T15" fmla="*/ 8 h 33"/>
                <a:gd name="T16" fmla="*/ 32 w 40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3">
                  <a:moveTo>
                    <a:pt x="32" y="33"/>
                  </a:moveTo>
                  <a:lnTo>
                    <a:pt x="40" y="33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32" y="8"/>
                  </a:lnTo>
                  <a:lnTo>
                    <a:pt x="3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800"/>
            </a:p>
          </p:txBody>
        </p:sp>
        <p:sp>
          <p:nvSpPr>
            <p:cNvPr id="94" name="Freeform 71"/>
            <p:cNvSpPr/>
            <p:nvPr/>
          </p:nvSpPr>
          <p:spPr bwMode="auto">
            <a:xfrm>
              <a:off x="3017659" y="2425088"/>
              <a:ext cx="82362" cy="82362"/>
            </a:xfrm>
            <a:custGeom>
              <a:avLst/>
              <a:gdLst>
                <a:gd name="T0" fmla="*/ 8 w 33"/>
                <a:gd name="T1" fmla="*/ 0 h 33"/>
                <a:gd name="T2" fmla="*/ 0 w 33"/>
                <a:gd name="T3" fmla="*/ 0 h 33"/>
                <a:gd name="T4" fmla="*/ 0 w 33"/>
                <a:gd name="T5" fmla="*/ 25 h 33"/>
                <a:gd name="T6" fmla="*/ 0 w 33"/>
                <a:gd name="T7" fmla="*/ 33 h 33"/>
                <a:gd name="T8" fmla="*/ 8 w 33"/>
                <a:gd name="T9" fmla="*/ 33 h 33"/>
                <a:gd name="T10" fmla="*/ 33 w 33"/>
                <a:gd name="T11" fmla="*/ 33 h 33"/>
                <a:gd name="T12" fmla="*/ 33 w 33"/>
                <a:gd name="T13" fmla="*/ 25 h 33"/>
                <a:gd name="T14" fmla="*/ 8 w 33"/>
                <a:gd name="T15" fmla="*/ 25 h 33"/>
                <a:gd name="T16" fmla="*/ 8 w 33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8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8" y="33"/>
                  </a:lnTo>
                  <a:lnTo>
                    <a:pt x="33" y="33"/>
                  </a:lnTo>
                  <a:lnTo>
                    <a:pt x="33" y="25"/>
                  </a:lnTo>
                  <a:lnTo>
                    <a:pt x="8" y="25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800"/>
            </a:p>
          </p:txBody>
        </p:sp>
      </p:grpSp>
      <p:sp>
        <p:nvSpPr>
          <p:cNvPr id="95" name="TextBox 23"/>
          <p:cNvSpPr txBox="1"/>
          <p:nvPr/>
        </p:nvSpPr>
        <p:spPr>
          <a:xfrm>
            <a:off x="1069976" y="1262359"/>
            <a:ext cx="4455499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677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       软件核心框架非常小，通过动态加载各种模块来实现各种及其强大的功能，甚至只需要修改几行代码就能直接将世面上已知的漏洞针对 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Python 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程序进行移植与使用。</a:t>
            </a:r>
            <a:endParaRPr lang="en-GB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669160" y="2958955"/>
            <a:ext cx="32207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BADA2"/>
                </a:solidFill>
                <a:cs typeface="+mn-ea"/>
                <a:sym typeface="+mn-lt"/>
              </a:rPr>
              <a:t>容易移植其他 </a:t>
            </a:r>
            <a:r>
              <a:rPr lang="en-US" altLang="zh-CN" sz="2000" b="1" dirty="0">
                <a:solidFill>
                  <a:srgbClr val="0BADA2"/>
                </a:solidFill>
                <a:cs typeface="+mn-ea"/>
                <a:sym typeface="+mn-lt"/>
              </a:rPr>
              <a:t>Python </a:t>
            </a:r>
            <a:r>
              <a:rPr lang="zh-CN" altLang="en-US" sz="2000" b="1" dirty="0">
                <a:solidFill>
                  <a:srgbClr val="0BADA2"/>
                </a:solidFill>
                <a:cs typeface="+mn-ea"/>
                <a:sym typeface="+mn-lt"/>
              </a:rPr>
              <a:t>工具</a:t>
            </a:r>
            <a:endParaRPr lang="zh-CN" altLang="en-US" sz="20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641764" y="3832254"/>
            <a:ext cx="425704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BADA2"/>
                </a:solidFill>
                <a:cs typeface="+mn-ea"/>
                <a:sym typeface="+mn-lt"/>
              </a:rPr>
              <a:t>用户可以根据需求，自定义脚本工具</a:t>
            </a:r>
            <a:endParaRPr lang="zh-CN" altLang="en-US" sz="2000" b="1" dirty="0">
              <a:solidFill>
                <a:srgbClr val="0BADA2"/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sz="20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28" name="TextBox 20"/>
          <p:cNvSpPr txBox="1"/>
          <p:nvPr/>
        </p:nvSpPr>
        <p:spPr>
          <a:xfrm>
            <a:off x="911424" y="433345"/>
            <a:ext cx="2297635" cy="440932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algn="ctr"/>
            <a:r>
              <a:rPr lang="zh-CN" altLang="en-US" sz="2400" b="1">
                <a:solidFill>
                  <a:srgbClr val="0BADA2"/>
                </a:solidFill>
                <a:cs typeface="+mn-ea"/>
                <a:sym typeface="+mn-lt"/>
              </a:rPr>
              <a:t>插件化功能模块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30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BADA2"/>
                </a:solidFill>
                <a:cs typeface="+mn-ea"/>
                <a:sym typeface="+mn-lt"/>
              </a:endParaRPr>
            </a:p>
          </p:txBody>
        </p:sp>
        <p:sp>
          <p:nvSpPr>
            <p:cNvPr id="31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BADA2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424" y="4516718"/>
            <a:ext cx="4942810" cy="119981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06651" y="5623832"/>
            <a:ext cx="1172116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模块架构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500" y="1168216"/>
            <a:ext cx="4666667" cy="24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500" y="3918785"/>
            <a:ext cx="4600000" cy="180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816429" y="3601321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模块启动文件内容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54947" y="5654610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模块信息内容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diamond/>
      </p:transition>
    </mc:Choice>
    <mc:Fallback>
      <p:transition spd="med">
        <p:diamond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341"/>
          <p:cNvSpPr>
            <a:spLocks noChangeArrowheads="1"/>
          </p:cNvSpPr>
          <p:nvPr/>
        </p:nvSpPr>
        <p:spPr bwMode="auto">
          <a:xfrm>
            <a:off x="9518735" y="2114238"/>
            <a:ext cx="1281121" cy="4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1218565">
              <a:defRPr/>
            </a:pPr>
            <a:r>
              <a:rPr lang="zh-CN" altLang="en-US" sz="2135" b="1" dirty="0">
                <a:solidFill>
                  <a:srgbClr val="0BADA2"/>
                </a:solidFill>
                <a:latin typeface="+mn-lt"/>
                <a:ea typeface="+mn-ea"/>
                <a:cs typeface="+mn-ea"/>
                <a:sym typeface="+mn-lt"/>
              </a:rPr>
              <a:t>未知漏洞</a:t>
            </a:r>
            <a:endParaRPr lang="zh-CN" altLang="en-US" sz="2400" b="1" dirty="0">
              <a:solidFill>
                <a:srgbClr val="0BADA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8892244" y="2616273"/>
            <a:ext cx="2824509" cy="190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 defTabSz="1218565">
              <a:lnSpc>
                <a:spcPct val="150000"/>
              </a:lnSpc>
              <a:defRPr/>
            </a:pPr>
            <a:r>
              <a:rPr lang="zh-CN" altLang="en-US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在未知漏洞方面，利用 </a:t>
            </a:r>
            <a:r>
              <a:rPr lang="en-US" altLang="zh-CN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Python </a:t>
            </a:r>
            <a:r>
              <a:rPr lang="zh-CN" altLang="en-US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的 </a:t>
            </a:r>
            <a:r>
              <a:rPr lang="en-US" altLang="zh-CN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AI </a:t>
            </a:r>
            <a:r>
              <a:rPr lang="zh-CN" altLang="en-US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相关库</a:t>
            </a:r>
            <a:r>
              <a:rPr lang="en-US" altLang="zh-CN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(AIMA</a:t>
            </a:r>
            <a:r>
              <a:rPr lang="zh-CN" altLang="en-US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zh-CN" altLang="en-US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实现了从</a:t>
            </a:r>
            <a:r>
              <a:rPr lang="en-US" altLang="zh-CN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Russell</a:t>
            </a:r>
            <a:r>
              <a:rPr lang="zh-CN" altLang="en-US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到</a:t>
            </a:r>
            <a:r>
              <a:rPr lang="en-US" altLang="zh-CN" sz="1335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Norvigs</a:t>
            </a:r>
            <a:r>
              <a:rPr lang="zh-CN" altLang="en-US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的“人工智能：一种现代的方法”的算法），进行疑似漏洞的警告和建议，对有可能出现的漏洞进行预警。</a:t>
            </a:r>
            <a:endParaRPr lang="zh-CN" altLang="en-US" sz="1335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TextBox 682"/>
          <p:cNvSpPr>
            <a:spLocks noChangeArrowheads="1"/>
          </p:cNvSpPr>
          <p:nvPr/>
        </p:nvSpPr>
        <p:spPr bwMode="auto">
          <a:xfrm>
            <a:off x="9149698" y="1006242"/>
            <a:ext cx="187904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1218565">
              <a:defRPr/>
            </a:pPr>
            <a:r>
              <a:rPr lang="en-US" sz="6600" b="1" dirty="0">
                <a:solidFill>
                  <a:srgbClr val="0BADA2"/>
                </a:solidFill>
                <a:latin typeface="+mn-lt"/>
                <a:ea typeface="+mn-ea"/>
                <a:cs typeface="+mn-ea"/>
                <a:sym typeface="+mn-lt"/>
              </a:rPr>
              <a:t>50%</a:t>
            </a:r>
            <a:endParaRPr lang="zh-CN" altLang="en-US" sz="6600" b="1" dirty="0">
              <a:solidFill>
                <a:srgbClr val="0BADA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598455" y="2090499"/>
            <a:ext cx="3304946" cy="3304947"/>
            <a:chOff x="3437874" y="1707654"/>
            <a:chExt cx="2007218" cy="2007219"/>
          </a:xfrm>
        </p:grpSpPr>
        <p:sp>
          <p:nvSpPr>
            <p:cNvPr id="57" name="弧形 56"/>
            <p:cNvSpPr/>
            <p:nvPr/>
          </p:nvSpPr>
          <p:spPr>
            <a:xfrm>
              <a:off x="3437874" y="1707654"/>
              <a:ext cx="2007218" cy="2007219"/>
            </a:xfrm>
            <a:prstGeom prst="arc">
              <a:avLst>
                <a:gd name="adj1" fmla="val 12272767"/>
                <a:gd name="adj2" fmla="val 20003823"/>
              </a:avLst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5" name="弧形 54"/>
            <p:cNvSpPr/>
            <p:nvPr/>
          </p:nvSpPr>
          <p:spPr>
            <a:xfrm>
              <a:off x="3437874" y="1707654"/>
              <a:ext cx="2007218" cy="2007219"/>
            </a:xfrm>
            <a:prstGeom prst="arc">
              <a:avLst>
                <a:gd name="adj1" fmla="val 1657893"/>
                <a:gd name="adj2" fmla="val 9194934"/>
              </a:avLst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766708" y="2964981"/>
            <a:ext cx="1555981" cy="1555981"/>
            <a:chOff x="2932723" y="2238760"/>
            <a:chExt cx="945006" cy="945006"/>
          </a:xfrm>
        </p:grpSpPr>
        <p:sp>
          <p:nvSpPr>
            <p:cNvPr id="59" name="椭圆 58"/>
            <p:cNvSpPr/>
            <p:nvPr/>
          </p:nvSpPr>
          <p:spPr>
            <a:xfrm>
              <a:off x="2932723" y="2238760"/>
              <a:ext cx="945006" cy="945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0" name="任意多边形: 形状 8"/>
            <p:cNvSpPr/>
            <p:nvPr/>
          </p:nvSpPr>
          <p:spPr bwMode="auto">
            <a:xfrm>
              <a:off x="3158420" y="2484807"/>
              <a:ext cx="474903" cy="452912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179166" y="2964981"/>
            <a:ext cx="1555981" cy="1555981"/>
            <a:chOff x="5005237" y="2238760"/>
            <a:chExt cx="945006" cy="945006"/>
          </a:xfrm>
        </p:grpSpPr>
        <p:sp>
          <p:nvSpPr>
            <p:cNvPr id="62" name="椭圆 61"/>
            <p:cNvSpPr/>
            <p:nvPr/>
          </p:nvSpPr>
          <p:spPr>
            <a:xfrm>
              <a:off x="5005237" y="2238760"/>
              <a:ext cx="945006" cy="945006"/>
            </a:xfrm>
            <a:prstGeom prst="ellipse">
              <a:avLst/>
            </a:prstGeom>
            <a:solidFill>
              <a:srgbClr val="0BADA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3" name="任意多边形: 形状 9"/>
            <p:cNvSpPr/>
            <p:nvPr/>
          </p:nvSpPr>
          <p:spPr bwMode="auto">
            <a:xfrm>
              <a:off x="5277667" y="2473812"/>
              <a:ext cx="418857" cy="474903"/>
            </a:xfrm>
            <a:custGeom>
              <a:avLst/>
              <a:gdLst>
                <a:gd name="T0" fmla="*/ 2125 w 2288"/>
                <a:gd name="T1" fmla="*/ 924 h 2598"/>
                <a:gd name="T2" fmla="*/ 1863 w 2288"/>
                <a:gd name="T3" fmla="*/ 1258 h 2598"/>
                <a:gd name="T4" fmla="*/ 1848 w 2288"/>
                <a:gd name="T5" fmla="*/ 1586 h 2598"/>
                <a:gd name="T6" fmla="*/ 1899 w 2288"/>
                <a:gd name="T7" fmla="*/ 1716 h 2598"/>
                <a:gd name="T8" fmla="*/ 1211 w 2288"/>
                <a:gd name="T9" fmla="*/ 2079 h 2598"/>
                <a:gd name="T10" fmla="*/ 1176 w 2288"/>
                <a:gd name="T11" fmla="*/ 2038 h 2598"/>
                <a:gd name="T12" fmla="*/ 1200 w 2288"/>
                <a:gd name="T13" fmla="*/ 965 h 2598"/>
                <a:gd name="T14" fmla="*/ 1409 w 2288"/>
                <a:gd name="T15" fmla="*/ 1012 h 2598"/>
                <a:gd name="T16" fmla="*/ 1522 w 2288"/>
                <a:gd name="T17" fmla="*/ 978 h 2598"/>
                <a:gd name="T18" fmla="*/ 1526 w 2288"/>
                <a:gd name="T19" fmla="*/ 847 h 2598"/>
                <a:gd name="T20" fmla="*/ 1387 w 2288"/>
                <a:gd name="T21" fmla="*/ 828 h 2598"/>
                <a:gd name="T22" fmla="*/ 1193 w 2288"/>
                <a:gd name="T23" fmla="*/ 584 h 2598"/>
                <a:gd name="T24" fmla="*/ 1375 w 2288"/>
                <a:gd name="T25" fmla="*/ 124 h 2598"/>
                <a:gd name="T26" fmla="*/ 1109 w 2288"/>
                <a:gd name="T27" fmla="*/ 37 h 2598"/>
                <a:gd name="T28" fmla="*/ 1013 w 2288"/>
                <a:gd name="T29" fmla="*/ 570 h 2598"/>
                <a:gd name="T30" fmla="*/ 1056 w 2288"/>
                <a:gd name="T31" fmla="*/ 808 h 2598"/>
                <a:gd name="T32" fmla="*/ 891 w 2288"/>
                <a:gd name="T33" fmla="*/ 784 h 2598"/>
                <a:gd name="T34" fmla="*/ 748 w 2288"/>
                <a:gd name="T35" fmla="*/ 921 h 2598"/>
                <a:gd name="T36" fmla="*/ 899 w 2288"/>
                <a:gd name="T37" fmla="*/ 946 h 2598"/>
                <a:gd name="T38" fmla="*/ 1024 w 2288"/>
                <a:gd name="T39" fmla="*/ 1479 h 2598"/>
                <a:gd name="T40" fmla="*/ 1022 w 2288"/>
                <a:gd name="T41" fmla="*/ 2081 h 2598"/>
                <a:gd name="T42" fmla="*/ 434 w 2288"/>
                <a:gd name="T43" fmla="*/ 1569 h 2598"/>
                <a:gd name="T44" fmla="*/ 395 w 2288"/>
                <a:gd name="T45" fmla="*/ 1470 h 2598"/>
                <a:gd name="T46" fmla="*/ 88 w 2288"/>
                <a:gd name="T47" fmla="*/ 1148 h 2598"/>
                <a:gd name="T48" fmla="*/ 101 w 2288"/>
                <a:gd name="T49" fmla="*/ 1658 h 2598"/>
                <a:gd name="T50" fmla="*/ 906 w 2288"/>
                <a:gd name="T51" fmla="*/ 2228 h 2598"/>
                <a:gd name="T52" fmla="*/ 1177 w 2288"/>
                <a:gd name="T53" fmla="*/ 2500 h 2598"/>
                <a:gd name="T54" fmla="*/ 1223 w 2288"/>
                <a:gd name="T55" fmla="*/ 2405 h 2598"/>
                <a:gd name="T56" fmla="*/ 1273 w 2288"/>
                <a:gd name="T57" fmla="*/ 2328 h 2598"/>
                <a:gd name="T58" fmla="*/ 1280 w 2288"/>
                <a:gd name="T59" fmla="*/ 2234 h 2598"/>
                <a:gd name="T60" fmla="*/ 2094 w 2288"/>
                <a:gd name="T61" fmla="*/ 1624 h 2598"/>
                <a:gd name="T62" fmla="*/ 2274 w 2288"/>
                <a:gd name="T63" fmla="*/ 1517 h 2598"/>
                <a:gd name="T64" fmla="*/ 1065 w 2288"/>
                <a:gd name="T65" fmla="*/ 420 h 2598"/>
                <a:gd name="T66" fmla="*/ 1131 w 2288"/>
                <a:gd name="T67" fmla="*/ 148 h 2598"/>
                <a:gd name="T68" fmla="*/ 1165 w 2288"/>
                <a:gd name="T69" fmla="*/ 430 h 2598"/>
                <a:gd name="T70" fmla="*/ 1065 w 2288"/>
                <a:gd name="T71" fmla="*/ 420 h 2598"/>
                <a:gd name="T72" fmla="*/ 1040 w 2288"/>
                <a:gd name="T73" fmla="*/ 2287 h 2598"/>
                <a:gd name="T74" fmla="*/ 1032 w 2288"/>
                <a:gd name="T75" fmla="*/ 2241 h 2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88" h="2598">
                  <a:moveTo>
                    <a:pt x="2281" y="1465"/>
                  </a:moveTo>
                  <a:cubicBezTo>
                    <a:pt x="2220" y="1286"/>
                    <a:pt x="2159" y="1111"/>
                    <a:pt x="2125" y="924"/>
                  </a:cubicBezTo>
                  <a:cubicBezTo>
                    <a:pt x="2112" y="850"/>
                    <a:pt x="2015" y="868"/>
                    <a:pt x="1992" y="924"/>
                  </a:cubicBezTo>
                  <a:cubicBezTo>
                    <a:pt x="1948" y="1035"/>
                    <a:pt x="1904" y="1146"/>
                    <a:pt x="1863" y="1258"/>
                  </a:cubicBezTo>
                  <a:cubicBezTo>
                    <a:pt x="1840" y="1319"/>
                    <a:pt x="1790" y="1411"/>
                    <a:pt x="1809" y="1480"/>
                  </a:cubicBezTo>
                  <a:cubicBezTo>
                    <a:pt x="1783" y="1516"/>
                    <a:pt x="1783" y="1565"/>
                    <a:pt x="1848" y="1586"/>
                  </a:cubicBezTo>
                  <a:cubicBezTo>
                    <a:pt x="1878" y="1596"/>
                    <a:pt x="1908" y="1602"/>
                    <a:pt x="1938" y="1607"/>
                  </a:cubicBezTo>
                  <a:cubicBezTo>
                    <a:pt x="1927" y="1644"/>
                    <a:pt x="1916" y="1681"/>
                    <a:pt x="1899" y="1716"/>
                  </a:cubicBezTo>
                  <a:cubicBezTo>
                    <a:pt x="1861" y="1789"/>
                    <a:pt x="1799" y="1850"/>
                    <a:pt x="1734" y="1899"/>
                  </a:cubicBezTo>
                  <a:cubicBezTo>
                    <a:pt x="1586" y="2012"/>
                    <a:pt x="1393" y="2062"/>
                    <a:pt x="1211" y="2079"/>
                  </a:cubicBezTo>
                  <a:cubicBezTo>
                    <a:pt x="1201" y="2080"/>
                    <a:pt x="1190" y="2080"/>
                    <a:pt x="1180" y="2081"/>
                  </a:cubicBezTo>
                  <a:cubicBezTo>
                    <a:pt x="1178" y="2066"/>
                    <a:pt x="1177" y="2052"/>
                    <a:pt x="1176" y="2038"/>
                  </a:cubicBezTo>
                  <a:cubicBezTo>
                    <a:pt x="1167" y="1852"/>
                    <a:pt x="1173" y="1665"/>
                    <a:pt x="1178" y="1479"/>
                  </a:cubicBezTo>
                  <a:cubicBezTo>
                    <a:pt x="1183" y="1309"/>
                    <a:pt x="1195" y="1137"/>
                    <a:pt x="1200" y="965"/>
                  </a:cubicBezTo>
                  <a:cubicBezTo>
                    <a:pt x="1262" y="972"/>
                    <a:pt x="1326" y="981"/>
                    <a:pt x="1388" y="979"/>
                  </a:cubicBezTo>
                  <a:cubicBezTo>
                    <a:pt x="1391" y="992"/>
                    <a:pt x="1399" y="1003"/>
                    <a:pt x="1409" y="1012"/>
                  </a:cubicBezTo>
                  <a:cubicBezTo>
                    <a:pt x="1434" y="1041"/>
                    <a:pt x="1476" y="1041"/>
                    <a:pt x="1501" y="1012"/>
                  </a:cubicBezTo>
                  <a:cubicBezTo>
                    <a:pt x="1511" y="1003"/>
                    <a:pt x="1519" y="991"/>
                    <a:pt x="1522" y="978"/>
                  </a:cubicBezTo>
                  <a:cubicBezTo>
                    <a:pt x="1528" y="956"/>
                    <a:pt x="1526" y="931"/>
                    <a:pt x="1526" y="908"/>
                  </a:cubicBezTo>
                  <a:lnTo>
                    <a:pt x="1526" y="847"/>
                  </a:lnTo>
                  <a:cubicBezTo>
                    <a:pt x="1526" y="809"/>
                    <a:pt x="1493" y="776"/>
                    <a:pt x="1455" y="776"/>
                  </a:cubicBezTo>
                  <a:cubicBezTo>
                    <a:pt x="1423" y="776"/>
                    <a:pt x="1395" y="799"/>
                    <a:pt x="1387" y="828"/>
                  </a:cubicBezTo>
                  <a:cubicBezTo>
                    <a:pt x="1327" y="813"/>
                    <a:pt x="1264" y="812"/>
                    <a:pt x="1202" y="810"/>
                  </a:cubicBezTo>
                  <a:cubicBezTo>
                    <a:pt x="1202" y="735"/>
                    <a:pt x="1199" y="659"/>
                    <a:pt x="1193" y="584"/>
                  </a:cubicBezTo>
                  <a:cubicBezTo>
                    <a:pt x="1297" y="558"/>
                    <a:pt x="1391" y="480"/>
                    <a:pt x="1431" y="385"/>
                  </a:cubicBezTo>
                  <a:cubicBezTo>
                    <a:pt x="1470" y="292"/>
                    <a:pt x="1441" y="197"/>
                    <a:pt x="1375" y="124"/>
                  </a:cubicBezTo>
                  <a:cubicBezTo>
                    <a:pt x="1315" y="57"/>
                    <a:pt x="1196" y="0"/>
                    <a:pt x="1109" y="37"/>
                  </a:cubicBezTo>
                  <a:cubicBezTo>
                    <a:pt x="1109" y="37"/>
                    <a:pt x="1109" y="37"/>
                    <a:pt x="1109" y="37"/>
                  </a:cubicBezTo>
                  <a:cubicBezTo>
                    <a:pt x="988" y="48"/>
                    <a:pt x="885" y="127"/>
                    <a:pt x="860" y="255"/>
                  </a:cubicBezTo>
                  <a:cubicBezTo>
                    <a:pt x="837" y="376"/>
                    <a:pt x="900" y="516"/>
                    <a:pt x="1013" y="570"/>
                  </a:cubicBezTo>
                  <a:cubicBezTo>
                    <a:pt x="1033" y="580"/>
                    <a:pt x="1055" y="586"/>
                    <a:pt x="1077" y="590"/>
                  </a:cubicBezTo>
                  <a:cubicBezTo>
                    <a:pt x="1068" y="662"/>
                    <a:pt x="1062" y="735"/>
                    <a:pt x="1056" y="808"/>
                  </a:cubicBezTo>
                  <a:cubicBezTo>
                    <a:pt x="1001" y="808"/>
                    <a:pt x="947" y="810"/>
                    <a:pt x="892" y="813"/>
                  </a:cubicBezTo>
                  <a:cubicBezTo>
                    <a:pt x="892" y="803"/>
                    <a:pt x="891" y="793"/>
                    <a:pt x="891" y="784"/>
                  </a:cubicBezTo>
                  <a:cubicBezTo>
                    <a:pt x="896" y="691"/>
                    <a:pt x="748" y="690"/>
                    <a:pt x="747" y="784"/>
                  </a:cubicBezTo>
                  <a:cubicBezTo>
                    <a:pt x="747" y="829"/>
                    <a:pt x="742" y="876"/>
                    <a:pt x="748" y="921"/>
                  </a:cubicBezTo>
                  <a:cubicBezTo>
                    <a:pt x="756" y="983"/>
                    <a:pt x="811" y="1002"/>
                    <a:pt x="851" y="981"/>
                  </a:cubicBezTo>
                  <a:cubicBezTo>
                    <a:pt x="872" y="980"/>
                    <a:pt x="891" y="967"/>
                    <a:pt x="899" y="946"/>
                  </a:cubicBezTo>
                  <a:cubicBezTo>
                    <a:pt x="948" y="949"/>
                    <a:pt x="998" y="951"/>
                    <a:pt x="1047" y="954"/>
                  </a:cubicBezTo>
                  <a:cubicBezTo>
                    <a:pt x="1037" y="1129"/>
                    <a:pt x="1031" y="1305"/>
                    <a:pt x="1024" y="1479"/>
                  </a:cubicBezTo>
                  <a:cubicBezTo>
                    <a:pt x="1017" y="1665"/>
                    <a:pt x="1014" y="1851"/>
                    <a:pt x="1021" y="2038"/>
                  </a:cubicBezTo>
                  <a:cubicBezTo>
                    <a:pt x="1022" y="2051"/>
                    <a:pt x="1022" y="2066"/>
                    <a:pt x="1022" y="2081"/>
                  </a:cubicBezTo>
                  <a:cubicBezTo>
                    <a:pt x="722" y="2061"/>
                    <a:pt x="421" y="1927"/>
                    <a:pt x="289" y="1649"/>
                  </a:cubicBezTo>
                  <a:cubicBezTo>
                    <a:pt x="342" y="1639"/>
                    <a:pt x="422" y="1633"/>
                    <a:pt x="434" y="1569"/>
                  </a:cubicBezTo>
                  <a:cubicBezTo>
                    <a:pt x="439" y="1539"/>
                    <a:pt x="429" y="1506"/>
                    <a:pt x="402" y="1492"/>
                  </a:cubicBezTo>
                  <a:cubicBezTo>
                    <a:pt x="401" y="1485"/>
                    <a:pt x="399" y="1478"/>
                    <a:pt x="395" y="1470"/>
                  </a:cubicBezTo>
                  <a:cubicBezTo>
                    <a:pt x="338" y="1362"/>
                    <a:pt x="258" y="1263"/>
                    <a:pt x="215" y="1148"/>
                  </a:cubicBezTo>
                  <a:cubicBezTo>
                    <a:pt x="192" y="1085"/>
                    <a:pt x="111" y="1085"/>
                    <a:pt x="88" y="1148"/>
                  </a:cubicBezTo>
                  <a:cubicBezTo>
                    <a:pt x="29" y="1306"/>
                    <a:pt x="0" y="1457"/>
                    <a:pt x="39" y="1624"/>
                  </a:cubicBezTo>
                  <a:cubicBezTo>
                    <a:pt x="45" y="1653"/>
                    <a:pt x="75" y="1663"/>
                    <a:pt x="101" y="1658"/>
                  </a:cubicBezTo>
                  <a:cubicBezTo>
                    <a:pt x="125" y="1661"/>
                    <a:pt x="149" y="1661"/>
                    <a:pt x="172" y="1661"/>
                  </a:cubicBezTo>
                  <a:cubicBezTo>
                    <a:pt x="253" y="2008"/>
                    <a:pt x="572" y="2179"/>
                    <a:pt x="906" y="2228"/>
                  </a:cubicBezTo>
                  <a:cubicBezTo>
                    <a:pt x="931" y="2337"/>
                    <a:pt x="982" y="2443"/>
                    <a:pt x="1043" y="2536"/>
                  </a:cubicBezTo>
                  <a:cubicBezTo>
                    <a:pt x="1083" y="2598"/>
                    <a:pt x="1172" y="2572"/>
                    <a:pt x="1177" y="2500"/>
                  </a:cubicBezTo>
                  <a:cubicBezTo>
                    <a:pt x="1177" y="2509"/>
                    <a:pt x="1185" y="2477"/>
                    <a:pt x="1189" y="2468"/>
                  </a:cubicBezTo>
                  <a:cubicBezTo>
                    <a:pt x="1199" y="2446"/>
                    <a:pt x="1211" y="2426"/>
                    <a:pt x="1223" y="2405"/>
                  </a:cubicBezTo>
                  <a:cubicBezTo>
                    <a:pt x="1234" y="2386"/>
                    <a:pt x="1247" y="2368"/>
                    <a:pt x="1259" y="2349"/>
                  </a:cubicBezTo>
                  <a:cubicBezTo>
                    <a:pt x="1264" y="2342"/>
                    <a:pt x="1268" y="2335"/>
                    <a:pt x="1273" y="2328"/>
                  </a:cubicBezTo>
                  <a:cubicBezTo>
                    <a:pt x="1277" y="2322"/>
                    <a:pt x="1293" y="2305"/>
                    <a:pt x="1277" y="2322"/>
                  </a:cubicBezTo>
                  <a:cubicBezTo>
                    <a:pt x="1304" y="2294"/>
                    <a:pt x="1300" y="2258"/>
                    <a:pt x="1280" y="2234"/>
                  </a:cubicBezTo>
                  <a:cubicBezTo>
                    <a:pt x="1483" y="2210"/>
                    <a:pt x="1683" y="2139"/>
                    <a:pt x="1845" y="2015"/>
                  </a:cubicBezTo>
                  <a:cubicBezTo>
                    <a:pt x="1948" y="1936"/>
                    <a:pt x="2086" y="1773"/>
                    <a:pt x="2094" y="1624"/>
                  </a:cubicBezTo>
                  <a:cubicBezTo>
                    <a:pt x="2146" y="1628"/>
                    <a:pt x="2201" y="1630"/>
                    <a:pt x="2245" y="1609"/>
                  </a:cubicBezTo>
                  <a:cubicBezTo>
                    <a:pt x="2278" y="1594"/>
                    <a:pt x="2287" y="1550"/>
                    <a:pt x="2274" y="1517"/>
                  </a:cubicBezTo>
                  <a:cubicBezTo>
                    <a:pt x="2284" y="1503"/>
                    <a:pt x="2288" y="1485"/>
                    <a:pt x="2281" y="1465"/>
                  </a:cubicBezTo>
                  <a:close/>
                  <a:moveTo>
                    <a:pt x="1065" y="420"/>
                  </a:moveTo>
                  <a:cubicBezTo>
                    <a:pt x="1019" y="392"/>
                    <a:pt x="1002" y="323"/>
                    <a:pt x="1010" y="274"/>
                  </a:cubicBezTo>
                  <a:cubicBezTo>
                    <a:pt x="1021" y="207"/>
                    <a:pt x="1073" y="171"/>
                    <a:pt x="1131" y="148"/>
                  </a:cubicBezTo>
                  <a:cubicBezTo>
                    <a:pt x="1208" y="195"/>
                    <a:pt x="1340" y="234"/>
                    <a:pt x="1280" y="343"/>
                  </a:cubicBezTo>
                  <a:cubicBezTo>
                    <a:pt x="1258" y="383"/>
                    <a:pt x="1213" y="417"/>
                    <a:pt x="1165" y="430"/>
                  </a:cubicBezTo>
                  <a:cubicBezTo>
                    <a:pt x="1148" y="418"/>
                    <a:pt x="1121" y="420"/>
                    <a:pt x="1105" y="434"/>
                  </a:cubicBezTo>
                  <a:cubicBezTo>
                    <a:pt x="1091" y="432"/>
                    <a:pt x="1077" y="428"/>
                    <a:pt x="1065" y="420"/>
                  </a:cubicBezTo>
                  <a:close/>
                  <a:moveTo>
                    <a:pt x="1032" y="2241"/>
                  </a:moveTo>
                  <a:cubicBezTo>
                    <a:pt x="1034" y="2257"/>
                    <a:pt x="1037" y="2272"/>
                    <a:pt x="1040" y="2287"/>
                  </a:cubicBezTo>
                  <a:cubicBezTo>
                    <a:pt x="1029" y="2271"/>
                    <a:pt x="1019" y="2255"/>
                    <a:pt x="1010" y="2239"/>
                  </a:cubicBezTo>
                  <a:cubicBezTo>
                    <a:pt x="1017" y="2240"/>
                    <a:pt x="1025" y="2241"/>
                    <a:pt x="1032" y="22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734250" y="3217705"/>
            <a:ext cx="1150857" cy="1150857"/>
            <a:chOff x="4823657" y="1888012"/>
            <a:chExt cx="442340" cy="442340"/>
          </a:xfrm>
        </p:grpSpPr>
        <p:sp>
          <p:nvSpPr>
            <p:cNvPr id="65" name="椭圆 64"/>
            <p:cNvSpPr/>
            <p:nvPr/>
          </p:nvSpPr>
          <p:spPr>
            <a:xfrm>
              <a:off x="4823657" y="1888012"/>
              <a:ext cx="442340" cy="442340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6" name="任意多边形: 形状 25"/>
            <p:cNvSpPr>
              <a:spLocks noChangeAspect="1"/>
            </p:cNvSpPr>
            <p:nvPr/>
          </p:nvSpPr>
          <p:spPr bwMode="auto">
            <a:xfrm>
              <a:off x="4933027" y="1989929"/>
              <a:ext cx="223600" cy="238506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rgbClr val="0BADA2"/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70" name="TextBox 341"/>
          <p:cNvSpPr>
            <a:spLocks noChangeArrowheads="1"/>
          </p:cNvSpPr>
          <p:nvPr/>
        </p:nvSpPr>
        <p:spPr bwMode="auto">
          <a:xfrm>
            <a:off x="1052027" y="2035761"/>
            <a:ext cx="1829348" cy="4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1218565">
              <a:defRPr/>
            </a:pPr>
            <a:r>
              <a:rPr lang="zh-CN" altLang="en-US" sz="213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现有已知漏洞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" name="矩形 70"/>
          <p:cNvSpPr>
            <a:spLocks noChangeArrowheads="1"/>
          </p:cNvSpPr>
          <p:nvPr/>
        </p:nvSpPr>
        <p:spPr bwMode="auto">
          <a:xfrm>
            <a:off x="690528" y="2474878"/>
            <a:ext cx="2824509" cy="98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 defTabSz="1218565">
              <a:lnSpc>
                <a:spcPct val="150000"/>
              </a:lnSpc>
              <a:defRPr/>
            </a:pPr>
            <a:r>
              <a:rPr lang="zh-CN" altLang="en-US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根据最新已公开的</a:t>
            </a:r>
            <a:r>
              <a:rPr lang="en-US" altLang="zh-CN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OWASP TOP 10</a:t>
            </a:r>
            <a:r>
              <a:rPr lang="zh-CN" altLang="en-US" sz="1335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漏洞库，提供了相对应的漏洞插件接口。</a:t>
            </a:r>
            <a:endParaRPr lang="zh-CN" altLang="en-US" sz="1335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2" name="TextBox 682"/>
          <p:cNvSpPr>
            <a:spLocks noChangeArrowheads="1"/>
          </p:cNvSpPr>
          <p:nvPr/>
        </p:nvSpPr>
        <p:spPr bwMode="auto">
          <a:xfrm>
            <a:off x="1163261" y="1006242"/>
            <a:ext cx="187904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1218565">
              <a:defRPr/>
            </a:pPr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50%</a:t>
            </a:r>
            <a:endParaRPr lang="zh-CN" altLang="en-US" sz="6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TextBox 20"/>
          <p:cNvSpPr txBox="1"/>
          <p:nvPr/>
        </p:nvSpPr>
        <p:spPr>
          <a:xfrm>
            <a:off x="945533" y="433345"/>
            <a:ext cx="2913189" cy="440932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对未知漏洞进行预警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29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BADA2"/>
                </a:solidFill>
                <a:cs typeface="+mn-ea"/>
                <a:sym typeface="+mn-lt"/>
              </a:endParaRPr>
            </a:p>
          </p:txBody>
        </p:sp>
        <p:sp>
          <p:nvSpPr>
            <p:cNvPr id="30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BADA2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7" y="3493483"/>
            <a:ext cx="2961905" cy="3047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diamond/>
      </p:transition>
    </mc:Choice>
    <mc:Fallback>
      <p:transition spd="med">
        <p:diamond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9" t="3343" r="32888" b="3343"/>
          <a:stretch>
            <a:fillRect/>
          </a:stretch>
        </p:blipFill>
        <p:spPr>
          <a:xfrm flipH="1">
            <a:off x="7200551" y="1276414"/>
            <a:ext cx="4996547" cy="5581585"/>
          </a:xfrm>
          <a:custGeom>
            <a:avLst/>
            <a:gdLst>
              <a:gd name="connsiteX0" fmla="*/ 1002396 w 4996547"/>
              <a:gd name="connsiteY0" fmla="*/ 0 h 5581585"/>
              <a:gd name="connsiteX1" fmla="*/ 0 w 4996547"/>
              <a:gd name="connsiteY1" fmla="*/ 1400788 h 5581585"/>
              <a:gd name="connsiteX2" fmla="*/ 0 w 4996547"/>
              <a:gd name="connsiteY2" fmla="*/ 5581585 h 5581585"/>
              <a:gd name="connsiteX3" fmla="*/ 4996547 w 4996547"/>
              <a:gd name="connsiteY3" fmla="*/ 5581585 h 558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6547" h="5581585">
                <a:moveTo>
                  <a:pt x="1002396" y="0"/>
                </a:moveTo>
                <a:lnTo>
                  <a:pt x="0" y="1400788"/>
                </a:lnTo>
                <a:lnTo>
                  <a:pt x="0" y="5581585"/>
                </a:lnTo>
                <a:lnTo>
                  <a:pt x="4996547" y="5581585"/>
                </a:lnTo>
                <a:close/>
              </a:path>
            </a:pathLst>
          </a:custGeom>
        </p:spPr>
      </p:pic>
      <p:grpSp>
        <p:nvGrpSpPr>
          <p:cNvPr id="7" name="组合 6"/>
          <p:cNvGrpSpPr/>
          <p:nvPr/>
        </p:nvGrpSpPr>
        <p:grpSpPr>
          <a:xfrm>
            <a:off x="2181214" y="2156929"/>
            <a:ext cx="1352571" cy="1352571"/>
            <a:chOff x="1399730" y="2336522"/>
            <a:chExt cx="623455" cy="623455"/>
          </a:xfrm>
        </p:grpSpPr>
        <p:sp>
          <p:nvSpPr>
            <p:cNvPr id="2" name="椭圆 1"/>
            <p:cNvSpPr/>
            <p:nvPr/>
          </p:nvSpPr>
          <p:spPr>
            <a:xfrm>
              <a:off x="1399730" y="2336522"/>
              <a:ext cx="623455" cy="623455"/>
            </a:xfrm>
            <a:prstGeom prst="ellipse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56260" y="2440978"/>
              <a:ext cx="510395" cy="436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>
                  <a:solidFill>
                    <a:schemeClr val="bg1"/>
                  </a:solidFill>
                  <a:cs typeface="+mn-ea"/>
                  <a:sym typeface="+mn-lt"/>
                </a:rPr>
                <a:t>06</a:t>
              </a:r>
              <a:endParaRPr lang="zh-CN" altLang="en-US" sz="5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TextBox 20"/>
          <p:cNvSpPr txBox="1"/>
          <p:nvPr/>
        </p:nvSpPr>
        <p:spPr>
          <a:xfrm>
            <a:off x="1871344" y="3755421"/>
            <a:ext cx="1972310" cy="623570"/>
          </a:xfrm>
          <a:prstGeom prst="rect">
            <a:avLst/>
          </a:prstGeom>
          <a:noFill/>
        </p:spPr>
        <p:txBody>
          <a:bodyPr wrap="square" lIns="70907" tIns="35455" rIns="70907" bIns="35455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BADA2"/>
                </a:solidFill>
                <a:cs typeface="+mn-ea"/>
                <a:sym typeface="+mn-lt"/>
              </a:rPr>
              <a:t>总结</a:t>
            </a:r>
            <a:endParaRPr lang="zh-CN" altLang="en-US" sz="36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70553" y="4378929"/>
            <a:ext cx="18950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Summarization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l"/>
            <a:endParaRPr lang="zh-CN" altLang="en-US" sz="2000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8647542" y="3791022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11317453" y="465640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6603999" y="5570252"/>
            <a:ext cx="1843009" cy="1287747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 dir="l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7728178" y="1952486"/>
            <a:ext cx="2663481" cy="176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1" tIns="45641" rIns="91281" bIns="45641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cs typeface="+mn-ea"/>
                <a:sym typeface="+mn-lt"/>
              </a:rPr>
              <a:t>本作品提供针对性模块，即面向特定漏洞的扫描修复模块，各模块具备修复功能，能够对扫描出来的漏洞提供修复建议，能够较好的覆盖主要的漏洞问题。</a:t>
            </a:r>
            <a:endParaRPr kumimoji="0" lang="en-US" altLang="zh-CN" sz="1400" b="0" i="0" u="none" strike="noStrike" kern="3000" cap="none" spc="31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TextBox 10"/>
          <p:cNvSpPr txBox="1">
            <a:spLocks noChangeArrowheads="1"/>
          </p:cNvSpPr>
          <p:nvPr/>
        </p:nvSpPr>
        <p:spPr bwMode="auto">
          <a:xfrm>
            <a:off x="7728178" y="4763906"/>
            <a:ext cx="2663481" cy="120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1" tIns="45641" rIns="91281" bIns="45641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cs typeface="+mn-ea"/>
                <a:sym typeface="+mn-lt"/>
              </a:rPr>
              <a:t>各个面向特定漏洞的扫描修复模块会提供扩展接口，方便使用者对代码进行完善和二次开发。</a:t>
            </a:r>
            <a:endParaRPr kumimoji="0" lang="en-US" altLang="zh-CN" sz="1400" b="0" i="0" u="none" strike="noStrike" kern="3000" cap="none" spc="31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959610" y="1952625"/>
            <a:ext cx="2667000" cy="176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1" tIns="45641" rIns="91281" bIns="45641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cs typeface="+mn-ea"/>
                <a:sym typeface="+mn-lt"/>
              </a:rPr>
              <a:t>本作品基于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cs typeface="+mn-ea"/>
                <a:sym typeface="+mn-lt"/>
              </a:rPr>
              <a:t>Python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cs typeface="+mn-ea"/>
                <a:sym typeface="+mn-lt"/>
              </a:rPr>
              <a:t>编写，</a:t>
            </a:r>
            <a:r>
              <a:rPr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cs typeface="+mn-ea"/>
                <a:sym typeface="+mn-lt"/>
              </a:rPr>
              <a:t>具有超高的灵活性，确保了扫描系统的可靠性，以及开发使用的可扩展性与可移植性，支持跨平台运行，兼容性极强，可移植性高。</a:t>
            </a:r>
            <a:endParaRPr sz="14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23" name="TextBox 10"/>
          <p:cNvSpPr txBox="1">
            <a:spLocks noChangeArrowheads="1"/>
          </p:cNvSpPr>
          <p:nvPr/>
        </p:nvSpPr>
        <p:spPr bwMode="auto">
          <a:xfrm>
            <a:off x="1960245" y="4763770"/>
            <a:ext cx="2666365" cy="928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1" tIns="45641" rIns="91281" bIns="45641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cs typeface="+mn-ea"/>
                <a:sym typeface="+mn-lt"/>
              </a:rPr>
              <a:t>本作品采用多线程运行方式，可以</a:t>
            </a:r>
            <a:r>
              <a:rPr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cs typeface="+mn-ea"/>
                <a:sym typeface="+mn-lt"/>
              </a:rPr>
              <a:t>使程序资源利用率更好，设计起来更简单，响应更快。</a:t>
            </a:r>
            <a:endParaRPr sz="14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24" name="TextBox 2"/>
          <p:cNvSpPr txBox="1"/>
          <p:nvPr/>
        </p:nvSpPr>
        <p:spPr>
          <a:xfrm>
            <a:off x="1960109" y="1675817"/>
            <a:ext cx="1875790" cy="30734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defTabSz="1218565">
              <a:defRPr/>
            </a:pPr>
            <a:r>
              <a:rPr lang="zh-CN" sz="2000" b="1" dirty="0">
                <a:solidFill>
                  <a:srgbClr val="0BADA2"/>
                </a:solidFill>
                <a:cs typeface="+mn-ea"/>
                <a:sym typeface="+mn-lt"/>
              </a:rPr>
              <a:t>基于</a:t>
            </a:r>
            <a:r>
              <a:rPr lang="en-US" altLang="zh-CN" sz="2000" b="1" dirty="0">
                <a:solidFill>
                  <a:srgbClr val="0BADA2"/>
                </a:solidFill>
                <a:cs typeface="+mn-ea"/>
                <a:sym typeface="+mn-lt"/>
              </a:rPr>
              <a:t>Python</a:t>
            </a:r>
            <a:r>
              <a:rPr lang="zh-CN" altLang="en-US" sz="2000" b="1" dirty="0">
                <a:solidFill>
                  <a:srgbClr val="0BADA2"/>
                </a:solidFill>
                <a:cs typeface="+mn-ea"/>
                <a:sym typeface="+mn-lt"/>
              </a:rPr>
              <a:t>设计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BADA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5" name="TextBox 14"/>
          <p:cNvSpPr txBox="1"/>
          <p:nvPr/>
        </p:nvSpPr>
        <p:spPr>
          <a:xfrm>
            <a:off x="7727958" y="1644345"/>
            <a:ext cx="2308324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defTabSz="1218565">
              <a:defRPr/>
            </a:pPr>
            <a:r>
              <a:rPr lang="zh-CN" altLang="en-US" sz="2000" b="1" dirty="0">
                <a:solidFill>
                  <a:srgbClr val="0BADA2"/>
                </a:solidFill>
                <a:cs typeface="+mn-ea"/>
                <a:sym typeface="+mn-lt"/>
              </a:rPr>
              <a:t>面向特定漏洞的模块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BADA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6" name="TextBox 2"/>
          <p:cNvSpPr txBox="1"/>
          <p:nvPr/>
        </p:nvSpPr>
        <p:spPr>
          <a:xfrm>
            <a:off x="1960400" y="4456131"/>
            <a:ext cx="1270000" cy="30734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defTabSz="1218565"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多线程运行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BADA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3" name="TextBox 14"/>
          <p:cNvSpPr txBox="1"/>
          <p:nvPr/>
        </p:nvSpPr>
        <p:spPr>
          <a:xfrm>
            <a:off x="7728120" y="4456702"/>
            <a:ext cx="1795363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0BADA2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后期维护与拓展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BADA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8" name="TextBox 20"/>
          <p:cNvSpPr txBox="1"/>
          <p:nvPr/>
        </p:nvSpPr>
        <p:spPr>
          <a:xfrm>
            <a:off x="945533" y="433345"/>
            <a:ext cx="758752" cy="440932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0BADA2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总结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BADA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56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57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17" name="箭头1"/>
          <p:cNvSpPr>
            <a:spLocks noChangeAspect="1"/>
          </p:cNvSpPr>
          <p:nvPr/>
        </p:nvSpPr>
        <p:spPr bwMode="auto">
          <a:xfrm>
            <a:off x="6233295" y="2242795"/>
            <a:ext cx="1496406" cy="1723351"/>
          </a:xfrm>
          <a:custGeom>
            <a:avLst/>
            <a:gdLst>
              <a:gd name="T0" fmla="*/ 35 w 1260"/>
              <a:gd name="T1" fmla="*/ 1 h 1451"/>
              <a:gd name="T2" fmla="*/ 100 w 1260"/>
              <a:gd name="T3" fmla="*/ 6 h 1451"/>
              <a:gd name="T4" fmla="*/ 162 w 1260"/>
              <a:gd name="T5" fmla="*/ 13 h 1451"/>
              <a:gd name="T6" fmla="*/ 225 w 1260"/>
              <a:gd name="T7" fmla="*/ 23 h 1451"/>
              <a:gd name="T8" fmla="*/ 285 w 1260"/>
              <a:gd name="T9" fmla="*/ 37 h 1451"/>
              <a:gd name="T10" fmla="*/ 345 w 1260"/>
              <a:gd name="T11" fmla="*/ 53 h 1451"/>
              <a:gd name="T12" fmla="*/ 404 w 1260"/>
              <a:gd name="T13" fmla="*/ 72 h 1451"/>
              <a:gd name="T14" fmla="*/ 461 w 1260"/>
              <a:gd name="T15" fmla="*/ 94 h 1451"/>
              <a:gd name="T16" fmla="*/ 517 w 1260"/>
              <a:gd name="T17" fmla="*/ 119 h 1451"/>
              <a:gd name="T18" fmla="*/ 572 w 1260"/>
              <a:gd name="T19" fmla="*/ 145 h 1451"/>
              <a:gd name="T20" fmla="*/ 625 w 1260"/>
              <a:gd name="T21" fmla="*/ 175 h 1451"/>
              <a:gd name="T22" fmla="*/ 676 w 1260"/>
              <a:gd name="T23" fmla="*/ 206 h 1451"/>
              <a:gd name="T24" fmla="*/ 726 w 1260"/>
              <a:gd name="T25" fmla="*/ 240 h 1451"/>
              <a:gd name="T26" fmla="*/ 774 w 1260"/>
              <a:gd name="T27" fmla="*/ 277 h 1451"/>
              <a:gd name="T28" fmla="*/ 820 w 1260"/>
              <a:gd name="T29" fmla="*/ 316 h 1451"/>
              <a:gd name="T30" fmla="*/ 866 w 1260"/>
              <a:gd name="T31" fmla="*/ 356 h 1451"/>
              <a:gd name="T32" fmla="*/ 908 w 1260"/>
              <a:gd name="T33" fmla="*/ 398 h 1451"/>
              <a:gd name="T34" fmla="*/ 948 w 1260"/>
              <a:gd name="T35" fmla="*/ 444 h 1451"/>
              <a:gd name="T36" fmla="*/ 986 w 1260"/>
              <a:gd name="T37" fmla="*/ 490 h 1451"/>
              <a:gd name="T38" fmla="*/ 1023 w 1260"/>
              <a:gd name="T39" fmla="*/ 538 h 1451"/>
              <a:gd name="T40" fmla="*/ 1057 w 1260"/>
              <a:gd name="T41" fmla="*/ 589 h 1451"/>
              <a:gd name="T42" fmla="*/ 1088 w 1260"/>
              <a:gd name="T43" fmla="*/ 640 h 1451"/>
              <a:gd name="T44" fmla="*/ 1117 w 1260"/>
              <a:gd name="T45" fmla="*/ 693 h 1451"/>
              <a:gd name="T46" fmla="*/ 1144 w 1260"/>
              <a:gd name="T47" fmla="*/ 748 h 1451"/>
              <a:gd name="T48" fmla="*/ 1168 w 1260"/>
              <a:gd name="T49" fmla="*/ 804 h 1451"/>
              <a:gd name="T50" fmla="*/ 1190 w 1260"/>
              <a:gd name="T51" fmla="*/ 861 h 1451"/>
              <a:gd name="T52" fmla="*/ 1209 w 1260"/>
              <a:gd name="T53" fmla="*/ 921 h 1451"/>
              <a:gd name="T54" fmla="*/ 1224 w 1260"/>
              <a:gd name="T55" fmla="*/ 980 h 1451"/>
              <a:gd name="T56" fmla="*/ 1237 w 1260"/>
              <a:gd name="T57" fmla="*/ 1042 h 1451"/>
              <a:gd name="T58" fmla="*/ 1248 w 1260"/>
              <a:gd name="T59" fmla="*/ 1104 h 1451"/>
              <a:gd name="T60" fmla="*/ 1255 w 1260"/>
              <a:gd name="T61" fmla="*/ 1166 h 1451"/>
              <a:gd name="T62" fmla="*/ 1259 w 1260"/>
              <a:gd name="T63" fmla="*/ 1231 h 1451"/>
              <a:gd name="T64" fmla="*/ 921 w 1260"/>
              <a:gd name="T65" fmla="*/ 1451 h 1451"/>
              <a:gd name="T66" fmla="*/ 622 w 1260"/>
              <a:gd name="T67" fmla="*/ 1231 h 1451"/>
              <a:gd name="T68" fmla="*/ 616 w 1260"/>
              <a:gd name="T69" fmla="*/ 1184 h 1451"/>
              <a:gd name="T70" fmla="*/ 608 w 1260"/>
              <a:gd name="T71" fmla="*/ 1139 h 1451"/>
              <a:gd name="T72" fmla="*/ 597 w 1260"/>
              <a:gd name="T73" fmla="*/ 1096 h 1451"/>
              <a:gd name="T74" fmla="*/ 588 w 1260"/>
              <a:gd name="T75" fmla="*/ 1067 h 1451"/>
              <a:gd name="T76" fmla="*/ 572 w 1260"/>
              <a:gd name="T77" fmla="*/ 1025 h 1451"/>
              <a:gd name="T78" fmla="*/ 559 w 1260"/>
              <a:gd name="T79" fmla="*/ 998 h 1451"/>
              <a:gd name="T80" fmla="*/ 539 w 1260"/>
              <a:gd name="T81" fmla="*/ 959 h 1451"/>
              <a:gd name="T82" fmla="*/ 523 w 1260"/>
              <a:gd name="T83" fmla="*/ 934 h 1451"/>
              <a:gd name="T84" fmla="*/ 498 w 1260"/>
              <a:gd name="T85" fmla="*/ 898 h 1451"/>
              <a:gd name="T86" fmla="*/ 480 w 1260"/>
              <a:gd name="T87" fmla="*/ 874 h 1451"/>
              <a:gd name="T88" fmla="*/ 461 w 1260"/>
              <a:gd name="T89" fmla="*/ 852 h 1451"/>
              <a:gd name="T90" fmla="*/ 431 w 1260"/>
              <a:gd name="T91" fmla="*/ 821 h 1451"/>
              <a:gd name="T92" fmla="*/ 399 w 1260"/>
              <a:gd name="T93" fmla="*/ 791 h 1451"/>
              <a:gd name="T94" fmla="*/ 375 w 1260"/>
              <a:gd name="T95" fmla="*/ 773 h 1451"/>
              <a:gd name="T96" fmla="*/ 352 w 1260"/>
              <a:gd name="T97" fmla="*/ 755 h 1451"/>
              <a:gd name="T98" fmla="*/ 328 w 1260"/>
              <a:gd name="T99" fmla="*/ 739 h 1451"/>
              <a:gd name="T100" fmla="*/ 290 w 1260"/>
              <a:gd name="T101" fmla="*/ 716 h 1451"/>
              <a:gd name="T102" fmla="*/ 264 w 1260"/>
              <a:gd name="T103" fmla="*/ 702 h 1451"/>
              <a:gd name="T104" fmla="*/ 223 w 1260"/>
              <a:gd name="T105" fmla="*/ 684 h 1451"/>
              <a:gd name="T106" fmla="*/ 181 w 1260"/>
              <a:gd name="T107" fmla="*/ 669 h 1451"/>
              <a:gd name="T108" fmla="*/ 137 w 1260"/>
              <a:gd name="T109" fmla="*/ 656 h 1451"/>
              <a:gd name="T110" fmla="*/ 108 w 1260"/>
              <a:gd name="T111" fmla="*/ 649 h 1451"/>
              <a:gd name="T112" fmla="*/ 63 w 1260"/>
              <a:gd name="T113" fmla="*/ 642 h 1451"/>
              <a:gd name="T114" fmla="*/ 31 w 1260"/>
              <a:gd name="T115" fmla="*/ 639 h 1451"/>
              <a:gd name="T116" fmla="*/ 0 w 1260"/>
              <a:gd name="T117" fmla="*/ 637 h 1451"/>
              <a:gd name="T118" fmla="*/ 3 w 1260"/>
              <a:gd name="T119" fmla="*/ 0 h 1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60" h="1451">
                <a:moveTo>
                  <a:pt x="3" y="0"/>
                </a:moveTo>
                <a:lnTo>
                  <a:pt x="35" y="1"/>
                </a:lnTo>
                <a:lnTo>
                  <a:pt x="68" y="3"/>
                </a:lnTo>
                <a:lnTo>
                  <a:pt x="100" y="6"/>
                </a:lnTo>
                <a:lnTo>
                  <a:pt x="131" y="9"/>
                </a:lnTo>
                <a:lnTo>
                  <a:pt x="162" y="13"/>
                </a:lnTo>
                <a:lnTo>
                  <a:pt x="193" y="18"/>
                </a:lnTo>
                <a:lnTo>
                  <a:pt x="225" y="23"/>
                </a:lnTo>
                <a:lnTo>
                  <a:pt x="255" y="30"/>
                </a:lnTo>
                <a:lnTo>
                  <a:pt x="285" y="37"/>
                </a:lnTo>
                <a:lnTo>
                  <a:pt x="315" y="44"/>
                </a:lnTo>
                <a:lnTo>
                  <a:pt x="345" y="53"/>
                </a:lnTo>
                <a:lnTo>
                  <a:pt x="374" y="62"/>
                </a:lnTo>
                <a:lnTo>
                  <a:pt x="404" y="72"/>
                </a:lnTo>
                <a:lnTo>
                  <a:pt x="433" y="83"/>
                </a:lnTo>
                <a:lnTo>
                  <a:pt x="461" y="94"/>
                </a:lnTo>
                <a:lnTo>
                  <a:pt x="489" y="106"/>
                </a:lnTo>
                <a:lnTo>
                  <a:pt x="517" y="119"/>
                </a:lnTo>
                <a:lnTo>
                  <a:pt x="545" y="132"/>
                </a:lnTo>
                <a:lnTo>
                  <a:pt x="572" y="145"/>
                </a:lnTo>
                <a:lnTo>
                  <a:pt x="599" y="160"/>
                </a:lnTo>
                <a:lnTo>
                  <a:pt x="625" y="175"/>
                </a:lnTo>
                <a:lnTo>
                  <a:pt x="651" y="190"/>
                </a:lnTo>
                <a:lnTo>
                  <a:pt x="676" y="206"/>
                </a:lnTo>
                <a:lnTo>
                  <a:pt x="702" y="223"/>
                </a:lnTo>
                <a:lnTo>
                  <a:pt x="726" y="240"/>
                </a:lnTo>
                <a:lnTo>
                  <a:pt x="751" y="259"/>
                </a:lnTo>
                <a:lnTo>
                  <a:pt x="774" y="277"/>
                </a:lnTo>
                <a:lnTo>
                  <a:pt x="798" y="296"/>
                </a:lnTo>
                <a:lnTo>
                  <a:pt x="820" y="316"/>
                </a:lnTo>
                <a:lnTo>
                  <a:pt x="843" y="336"/>
                </a:lnTo>
                <a:lnTo>
                  <a:pt x="866" y="356"/>
                </a:lnTo>
                <a:lnTo>
                  <a:pt x="887" y="377"/>
                </a:lnTo>
                <a:lnTo>
                  <a:pt x="908" y="398"/>
                </a:lnTo>
                <a:lnTo>
                  <a:pt x="928" y="421"/>
                </a:lnTo>
                <a:lnTo>
                  <a:pt x="948" y="444"/>
                </a:lnTo>
                <a:lnTo>
                  <a:pt x="967" y="467"/>
                </a:lnTo>
                <a:lnTo>
                  <a:pt x="986" y="490"/>
                </a:lnTo>
                <a:lnTo>
                  <a:pt x="1004" y="514"/>
                </a:lnTo>
                <a:lnTo>
                  <a:pt x="1023" y="538"/>
                </a:lnTo>
                <a:lnTo>
                  <a:pt x="1040" y="564"/>
                </a:lnTo>
                <a:lnTo>
                  <a:pt x="1057" y="589"/>
                </a:lnTo>
                <a:lnTo>
                  <a:pt x="1073" y="614"/>
                </a:lnTo>
                <a:lnTo>
                  <a:pt x="1088" y="640"/>
                </a:lnTo>
                <a:lnTo>
                  <a:pt x="1103" y="666"/>
                </a:lnTo>
                <a:lnTo>
                  <a:pt x="1117" y="693"/>
                </a:lnTo>
                <a:lnTo>
                  <a:pt x="1131" y="720"/>
                </a:lnTo>
                <a:lnTo>
                  <a:pt x="1144" y="748"/>
                </a:lnTo>
                <a:lnTo>
                  <a:pt x="1156" y="776"/>
                </a:lnTo>
                <a:lnTo>
                  <a:pt x="1168" y="804"/>
                </a:lnTo>
                <a:lnTo>
                  <a:pt x="1180" y="833"/>
                </a:lnTo>
                <a:lnTo>
                  <a:pt x="1190" y="861"/>
                </a:lnTo>
                <a:lnTo>
                  <a:pt x="1200" y="891"/>
                </a:lnTo>
                <a:lnTo>
                  <a:pt x="1209" y="921"/>
                </a:lnTo>
                <a:lnTo>
                  <a:pt x="1217" y="950"/>
                </a:lnTo>
                <a:lnTo>
                  <a:pt x="1224" y="980"/>
                </a:lnTo>
                <a:lnTo>
                  <a:pt x="1231" y="1010"/>
                </a:lnTo>
                <a:lnTo>
                  <a:pt x="1237" y="1042"/>
                </a:lnTo>
                <a:lnTo>
                  <a:pt x="1243" y="1073"/>
                </a:lnTo>
                <a:lnTo>
                  <a:pt x="1248" y="1104"/>
                </a:lnTo>
                <a:lnTo>
                  <a:pt x="1252" y="1135"/>
                </a:lnTo>
                <a:lnTo>
                  <a:pt x="1255" y="1166"/>
                </a:lnTo>
                <a:lnTo>
                  <a:pt x="1257" y="1198"/>
                </a:lnTo>
                <a:lnTo>
                  <a:pt x="1259" y="1231"/>
                </a:lnTo>
                <a:lnTo>
                  <a:pt x="1260" y="1263"/>
                </a:lnTo>
                <a:lnTo>
                  <a:pt x="921" y="1451"/>
                </a:lnTo>
                <a:lnTo>
                  <a:pt x="622" y="1246"/>
                </a:lnTo>
                <a:lnTo>
                  <a:pt x="622" y="1231"/>
                </a:lnTo>
                <a:lnTo>
                  <a:pt x="620" y="1215"/>
                </a:lnTo>
                <a:lnTo>
                  <a:pt x="616" y="1184"/>
                </a:lnTo>
                <a:lnTo>
                  <a:pt x="611" y="1154"/>
                </a:lnTo>
                <a:lnTo>
                  <a:pt x="608" y="1139"/>
                </a:lnTo>
                <a:lnTo>
                  <a:pt x="605" y="1125"/>
                </a:lnTo>
                <a:lnTo>
                  <a:pt x="597" y="1096"/>
                </a:lnTo>
                <a:lnTo>
                  <a:pt x="593" y="1082"/>
                </a:lnTo>
                <a:lnTo>
                  <a:pt x="588" y="1067"/>
                </a:lnTo>
                <a:lnTo>
                  <a:pt x="577" y="1039"/>
                </a:lnTo>
                <a:lnTo>
                  <a:pt x="572" y="1025"/>
                </a:lnTo>
                <a:lnTo>
                  <a:pt x="566" y="1012"/>
                </a:lnTo>
                <a:lnTo>
                  <a:pt x="559" y="998"/>
                </a:lnTo>
                <a:lnTo>
                  <a:pt x="553" y="985"/>
                </a:lnTo>
                <a:lnTo>
                  <a:pt x="539" y="959"/>
                </a:lnTo>
                <a:lnTo>
                  <a:pt x="530" y="947"/>
                </a:lnTo>
                <a:lnTo>
                  <a:pt x="523" y="934"/>
                </a:lnTo>
                <a:lnTo>
                  <a:pt x="506" y="910"/>
                </a:lnTo>
                <a:lnTo>
                  <a:pt x="498" y="898"/>
                </a:lnTo>
                <a:lnTo>
                  <a:pt x="489" y="887"/>
                </a:lnTo>
                <a:lnTo>
                  <a:pt x="480" y="874"/>
                </a:lnTo>
                <a:lnTo>
                  <a:pt x="471" y="863"/>
                </a:lnTo>
                <a:lnTo>
                  <a:pt x="461" y="852"/>
                </a:lnTo>
                <a:lnTo>
                  <a:pt x="451" y="841"/>
                </a:lnTo>
                <a:lnTo>
                  <a:pt x="431" y="821"/>
                </a:lnTo>
                <a:lnTo>
                  <a:pt x="410" y="801"/>
                </a:lnTo>
                <a:lnTo>
                  <a:pt x="399" y="791"/>
                </a:lnTo>
                <a:lnTo>
                  <a:pt x="388" y="782"/>
                </a:lnTo>
                <a:lnTo>
                  <a:pt x="375" y="773"/>
                </a:lnTo>
                <a:lnTo>
                  <a:pt x="364" y="764"/>
                </a:lnTo>
                <a:lnTo>
                  <a:pt x="352" y="755"/>
                </a:lnTo>
                <a:lnTo>
                  <a:pt x="340" y="747"/>
                </a:lnTo>
                <a:lnTo>
                  <a:pt x="328" y="739"/>
                </a:lnTo>
                <a:lnTo>
                  <a:pt x="315" y="731"/>
                </a:lnTo>
                <a:lnTo>
                  <a:pt x="290" y="716"/>
                </a:lnTo>
                <a:lnTo>
                  <a:pt x="277" y="709"/>
                </a:lnTo>
                <a:lnTo>
                  <a:pt x="264" y="702"/>
                </a:lnTo>
                <a:lnTo>
                  <a:pt x="237" y="690"/>
                </a:lnTo>
                <a:lnTo>
                  <a:pt x="223" y="684"/>
                </a:lnTo>
                <a:lnTo>
                  <a:pt x="209" y="678"/>
                </a:lnTo>
                <a:lnTo>
                  <a:pt x="181" y="669"/>
                </a:lnTo>
                <a:lnTo>
                  <a:pt x="152" y="660"/>
                </a:lnTo>
                <a:lnTo>
                  <a:pt x="137" y="656"/>
                </a:lnTo>
                <a:lnTo>
                  <a:pt x="123" y="653"/>
                </a:lnTo>
                <a:lnTo>
                  <a:pt x="108" y="649"/>
                </a:lnTo>
                <a:lnTo>
                  <a:pt x="93" y="647"/>
                </a:lnTo>
                <a:lnTo>
                  <a:pt x="63" y="642"/>
                </a:lnTo>
                <a:lnTo>
                  <a:pt x="47" y="640"/>
                </a:lnTo>
                <a:lnTo>
                  <a:pt x="31" y="639"/>
                </a:lnTo>
                <a:lnTo>
                  <a:pt x="16" y="638"/>
                </a:lnTo>
                <a:lnTo>
                  <a:pt x="0" y="637"/>
                </a:lnTo>
                <a:lnTo>
                  <a:pt x="197" y="348"/>
                </a:lnTo>
                <a:lnTo>
                  <a:pt x="3" y="0"/>
                </a:lnTo>
                <a:close/>
              </a:path>
            </a:pathLst>
          </a:custGeom>
          <a:solidFill>
            <a:srgbClr val="0BADA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 defTabSz="1218565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sz="2135">
              <a:solidFill>
                <a:schemeClr val="accent5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箭头4"/>
          <p:cNvSpPr>
            <a:spLocks noChangeAspect="1"/>
          </p:cNvSpPr>
          <p:nvPr/>
        </p:nvSpPr>
        <p:spPr bwMode="auto">
          <a:xfrm>
            <a:off x="4687246" y="2244569"/>
            <a:ext cx="1698527" cy="1572646"/>
          </a:xfrm>
          <a:custGeom>
            <a:avLst/>
            <a:gdLst>
              <a:gd name="T0" fmla="*/ 637 w 1431"/>
              <a:gd name="T1" fmla="*/ 1302 h 1325"/>
              <a:gd name="T2" fmla="*/ 637 w 1431"/>
              <a:gd name="T3" fmla="*/ 1248 h 1325"/>
              <a:gd name="T4" fmla="*/ 640 w 1431"/>
              <a:gd name="T5" fmla="*/ 1217 h 1325"/>
              <a:gd name="T6" fmla="*/ 646 w 1431"/>
              <a:gd name="T7" fmla="*/ 1170 h 1325"/>
              <a:gd name="T8" fmla="*/ 655 w 1431"/>
              <a:gd name="T9" fmla="*/ 1125 h 1325"/>
              <a:gd name="T10" fmla="*/ 663 w 1431"/>
              <a:gd name="T11" fmla="*/ 1095 h 1325"/>
              <a:gd name="T12" fmla="*/ 678 w 1431"/>
              <a:gd name="T13" fmla="*/ 1052 h 1325"/>
              <a:gd name="T14" fmla="*/ 689 w 1431"/>
              <a:gd name="T15" fmla="*/ 1024 h 1325"/>
              <a:gd name="T16" fmla="*/ 708 w 1431"/>
              <a:gd name="T17" fmla="*/ 983 h 1325"/>
              <a:gd name="T18" fmla="*/ 724 w 1431"/>
              <a:gd name="T19" fmla="*/ 957 h 1325"/>
              <a:gd name="T20" fmla="*/ 739 w 1431"/>
              <a:gd name="T21" fmla="*/ 932 h 1325"/>
              <a:gd name="T22" fmla="*/ 756 w 1431"/>
              <a:gd name="T23" fmla="*/ 907 h 1325"/>
              <a:gd name="T24" fmla="*/ 773 w 1431"/>
              <a:gd name="T25" fmla="*/ 884 h 1325"/>
              <a:gd name="T26" fmla="*/ 792 w 1431"/>
              <a:gd name="T27" fmla="*/ 860 h 1325"/>
              <a:gd name="T28" fmla="*/ 822 w 1431"/>
              <a:gd name="T29" fmla="*/ 827 h 1325"/>
              <a:gd name="T30" fmla="*/ 843 w 1431"/>
              <a:gd name="T31" fmla="*/ 807 h 1325"/>
              <a:gd name="T32" fmla="*/ 877 w 1431"/>
              <a:gd name="T33" fmla="*/ 778 h 1325"/>
              <a:gd name="T34" fmla="*/ 901 w 1431"/>
              <a:gd name="T35" fmla="*/ 760 h 1325"/>
              <a:gd name="T36" fmla="*/ 938 w 1431"/>
              <a:gd name="T37" fmla="*/ 735 h 1325"/>
              <a:gd name="T38" fmla="*/ 976 w 1431"/>
              <a:gd name="T39" fmla="*/ 711 h 1325"/>
              <a:gd name="T40" fmla="*/ 1003 w 1431"/>
              <a:gd name="T41" fmla="*/ 698 h 1325"/>
              <a:gd name="T42" fmla="*/ 1030 w 1431"/>
              <a:gd name="T43" fmla="*/ 686 h 1325"/>
              <a:gd name="T44" fmla="*/ 1059 w 1431"/>
              <a:gd name="T45" fmla="*/ 675 h 1325"/>
              <a:gd name="T46" fmla="*/ 1117 w 1431"/>
              <a:gd name="T47" fmla="*/ 657 h 1325"/>
              <a:gd name="T48" fmla="*/ 1147 w 1431"/>
              <a:gd name="T49" fmla="*/ 649 h 1325"/>
              <a:gd name="T50" fmla="*/ 1192 w 1431"/>
              <a:gd name="T51" fmla="*/ 642 h 1325"/>
              <a:gd name="T52" fmla="*/ 1224 w 1431"/>
              <a:gd name="T53" fmla="*/ 638 h 1325"/>
              <a:gd name="T54" fmla="*/ 1431 w 1431"/>
              <a:gd name="T55" fmla="*/ 334 h 1325"/>
              <a:gd name="T56" fmla="*/ 1207 w 1431"/>
              <a:gd name="T57" fmla="*/ 1 h 1325"/>
              <a:gd name="T58" fmla="*/ 1142 w 1431"/>
              <a:gd name="T59" fmla="*/ 6 h 1325"/>
              <a:gd name="T60" fmla="*/ 1080 w 1431"/>
              <a:gd name="T61" fmla="*/ 15 h 1325"/>
              <a:gd name="T62" fmla="*/ 1018 w 1431"/>
              <a:gd name="T63" fmla="*/ 26 h 1325"/>
              <a:gd name="T64" fmla="*/ 957 w 1431"/>
              <a:gd name="T65" fmla="*/ 40 h 1325"/>
              <a:gd name="T66" fmla="*/ 898 w 1431"/>
              <a:gd name="T67" fmla="*/ 57 h 1325"/>
              <a:gd name="T68" fmla="*/ 839 w 1431"/>
              <a:gd name="T69" fmla="*/ 76 h 1325"/>
              <a:gd name="T70" fmla="*/ 783 w 1431"/>
              <a:gd name="T71" fmla="*/ 100 h 1325"/>
              <a:gd name="T72" fmla="*/ 728 w 1431"/>
              <a:gd name="T73" fmla="*/ 125 h 1325"/>
              <a:gd name="T74" fmla="*/ 673 w 1431"/>
              <a:gd name="T75" fmla="*/ 152 h 1325"/>
              <a:gd name="T76" fmla="*/ 620 w 1431"/>
              <a:gd name="T77" fmla="*/ 182 h 1325"/>
              <a:gd name="T78" fmla="*/ 570 w 1431"/>
              <a:gd name="T79" fmla="*/ 214 h 1325"/>
              <a:gd name="T80" fmla="*/ 520 w 1431"/>
              <a:gd name="T81" fmla="*/ 250 h 1325"/>
              <a:gd name="T82" fmla="*/ 472 w 1431"/>
              <a:gd name="T83" fmla="*/ 287 h 1325"/>
              <a:gd name="T84" fmla="*/ 427 w 1431"/>
              <a:gd name="T85" fmla="*/ 325 h 1325"/>
              <a:gd name="T86" fmla="*/ 382 w 1431"/>
              <a:gd name="T87" fmla="*/ 366 h 1325"/>
              <a:gd name="T88" fmla="*/ 341 w 1431"/>
              <a:gd name="T89" fmla="*/ 410 h 1325"/>
              <a:gd name="T90" fmla="*/ 301 w 1431"/>
              <a:gd name="T91" fmla="*/ 455 h 1325"/>
              <a:gd name="T92" fmla="*/ 263 w 1431"/>
              <a:gd name="T93" fmla="*/ 502 h 1325"/>
              <a:gd name="T94" fmla="*/ 227 w 1431"/>
              <a:gd name="T95" fmla="*/ 550 h 1325"/>
              <a:gd name="T96" fmla="*/ 194 w 1431"/>
              <a:gd name="T97" fmla="*/ 602 h 1325"/>
              <a:gd name="T98" fmla="*/ 163 w 1431"/>
              <a:gd name="T99" fmla="*/ 653 h 1325"/>
              <a:gd name="T100" fmla="*/ 135 w 1431"/>
              <a:gd name="T101" fmla="*/ 707 h 1325"/>
              <a:gd name="T102" fmla="*/ 109 w 1431"/>
              <a:gd name="T103" fmla="*/ 762 h 1325"/>
              <a:gd name="T104" fmla="*/ 86 w 1431"/>
              <a:gd name="T105" fmla="*/ 819 h 1325"/>
              <a:gd name="T106" fmla="*/ 64 w 1431"/>
              <a:gd name="T107" fmla="*/ 876 h 1325"/>
              <a:gd name="T108" fmla="*/ 47 w 1431"/>
              <a:gd name="T109" fmla="*/ 936 h 1325"/>
              <a:gd name="T110" fmla="*/ 31 w 1431"/>
              <a:gd name="T111" fmla="*/ 996 h 1325"/>
              <a:gd name="T112" fmla="*/ 19 w 1431"/>
              <a:gd name="T113" fmla="*/ 1058 h 1325"/>
              <a:gd name="T114" fmla="*/ 10 w 1431"/>
              <a:gd name="T115" fmla="*/ 1120 h 1325"/>
              <a:gd name="T116" fmla="*/ 4 w 1431"/>
              <a:gd name="T117" fmla="*/ 1183 h 1325"/>
              <a:gd name="T118" fmla="*/ 1 w 1431"/>
              <a:gd name="T119" fmla="*/ 1247 h 1325"/>
              <a:gd name="T120" fmla="*/ 1 w 1431"/>
              <a:gd name="T121" fmla="*/ 1302 h 1325"/>
              <a:gd name="T122" fmla="*/ 335 w 1431"/>
              <a:gd name="T123" fmla="*/ 1129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31" h="1325">
                <a:moveTo>
                  <a:pt x="638" y="1324"/>
                </a:moveTo>
                <a:lnTo>
                  <a:pt x="637" y="1302"/>
                </a:lnTo>
                <a:lnTo>
                  <a:pt x="637" y="1280"/>
                </a:lnTo>
                <a:lnTo>
                  <a:pt x="637" y="1248"/>
                </a:lnTo>
                <a:lnTo>
                  <a:pt x="638" y="1232"/>
                </a:lnTo>
                <a:lnTo>
                  <a:pt x="640" y="1217"/>
                </a:lnTo>
                <a:lnTo>
                  <a:pt x="644" y="1185"/>
                </a:lnTo>
                <a:lnTo>
                  <a:pt x="646" y="1170"/>
                </a:lnTo>
                <a:lnTo>
                  <a:pt x="649" y="1154"/>
                </a:lnTo>
                <a:lnTo>
                  <a:pt x="655" y="1125"/>
                </a:lnTo>
                <a:lnTo>
                  <a:pt x="659" y="1110"/>
                </a:lnTo>
                <a:lnTo>
                  <a:pt x="663" y="1095"/>
                </a:lnTo>
                <a:lnTo>
                  <a:pt x="673" y="1067"/>
                </a:lnTo>
                <a:lnTo>
                  <a:pt x="678" y="1052"/>
                </a:lnTo>
                <a:lnTo>
                  <a:pt x="683" y="1038"/>
                </a:lnTo>
                <a:lnTo>
                  <a:pt x="689" y="1024"/>
                </a:lnTo>
                <a:lnTo>
                  <a:pt x="695" y="1010"/>
                </a:lnTo>
                <a:lnTo>
                  <a:pt x="708" y="983"/>
                </a:lnTo>
                <a:lnTo>
                  <a:pt x="715" y="970"/>
                </a:lnTo>
                <a:lnTo>
                  <a:pt x="724" y="957"/>
                </a:lnTo>
                <a:lnTo>
                  <a:pt x="731" y="944"/>
                </a:lnTo>
                <a:lnTo>
                  <a:pt x="739" y="932"/>
                </a:lnTo>
                <a:lnTo>
                  <a:pt x="747" y="920"/>
                </a:lnTo>
                <a:lnTo>
                  <a:pt x="756" y="907"/>
                </a:lnTo>
                <a:lnTo>
                  <a:pt x="764" y="895"/>
                </a:lnTo>
                <a:lnTo>
                  <a:pt x="773" y="884"/>
                </a:lnTo>
                <a:lnTo>
                  <a:pt x="783" y="871"/>
                </a:lnTo>
                <a:lnTo>
                  <a:pt x="792" y="860"/>
                </a:lnTo>
                <a:lnTo>
                  <a:pt x="812" y="838"/>
                </a:lnTo>
                <a:lnTo>
                  <a:pt x="822" y="827"/>
                </a:lnTo>
                <a:lnTo>
                  <a:pt x="832" y="817"/>
                </a:lnTo>
                <a:lnTo>
                  <a:pt x="843" y="807"/>
                </a:lnTo>
                <a:lnTo>
                  <a:pt x="854" y="797"/>
                </a:lnTo>
                <a:lnTo>
                  <a:pt x="877" y="778"/>
                </a:lnTo>
                <a:lnTo>
                  <a:pt x="889" y="769"/>
                </a:lnTo>
                <a:lnTo>
                  <a:pt x="901" y="760"/>
                </a:lnTo>
                <a:lnTo>
                  <a:pt x="925" y="743"/>
                </a:lnTo>
                <a:lnTo>
                  <a:pt x="938" y="735"/>
                </a:lnTo>
                <a:lnTo>
                  <a:pt x="951" y="727"/>
                </a:lnTo>
                <a:lnTo>
                  <a:pt x="976" y="711"/>
                </a:lnTo>
                <a:lnTo>
                  <a:pt x="990" y="705"/>
                </a:lnTo>
                <a:lnTo>
                  <a:pt x="1003" y="698"/>
                </a:lnTo>
                <a:lnTo>
                  <a:pt x="1017" y="692"/>
                </a:lnTo>
                <a:lnTo>
                  <a:pt x="1030" y="686"/>
                </a:lnTo>
                <a:lnTo>
                  <a:pt x="1045" y="680"/>
                </a:lnTo>
                <a:lnTo>
                  <a:pt x="1059" y="675"/>
                </a:lnTo>
                <a:lnTo>
                  <a:pt x="1088" y="665"/>
                </a:lnTo>
                <a:lnTo>
                  <a:pt x="1117" y="657"/>
                </a:lnTo>
                <a:lnTo>
                  <a:pt x="1132" y="653"/>
                </a:lnTo>
                <a:lnTo>
                  <a:pt x="1147" y="649"/>
                </a:lnTo>
                <a:lnTo>
                  <a:pt x="1177" y="644"/>
                </a:lnTo>
                <a:lnTo>
                  <a:pt x="1192" y="642"/>
                </a:lnTo>
                <a:lnTo>
                  <a:pt x="1209" y="640"/>
                </a:lnTo>
                <a:lnTo>
                  <a:pt x="1224" y="638"/>
                </a:lnTo>
                <a:lnTo>
                  <a:pt x="1240" y="637"/>
                </a:lnTo>
                <a:lnTo>
                  <a:pt x="1431" y="334"/>
                </a:lnTo>
                <a:lnTo>
                  <a:pt x="1239" y="0"/>
                </a:lnTo>
                <a:lnTo>
                  <a:pt x="1207" y="1"/>
                </a:lnTo>
                <a:lnTo>
                  <a:pt x="1174" y="3"/>
                </a:lnTo>
                <a:lnTo>
                  <a:pt x="1142" y="6"/>
                </a:lnTo>
                <a:lnTo>
                  <a:pt x="1111" y="10"/>
                </a:lnTo>
                <a:lnTo>
                  <a:pt x="1080" y="15"/>
                </a:lnTo>
                <a:lnTo>
                  <a:pt x="1049" y="20"/>
                </a:lnTo>
                <a:lnTo>
                  <a:pt x="1018" y="26"/>
                </a:lnTo>
                <a:lnTo>
                  <a:pt x="987" y="32"/>
                </a:lnTo>
                <a:lnTo>
                  <a:pt x="957" y="40"/>
                </a:lnTo>
                <a:lnTo>
                  <a:pt x="928" y="48"/>
                </a:lnTo>
                <a:lnTo>
                  <a:pt x="898" y="57"/>
                </a:lnTo>
                <a:lnTo>
                  <a:pt x="868" y="66"/>
                </a:lnTo>
                <a:lnTo>
                  <a:pt x="839" y="76"/>
                </a:lnTo>
                <a:lnTo>
                  <a:pt x="811" y="88"/>
                </a:lnTo>
                <a:lnTo>
                  <a:pt x="783" y="100"/>
                </a:lnTo>
                <a:lnTo>
                  <a:pt x="755" y="112"/>
                </a:lnTo>
                <a:lnTo>
                  <a:pt x="728" y="125"/>
                </a:lnTo>
                <a:lnTo>
                  <a:pt x="699" y="138"/>
                </a:lnTo>
                <a:lnTo>
                  <a:pt x="673" y="152"/>
                </a:lnTo>
                <a:lnTo>
                  <a:pt x="646" y="167"/>
                </a:lnTo>
                <a:lnTo>
                  <a:pt x="620" y="182"/>
                </a:lnTo>
                <a:lnTo>
                  <a:pt x="595" y="198"/>
                </a:lnTo>
                <a:lnTo>
                  <a:pt x="570" y="214"/>
                </a:lnTo>
                <a:lnTo>
                  <a:pt x="544" y="231"/>
                </a:lnTo>
                <a:lnTo>
                  <a:pt x="520" y="250"/>
                </a:lnTo>
                <a:lnTo>
                  <a:pt x="496" y="268"/>
                </a:lnTo>
                <a:lnTo>
                  <a:pt x="472" y="287"/>
                </a:lnTo>
                <a:lnTo>
                  <a:pt x="449" y="306"/>
                </a:lnTo>
                <a:lnTo>
                  <a:pt x="427" y="325"/>
                </a:lnTo>
                <a:lnTo>
                  <a:pt x="405" y="346"/>
                </a:lnTo>
                <a:lnTo>
                  <a:pt x="382" y="366"/>
                </a:lnTo>
                <a:lnTo>
                  <a:pt x="361" y="388"/>
                </a:lnTo>
                <a:lnTo>
                  <a:pt x="341" y="410"/>
                </a:lnTo>
                <a:lnTo>
                  <a:pt x="320" y="433"/>
                </a:lnTo>
                <a:lnTo>
                  <a:pt x="301" y="455"/>
                </a:lnTo>
                <a:lnTo>
                  <a:pt x="282" y="478"/>
                </a:lnTo>
                <a:lnTo>
                  <a:pt x="263" y="502"/>
                </a:lnTo>
                <a:lnTo>
                  <a:pt x="245" y="526"/>
                </a:lnTo>
                <a:lnTo>
                  <a:pt x="227" y="550"/>
                </a:lnTo>
                <a:lnTo>
                  <a:pt x="210" y="576"/>
                </a:lnTo>
                <a:lnTo>
                  <a:pt x="194" y="602"/>
                </a:lnTo>
                <a:lnTo>
                  <a:pt x="178" y="627"/>
                </a:lnTo>
                <a:lnTo>
                  <a:pt x="163" y="653"/>
                </a:lnTo>
                <a:lnTo>
                  <a:pt x="149" y="680"/>
                </a:lnTo>
                <a:lnTo>
                  <a:pt x="135" y="707"/>
                </a:lnTo>
                <a:lnTo>
                  <a:pt x="122" y="735"/>
                </a:lnTo>
                <a:lnTo>
                  <a:pt x="109" y="762"/>
                </a:lnTo>
                <a:lnTo>
                  <a:pt x="97" y="790"/>
                </a:lnTo>
                <a:lnTo>
                  <a:pt x="86" y="819"/>
                </a:lnTo>
                <a:lnTo>
                  <a:pt x="74" y="847"/>
                </a:lnTo>
                <a:lnTo>
                  <a:pt x="64" y="876"/>
                </a:lnTo>
                <a:lnTo>
                  <a:pt x="55" y="906"/>
                </a:lnTo>
                <a:lnTo>
                  <a:pt x="47" y="936"/>
                </a:lnTo>
                <a:lnTo>
                  <a:pt x="39" y="966"/>
                </a:lnTo>
                <a:lnTo>
                  <a:pt x="31" y="996"/>
                </a:lnTo>
                <a:lnTo>
                  <a:pt x="25" y="1026"/>
                </a:lnTo>
                <a:lnTo>
                  <a:pt x="19" y="1058"/>
                </a:lnTo>
                <a:lnTo>
                  <a:pt x="14" y="1089"/>
                </a:lnTo>
                <a:lnTo>
                  <a:pt x="10" y="1120"/>
                </a:lnTo>
                <a:lnTo>
                  <a:pt x="6" y="1151"/>
                </a:lnTo>
                <a:lnTo>
                  <a:pt x="4" y="1183"/>
                </a:lnTo>
                <a:lnTo>
                  <a:pt x="2" y="1215"/>
                </a:lnTo>
                <a:lnTo>
                  <a:pt x="1" y="1247"/>
                </a:lnTo>
                <a:lnTo>
                  <a:pt x="0" y="1280"/>
                </a:lnTo>
                <a:lnTo>
                  <a:pt x="1" y="1302"/>
                </a:lnTo>
                <a:lnTo>
                  <a:pt x="2" y="1325"/>
                </a:lnTo>
                <a:lnTo>
                  <a:pt x="335" y="1129"/>
                </a:lnTo>
                <a:lnTo>
                  <a:pt x="638" y="132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defTabSz="1218565">
              <a:lnSpc>
                <a:spcPct val="120000"/>
              </a:lnSpc>
              <a:defRPr/>
            </a:pPr>
            <a:endParaRPr lang="en-US" sz="935" dirty="0">
              <a:solidFill>
                <a:schemeClr val="accent5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箭头3"/>
          <p:cNvSpPr>
            <a:spLocks noChangeAspect="1"/>
          </p:cNvSpPr>
          <p:nvPr/>
        </p:nvSpPr>
        <p:spPr bwMode="auto">
          <a:xfrm>
            <a:off x="4692565" y="3664738"/>
            <a:ext cx="1538958" cy="1620516"/>
          </a:xfrm>
          <a:custGeom>
            <a:avLst/>
            <a:gdLst>
              <a:gd name="T0" fmla="*/ 1096 w 1295"/>
              <a:gd name="T1" fmla="*/ 1023 h 1364"/>
              <a:gd name="T2" fmla="*/ 1276 w 1295"/>
              <a:gd name="T3" fmla="*/ 728 h 1364"/>
              <a:gd name="T4" fmla="*/ 1232 w 1295"/>
              <a:gd name="T5" fmla="*/ 726 h 1364"/>
              <a:gd name="T6" fmla="*/ 1187 w 1295"/>
              <a:gd name="T7" fmla="*/ 722 h 1364"/>
              <a:gd name="T8" fmla="*/ 1131 w 1295"/>
              <a:gd name="T9" fmla="*/ 711 h 1364"/>
              <a:gd name="T10" fmla="*/ 1103 w 1295"/>
              <a:gd name="T11" fmla="*/ 704 h 1364"/>
              <a:gd name="T12" fmla="*/ 1050 w 1295"/>
              <a:gd name="T13" fmla="*/ 687 h 1364"/>
              <a:gd name="T14" fmla="*/ 1023 w 1295"/>
              <a:gd name="T15" fmla="*/ 677 h 1364"/>
              <a:gd name="T16" fmla="*/ 973 w 1295"/>
              <a:gd name="T17" fmla="*/ 653 h 1364"/>
              <a:gd name="T18" fmla="*/ 949 w 1295"/>
              <a:gd name="T19" fmla="*/ 638 h 1364"/>
              <a:gd name="T20" fmla="*/ 902 w 1295"/>
              <a:gd name="T21" fmla="*/ 608 h 1364"/>
              <a:gd name="T22" fmla="*/ 880 w 1295"/>
              <a:gd name="T23" fmla="*/ 591 h 1364"/>
              <a:gd name="T24" fmla="*/ 837 w 1295"/>
              <a:gd name="T25" fmla="*/ 556 h 1364"/>
              <a:gd name="T26" fmla="*/ 799 w 1295"/>
              <a:gd name="T27" fmla="*/ 517 h 1364"/>
              <a:gd name="T28" fmla="*/ 781 w 1295"/>
              <a:gd name="T29" fmla="*/ 496 h 1364"/>
              <a:gd name="T30" fmla="*/ 747 w 1295"/>
              <a:gd name="T31" fmla="*/ 451 h 1364"/>
              <a:gd name="T32" fmla="*/ 725 w 1295"/>
              <a:gd name="T33" fmla="*/ 417 h 1364"/>
              <a:gd name="T34" fmla="*/ 703 w 1295"/>
              <a:gd name="T35" fmla="*/ 380 h 1364"/>
              <a:gd name="T36" fmla="*/ 680 w 1295"/>
              <a:gd name="T37" fmla="*/ 330 h 1364"/>
              <a:gd name="T38" fmla="*/ 670 w 1295"/>
              <a:gd name="T39" fmla="*/ 303 h 1364"/>
              <a:gd name="T40" fmla="*/ 657 w 1295"/>
              <a:gd name="T41" fmla="*/ 263 h 1364"/>
              <a:gd name="T42" fmla="*/ 646 w 1295"/>
              <a:gd name="T43" fmla="*/ 221 h 1364"/>
              <a:gd name="T44" fmla="*/ 322 w 1295"/>
              <a:gd name="T45" fmla="*/ 0 h 1364"/>
              <a:gd name="T46" fmla="*/ 2 w 1295"/>
              <a:gd name="T47" fmla="*/ 222 h 1364"/>
              <a:gd name="T48" fmla="*/ 10 w 1295"/>
              <a:gd name="T49" fmla="*/ 282 h 1364"/>
              <a:gd name="T50" fmla="*/ 21 w 1295"/>
              <a:gd name="T51" fmla="*/ 343 h 1364"/>
              <a:gd name="T52" fmla="*/ 35 w 1295"/>
              <a:gd name="T53" fmla="*/ 401 h 1364"/>
              <a:gd name="T54" fmla="*/ 51 w 1295"/>
              <a:gd name="T55" fmla="*/ 458 h 1364"/>
              <a:gd name="T56" fmla="*/ 69 w 1295"/>
              <a:gd name="T57" fmla="*/ 516 h 1364"/>
              <a:gd name="T58" fmla="*/ 91 w 1295"/>
              <a:gd name="T59" fmla="*/ 571 h 1364"/>
              <a:gd name="T60" fmla="*/ 115 w 1295"/>
              <a:gd name="T61" fmla="*/ 624 h 1364"/>
              <a:gd name="T62" fmla="*/ 141 w 1295"/>
              <a:gd name="T63" fmla="*/ 678 h 1364"/>
              <a:gd name="T64" fmla="*/ 169 w 1295"/>
              <a:gd name="T65" fmla="*/ 729 h 1364"/>
              <a:gd name="T66" fmla="*/ 200 w 1295"/>
              <a:gd name="T67" fmla="*/ 779 h 1364"/>
              <a:gd name="T68" fmla="*/ 233 w 1295"/>
              <a:gd name="T69" fmla="*/ 828 h 1364"/>
              <a:gd name="T70" fmla="*/ 268 w 1295"/>
              <a:gd name="T71" fmla="*/ 874 h 1364"/>
              <a:gd name="T72" fmla="*/ 305 w 1295"/>
              <a:gd name="T73" fmla="*/ 919 h 1364"/>
              <a:gd name="T74" fmla="*/ 344 w 1295"/>
              <a:gd name="T75" fmla="*/ 962 h 1364"/>
              <a:gd name="T76" fmla="*/ 385 w 1295"/>
              <a:gd name="T77" fmla="*/ 1004 h 1364"/>
              <a:gd name="T78" fmla="*/ 428 w 1295"/>
              <a:gd name="T79" fmla="*/ 1043 h 1364"/>
              <a:gd name="T80" fmla="*/ 473 w 1295"/>
              <a:gd name="T81" fmla="*/ 1081 h 1364"/>
              <a:gd name="T82" fmla="*/ 519 w 1295"/>
              <a:gd name="T83" fmla="*/ 1116 h 1364"/>
              <a:gd name="T84" fmla="*/ 567 w 1295"/>
              <a:gd name="T85" fmla="*/ 1151 h 1364"/>
              <a:gd name="T86" fmla="*/ 616 w 1295"/>
              <a:gd name="T87" fmla="*/ 1182 h 1364"/>
              <a:gd name="T88" fmla="*/ 667 w 1295"/>
              <a:gd name="T89" fmla="*/ 1211 h 1364"/>
              <a:gd name="T90" fmla="*/ 720 w 1295"/>
              <a:gd name="T91" fmla="*/ 1237 h 1364"/>
              <a:gd name="T92" fmla="*/ 774 w 1295"/>
              <a:gd name="T93" fmla="*/ 1262 h 1364"/>
              <a:gd name="T94" fmla="*/ 828 w 1295"/>
              <a:gd name="T95" fmla="*/ 1283 h 1364"/>
              <a:gd name="T96" fmla="*/ 885 w 1295"/>
              <a:gd name="T97" fmla="*/ 1304 h 1364"/>
              <a:gd name="T98" fmla="*/ 942 w 1295"/>
              <a:gd name="T99" fmla="*/ 1321 h 1364"/>
              <a:gd name="T100" fmla="*/ 1001 w 1295"/>
              <a:gd name="T101" fmla="*/ 1335 h 1364"/>
              <a:gd name="T102" fmla="*/ 1061 w 1295"/>
              <a:gd name="T103" fmla="*/ 1346 h 1364"/>
              <a:gd name="T104" fmla="*/ 1121 w 1295"/>
              <a:gd name="T105" fmla="*/ 1355 h 1364"/>
              <a:gd name="T106" fmla="*/ 1182 w 1295"/>
              <a:gd name="T107" fmla="*/ 1361 h 1364"/>
              <a:gd name="T108" fmla="*/ 1245 w 1295"/>
              <a:gd name="T109" fmla="*/ 1364 h 1364"/>
              <a:gd name="T110" fmla="*/ 1281 w 1295"/>
              <a:gd name="T111" fmla="*/ 1364 h 1364"/>
              <a:gd name="T112" fmla="*/ 1290 w 1295"/>
              <a:gd name="T113" fmla="*/ 1362 h 1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95" h="1364">
                <a:moveTo>
                  <a:pt x="1295" y="1362"/>
                </a:moveTo>
                <a:lnTo>
                  <a:pt x="1096" y="1023"/>
                </a:lnTo>
                <a:lnTo>
                  <a:pt x="1295" y="727"/>
                </a:lnTo>
                <a:lnTo>
                  <a:pt x="1276" y="728"/>
                </a:lnTo>
                <a:lnTo>
                  <a:pt x="1246" y="727"/>
                </a:lnTo>
                <a:lnTo>
                  <a:pt x="1232" y="726"/>
                </a:lnTo>
                <a:lnTo>
                  <a:pt x="1217" y="725"/>
                </a:lnTo>
                <a:lnTo>
                  <a:pt x="1187" y="722"/>
                </a:lnTo>
                <a:lnTo>
                  <a:pt x="1159" y="717"/>
                </a:lnTo>
                <a:lnTo>
                  <a:pt x="1131" y="711"/>
                </a:lnTo>
                <a:lnTo>
                  <a:pt x="1117" y="708"/>
                </a:lnTo>
                <a:lnTo>
                  <a:pt x="1103" y="704"/>
                </a:lnTo>
                <a:lnTo>
                  <a:pt x="1076" y="696"/>
                </a:lnTo>
                <a:lnTo>
                  <a:pt x="1050" y="687"/>
                </a:lnTo>
                <a:lnTo>
                  <a:pt x="1037" y="682"/>
                </a:lnTo>
                <a:lnTo>
                  <a:pt x="1023" y="677"/>
                </a:lnTo>
                <a:lnTo>
                  <a:pt x="998" y="665"/>
                </a:lnTo>
                <a:lnTo>
                  <a:pt x="973" y="653"/>
                </a:lnTo>
                <a:lnTo>
                  <a:pt x="961" y="646"/>
                </a:lnTo>
                <a:lnTo>
                  <a:pt x="949" y="638"/>
                </a:lnTo>
                <a:lnTo>
                  <a:pt x="925" y="623"/>
                </a:lnTo>
                <a:lnTo>
                  <a:pt x="902" y="608"/>
                </a:lnTo>
                <a:lnTo>
                  <a:pt x="891" y="600"/>
                </a:lnTo>
                <a:lnTo>
                  <a:pt x="880" y="591"/>
                </a:lnTo>
                <a:lnTo>
                  <a:pt x="858" y="574"/>
                </a:lnTo>
                <a:lnTo>
                  <a:pt x="837" y="556"/>
                </a:lnTo>
                <a:lnTo>
                  <a:pt x="818" y="537"/>
                </a:lnTo>
                <a:lnTo>
                  <a:pt x="799" y="517"/>
                </a:lnTo>
                <a:lnTo>
                  <a:pt x="790" y="506"/>
                </a:lnTo>
                <a:lnTo>
                  <a:pt x="781" y="496"/>
                </a:lnTo>
                <a:lnTo>
                  <a:pt x="764" y="473"/>
                </a:lnTo>
                <a:lnTo>
                  <a:pt x="747" y="451"/>
                </a:lnTo>
                <a:lnTo>
                  <a:pt x="732" y="428"/>
                </a:lnTo>
                <a:lnTo>
                  <a:pt x="725" y="417"/>
                </a:lnTo>
                <a:lnTo>
                  <a:pt x="718" y="405"/>
                </a:lnTo>
                <a:lnTo>
                  <a:pt x="703" y="380"/>
                </a:lnTo>
                <a:lnTo>
                  <a:pt x="691" y="355"/>
                </a:lnTo>
                <a:lnTo>
                  <a:pt x="680" y="330"/>
                </a:lnTo>
                <a:lnTo>
                  <a:pt x="675" y="316"/>
                </a:lnTo>
                <a:lnTo>
                  <a:pt x="670" y="303"/>
                </a:lnTo>
                <a:lnTo>
                  <a:pt x="661" y="276"/>
                </a:lnTo>
                <a:lnTo>
                  <a:pt x="657" y="263"/>
                </a:lnTo>
                <a:lnTo>
                  <a:pt x="653" y="249"/>
                </a:lnTo>
                <a:lnTo>
                  <a:pt x="646" y="221"/>
                </a:lnTo>
                <a:lnTo>
                  <a:pt x="641" y="193"/>
                </a:lnTo>
                <a:lnTo>
                  <a:pt x="322" y="0"/>
                </a:lnTo>
                <a:lnTo>
                  <a:pt x="0" y="191"/>
                </a:lnTo>
                <a:lnTo>
                  <a:pt x="2" y="222"/>
                </a:lnTo>
                <a:lnTo>
                  <a:pt x="6" y="252"/>
                </a:lnTo>
                <a:lnTo>
                  <a:pt x="10" y="282"/>
                </a:lnTo>
                <a:lnTo>
                  <a:pt x="15" y="312"/>
                </a:lnTo>
                <a:lnTo>
                  <a:pt x="21" y="343"/>
                </a:lnTo>
                <a:lnTo>
                  <a:pt x="27" y="372"/>
                </a:lnTo>
                <a:lnTo>
                  <a:pt x="35" y="401"/>
                </a:lnTo>
                <a:lnTo>
                  <a:pt x="42" y="430"/>
                </a:lnTo>
                <a:lnTo>
                  <a:pt x="51" y="458"/>
                </a:lnTo>
                <a:lnTo>
                  <a:pt x="60" y="488"/>
                </a:lnTo>
                <a:lnTo>
                  <a:pt x="69" y="516"/>
                </a:lnTo>
                <a:lnTo>
                  <a:pt x="81" y="543"/>
                </a:lnTo>
                <a:lnTo>
                  <a:pt x="91" y="571"/>
                </a:lnTo>
                <a:lnTo>
                  <a:pt x="103" y="598"/>
                </a:lnTo>
                <a:lnTo>
                  <a:pt x="115" y="624"/>
                </a:lnTo>
                <a:lnTo>
                  <a:pt x="128" y="652"/>
                </a:lnTo>
                <a:lnTo>
                  <a:pt x="141" y="678"/>
                </a:lnTo>
                <a:lnTo>
                  <a:pt x="155" y="704"/>
                </a:lnTo>
                <a:lnTo>
                  <a:pt x="169" y="729"/>
                </a:lnTo>
                <a:lnTo>
                  <a:pt x="184" y="754"/>
                </a:lnTo>
                <a:lnTo>
                  <a:pt x="200" y="779"/>
                </a:lnTo>
                <a:lnTo>
                  <a:pt x="216" y="803"/>
                </a:lnTo>
                <a:lnTo>
                  <a:pt x="233" y="828"/>
                </a:lnTo>
                <a:lnTo>
                  <a:pt x="251" y="851"/>
                </a:lnTo>
                <a:lnTo>
                  <a:pt x="268" y="874"/>
                </a:lnTo>
                <a:lnTo>
                  <a:pt x="287" y="897"/>
                </a:lnTo>
                <a:lnTo>
                  <a:pt x="305" y="919"/>
                </a:lnTo>
                <a:lnTo>
                  <a:pt x="324" y="941"/>
                </a:lnTo>
                <a:lnTo>
                  <a:pt x="344" y="962"/>
                </a:lnTo>
                <a:lnTo>
                  <a:pt x="364" y="984"/>
                </a:lnTo>
                <a:lnTo>
                  <a:pt x="385" y="1004"/>
                </a:lnTo>
                <a:lnTo>
                  <a:pt x="407" y="1024"/>
                </a:lnTo>
                <a:lnTo>
                  <a:pt x="428" y="1043"/>
                </a:lnTo>
                <a:lnTo>
                  <a:pt x="450" y="1062"/>
                </a:lnTo>
                <a:lnTo>
                  <a:pt x="473" y="1081"/>
                </a:lnTo>
                <a:lnTo>
                  <a:pt x="495" y="1099"/>
                </a:lnTo>
                <a:lnTo>
                  <a:pt x="519" y="1116"/>
                </a:lnTo>
                <a:lnTo>
                  <a:pt x="542" y="1134"/>
                </a:lnTo>
                <a:lnTo>
                  <a:pt x="567" y="1151"/>
                </a:lnTo>
                <a:lnTo>
                  <a:pt x="592" y="1166"/>
                </a:lnTo>
                <a:lnTo>
                  <a:pt x="616" y="1182"/>
                </a:lnTo>
                <a:lnTo>
                  <a:pt x="642" y="1196"/>
                </a:lnTo>
                <a:lnTo>
                  <a:pt x="667" y="1211"/>
                </a:lnTo>
                <a:lnTo>
                  <a:pt x="693" y="1224"/>
                </a:lnTo>
                <a:lnTo>
                  <a:pt x="720" y="1237"/>
                </a:lnTo>
                <a:lnTo>
                  <a:pt x="747" y="1250"/>
                </a:lnTo>
                <a:lnTo>
                  <a:pt x="774" y="1262"/>
                </a:lnTo>
                <a:lnTo>
                  <a:pt x="801" y="1273"/>
                </a:lnTo>
                <a:lnTo>
                  <a:pt x="828" y="1283"/>
                </a:lnTo>
                <a:lnTo>
                  <a:pt x="856" y="1294"/>
                </a:lnTo>
                <a:lnTo>
                  <a:pt x="885" y="1304"/>
                </a:lnTo>
                <a:lnTo>
                  <a:pt x="914" y="1312"/>
                </a:lnTo>
                <a:lnTo>
                  <a:pt x="942" y="1321"/>
                </a:lnTo>
                <a:lnTo>
                  <a:pt x="971" y="1328"/>
                </a:lnTo>
                <a:lnTo>
                  <a:pt x="1001" y="1335"/>
                </a:lnTo>
                <a:lnTo>
                  <a:pt x="1030" y="1341"/>
                </a:lnTo>
                <a:lnTo>
                  <a:pt x="1061" y="1346"/>
                </a:lnTo>
                <a:lnTo>
                  <a:pt x="1091" y="1351"/>
                </a:lnTo>
                <a:lnTo>
                  <a:pt x="1121" y="1355"/>
                </a:lnTo>
                <a:lnTo>
                  <a:pt x="1151" y="1358"/>
                </a:lnTo>
                <a:lnTo>
                  <a:pt x="1182" y="1361"/>
                </a:lnTo>
                <a:lnTo>
                  <a:pt x="1214" y="1363"/>
                </a:lnTo>
                <a:lnTo>
                  <a:pt x="1245" y="1364"/>
                </a:lnTo>
                <a:lnTo>
                  <a:pt x="1276" y="1364"/>
                </a:lnTo>
                <a:lnTo>
                  <a:pt x="1281" y="1364"/>
                </a:lnTo>
                <a:lnTo>
                  <a:pt x="1285" y="1363"/>
                </a:lnTo>
                <a:lnTo>
                  <a:pt x="1290" y="1362"/>
                </a:lnTo>
                <a:lnTo>
                  <a:pt x="1295" y="1362"/>
                </a:lnTo>
                <a:close/>
              </a:path>
            </a:pathLst>
          </a:custGeom>
          <a:solidFill>
            <a:srgbClr val="0BADA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defTabSz="1218565">
              <a:lnSpc>
                <a:spcPct val="120000"/>
              </a:lnSpc>
              <a:defRPr/>
            </a:pPr>
            <a:endParaRPr lang="en-US" sz="935">
              <a:solidFill>
                <a:schemeClr val="accent5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箭头2"/>
          <p:cNvSpPr>
            <a:spLocks noChangeAspect="1"/>
          </p:cNvSpPr>
          <p:nvPr/>
        </p:nvSpPr>
        <p:spPr bwMode="auto">
          <a:xfrm>
            <a:off x="6082591" y="3817215"/>
            <a:ext cx="1645338" cy="1464493"/>
          </a:xfrm>
          <a:custGeom>
            <a:avLst/>
            <a:gdLst>
              <a:gd name="T0" fmla="*/ 0 w 1385"/>
              <a:gd name="T1" fmla="*/ 903 h 1233"/>
              <a:gd name="T2" fmla="*/ 221 w 1385"/>
              <a:gd name="T3" fmla="*/ 588 h 1233"/>
              <a:gd name="T4" fmla="*/ 262 w 1385"/>
              <a:gd name="T5" fmla="*/ 579 h 1233"/>
              <a:gd name="T6" fmla="*/ 302 w 1385"/>
              <a:gd name="T7" fmla="*/ 567 h 1233"/>
              <a:gd name="T8" fmla="*/ 354 w 1385"/>
              <a:gd name="T9" fmla="*/ 548 h 1233"/>
              <a:gd name="T10" fmla="*/ 391 w 1385"/>
              <a:gd name="T11" fmla="*/ 531 h 1233"/>
              <a:gd name="T12" fmla="*/ 427 w 1385"/>
              <a:gd name="T13" fmla="*/ 511 h 1233"/>
              <a:gd name="T14" fmla="*/ 472 w 1385"/>
              <a:gd name="T15" fmla="*/ 482 h 1233"/>
              <a:gd name="T16" fmla="*/ 506 w 1385"/>
              <a:gd name="T17" fmla="*/ 458 h 1233"/>
              <a:gd name="T18" fmla="*/ 526 w 1385"/>
              <a:gd name="T19" fmla="*/ 441 h 1233"/>
              <a:gd name="T20" fmla="*/ 546 w 1385"/>
              <a:gd name="T21" fmla="*/ 423 h 1233"/>
              <a:gd name="T22" fmla="*/ 565 w 1385"/>
              <a:gd name="T23" fmla="*/ 405 h 1233"/>
              <a:gd name="T24" fmla="*/ 584 w 1385"/>
              <a:gd name="T25" fmla="*/ 385 h 1233"/>
              <a:gd name="T26" fmla="*/ 610 w 1385"/>
              <a:gd name="T27" fmla="*/ 353 h 1233"/>
              <a:gd name="T28" fmla="*/ 642 w 1385"/>
              <a:gd name="T29" fmla="*/ 310 h 1233"/>
              <a:gd name="T30" fmla="*/ 671 w 1385"/>
              <a:gd name="T31" fmla="*/ 264 h 1233"/>
              <a:gd name="T32" fmla="*/ 689 w 1385"/>
              <a:gd name="T33" fmla="*/ 228 h 1233"/>
              <a:gd name="T34" fmla="*/ 705 w 1385"/>
              <a:gd name="T35" fmla="*/ 189 h 1233"/>
              <a:gd name="T36" fmla="*/ 723 w 1385"/>
              <a:gd name="T37" fmla="*/ 138 h 1233"/>
              <a:gd name="T38" fmla="*/ 737 w 1385"/>
              <a:gd name="T39" fmla="*/ 84 h 1233"/>
              <a:gd name="T40" fmla="*/ 746 w 1385"/>
              <a:gd name="T41" fmla="*/ 28 h 1233"/>
              <a:gd name="T42" fmla="*/ 748 w 1385"/>
              <a:gd name="T43" fmla="*/ 0 h 1233"/>
              <a:gd name="T44" fmla="*/ 1385 w 1385"/>
              <a:gd name="T45" fmla="*/ 4 h 1233"/>
              <a:gd name="T46" fmla="*/ 1382 w 1385"/>
              <a:gd name="T47" fmla="*/ 66 h 1233"/>
              <a:gd name="T48" fmla="*/ 1375 w 1385"/>
              <a:gd name="T49" fmla="*/ 126 h 1233"/>
              <a:gd name="T50" fmla="*/ 1366 w 1385"/>
              <a:gd name="T51" fmla="*/ 185 h 1233"/>
              <a:gd name="T52" fmla="*/ 1354 w 1385"/>
              <a:gd name="T53" fmla="*/ 245 h 1233"/>
              <a:gd name="T54" fmla="*/ 1339 w 1385"/>
              <a:gd name="T55" fmla="*/ 302 h 1233"/>
              <a:gd name="T56" fmla="*/ 1322 w 1385"/>
              <a:gd name="T57" fmla="*/ 359 h 1233"/>
              <a:gd name="T58" fmla="*/ 1301 w 1385"/>
              <a:gd name="T59" fmla="*/ 414 h 1233"/>
              <a:gd name="T60" fmla="*/ 1279 w 1385"/>
              <a:gd name="T61" fmla="*/ 468 h 1233"/>
              <a:gd name="T62" fmla="*/ 1255 w 1385"/>
              <a:gd name="T63" fmla="*/ 522 h 1233"/>
              <a:gd name="T64" fmla="*/ 1228 w 1385"/>
              <a:gd name="T65" fmla="*/ 573 h 1233"/>
              <a:gd name="T66" fmla="*/ 1200 w 1385"/>
              <a:gd name="T67" fmla="*/ 623 h 1233"/>
              <a:gd name="T68" fmla="*/ 1169 w 1385"/>
              <a:gd name="T69" fmla="*/ 671 h 1233"/>
              <a:gd name="T70" fmla="*/ 1135 w 1385"/>
              <a:gd name="T71" fmla="*/ 719 h 1233"/>
              <a:gd name="T72" fmla="*/ 1099 w 1385"/>
              <a:gd name="T73" fmla="*/ 764 h 1233"/>
              <a:gd name="T74" fmla="*/ 1062 w 1385"/>
              <a:gd name="T75" fmla="*/ 808 h 1233"/>
              <a:gd name="T76" fmla="*/ 1023 w 1385"/>
              <a:gd name="T77" fmla="*/ 851 h 1233"/>
              <a:gd name="T78" fmla="*/ 982 w 1385"/>
              <a:gd name="T79" fmla="*/ 891 h 1233"/>
              <a:gd name="T80" fmla="*/ 939 w 1385"/>
              <a:gd name="T81" fmla="*/ 929 h 1233"/>
              <a:gd name="T82" fmla="*/ 895 w 1385"/>
              <a:gd name="T83" fmla="*/ 965 h 1233"/>
              <a:gd name="T84" fmla="*/ 849 w 1385"/>
              <a:gd name="T85" fmla="*/ 1000 h 1233"/>
              <a:gd name="T86" fmla="*/ 801 w 1385"/>
              <a:gd name="T87" fmla="*/ 1032 h 1233"/>
              <a:gd name="T88" fmla="*/ 752 w 1385"/>
              <a:gd name="T89" fmla="*/ 1063 h 1233"/>
              <a:gd name="T90" fmla="*/ 701 w 1385"/>
              <a:gd name="T91" fmla="*/ 1090 h 1233"/>
              <a:gd name="T92" fmla="*/ 649 w 1385"/>
              <a:gd name="T93" fmla="*/ 1116 h 1233"/>
              <a:gd name="T94" fmla="*/ 595 w 1385"/>
              <a:gd name="T95" fmla="*/ 1139 h 1233"/>
              <a:gd name="T96" fmla="*/ 541 w 1385"/>
              <a:gd name="T97" fmla="*/ 1161 h 1233"/>
              <a:gd name="T98" fmla="*/ 485 w 1385"/>
              <a:gd name="T99" fmla="*/ 1180 h 1233"/>
              <a:gd name="T100" fmla="*/ 428 w 1385"/>
              <a:gd name="T101" fmla="*/ 1196 h 1233"/>
              <a:gd name="T102" fmla="*/ 370 w 1385"/>
              <a:gd name="T103" fmla="*/ 1209 h 1233"/>
              <a:gd name="T104" fmla="*/ 311 w 1385"/>
              <a:gd name="T105" fmla="*/ 1220 h 1233"/>
              <a:gd name="T106" fmla="*/ 251 w 1385"/>
              <a:gd name="T107" fmla="*/ 1228 h 1233"/>
              <a:gd name="T108" fmla="*/ 191 w 1385"/>
              <a:gd name="T109" fmla="*/ 1233 h 1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85" h="1233">
                <a:moveTo>
                  <a:pt x="191" y="1233"/>
                </a:moveTo>
                <a:lnTo>
                  <a:pt x="0" y="903"/>
                </a:lnTo>
                <a:lnTo>
                  <a:pt x="194" y="592"/>
                </a:lnTo>
                <a:lnTo>
                  <a:pt x="221" y="588"/>
                </a:lnTo>
                <a:lnTo>
                  <a:pt x="248" y="582"/>
                </a:lnTo>
                <a:lnTo>
                  <a:pt x="262" y="579"/>
                </a:lnTo>
                <a:lnTo>
                  <a:pt x="275" y="575"/>
                </a:lnTo>
                <a:lnTo>
                  <a:pt x="302" y="567"/>
                </a:lnTo>
                <a:lnTo>
                  <a:pt x="327" y="558"/>
                </a:lnTo>
                <a:lnTo>
                  <a:pt x="354" y="548"/>
                </a:lnTo>
                <a:lnTo>
                  <a:pt x="379" y="537"/>
                </a:lnTo>
                <a:lnTo>
                  <a:pt x="391" y="531"/>
                </a:lnTo>
                <a:lnTo>
                  <a:pt x="403" y="525"/>
                </a:lnTo>
                <a:lnTo>
                  <a:pt x="427" y="511"/>
                </a:lnTo>
                <a:lnTo>
                  <a:pt x="450" y="497"/>
                </a:lnTo>
                <a:lnTo>
                  <a:pt x="472" y="482"/>
                </a:lnTo>
                <a:lnTo>
                  <a:pt x="494" y="467"/>
                </a:lnTo>
                <a:lnTo>
                  <a:pt x="506" y="458"/>
                </a:lnTo>
                <a:lnTo>
                  <a:pt x="516" y="450"/>
                </a:lnTo>
                <a:lnTo>
                  <a:pt x="526" y="441"/>
                </a:lnTo>
                <a:lnTo>
                  <a:pt x="536" y="432"/>
                </a:lnTo>
                <a:lnTo>
                  <a:pt x="546" y="423"/>
                </a:lnTo>
                <a:lnTo>
                  <a:pt x="556" y="414"/>
                </a:lnTo>
                <a:lnTo>
                  <a:pt x="565" y="405"/>
                </a:lnTo>
                <a:lnTo>
                  <a:pt x="575" y="395"/>
                </a:lnTo>
                <a:lnTo>
                  <a:pt x="584" y="385"/>
                </a:lnTo>
                <a:lnTo>
                  <a:pt x="593" y="375"/>
                </a:lnTo>
                <a:lnTo>
                  <a:pt x="610" y="353"/>
                </a:lnTo>
                <a:lnTo>
                  <a:pt x="626" y="332"/>
                </a:lnTo>
                <a:lnTo>
                  <a:pt x="642" y="310"/>
                </a:lnTo>
                <a:lnTo>
                  <a:pt x="656" y="287"/>
                </a:lnTo>
                <a:lnTo>
                  <a:pt x="671" y="264"/>
                </a:lnTo>
                <a:lnTo>
                  <a:pt x="683" y="240"/>
                </a:lnTo>
                <a:lnTo>
                  <a:pt x="689" y="228"/>
                </a:lnTo>
                <a:lnTo>
                  <a:pt x="695" y="215"/>
                </a:lnTo>
                <a:lnTo>
                  <a:pt x="705" y="189"/>
                </a:lnTo>
                <a:lnTo>
                  <a:pt x="715" y="164"/>
                </a:lnTo>
                <a:lnTo>
                  <a:pt x="723" y="138"/>
                </a:lnTo>
                <a:lnTo>
                  <a:pt x="731" y="111"/>
                </a:lnTo>
                <a:lnTo>
                  <a:pt x="737" y="84"/>
                </a:lnTo>
                <a:lnTo>
                  <a:pt x="742" y="57"/>
                </a:lnTo>
                <a:lnTo>
                  <a:pt x="746" y="28"/>
                </a:lnTo>
                <a:lnTo>
                  <a:pt x="747" y="14"/>
                </a:lnTo>
                <a:lnTo>
                  <a:pt x="748" y="0"/>
                </a:lnTo>
                <a:lnTo>
                  <a:pt x="1032" y="202"/>
                </a:lnTo>
                <a:lnTo>
                  <a:pt x="1385" y="4"/>
                </a:lnTo>
                <a:lnTo>
                  <a:pt x="1384" y="36"/>
                </a:lnTo>
                <a:lnTo>
                  <a:pt x="1382" y="66"/>
                </a:lnTo>
                <a:lnTo>
                  <a:pt x="1379" y="96"/>
                </a:lnTo>
                <a:lnTo>
                  <a:pt x="1375" y="126"/>
                </a:lnTo>
                <a:lnTo>
                  <a:pt x="1371" y="156"/>
                </a:lnTo>
                <a:lnTo>
                  <a:pt x="1366" y="185"/>
                </a:lnTo>
                <a:lnTo>
                  <a:pt x="1360" y="216"/>
                </a:lnTo>
                <a:lnTo>
                  <a:pt x="1354" y="245"/>
                </a:lnTo>
                <a:lnTo>
                  <a:pt x="1347" y="273"/>
                </a:lnTo>
                <a:lnTo>
                  <a:pt x="1339" y="302"/>
                </a:lnTo>
                <a:lnTo>
                  <a:pt x="1331" y="330"/>
                </a:lnTo>
                <a:lnTo>
                  <a:pt x="1322" y="359"/>
                </a:lnTo>
                <a:lnTo>
                  <a:pt x="1313" y="387"/>
                </a:lnTo>
                <a:lnTo>
                  <a:pt x="1301" y="414"/>
                </a:lnTo>
                <a:lnTo>
                  <a:pt x="1291" y="441"/>
                </a:lnTo>
                <a:lnTo>
                  <a:pt x="1279" y="468"/>
                </a:lnTo>
                <a:lnTo>
                  <a:pt x="1268" y="494"/>
                </a:lnTo>
                <a:lnTo>
                  <a:pt x="1255" y="522"/>
                </a:lnTo>
                <a:lnTo>
                  <a:pt x="1242" y="547"/>
                </a:lnTo>
                <a:lnTo>
                  <a:pt x="1228" y="573"/>
                </a:lnTo>
                <a:lnTo>
                  <a:pt x="1214" y="598"/>
                </a:lnTo>
                <a:lnTo>
                  <a:pt x="1200" y="623"/>
                </a:lnTo>
                <a:lnTo>
                  <a:pt x="1184" y="647"/>
                </a:lnTo>
                <a:lnTo>
                  <a:pt x="1169" y="671"/>
                </a:lnTo>
                <a:lnTo>
                  <a:pt x="1152" y="696"/>
                </a:lnTo>
                <a:lnTo>
                  <a:pt x="1135" y="719"/>
                </a:lnTo>
                <a:lnTo>
                  <a:pt x="1117" y="742"/>
                </a:lnTo>
                <a:lnTo>
                  <a:pt x="1099" y="764"/>
                </a:lnTo>
                <a:lnTo>
                  <a:pt x="1081" y="786"/>
                </a:lnTo>
                <a:lnTo>
                  <a:pt x="1062" y="808"/>
                </a:lnTo>
                <a:lnTo>
                  <a:pt x="1043" y="829"/>
                </a:lnTo>
                <a:lnTo>
                  <a:pt x="1023" y="851"/>
                </a:lnTo>
                <a:lnTo>
                  <a:pt x="1003" y="871"/>
                </a:lnTo>
                <a:lnTo>
                  <a:pt x="982" y="891"/>
                </a:lnTo>
                <a:lnTo>
                  <a:pt x="961" y="910"/>
                </a:lnTo>
                <a:lnTo>
                  <a:pt x="939" y="929"/>
                </a:lnTo>
                <a:lnTo>
                  <a:pt x="917" y="947"/>
                </a:lnTo>
                <a:lnTo>
                  <a:pt x="895" y="965"/>
                </a:lnTo>
                <a:lnTo>
                  <a:pt x="872" y="982"/>
                </a:lnTo>
                <a:lnTo>
                  <a:pt x="849" y="1000"/>
                </a:lnTo>
                <a:lnTo>
                  <a:pt x="826" y="1017"/>
                </a:lnTo>
                <a:lnTo>
                  <a:pt x="801" y="1032"/>
                </a:lnTo>
                <a:lnTo>
                  <a:pt x="776" y="1048"/>
                </a:lnTo>
                <a:lnTo>
                  <a:pt x="752" y="1063"/>
                </a:lnTo>
                <a:lnTo>
                  <a:pt x="727" y="1077"/>
                </a:lnTo>
                <a:lnTo>
                  <a:pt x="701" y="1090"/>
                </a:lnTo>
                <a:lnTo>
                  <a:pt x="676" y="1104"/>
                </a:lnTo>
                <a:lnTo>
                  <a:pt x="649" y="1116"/>
                </a:lnTo>
                <a:lnTo>
                  <a:pt x="622" y="1128"/>
                </a:lnTo>
                <a:lnTo>
                  <a:pt x="595" y="1139"/>
                </a:lnTo>
                <a:lnTo>
                  <a:pt x="568" y="1150"/>
                </a:lnTo>
                <a:lnTo>
                  <a:pt x="541" y="1161"/>
                </a:lnTo>
                <a:lnTo>
                  <a:pt x="514" y="1171"/>
                </a:lnTo>
                <a:lnTo>
                  <a:pt x="485" y="1180"/>
                </a:lnTo>
                <a:lnTo>
                  <a:pt x="456" y="1188"/>
                </a:lnTo>
                <a:lnTo>
                  <a:pt x="428" y="1196"/>
                </a:lnTo>
                <a:lnTo>
                  <a:pt x="399" y="1203"/>
                </a:lnTo>
                <a:lnTo>
                  <a:pt x="370" y="1209"/>
                </a:lnTo>
                <a:lnTo>
                  <a:pt x="340" y="1215"/>
                </a:lnTo>
                <a:lnTo>
                  <a:pt x="311" y="1220"/>
                </a:lnTo>
                <a:lnTo>
                  <a:pt x="281" y="1224"/>
                </a:lnTo>
                <a:lnTo>
                  <a:pt x="251" y="1228"/>
                </a:lnTo>
                <a:lnTo>
                  <a:pt x="221" y="1231"/>
                </a:lnTo>
                <a:lnTo>
                  <a:pt x="191" y="123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3605" rIns="0" bIns="33605" anchor="ctr"/>
          <a:lstStyle/>
          <a:p>
            <a:pPr marL="137160" indent="-137160" defTabSz="1218565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endParaRPr lang="en-US" sz="1065">
              <a:solidFill>
                <a:schemeClr val="accent5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中心文本"/>
          <p:cNvSpPr txBox="1">
            <a:spLocks noChangeArrowheads="1"/>
          </p:cNvSpPr>
          <p:nvPr/>
        </p:nvSpPr>
        <p:spPr bwMode="auto">
          <a:xfrm>
            <a:off x="5486866" y="3389171"/>
            <a:ext cx="144676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1" rIns="68580" bIns="3429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algn="ctr" defTabSz="1218565">
              <a:spcBef>
                <a:spcPct val="0"/>
              </a:spcBef>
              <a:buNone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总结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1218565">
              <a:spcBef>
                <a:spcPct val="0"/>
              </a:spcBef>
              <a:buNone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summary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Freeform 54"/>
          <p:cNvSpPr>
            <a:spLocks noEditPoints="1"/>
          </p:cNvSpPr>
          <p:nvPr/>
        </p:nvSpPr>
        <p:spPr bwMode="auto">
          <a:xfrm>
            <a:off x="6916225" y="4334368"/>
            <a:ext cx="232070" cy="429166"/>
          </a:xfrm>
          <a:custGeom>
            <a:avLst/>
            <a:gdLst>
              <a:gd name="T0" fmla="*/ 23 w 144"/>
              <a:gd name="T1" fmla="*/ 0 h 270"/>
              <a:gd name="T2" fmla="*/ 19 w 144"/>
              <a:gd name="T3" fmla="*/ 0 h 270"/>
              <a:gd name="T4" fmla="*/ 11 w 144"/>
              <a:gd name="T5" fmla="*/ 3 h 270"/>
              <a:gd name="T6" fmla="*/ 4 w 144"/>
              <a:gd name="T7" fmla="*/ 9 h 270"/>
              <a:gd name="T8" fmla="*/ 1 w 144"/>
              <a:gd name="T9" fmla="*/ 18 h 270"/>
              <a:gd name="T10" fmla="*/ 0 w 144"/>
              <a:gd name="T11" fmla="*/ 248 h 270"/>
              <a:gd name="T12" fmla="*/ 1 w 144"/>
              <a:gd name="T13" fmla="*/ 252 h 270"/>
              <a:gd name="T14" fmla="*/ 4 w 144"/>
              <a:gd name="T15" fmla="*/ 260 h 270"/>
              <a:gd name="T16" fmla="*/ 11 w 144"/>
              <a:gd name="T17" fmla="*/ 266 h 270"/>
              <a:gd name="T18" fmla="*/ 19 w 144"/>
              <a:gd name="T19" fmla="*/ 270 h 270"/>
              <a:gd name="T20" fmla="*/ 122 w 144"/>
              <a:gd name="T21" fmla="*/ 270 h 270"/>
              <a:gd name="T22" fmla="*/ 127 w 144"/>
              <a:gd name="T23" fmla="*/ 270 h 270"/>
              <a:gd name="T24" fmla="*/ 135 w 144"/>
              <a:gd name="T25" fmla="*/ 266 h 270"/>
              <a:gd name="T26" fmla="*/ 140 w 144"/>
              <a:gd name="T27" fmla="*/ 260 h 270"/>
              <a:gd name="T28" fmla="*/ 144 w 144"/>
              <a:gd name="T29" fmla="*/ 252 h 270"/>
              <a:gd name="T30" fmla="*/ 144 w 144"/>
              <a:gd name="T31" fmla="*/ 22 h 270"/>
              <a:gd name="T32" fmla="*/ 144 w 144"/>
              <a:gd name="T33" fmla="*/ 18 h 270"/>
              <a:gd name="T34" fmla="*/ 140 w 144"/>
              <a:gd name="T35" fmla="*/ 9 h 270"/>
              <a:gd name="T36" fmla="*/ 135 w 144"/>
              <a:gd name="T37" fmla="*/ 3 h 270"/>
              <a:gd name="T38" fmla="*/ 127 w 144"/>
              <a:gd name="T39" fmla="*/ 0 h 270"/>
              <a:gd name="T40" fmla="*/ 122 w 144"/>
              <a:gd name="T41" fmla="*/ 0 h 270"/>
              <a:gd name="T42" fmla="*/ 86 w 144"/>
              <a:gd name="T43" fmla="*/ 18 h 270"/>
              <a:gd name="T44" fmla="*/ 90 w 144"/>
              <a:gd name="T45" fmla="*/ 19 h 270"/>
              <a:gd name="T46" fmla="*/ 90 w 144"/>
              <a:gd name="T47" fmla="*/ 22 h 270"/>
              <a:gd name="T48" fmla="*/ 86 w 144"/>
              <a:gd name="T49" fmla="*/ 26 h 270"/>
              <a:gd name="T50" fmla="*/ 58 w 144"/>
              <a:gd name="T51" fmla="*/ 26 h 270"/>
              <a:gd name="T52" fmla="*/ 54 w 144"/>
              <a:gd name="T53" fmla="*/ 22 h 270"/>
              <a:gd name="T54" fmla="*/ 56 w 144"/>
              <a:gd name="T55" fmla="*/ 19 h 270"/>
              <a:gd name="T56" fmla="*/ 58 w 144"/>
              <a:gd name="T57" fmla="*/ 18 h 270"/>
              <a:gd name="T58" fmla="*/ 72 w 144"/>
              <a:gd name="T59" fmla="*/ 262 h 270"/>
              <a:gd name="T60" fmla="*/ 62 w 144"/>
              <a:gd name="T61" fmla="*/ 258 h 270"/>
              <a:gd name="T62" fmla="*/ 58 w 144"/>
              <a:gd name="T63" fmla="*/ 248 h 270"/>
              <a:gd name="T64" fmla="*/ 60 w 144"/>
              <a:gd name="T65" fmla="*/ 243 h 270"/>
              <a:gd name="T66" fmla="*/ 66 w 144"/>
              <a:gd name="T67" fmla="*/ 234 h 270"/>
              <a:gd name="T68" fmla="*/ 72 w 144"/>
              <a:gd name="T69" fmla="*/ 234 h 270"/>
              <a:gd name="T70" fmla="*/ 81 w 144"/>
              <a:gd name="T71" fmla="*/ 239 h 270"/>
              <a:gd name="T72" fmla="*/ 86 w 144"/>
              <a:gd name="T73" fmla="*/ 248 h 270"/>
              <a:gd name="T74" fmla="*/ 84 w 144"/>
              <a:gd name="T75" fmla="*/ 252 h 270"/>
              <a:gd name="T76" fmla="*/ 77 w 144"/>
              <a:gd name="T77" fmla="*/ 260 h 270"/>
              <a:gd name="T78" fmla="*/ 72 w 144"/>
              <a:gd name="T79" fmla="*/ 262 h 270"/>
              <a:gd name="T80" fmla="*/ 9 w 144"/>
              <a:gd name="T81" fmla="*/ 225 h 270"/>
              <a:gd name="T82" fmla="*/ 136 w 144"/>
              <a:gd name="T83" fmla="*/ 4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4" h="270">
                <a:moveTo>
                  <a:pt x="122" y="0"/>
                </a:moveTo>
                <a:lnTo>
                  <a:pt x="23" y="0"/>
                </a:lnTo>
                <a:lnTo>
                  <a:pt x="23" y="0"/>
                </a:lnTo>
                <a:lnTo>
                  <a:pt x="19" y="0"/>
                </a:lnTo>
                <a:lnTo>
                  <a:pt x="13" y="1"/>
                </a:lnTo>
                <a:lnTo>
                  <a:pt x="11" y="3"/>
                </a:lnTo>
                <a:lnTo>
                  <a:pt x="6" y="5"/>
                </a:lnTo>
                <a:lnTo>
                  <a:pt x="4" y="9"/>
                </a:lnTo>
                <a:lnTo>
                  <a:pt x="2" y="13"/>
                </a:lnTo>
                <a:lnTo>
                  <a:pt x="1" y="18"/>
                </a:lnTo>
                <a:lnTo>
                  <a:pt x="0" y="22"/>
                </a:lnTo>
                <a:lnTo>
                  <a:pt x="0" y="248"/>
                </a:lnTo>
                <a:lnTo>
                  <a:pt x="0" y="248"/>
                </a:lnTo>
                <a:lnTo>
                  <a:pt x="1" y="252"/>
                </a:lnTo>
                <a:lnTo>
                  <a:pt x="2" y="256"/>
                </a:lnTo>
                <a:lnTo>
                  <a:pt x="4" y="260"/>
                </a:lnTo>
                <a:lnTo>
                  <a:pt x="6" y="263"/>
                </a:lnTo>
                <a:lnTo>
                  <a:pt x="11" y="266"/>
                </a:lnTo>
                <a:lnTo>
                  <a:pt x="13" y="269"/>
                </a:lnTo>
                <a:lnTo>
                  <a:pt x="19" y="270"/>
                </a:lnTo>
                <a:lnTo>
                  <a:pt x="23" y="270"/>
                </a:lnTo>
                <a:lnTo>
                  <a:pt x="122" y="270"/>
                </a:lnTo>
                <a:lnTo>
                  <a:pt x="122" y="270"/>
                </a:lnTo>
                <a:lnTo>
                  <a:pt x="127" y="270"/>
                </a:lnTo>
                <a:lnTo>
                  <a:pt x="131" y="269"/>
                </a:lnTo>
                <a:lnTo>
                  <a:pt x="135" y="266"/>
                </a:lnTo>
                <a:lnTo>
                  <a:pt x="137" y="263"/>
                </a:lnTo>
                <a:lnTo>
                  <a:pt x="140" y="260"/>
                </a:lnTo>
                <a:lnTo>
                  <a:pt x="143" y="256"/>
                </a:lnTo>
                <a:lnTo>
                  <a:pt x="144" y="252"/>
                </a:lnTo>
                <a:lnTo>
                  <a:pt x="144" y="248"/>
                </a:lnTo>
                <a:lnTo>
                  <a:pt x="144" y="22"/>
                </a:lnTo>
                <a:lnTo>
                  <a:pt x="144" y="22"/>
                </a:lnTo>
                <a:lnTo>
                  <a:pt x="144" y="18"/>
                </a:lnTo>
                <a:lnTo>
                  <a:pt x="143" y="13"/>
                </a:lnTo>
                <a:lnTo>
                  <a:pt x="140" y="9"/>
                </a:lnTo>
                <a:lnTo>
                  <a:pt x="137" y="5"/>
                </a:lnTo>
                <a:lnTo>
                  <a:pt x="135" y="3"/>
                </a:lnTo>
                <a:lnTo>
                  <a:pt x="131" y="1"/>
                </a:lnTo>
                <a:lnTo>
                  <a:pt x="127" y="0"/>
                </a:lnTo>
                <a:lnTo>
                  <a:pt x="122" y="0"/>
                </a:lnTo>
                <a:lnTo>
                  <a:pt x="122" y="0"/>
                </a:lnTo>
                <a:close/>
                <a:moveTo>
                  <a:pt x="58" y="18"/>
                </a:moveTo>
                <a:lnTo>
                  <a:pt x="86" y="18"/>
                </a:lnTo>
                <a:lnTo>
                  <a:pt x="86" y="18"/>
                </a:lnTo>
                <a:lnTo>
                  <a:pt x="90" y="19"/>
                </a:lnTo>
                <a:lnTo>
                  <a:pt x="90" y="22"/>
                </a:lnTo>
                <a:lnTo>
                  <a:pt x="90" y="22"/>
                </a:lnTo>
                <a:lnTo>
                  <a:pt x="90" y="24"/>
                </a:lnTo>
                <a:lnTo>
                  <a:pt x="86" y="26"/>
                </a:lnTo>
                <a:lnTo>
                  <a:pt x="58" y="26"/>
                </a:lnTo>
                <a:lnTo>
                  <a:pt x="58" y="26"/>
                </a:lnTo>
                <a:lnTo>
                  <a:pt x="56" y="24"/>
                </a:lnTo>
                <a:lnTo>
                  <a:pt x="54" y="22"/>
                </a:lnTo>
                <a:lnTo>
                  <a:pt x="54" y="22"/>
                </a:lnTo>
                <a:lnTo>
                  <a:pt x="56" y="19"/>
                </a:lnTo>
                <a:lnTo>
                  <a:pt x="58" y="18"/>
                </a:lnTo>
                <a:lnTo>
                  <a:pt x="58" y="18"/>
                </a:lnTo>
                <a:close/>
                <a:moveTo>
                  <a:pt x="72" y="262"/>
                </a:moveTo>
                <a:lnTo>
                  <a:pt x="72" y="262"/>
                </a:lnTo>
                <a:lnTo>
                  <a:pt x="66" y="260"/>
                </a:lnTo>
                <a:lnTo>
                  <a:pt x="62" y="258"/>
                </a:lnTo>
                <a:lnTo>
                  <a:pt x="60" y="252"/>
                </a:lnTo>
                <a:lnTo>
                  <a:pt x="58" y="248"/>
                </a:lnTo>
                <a:lnTo>
                  <a:pt x="58" y="248"/>
                </a:lnTo>
                <a:lnTo>
                  <a:pt x="60" y="243"/>
                </a:lnTo>
                <a:lnTo>
                  <a:pt x="62" y="239"/>
                </a:lnTo>
                <a:lnTo>
                  <a:pt x="66" y="234"/>
                </a:lnTo>
                <a:lnTo>
                  <a:pt x="72" y="234"/>
                </a:lnTo>
                <a:lnTo>
                  <a:pt x="72" y="234"/>
                </a:lnTo>
                <a:lnTo>
                  <a:pt x="77" y="234"/>
                </a:lnTo>
                <a:lnTo>
                  <a:pt x="81" y="239"/>
                </a:lnTo>
                <a:lnTo>
                  <a:pt x="84" y="243"/>
                </a:lnTo>
                <a:lnTo>
                  <a:pt x="86" y="248"/>
                </a:lnTo>
                <a:lnTo>
                  <a:pt x="86" y="248"/>
                </a:lnTo>
                <a:lnTo>
                  <a:pt x="84" y="252"/>
                </a:lnTo>
                <a:lnTo>
                  <a:pt x="81" y="258"/>
                </a:lnTo>
                <a:lnTo>
                  <a:pt x="77" y="260"/>
                </a:lnTo>
                <a:lnTo>
                  <a:pt x="72" y="262"/>
                </a:lnTo>
                <a:lnTo>
                  <a:pt x="72" y="262"/>
                </a:lnTo>
                <a:close/>
                <a:moveTo>
                  <a:pt x="136" y="225"/>
                </a:moveTo>
                <a:lnTo>
                  <a:pt x="9" y="225"/>
                </a:lnTo>
                <a:lnTo>
                  <a:pt x="9" y="45"/>
                </a:lnTo>
                <a:lnTo>
                  <a:pt x="136" y="45"/>
                </a:lnTo>
                <a:lnTo>
                  <a:pt x="136" y="2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218565"/>
            <a:endParaRPr lang="zh-CN" altLang="en-US" sz="2400">
              <a:solidFill>
                <a:schemeClr val="accent5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954155" y="2924731"/>
            <a:ext cx="432349" cy="349695"/>
            <a:chOff x="5337176" y="1504950"/>
            <a:chExt cx="215900" cy="174626"/>
          </a:xfrm>
          <a:solidFill>
            <a:schemeClr val="bg1"/>
          </a:solidFill>
        </p:grpSpPr>
        <p:sp>
          <p:nvSpPr>
            <p:cNvPr id="50" name="Freeform 90"/>
            <p:cNvSpPr>
              <a:spLocks noEditPoints="1"/>
            </p:cNvSpPr>
            <p:nvPr/>
          </p:nvSpPr>
          <p:spPr bwMode="auto">
            <a:xfrm>
              <a:off x="5337176" y="1617663"/>
              <a:ext cx="215900" cy="61913"/>
            </a:xfrm>
            <a:custGeom>
              <a:avLst/>
              <a:gdLst>
                <a:gd name="T0" fmla="*/ 272 w 273"/>
                <a:gd name="T1" fmla="*/ 66 h 79"/>
                <a:gd name="T2" fmla="*/ 272 w 273"/>
                <a:gd name="T3" fmla="*/ 66 h 79"/>
                <a:gd name="T4" fmla="*/ 266 w 273"/>
                <a:gd name="T5" fmla="*/ 55 h 79"/>
                <a:gd name="T6" fmla="*/ 255 w 273"/>
                <a:gd name="T7" fmla="*/ 36 h 79"/>
                <a:gd name="T8" fmla="*/ 233 w 273"/>
                <a:gd name="T9" fmla="*/ 2 h 79"/>
                <a:gd name="T10" fmla="*/ 233 w 273"/>
                <a:gd name="T11" fmla="*/ 2 h 79"/>
                <a:gd name="T12" fmla="*/ 232 w 273"/>
                <a:gd name="T13" fmla="*/ 0 h 79"/>
                <a:gd name="T14" fmla="*/ 231 w 273"/>
                <a:gd name="T15" fmla="*/ 0 h 79"/>
                <a:gd name="T16" fmla="*/ 44 w 273"/>
                <a:gd name="T17" fmla="*/ 0 h 79"/>
                <a:gd name="T18" fmla="*/ 44 w 273"/>
                <a:gd name="T19" fmla="*/ 0 h 79"/>
                <a:gd name="T20" fmla="*/ 41 w 273"/>
                <a:gd name="T21" fmla="*/ 0 h 79"/>
                <a:gd name="T22" fmla="*/ 39 w 273"/>
                <a:gd name="T23" fmla="*/ 2 h 79"/>
                <a:gd name="T24" fmla="*/ 39 w 273"/>
                <a:gd name="T25" fmla="*/ 2 h 79"/>
                <a:gd name="T26" fmla="*/ 18 w 273"/>
                <a:gd name="T27" fmla="*/ 36 h 79"/>
                <a:gd name="T28" fmla="*/ 7 w 273"/>
                <a:gd name="T29" fmla="*/ 55 h 79"/>
                <a:gd name="T30" fmla="*/ 1 w 273"/>
                <a:gd name="T31" fmla="*/ 66 h 79"/>
                <a:gd name="T32" fmla="*/ 1 w 273"/>
                <a:gd name="T33" fmla="*/ 66 h 79"/>
                <a:gd name="T34" fmla="*/ 0 w 273"/>
                <a:gd name="T35" fmla="*/ 71 h 79"/>
                <a:gd name="T36" fmla="*/ 1 w 273"/>
                <a:gd name="T37" fmla="*/ 74 h 79"/>
                <a:gd name="T38" fmla="*/ 1 w 273"/>
                <a:gd name="T39" fmla="*/ 74 h 79"/>
                <a:gd name="T40" fmla="*/ 4 w 273"/>
                <a:gd name="T41" fmla="*/ 77 h 79"/>
                <a:gd name="T42" fmla="*/ 8 w 273"/>
                <a:gd name="T43" fmla="*/ 78 h 79"/>
                <a:gd name="T44" fmla="*/ 19 w 273"/>
                <a:gd name="T45" fmla="*/ 79 h 79"/>
                <a:gd name="T46" fmla="*/ 255 w 273"/>
                <a:gd name="T47" fmla="*/ 79 h 79"/>
                <a:gd name="T48" fmla="*/ 255 w 273"/>
                <a:gd name="T49" fmla="*/ 79 h 79"/>
                <a:gd name="T50" fmla="*/ 266 w 273"/>
                <a:gd name="T51" fmla="*/ 78 h 79"/>
                <a:gd name="T52" fmla="*/ 269 w 273"/>
                <a:gd name="T53" fmla="*/ 77 h 79"/>
                <a:gd name="T54" fmla="*/ 272 w 273"/>
                <a:gd name="T55" fmla="*/ 74 h 79"/>
                <a:gd name="T56" fmla="*/ 272 w 273"/>
                <a:gd name="T57" fmla="*/ 74 h 79"/>
                <a:gd name="T58" fmla="*/ 273 w 273"/>
                <a:gd name="T59" fmla="*/ 71 h 79"/>
                <a:gd name="T60" fmla="*/ 272 w 273"/>
                <a:gd name="T61" fmla="*/ 66 h 79"/>
                <a:gd name="T62" fmla="*/ 272 w 273"/>
                <a:gd name="T63" fmla="*/ 66 h 79"/>
                <a:gd name="T64" fmla="*/ 266 w 273"/>
                <a:gd name="T65" fmla="*/ 70 h 79"/>
                <a:gd name="T66" fmla="*/ 266 w 273"/>
                <a:gd name="T67" fmla="*/ 70 h 79"/>
                <a:gd name="T68" fmla="*/ 263 w 273"/>
                <a:gd name="T69" fmla="*/ 71 h 79"/>
                <a:gd name="T70" fmla="*/ 255 w 273"/>
                <a:gd name="T71" fmla="*/ 71 h 79"/>
                <a:gd name="T72" fmla="*/ 19 w 273"/>
                <a:gd name="T73" fmla="*/ 71 h 79"/>
                <a:gd name="T74" fmla="*/ 19 w 273"/>
                <a:gd name="T75" fmla="*/ 71 h 79"/>
                <a:gd name="T76" fmla="*/ 9 w 273"/>
                <a:gd name="T77" fmla="*/ 71 h 79"/>
                <a:gd name="T78" fmla="*/ 8 w 273"/>
                <a:gd name="T79" fmla="*/ 70 h 79"/>
                <a:gd name="T80" fmla="*/ 8 w 273"/>
                <a:gd name="T81" fmla="*/ 70 h 79"/>
                <a:gd name="T82" fmla="*/ 8 w 273"/>
                <a:gd name="T83" fmla="*/ 68 h 79"/>
                <a:gd name="T84" fmla="*/ 8 w 273"/>
                <a:gd name="T85" fmla="*/ 68 h 79"/>
                <a:gd name="T86" fmla="*/ 8 w 273"/>
                <a:gd name="T87" fmla="*/ 68 h 79"/>
                <a:gd name="T88" fmla="*/ 8 w 273"/>
                <a:gd name="T89" fmla="*/ 68 h 79"/>
                <a:gd name="T90" fmla="*/ 15 w 273"/>
                <a:gd name="T91" fmla="*/ 53 h 79"/>
                <a:gd name="T92" fmla="*/ 31 w 273"/>
                <a:gd name="T93" fmla="*/ 29 h 79"/>
                <a:gd name="T94" fmla="*/ 241 w 273"/>
                <a:gd name="T95" fmla="*/ 29 h 79"/>
                <a:gd name="T96" fmla="*/ 241 w 273"/>
                <a:gd name="T97" fmla="*/ 29 h 79"/>
                <a:gd name="T98" fmla="*/ 258 w 273"/>
                <a:gd name="T99" fmla="*/ 53 h 79"/>
                <a:gd name="T100" fmla="*/ 265 w 273"/>
                <a:gd name="T101" fmla="*/ 68 h 79"/>
                <a:gd name="T102" fmla="*/ 265 w 273"/>
                <a:gd name="T103" fmla="*/ 68 h 79"/>
                <a:gd name="T104" fmla="*/ 265 w 273"/>
                <a:gd name="T105" fmla="*/ 68 h 79"/>
                <a:gd name="T106" fmla="*/ 265 w 273"/>
                <a:gd name="T107" fmla="*/ 68 h 79"/>
                <a:gd name="T108" fmla="*/ 266 w 273"/>
                <a:gd name="T109" fmla="*/ 70 h 79"/>
                <a:gd name="T110" fmla="*/ 266 w 273"/>
                <a:gd name="T111" fmla="*/ 7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3" h="79">
                  <a:moveTo>
                    <a:pt x="272" y="66"/>
                  </a:moveTo>
                  <a:lnTo>
                    <a:pt x="272" y="66"/>
                  </a:lnTo>
                  <a:lnTo>
                    <a:pt x="266" y="55"/>
                  </a:lnTo>
                  <a:lnTo>
                    <a:pt x="255" y="36"/>
                  </a:lnTo>
                  <a:lnTo>
                    <a:pt x="233" y="2"/>
                  </a:lnTo>
                  <a:lnTo>
                    <a:pt x="233" y="2"/>
                  </a:lnTo>
                  <a:lnTo>
                    <a:pt x="232" y="0"/>
                  </a:lnTo>
                  <a:lnTo>
                    <a:pt x="231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18" y="36"/>
                  </a:lnTo>
                  <a:lnTo>
                    <a:pt x="7" y="55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0" y="71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4" y="77"/>
                  </a:lnTo>
                  <a:lnTo>
                    <a:pt x="8" y="78"/>
                  </a:lnTo>
                  <a:lnTo>
                    <a:pt x="19" y="79"/>
                  </a:lnTo>
                  <a:lnTo>
                    <a:pt x="255" y="79"/>
                  </a:lnTo>
                  <a:lnTo>
                    <a:pt x="255" y="79"/>
                  </a:lnTo>
                  <a:lnTo>
                    <a:pt x="266" y="78"/>
                  </a:lnTo>
                  <a:lnTo>
                    <a:pt x="269" y="77"/>
                  </a:lnTo>
                  <a:lnTo>
                    <a:pt x="272" y="74"/>
                  </a:lnTo>
                  <a:lnTo>
                    <a:pt x="272" y="74"/>
                  </a:lnTo>
                  <a:lnTo>
                    <a:pt x="273" y="71"/>
                  </a:lnTo>
                  <a:lnTo>
                    <a:pt x="272" y="66"/>
                  </a:lnTo>
                  <a:lnTo>
                    <a:pt x="272" y="66"/>
                  </a:lnTo>
                  <a:close/>
                  <a:moveTo>
                    <a:pt x="266" y="70"/>
                  </a:moveTo>
                  <a:lnTo>
                    <a:pt x="266" y="70"/>
                  </a:lnTo>
                  <a:lnTo>
                    <a:pt x="263" y="71"/>
                  </a:lnTo>
                  <a:lnTo>
                    <a:pt x="255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9" y="71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15" y="53"/>
                  </a:lnTo>
                  <a:lnTo>
                    <a:pt x="31" y="29"/>
                  </a:lnTo>
                  <a:lnTo>
                    <a:pt x="241" y="29"/>
                  </a:lnTo>
                  <a:lnTo>
                    <a:pt x="241" y="29"/>
                  </a:lnTo>
                  <a:lnTo>
                    <a:pt x="258" y="53"/>
                  </a:lnTo>
                  <a:lnTo>
                    <a:pt x="265" y="68"/>
                  </a:lnTo>
                  <a:lnTo>
                    <a:pt x="265" y="68"/>
                  </a:lnTo>
                  <a:lnTo>
                    <a:pt x="265" y="68"/>
                  </a:lnTo>
                  <a:lnTo>
                    <a:pt x="265" y="68"/>
                  </a:lnTo>
                  <a:lnTo>
                    <a:pt x="266" y="70"/>
                  </a:lnTo>
                  <a:lnTo>
                    <a:pt x="26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chemeClr val="accent5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5434013" y="1646238"/>
              <a:ext cx="23813" cy="15875"/>
            </a:xfrm>
            <a:custGeom>
              <a:avLst/>
              <a:gdLst>
                <a:gd name="T0" fmla="*/ 29 w 32"/>
                <a:gd name="T1" fmla="*/ 0 h 21"/>
                <a:gd name="T2" fmla="*/ 3 w 32"/>
                <a:gd name="T3" fmla="*/ 0 h 21"/>
                <a:gd name="T4" fmla="*/ 3 w 32"/>
                <a:gd name="T5" fmla="*/ 0 h 21"/>
                <a:gd name="T6" fmla="*/ 0 w 32"/>
                <a:gd name="T7" fmla="*/ 1 h 21"/>
                <a:gd name="T8" fmla="*/ 0 w 32"/>
                <a:gd name="T9" fmla="*/ 3 h 21"/>
                <a:gd name="T10" fmla="*/ 0 w 32"/>
                <a:gd name="T11" fmla="*/ 19 h 21"/>
                <a:gd name="T12" fmla="*/ 0 w 32"/>
                <a:gd name="T13" fmla="*/ 19 h 21"/>
                <a:gd name="T14" fmla="*/ 0 w 32"/>
                <a:gd name="T15" fmla="*/ 21 h 21"/>
                <a:gd name="T16" fmla="*/ 3 w 32"/>
                <a:gd name="T17" fmla="*/ 21 h 21"/>
                <a:gd name="T18" fmla="*/ 29 w 32"/>
                <a:gd name="T19" fmla="*/ 21 h 21"/>
                <a:gd name="T20" fmla="*/ 29 w 32"/>
                <a:gd name="T21" fmla="*/ 21 h 21"/>
                <a:gd name="T22" fmla="*/ 32 w 32"/>
                <a:gd name="T23" fmla="*/ 21 h 21"/>
                <a:gd name="T24" fmla="*/ 32 w 32"/>
                <a:gd name="T25" fmla="*/ 19 h 21"/>
                <a:gd name="T26" fmla="*/ 32 w 32"/>
                <a:gd name="T27" fmla="*/ 3 h 21"/>
                <a:gd name="T28" fmla="*/ 32 w 32"/>
                <a:gd name="T29" fmla="*/ 3 h 21"/>
                <a:gd name="T30" fmla="*/ 32 w 32"/>
                <a:gd name="T31" fmla="*/ 1 h 21"/>
                <a:gd name="T32" fmla="*/ 29 w 32"/>
                <a:gd name="T33" fmla="*/ 0 h 21"/>
                <a:gd name="T34" fmla="*/ 29 w 32"/>
                <a:gd name="T3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21">
                  <a:moveTo>
                    <a:pt x="29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3" y="21"/>
                  </a:lnTo>
                  <a:lnTo>
                    <a:pt x="29" y="21"/>
                  </a:lnTo>
                  <a:lnTo>
                    <a:pt x="29" y="21"/>
                  </a:lnTo>
                  <a:lnTo>
                    <a:pt x="32" y="21"/>
                  </a:lnTo>
                  <a:lnTo>
                    <a:pt x="32" y="19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1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chemeClr val="accent5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92"/>
            <p:cNvSpPr>
              <a:spLocks noEditPoints="1"/>
            </p:cNvSpPr>
            <p:nvPr/>
          </p:nvSpPr>
          <p:spPr bwMode="auto">
            <a:xfrm>
              <a:off x="5370513" y="1504950"/>
              <a:ext cx="149225" cy="106363"/>
            </a:xfrm>
            <a:custGeom>
              <a:avLst/>
              <a:gdLst>
                <a:gd name="T0" fmla="*/ 176 w 189"/>
                <a:gd name="T1" fmla="*/ 132 h 132"/>
                <a:gd name="T2" fmla="*/ 189 w 189"/>
                <a:gd name="T3" fmla="*/ 132 h 132"/>
                <a:gd name="T4" fmla="*/ 189 w 189"/>
                <a:gd name="T5" fmla="*/ 118 h 132"/>
                <a:gd name="T6" fmla="*/ 189 w 189"/>
                <a:gd name="T7" fmla="*/ 118 h 132"/>
                <a:gd name="T8" fmla="*/ 189 w 189"/>
                <a:gd name="T9" fmla="*/ 12 h 132"/>
                <a:gd name="T10" fmla="*/ 189 w 189"/>
                <a:gd name="T11" fmla="*/ 12 h 132"/>
                <a:gd name="T12" fmla="*/ 189 w 189"/>
                <a:gd name="T13" fmla="*/ 8 h 132"/>
                <a:gd name="T14" fmla="*/ 186 w 189"/>
                <a:gd name="T15" fmla="*/ 2 h 132"/>
                <a:gd name="T16" fmla="*/ 180 w 189"/>
                <a:gd name="T17" fmla="*/ 0 h 132"/>
                <a:gd name="T18" fmla="*/ 176 w 189"/>
                <a:gd name="T19" fmla="*/ 0 h 132"/>
                <a:gd name="T20" fmla="*/ 12 w 189"/>
                <a:gd name="T21" fmla="*/ 0 h 132"/>
                <a:gd name="T22" fmla="*/ 12 w 189"/>
                <a:gd name="T23" fmla="*/ 0 h 132"/>
                <a:gd name="T24" fmla="*/ 8 w 189"/>
                <a:gd name="T25" fmla="*/ 0 h 132"/>
                <a:gd name="T26" fmla="*/ 3 w 189"/>
                <a:gd name="T27" fmla="*/ 2 h 132"/>
                <a:gd name="T28" fmla="*/ 0 w 189"/>
                <a:gd name="T29" fmla="*/ 8 h 132"/>
                <a:gd name="T30" fmla="*/ 0 w 189"/>
                <a:gd name="T31" fmla="*/ 12 h 132"/>
                <a:gd name="T32" fmla="*/ 0 w 189"/>
                <a:gd name="T33" fmla="*/ 118 h 132"/>
                <a:gd name="T34" fmla="*/ 0 w 189"/>
                <a:gd name="T35" fmla="*/ 118 h 132"/>
                <a:gd name="T36" fmla="*/ 0 w 189"/>
                <a:gd name="T37" fmla="*/ 118 h 132"/>
                <a:gd name="T38" fmla="*/ 0 w 189"/>
                <a:gd name="T39" fmla="*/ 132 h 132"/>
                <a:gd name="T40" fmla="*/ 12 w 189"/>
                <a:gd name="T41" fmla="*/ 132 h 132"/>
                <a:gd name="T42" fmla="*/ 176 w 189"/>
                <a:gd name="T43" fmla="*/ 132 h 132"/>
                <a:gd name="T44" fmla="*/ 10 w 189"/>
                <a:gd name="T45" fmla="*/ 8 h 132"/>
                <a:gd name="T46" fmla="*/ 179 w 189"/>
                <a:gd name="T47" fmla="*/ 8 h 132"/>
                <a:gd name="T48" fmla="*/ 179 w 189"/>
                <a:gd name="T49" fmla="*/ 118 h 132"/>
                <a:gd name="T50" fmla="*/ 10 w 189"/>
                <a:gd name="T51" fmla="*/ 118 h 132"/>
                <a:gd name="T52" fmla="*/ 10 w 189"/>
                <a:gd name="T53" fmla="*/ 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9" h="132">
                  <a:moveTo>
                    <a:pt x="176" y="132"/>
                  </a:moveTo>
                  <a:lnTo>
                    <a:pt x="189" y="132"/>
                  </a:lnTo>
                  <a:lnTo>
                    <a:pt x="189" y="118"/>
                  </a:lnTo>
                  <a:lnTo>
                    <a:pt x="189" y="118"/>
                  </a:lnTo>
                  <a:lnTo>
                    <a:pt x="189" y="12"/>
                  </a:lnTo>
                  <a:lnTo>
                    <a:pt x="189" y="12"/>
                  </a:lnTo>
                  <a:lnTo>
                    <a:pt x="189" y="8"/>
                  </a:lnTo>
                  <a:lnTo>
                    <a:pt x="186" y="2"/>
                  </a:lnTo>
                  <a:lnTo>
                    <a:pt x="180" y="0"/>
                  </a:lnTo>
                  <a:lnTo>
                    <a:pt x="17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3" y="2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32"/>
                  </a:lnTo>
                  <a:lnTo>
                    <a:pt x="12" y="132"/>
                  </a:lnTo>
                  <a:lnTo>
                    <a:pt x="176" y="132"/>
                  </a:lnTo>
                  <a:close/>
                  <a:moveTo>
                    <a:pt x="10" y="8"/>
                  </a:moveTo>
                  <a:lnTo>
                    <a:pt x="179" y="8"/>
                  </a:lnTo>
                  <a:lnTo>
                    <a:pt x="179" y="118"/>
                  </a:lnTo>
                  <a:lnTo>
                    <a:pt x="10" y="118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chemeClr val="accent5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211559" y="2742268"/>
            <a:ext cx="432349" cy="416454"/>
            <a:chOff x="4903788" y="1471613"/>
            <a:chExt cx="215900" cy="207963"/>
          </a:xfrm>
          <a:solidFill>
            <a:schemeClr val="bg1"/>
          </a:solidFill>
        </p:grpSpPr>
        <p:sp>
          <p:nvSpPr>
            <p:cNvPr id="40" name="Freeform 226"/>
            <p:cNvSpPr>
              <a:spLocks noEditPoints="1"/>
            </p:cNvSpPr>
            <p:nvPr/>
          </p:nvSpPr>
          <p:spPr bwMode="auto">
            <a:xfrm>
              <a:off x="4926013" y="1471613"/>
              <a:ext cx="171450" cy="146050"/>
            </a:xfrm>
            <a:custGeom>
              <a:avLst/>
              <a:gdLst>
                <a:gd name="T0" fmla="*/ 15 w 215"/>
                <a:gd name="T1" fmla="*/ 164 h 183"/>
                <a:gd name="T2" fmla="*/ 83 w 215"/>
                <a:gd name="T3" fmla="*/ 164 h 183"/>
                <a:gd name="T4" fmla="*/ 80 w 215"/>
                <a:gd name="T5" fmla="*/ 183 h 183"/>
                <a:gd name="T6" fmla="*/ 135 w 215"/>
                <a:gd name="T7" fmla="*/ 183 h 183"/>
                <a:gd name="T8" fmla="*/ 132 w 215"/>
                <a:gd name="T9" fmla="*/ 164 h 183"/>
                <a:gd name="T10" fmla="*/ 200 w 215"/>
                <a:gd name="T11" fmla="*/ 164 h 183"/>
                <a:gd name="T12" fmla="*/ 200 w 215"/>
                <a:gd name="T13" fmla="*/ 164 h 183"/>
                <a:gd name="T14" fmla="*/ 206 w 215"/>
                <a:gd name="T15" fmla="*/ 163 h 183"/>
                <a:gd name="T16" fmla="*/ 211 w 215"/>
                <a:gd name="T17" fmla="*/ 160 h 183"/>
                <a:gd name="T18" fmla="*/ 214 w 215"/>
                <a:gd name="T19" fmla="*/ 155 h 183"/>
                <a:gd name="T20" fmla="*/ 215 w 215"/>
                <a:gd name="T21" fmla="*/ 149 h 183"/>
                <a:gd name="T22" fmla="*/ 215 w 215"/>
                <a:gd name="T23" fmla="*/ 15 h 183"/>
                <a:gd name="T24" fmla="*/ 215 w 215"/>
                <a:gd name="T25" fmla="*/ 15 h 183"/>
                <a:gd name="T26" fmla="*/ 214 w 215"/>
                <a:gd name="T27" fmla="*/ 10 h 183"/>
                <a:gd name="T28" fmla="*/ 211 w 215"/>
                <a:gd name="T29" fmla="*/ 4 h 183"/>
                <a:gd name="T30" fmla="*/ 206 w 215"/>
                <a:gd name="T31" fmla="*/ 2 h 183"/>
                <a:gd name="T32" fmla="*/ 200 w 215"/>
                <a:gd name="T33" fmla="*/ 0 h 183"/>
                <a:gd name="T34" fmla="*/ 15 w 215"/>
                <a:gd name="T35" fmla="*/ 0 h 183"/>
                <a:gd name="T36" fmla="*/ 15 w 215"/>
                <a:gd name="T37" fmla="*/ 0 h 183"/>
                <a:gd name="T38" fmla="*/ 9 w 215"/>
                <a:gd name="T39" fmla="*/ 2 h 183"/>
                <a:gd name="T40" fmla="*/ 4 w 215"/>
                <a:gd name="T41" fmla="*/ 4 h 183"/>
                <a:gd name="T42" fmla="*/ 1 w 215"/>
                <a:gd name="T43" fmla="*/ 10 h 183"/>
                <a:gd name="T44" fmla="*/ 0 w 215"/>
                <a:gd name="T45" fmla="*/ 15 h 183"/>
                <a:gd name="T46" fmla="*/ 0 w 215"/>
                <a:gd name="T47" fmla="*/ 149 h 183"/>
                <a:gd name="T48" fmla="*/ 0 w 215"/>
                <a:gd name="T49" fmla="*/ 149 h 183"/>
                <a:gd name="T50" fmla="*/ 1 w 215"/>
                <a:gd name="T51" fmla="*/ 155 h 183"/>
                <a:gd name="T52" fmla="*/ 4 w 215"/>
                <a:gd name="T53" fmla="*/ 160 h 183"/>
                <a:gd name="T54" fmla="*/ 9 w 215"/>
                <a:gd name="T55" fmla="*/ 163 h 183"/>
                <a:gd name="T56" fmla="*/ 15 w 215"/>
                <a:gd name="T57" fmla="*/ 164 h 183"/>
                <a:gd name="T58" fmla="*/ 15 w 215"/>
                <a:gd name="T59" fmla="*/ 164 h 183"/>
                <a:gd name="T60" fmla="*/ 11 w 215"/>
                <a:gd name="T61" fmla="*/ 10 h 183"/>
                <a:gd name="T62" fmla="*/ 203 w 215"/>
                <a:gd name="T63" fmla="*/ 10 h 183"/>
                <a:gd name="T64" fmla="*/ 203 w 215"/>
                <a:gd name="T65" fmla="*/ 149 h 183"/>
                <a:gd name="T66" fmla="*/ 11 w 215"/>
                <a:gd name="T67" fmla="*/ 149 h 183"/>
                <a:gd name="T68" fmla="*/ 11 w 215"/>
                <a:gd name="T69" fmla="*/ 1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5" h="183">
                  <a:moveTo>
                    <a:pt x="15" y="164"/>
                  </a:moveTo>
                  <a:lnTo>
                    <a:pt x="83" y="164"/>
                  </a:lnTo>
                  <a:lnTo>
                    <a:pt x="80" y="183"/>
                  </a:lnTo>
                  <a:lnTo>
                    <a:pt x="135" y="183"/>
                  </a:lnTo>
                  <a:lnTo>
                    <a:pt x="132" y="164"/>
                  </a:lnTo>
                  <a:lnTo>
                    <a:pt x="200" y="164"/>
                  </a:lnTo>
                  <a:lnTo>
                    <a:pt x="200" y="164"/>
                  </a:lnTo>
                  <a:lnTo>
                    <a:pt x="206" y="163"/>
                  </a:lnTo>
                  <a:lnTo>
                    <a:pt x="211" y="160"/>
                  </a:lnTo>
                  <a:lnTo>
                    <a:pt x="214" y="155"/>
                  </a:lnTo>
                  <a:lnTo>
                    <a:pt x="215" y="149"/>
                  </a:lnTo>
                  <a:lnTo>
                    <a:pt x="215" y="15"/>
                  </a:lnTo>
                  <a:lnTo>
                    <a:pt x="215" y="15"/>
                  </a:lnTo>
                  <a:lnTo>
                    <a:pt x="214" y="10"/>
                  </a:lnTo>
                  <a:lnTo>
                    <a:pt x="211" y="4"/>
                  </a:lnTo>
                  <a:lnTo>
                    <a:pt x="206" y="2"/>
                  </a:lnTo>
                  <a:lnTo>
                    <a:pt x="200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1" y="155"/>
                  </a:lnTo>
                  <a:lnTo>
                    <a:pt x="4" y="160"/>
                  </a:lnTo>
                  <a:lnTo>
                    <a:pt x="9" y="163"/>
                  </a:lnTo>
                  <a:lnTo>
                    <a:pt x="15" y="164"/>
                  </a:lnTo>
                  <a:lnTo>
                    <a:pt x="15" y="164"/>
                  </a:lnTo>
                  <a:close/>
                  <a:moveTo>
                    <a:pt x="11" y="10"/>
                  </a:moveTo>
                  <a:lnTo>
                    <a:pt x="203" y="10"/>
                  </a:lnTo>
                  <a:lnTo>
                    <a:pt x="203" y="149"/>
                  </a:lnTo>
                  <a:lnTo>
                    <a:pt x="11" y="149"/>
                  </a:lnTo>
                  <a:lnTo>
                    <a:pt x="1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chemeClr val="accent5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227"/>
            <p:cNvSpPr>
              <a:spLocks noEditPoints="1"/>
            </p:cNvSpPr>
            <p:nvPr/>
          </p:nvSpPr>
          <p:spPr bwMode="auto">
            <a:xfrm>
              <a:off x="4903788" y="1625601"/>
              <a:ext cx="215900" cy="53975"/>
            </a:xfrm>
            <a:custGeom>
              <a:avLst/>
              <a:gdLst>
                <a:gd name="T0" fmla="*/ 272 w 273"/>
                <a:gd name="T1" fmla="*/ 56 h 68"/>
                <a:gd name="T2" fmla="*/ 272 w 273"/>
                <a:gd name="T3" fmla="*/ 56 h 68"/>
                <a:gd name="T4" fmla="*/ 270 w 273"/>
                <a:gd name="T5" fmla="*/ 51 h 68"/>
                <a:gd name="T6" fmla="*/ 266 w 273"/>
                <a:gd name="T7" fmla="*/ 45 h 68"/>
                <a:gd name="T8" fmla="*/ 255 w 273"/>
                <a:gd name="T9" fmla="*/ 30 h 68"/>
                <a:gd name="T10" fmla="*/ 233 w 273"/>
                <a:gd name="T11" fmla="*/ 1 h 68"/>
                <a:gd name="T12" fmla="*/ 233 w 273"/>
                <a:gd name="T13" fmla="*/ 1 h 68"/>
                <a:gd name="T14" fmla="*/ 232 w 273"/>
                <a:gd name="T15" fmla="*/ 1 h 68"/>
                <a:gd name="T16" fmla="*/ 229 w 273"/>
                <a:gd name="T17" fmla="*/ 0 h 68"/>
                <a:gd name="T18" fmla="*/ 44 w 273"/>
                <a:gd name="T19" fmla="*/ 0 h 68"/>
                <a:gd name="T20" fmla="*/ 44 w 273"/>
                <a:gd name="T21" fmla="*/ 0 h 68"/>
                <a:gd name="T22" fmla="*/ 41 w 273"/>
                <a:gd name="T23" fmla="*/ 1 h 68"/>
                <a:gd name="T24" fmla="*/ 40 w 273"/>
                <a:gd name="T25" fmla="*/ 1 h 68"/>
                <a:gd name="T26" fmla="*/ 40 w 273"/>
                <a:gd name="T27" fmla="*/ 1 h 68"/>
                <a:gd name="T28" fmla="*/ 30 w 273"/>
                <a:gd name="T29" fmla="*/ 15 h 68"/>
                <a:gd name="T30" fmla="*/ 18 w 273"/>
                <a:gd name="T31" fmla="*/ 30 h 68"/>
                <a:gd name="T32" fmla="*/ 7 w 273"/>
                <a:gd name="T33" fmla="*/ 45 h 68"/>
                <a:gd name="T34" fmla="*/ 3 w 273"/>
                <a:gd name="T35" fmla="*/ 51 h 68"/>
                <a:gd name="T36" fmla="*/ 1 w 273"/>
                <a:gd name="T37" fmla="*/ 56 h 68"/>
                <a:gd name="T38" fmla="*/ 1 w 273"/>
                <a:gd name="T39" fmla="*/ 56 h 68"/>
                <a:gd name="T40" fmla="*/ 0 w 273"/>
                <a:gd name="T41" fmla="*/ 60 h 68"/>
                <a:gd name="T42" fmla="*/ 1 w 273"/>
                <a:gd name="T43" fmla="*/ 63 h 68"/>
                <a:gd name="T44" fmla="*/ 1 w 273"/>
                <a:gd name="T45" fmla="*/ 63 h 68"/>
                <a:gd name="T46" fmla="*/ 4 w 273"/>
                <a:gd name="T47" fmla="*/ 66 h 68"/>
                <a:gd name="T48" fmla="*/ 8 w 273"/>
                <a:gd name="T49" fmla="*/ 67 h 68"/>
                <a:gd name="T50" fmla="*/ 19 w 273"/>
                <a:gd name="T51" fmla="*/ 68 h 68"/>
                <a:gd name="T52" fmla="*/ 255 w 273"/>
                <a:gd name="T53" fmla="*/ 68 h 68"/>
                <a:gd name="T54" fmla="*/ 255 w 273"/>
                <a:gd name="T55" fmla="*/ 68 h 68"/>
                <a:gd name="T56" fmla="*/ 265 w 273"/>
                <a:gd name="T57" fmla="*/ 67 h 68"/>
                <a:gd name="T58" fmla="*/ 269 w 273"/>
                <a:gd name="T59" fmla="*/ 66 h 68"/>
                <a:gd name="T60" fmla="*/ 272 w 273"/>
                <a:gd name="T61" fmla="*/ 63 h 68"/>
                <a:gd name="T62" fmla="*/ 272 w 273"/>
                <a:gd name="T63" fmla="*/ 63 h 68"/>
                <a:gd name="T64" fmla="*/ 273 w 273"/>
                <a:gd name="T65" fmla="*/ 60 h 68"/>
                <a:gd name="T66" fmla="*/ 272 w 273"/>
                <a:gd name="T67" fmla="*/ 56 h 68"/>
                <a:gd name="T68" fmla="*/ 272 w 273"/>
                <a:gd name="T69" fmla="*/ 56 h 68"/>
                <a:gd name="T70" fmla="*/ 265 w 273"/>
                <a:gd name="T71" fmla="*/ 59 h 68"/>
                <a:gd name="T72" fmla="*/ 265 w 273"/>
                <a:gd name="T73" fmla="*/ 59 h 68"/>
                <a:gd name="T74" fmla="*/ 263 w 273"/>
                <a:gd name="T75" fmla="*/ 60 h 68"/>
                <a:gd name="T76" fmla="*/ 255 w 273"/>
                <a:gd name="T77" fmla="*/ 60 h 68"/>
                <a:gd name="T78" fmla="*/ 19 w 273"/>
                <a:gd name="T79" fmla="*/ 60 h 68"/>
                <a:gd name="T80" fmla="*/ 19 w 273"/>
                <a:gd name="T81" fmla="*/ 60 h 68"/>
                <a:gd name="T82" fmla="*/ 11 w 273"/>
                <a:gd name="T83" fmla="*/ 60 h 68"/>
                <a:gd name="T84" fmla="*/ 8 w 273"/>
                <a:gd name="T85" fmla="*/ 60 h 68"/>
                <a:gd name="T86" fmla="*/ 8 w 273"/>
                <a:gd name="T87" fmla="*/ 60 h 68"/>
                <a:gd name="T88" fmla="*/ 8 w 273"/>
                <a:gd name="T89" fmla="*/ 57 h 68"/>
                <a:gd name="T90" fmla="*/ 8 w 273"/>
                <a:gd name="T91" fmla="*/ 57 h 68"/>
                <a:gd name="T92" fmla="*/ 8 w 273"/>
                <a:gd name="T93" fmla="*/ 57 h 68"/>
                <a:gd name="T94" fmla="*/ 8 w 273"/>
                <a:gd name="T95" fmla="*/ 57 h 68"/>
                <a:gd name="T96" fmla="*/ 12 w 273"/>
                <a:gd name="T97" fmla="*/ 49 h 68"/>
                <a:gd name="T98" fmla="*/ 22 w 273"/>
                <a:gd name="T99" fmla="*/ 36 h 68"/>
                <a:gd name="T100" fmla="*/ 251 w 273"/>
                <a:gd name="T101" fmla="*/ 36 h 68"/>
                <a:gd name="T102" fmla="*/ 251 w 273"/>
                <a:gd name="T103" fmla="*/ 36 h 68"/>
                <a:gd name="T104" fmla="*/ 261 w 273"/>
                <a:gd name="T105" fmla="*/ 49 h 68"/>
                <a:gd name="T106" fmla="*/ 265 w 273"/>
                <a:gd name="T107" fmla="*/ 57 h 68"/>
                <a:gd name="T108" fmla="*/ 265 w 273"/>
                <a:gd name="T109" fmla="*/ 57 h 68"/>
                <a:gd name="T110" fmla="*/ 265 w 273"/>
                <a:gd name="T111" fmla="*/ 57 h 68"/>
                <a:gd name="T112" fmla="*/ 265 w 273"/>
                <a:gd name="T113" fmla="*/ 57 h 68"/>
                <a:gd name="T114" fmla="*/ 265 w 273"/>
                <a:gd name="T115" fmla="*/ 59 h 68"/>
                <a:gd name="T116" fmla="*/ 265 w 273"/>
                <a:gd name="T117" fmla="*/ 5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3" h="68">
                  <a:moveTo>
                    <a:pt x="272" y="56"/>
                  </a:moveTo>
                  <a:lnTo>
                    <a:pt x="272" y="56"/>
                  </a:lnTo>
                  <a:lnTo>
                    <a:pt x="270" y="51"/>
                  </a:lnTo>
                  <a:lnTo>
                    <a:pt x="266" y="45"/>
                  </a:lnTo>
                  <a:lnTo>
                    <a:pt x="255" y="30"/>
                  </a:lnTo>
                  <a:lnTo>
                    <a:pt x="233" y="1"/>
                  </a:lnTo>
                  <a:lnTo>
                    <a:pt x="233" y="1"/>
                  </a:lnTo>
                  <a:lnTo>
                    <a:pt x="232" y="1"/>
                  </a:lnTo>
                  <a:lnTo>
                    <a:pt x="229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40" y="1"/>
                  </a:lnTo>
                  <a:lnTo>
                    <a:pt x="30" y="15"/>
                  </a:lnTo>
                  <a:lnTo>
                    <a:pt x="18" y="30"/>
                  </a:lnTo>
                  <a:lnTo>
                    <a:pt x="7" y="45"/>
                  </a:lnTo>
                  <a:lnTo>
                    <a:pt x="3" y="51"/>
                  </a:lnTo>
                  <a:lnTo>
                    <a:pt x="1" y="56"/>
                  </a:lnTo>
                  <a:lnTo>
                    <a:pt x="1" y="56"/>
                  </a:lnTo>
                  <a:lnTo>
                    <a:pt x="0" y="6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4" y="66"/>
                  </a:lnTo>
                  <a:lnTo>
                    <a:pt x="8" y="67"/>
                  </a:lnTo>
                  <a:lnTo>
                    <a:pt x="19" y="68"/>
                  </a:lnTo>
                  <a:lnTo>
                    <a:pt x="255" y="68"/>
                  </a:lnTo>
                  <a:lnTo>
                    <a:pt x="255" y="68"/>
                  </a:lnTo>
                  <a:lnTo>
                    <a:pt x="265" y="67"/>
                  </a:lnTo>
                  <a:lnTo>
                    <a:pt x="269" y="66"/>
                  </a:lnTo>
                  <a:lnTo>
                    <a:pt x="272" y="63"/>
                  </a:lnTo>
                  <a:lnTo>
                    <a:pt x="272" y="63"/>
                  </a:lnTo>
                  <a:lnTo>
                    <a:pt x="273" y="60"/>
                  </a:lnTo>
                  <a:lnTo>
                    <a:pt x="272" y="56"/>
                  </a:lnTo>
                  <a:lnTo>
                    <a:pt x="272" y="56"/>
                  </a:lnTo>
                  <a:close/>
                  <a:moveTo>
                    <a:pt x="265" y="59"/>
                  </a:moveTo>
                  <a:lnTo>
                    <a:pt x="265" y="59"/>
                  </a:lnTo>
                  <a:lnTo>
                    <a:pt x="263" y="60"/>
                  </a:lnTo>
                  <a:lnTo>
                    <a:pt x="255" y="60"/>
                  </a:lnTo>
                  <a:lnTo>
                    <a:pt x="19" y="60"/>
                  </a:lnTo>
                  <a:lnTo>
                    <a:pt x="19" y="60"/>
                  </a:lnTo>
                  <a:lnTo>
                    <a:pt x="11" y="60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8" y="57"/>
                  </a:lnTo>
                  <a:lnTo>
                    <a:pt x="8" y="57"/>
                  </a:lnTo>
                  <a:lnTo>
                    <a:pt x="8" y="57"/>
                  </a:lnTo>
                  <a:lnTo>
                    <a:pt x="8" y="57"/>
                  </a:lnTo>
                  <a:lnTo>
                    <a:pt x="12" y="49"/>
                  </a:lnTo>
                  <a:lnTo>
                    <a:pt x="22" y="36"/>
                  </a:lnTo>
                  <a:lnTo>
                    <a:pt x="251" y="36"/>
                  </a:lnTo>
                  <a:lnTo>
                    <a:pt x="251" y="36"/>
                  </a:lnTo>
                  <a:lnTo>
                    <a:pt x="261" y="49"/>
                  </a:lnTo>
                  <a:lnTo>
                    <a:pt x="265" y="57"/>
                  </a:lnTo>
                  <a:lnTo>
                    <a:pt x="265" y="57"/>
                  </a:lnTo>
                  <a:lnTo>
                    <a:pt x="265" y="57"/>
                  </a:lnTo>
                  <a:lnTo>
                    <a:pt x="265" y="57"/>
                  </a:lnTo>
                  <a:lnTo>
                    <a:pt x="265" y="59"/>
                  </a:lnTo>
                  <a:lnTo>
                    <a:pt x="265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chemeClr val="accent5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Freeform 52"/>
          <p:cNvSpPr>
            <a:spLocks noEditPoints="1"/>
          </p:cNvSpPr>
          <p:nvPr/>
        </p:nvSpPr>
        <p:spPr bwMode="auto">
          <a:xfrm rot="180000">
            <a:off x="5190490" y="4284980"/>
            <a:ext cx="399415" cy="37973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46"/>
              </a:cxn>
              <a:cxn ang="0">
                <a:pos x="27" y="84"/>
              </a:cxn>
              <a:cxn ang="0">
                <a:pos x="27" y="84"/>
              </a:cxn>
              <a:cxn ang="0">
                <a:pos x="20" y="102"/>
              </a:cxn>
              <a:cxn ang="0">
                <a:pos x="20" y="104"/>
              </a:cxn>
              <a:cxn ang="0">
                <a:pos x="23" y="107"/>
              </a:cxn>
              <a:cxn ang="0">
                <a:pos x="24" y="107"/>
              </a:cxn>
              <a:cxn ang="0">
                <a:pos x="50" y="91"/>
              </a:cxn>
              <a:cxn ang="0">
                <a:pos x="62" y="92"/>
              </a:cxn>
              <a:cxn ang="0">
                <a:pos x="123" y="46"/>
              </a:cxn>
              <a:cxn ang="0">
                <a:pos x="62" y="0"/>
              </a:cxn>
              <a:cxn ang="0">
                <a:pos x="62" y="84"/>
              </a:cxn>
              <a:cxn ang="0">
                <a:pos x="51" y="83"/>
              </a:cxn>
              <a:cxn ang="0">
                <a:pos x="50" y="83"/>
              </a:cxn>
              <a:cxn ang="0">
                <a:pos x="44" y="86"/>
              </a:cxn>
              <a:cxn ang="0">
                <a:pos x="32" y="96"/>
              </a:cxn>
              <a:cxn ang="0">
                <a:pos x="35" y="85"/>
              </a:cxn>
              <a:cxn ang="0">
                <a:pos x="35" y="84"/>
              </a:cxn>
              <a:cxn ang="0">
                <a:pos x="31" y="77"/>
              </a:cxn>
              <a:cxn ang="0">
                <a:pos x="8" y="46"/>
              </a:cxn>
              <a:cxn ang="0">
                <a:pos x="62" y="7"/>
              </a:cxn>
              <a:cxn ang="0">
                <a:pos x="115" y="46"/>
              </a:cxn>
              <a:cxn ang="0">
                <a:pos x="62" y="84"/>
              </a:cxn>
              <a:cxn ang="0">
                <a:pos x="62" y="84"/>
              </a:cxn>
              <a:cxn ang="0">
                <a:pos x="62" y="84"/>
              </a:cxn>
            </a:cxnLst>
            <a:rect l="0" t="0" r="r" b="b"/>
            <a:pathLst>
              <a:path w="123" h="107">
                <a:moveTo>
                  <a:pt x="62" y="0"/>
                </a:moveTo>
                <a:cubicBezTo>
                  <a:pt x="28" y="0"/>
                  <a:pt x="0" y="20"/>
                  <a:pt x="0" y="46"/>
                </a:cubicBezTo>
                <a:cubicBezTo>
                  <a:pt x="0" y="62"/>
                  <a:pt x="11" y="76"/>
                  <a:pt x="27" y="84"/>
                </a:cubicBezTo>
                <a:cubicBezTo>
                  <a:pt x="27" y="84"/>
                  <a:pt x="27" y="84"/>
                  <a:pt x="27" y="84"/>
                </a:cubicBezTo>
                <a:cubicBezTo>
                  <a:pt x="27" y="91"/>
                  <a:pt x="22" y="98"/>
                  <a:pt x="20" y="102"/>
                </a:cubicBezTo>
                <a:cubicBezTo>
                  <a:pt x="20" y="103"/>
                  <a:pt x="20" y="103"/>
                  <a:pt x="20" y="104"/>
                </a:cubicBezTo>
                <a:cubicBezTo>
                  <a:pt x="20" y="106"/>
                  <a:pt x="21" y="107"/>
                  <a:pt x="23" y="107"/>
                </a:cubicBezTo>
                <a:cubicBezTo>
                  <a:pt x="23" y="107"/>
                  <a:pt x="24" y="107"/>
                  <a:pt x="24" y="107"/>
                </a:cubicBezTo>
                <a:cubicBezTo>
                  <a:pt x="36" y="105"/>
                  <a:pt x="47" y="94"/>
                  <a:pt x="50" y="91"/>
                </a:cubicBezTo>
                <a:cubicBezTo>
                  <a:pt x="54" y="92"/>
                  <a:pt x="58" y="92"/>
                  <a:pt x="62" y="92"/>
                </a:cubicBezTo>
                <a:cubicBezTo>
                  <a:pt x="96" y="92"/>
                  <a:pt x="123" y="71"/>
                  <a:pt x="123" y="46"/>
                </a:cubicBezTo>
                <a:cubicBezTo>
                  <a:pt x="123" y="20"/>
                  <a:pt x="96" y="0"/>
                  <a:pt x="62" y="0"/>
                </a:cubicBezTo>
                <a:close/>
                <a:moveTo>
                  <a:pt x="62" y="84"/>
                </a:moveTo>
                <a:cubicBezTo>
                  <a:pt x="58" y="84"/>
                  <a:pt x="55" y="84"/>
                  <a:pt x="51" y="83"/>
                </a:cubicBezTo>
                <a:cubicBezTo>
                  <a:pt x="51" y="83"/>
                  <a:pt x="50" y="83"/>
                  <a:pt x="50" y="83"/>
                </a:cubicBezTo>
                <a:cubicBezTo>
                  <a:pt x="48" y="83"/>
                  <a:pt x="45" y="84"/>
                  <a:pt x="44" y="86"/>
                </a:cubicBezTo>
                <a:cubicBezTo>
                  <a:pt x="42" y="88"/>
                  <a:pt x="38" y="93"/>
                  <a:pt x="32" y="96"/>
                </a:cubicBezTo>
                <a:cubicBezTo>
                  <a:pt x="34" y="92"/>
                  <a:pt x="35" y="89"/>
                  <a:pt x="35" y="85"/>
                </a:cubicBezTo>
                <a:cubicBezTo>
                  <a:pt x="35" y="84"/>
                  <a:pt x="35" y="84"/>
                  <a:pt x="35" y="84"/>
                </a:cubicBezTo>
                <a:cubicBezTo>
                  <a:pt x="35" y="81"/>
                  <a:pt x="33" y="78"/>
                  <a:pt x="31" y="77"/>
                </a:cubicBezTo>
                <a:cubicBezTo>
                  <a:pt x="17" y="70"/>
                  <a:pt x="8" y="58"/>
                  <a:pt x="8" y="46"/>
                </a:cubicBezTo>
                <a:cubicBezTo>
                  <a:pt x="8" y="25"/>
                  <a:pt x="32" y="7"/>
                  <a:pt x="62" y="7"/>
                </a:cubicBezTo>
                <a:cubicBezTo>
                  <a:pt x="91" y="7"/>
                  <a:pt x="115" y="25"/>
                  <a:pt x="115" y="46"/>
                </a:cubicBezTo>
                <a:cubicBezTo>
                  <a:pt x="115" y="67"/>
                  <a:pt x="91" y="84"/>
                  <a:pt x="62" y="84"/>
                </a:cubicBezTo>
                <a:close/>
                <a:moveTo>
                  <a:pt x="62" y="84"/>
                </a:moveTo>
                <a:cubicBezTo>
                  <a:pt x="62" y="84"/>
                  <a:pt x="62" y="84"/>
                  <a:pt x="62" y="84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zoom dir="in"/>
      </p:transition>
    </mc:Choice>
    <mc:Fallback>
      <p:transition spd="med">
        <p:zoom dir="in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/>
        </p:nvSpPr>
        <p:spPr>
          <a:xfrm rot="16200000">
            <a:off x="6688523" y="1373438"/>
            <a:ext cx="6876916" cy="4130039"/>
          </a:xfrm>
          <a:custGeom>
            <a:avLst/>
            <a:gdLst>
              <a:gd name="connsiteX0" fmla="*/ 9872350 w 9872350"/>
              <a:gd name="connsiteY0" fmla="*/ 5928994 h 5928994"/>
              <a:gd name="connsiteX1" fmla="*/ 0 w 9872350"/>
              <a:gd name="connsiteY1" fmla="*/ 5928994 h 5928994"/>
              <a:gd name="connsiteX2" fmla="*/ 0 w 9872350"/>
              <a:gd name="connsiteY2" fmla="*/ 4349704 h 5928994"/>
              <a:gd name="connsiteX3" fmla="*/ 4384124 w 9872350"/>
              <a:gd name="connsiteY3" fmla="*/ 0 h 592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72350" h="5928994">
                <a:moveTo>
                  <a:pt x="9872350" y="5928994"/>
                </a:moveTo>
                <a:lnTo>
                  <a:pt x="0" y="5928994"/>
                </a:lnTo>
                <a:lnTo>
                  <a:pt x="0" y="4349704"/>
                </a:lnTo>
                <a:lnTo>
                  <a:pt x="4384124" y="0"/>
                </a:lnTo>
                <a:close/>
              </a:path>
            </a:pathLst>
          </a:cu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07" r="20315" b="8901"/>
          <a:stretch>
            <a:fillRect/>
          </a:stretch>
        </p:blipFill>
        <p:spPr>
          <a:xfrm flipH="1">
            <a:off x="8900840" y="1"/>
            <a:ext cx="3291161" cy="6876915"/>
          </a:xfrm>
          <a:custGeom>
            <a:avLst/>
            <a:gdLst>
              <a:gd name="connsiteX0" fmla="*/ 0 w 4724719"/>
              <a:gd name="connsiteY0" fmla="*/ 0 h 9872348"/>
              <a:gd name="connsiteX1" fmla="*/ 0 w 4724719"/>
              <a:gd name="connsiteY1" fmla="*/ 9872348 h 9872348"/>
              <a:gd name="connsiteX2" fmla="*/ 1258512 w 4724719"/>
              <a:gd name="connsiteY2" fmla="*/ 9872348 h 9872348"/>
              <a:gd name="connsiteX3" fmla="*/ 4724719 w 4724719"/>
              <a:gd name="connsiteY3" fmla="*/ 5488226 h 987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4719" h="9872348">
                <a:moveTo>
                  <a:pt x="0" y="0"/>
                </a:moveTo>
                <a:lnTo>
                  <a:pt x="0" y="9872348"/>
                </a:lnTo>
                <a:lnTo>
                  <a:pt x="1258512" y="9872348"/>
                </a:lnTo>
                <a:lnTo>
                  <a:pt x="4724719" y="5488226"/>
                </a:lnTo>
                <a:close/>
              </a:path>
            </a:pathLst>
          </a:custGeom>
        </p:spPr>
      </p:pic>
      <p:sp>
        <p:nvSpPr>
          <p:cNvPr id="3" name="等腰三角形 2"/>
          <p:cNvSpPr/>
          <p:nvPr/>
        </p:nvSpPr>
        <p:spPr>
          <a:xfrm rot="16200000">
            <a:off x="8840370" y="1158730"/>
            <a:ext cx="876812" cy="755872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20"/>
          <p:cNvSpPr txBox="1"/>
          <p:nvPr/>
        </p:nvSpPr>
        <p:spPr>
          <a:xfrm>
            <a:off x="315486" y="4690485"/>
            <a:ext cx="1698495" cy="2851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70907" tIns="35454" rIns="70907" bIns="35454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队长：徐贵江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TextBox 20"/>
          <p:cNvSpPr txBox="1"/>
          <p:nvPr/>
        </p:nvSpPr>
        <p:spPr>
          <a:xfrm>
            <a:off x="2607201" y="4690485"/>
            <a:ext cx="1698495" cy="2851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70907" tIns="35454" rIns="70907" bIns="35454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时间：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2019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8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月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7810" y="3939540"/>
            <a:ext cx="447802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b="1" kern="100">
                <a:solidFill>
                  <a:srgbClr val="0BADA2"/>
                </a:solidFill>
                <a:cs typeface="+mn-ea"/>
                <a:sym typeface="+mn-lt"/>
              </a:rPr>
              <a:t>基于Python的web漏洞扫描器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TextBox 20"/>
          <p:cNvSpPr txBox="1"/>
          <p:nvPr/>
        </p:nvSpPr>
        <p:spPr>
          <a:xfrm>
            <a:off x="4920506" y="4690485"/>
            <a:ext cx="1698495" cy="2851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70907" tIns="35454" rIns="70907" bIns="35454" rtlCol="0">
            <a:spAutoFit/>
          </a:bodyPr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时间：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2019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8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月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TextBox 20"/>
          <p:cNvSpPr txBox="1"/>
          <p:nvPr/>
        </p:nvSpPr>
        <p:spPr>
          <a:xfrm>
            <a:off x="2617996" y="4690485"/>
            <a:ext cx="1698495" cy="2851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70907" tIns="35454" rIns="70907" bIns="35454" rtlCol="0">
            <a:spAutoFit/>
          </a:bodyPr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主讲人：颜勇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57810" y="1506855"/>
            <a:ext cx="6066155" cy="1981835"/>
          </a:xfrm>
          <a:custGeom>
            <a:avLst/>
            <a:gdLst>
              <a:gd name="connsiteX0" fmla="*/ 0 w 6008914"/>
              <a:gd name="connsiteY0" fmla="*/ 452846 h 2220686"/>
              <a:gd name="connsiteX1" fmla="*/ 252548 w 6008914"/>
              <a:gd name="connsiteY1" fmla="*/ 1793966 h 2220686"/>
              <a:gd name="connsiteX2" fmla="*/ 5320937 w 6008914"/>
              <a:gd name="connsiteY2" fmla="*/ 2220686 h 2220686"/>
              <a:gd name="connsiteX3" fmla="*/ 6008914 w 6008914"/>
              <a:gd name="connsiteY3" fmla="*/ 0 h 2220686"/>
              <a:gd name="connsiteX4" fmla="*/ 0 w 6008914"/>
              <a:gd name="connsiteY4" fmla="*/ 452846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914" h="2220686">
                <a:moveTo>
                  <a:pt x="0" y="452846"/>
                </a:moveTo>
                <a:lnTo>
                  <a:pt x="252548" y="1793966"/>
                </a:lnTo>
                <a:lnTo>
                  <a:pt x="5320937" y="2220686"/>
                </a:lnTo>
                <a:lnTo>
                  <a:pt x="6008914" y="0"/>
                </a:lnTo>
                <a:lnTo>
                  <a:pt x="0" y="452846"/>
                </a:lnTo>
                <a:close/>
              </a:path>
            </a:pathLst>
          </a:cu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323330" y="1558925"/>
            <a:ext cx="400050" cy="158750"/>
          </a:xfrm>
          <a:custGeom>
            <a:avLst/>
            <a:gdLst>
              <a:gd name="connsiteX0" fmla="*/ 0 w 400050"/>
              <a:gd name="connsiteY0" fmla="*/ 152400 h 158750"/>
              <a:gd name="connsiteX1" fmla="*/ 374650 w 400050"/>
              <a:gd name="connsiteY1" fmla="*/ 0 h 158750"/>
              <a:gd name="connsiteX2" fmla="*/ 400050 w 400050"/>
              <a:gd name="connsiteY2" fmla="*/ 158750 h 158750"/>
              <a:gd name="connsiteX3" fmla="*/ 0 w 400050"/>
              <a:gd name="connsiteY3" fmla="*/ 15240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158750">
                <a:moveTo>
                  <a:pt x="0" y="152400"/>
                </a:moveTo>
                <a:lnTo>
                  <a:pt x="374650" y="0"/>
                </a:lnTo>
                <a:lnTo>
                  <a:pt x="400050" y="158750"/>
                </a:lnTo>
                <a:lnTo>
                  <a:pt x="0" y="152400"/>
                </a:lnTo>
                <a:close/>
              </a:path>
            </a:pathLst>
          </a:cu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6196330" y="1012825"/>
            <a:ext cx="368300" cy="342900"/>
          </a:xfrm>
          <a:custGeom>
            <a:avLst/>
            <a:gdLst>
              <a:gd name="connsiteX0" fmla="*/ 0 w 368300"/>
              <a:gd name="connsiteY0" fmla="*/ 342900 h 342900"/>
              <a:gd name="connsiteX1" fmla="*/ 254000 w 368300"/>
              <a:gd name="connsiteY1" fmla="*/ 0 h 342900"/>
              <a:gd name="connsiteX2" fmla="*/ 368300 w 368300"/>
              <a:gd name="connsiteY2" fmla="*/ 139700 h 342900"/>
              <a:gd name="connsiteX3" fmla="*/ 0 w 368300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342900">
                <a:moveTo>
                  <a:pt x="0" y="342900"/>
                </a:moveTo>
                <a:lnTo>
                  <a:pt x="254000" y="0"/>
                </a:lnTo>
                <a:lnTo>
                  <a:pt x="368300" y="139700"/>
                </a:lnTo>
                <a:lnTo>
                  <a:pt x="0" y="342900"/>
                </a:lnTo>
                <a:close/>
              </a:path>
            </a:pathLst>
          </a:cu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5" name="文本框 5"/>
          <p:cNvSpPr txBox="1"/>
          <p:nvPr/>
        </p:nvSpPr>
        <p:spPr>
          <a:xfrm rot="-254625">
            <a:off x="228600" y="1731010"/>
            <a:ext cx="6124575" cy="168465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000" dirty="0">
                <a:solidFill>
                  <a:srgbClr val="FFFFFF"/>
                </a:solidFill>
                <a:latin typeface="Bodoni MT Black" pitchFamily="18" charset="0"/>
                <a:ea typeface="幼圆" pitchFamily="49" charset="-122"/>
              </a:rPr>
              <a:t>THANKS</a:t>
            </a:r>
            <a:endParaRPr lang="zh-CN" altLang="en-US" sz="8000" dirty="0">
              <a:solidFill>
                <a:srgbClr val="FFFFFF"/>
              </a:solidFill>
              <a:latin typeface="Bodoni MT Black" pitchFamily="18" charset="0"/>
              <a:ea typeface="幼圆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9" t="3343" r="32888" b="3343"/>
          <a:stretch>
            <a:fillRect/>
          </a:stretch>
        </p:blipFill>
        <p:spPr>
          <a:xfrm flipH="1">
            <a:off x="7200551" y="1276414"/>
            <a:ext cx="4996547" cy="5581585"/>
          </a:xfrm>
          <a:custGeom>
            <a:avLst/>
            <a:gdLst>
              <a:gd name="connsiteX0" fmla="*/ 1002396 w 4996547"/>
              <a:gd name="connsiteY0" fmla="*/ 0 h 5581585"/>
              <a:gd name="connsiteX1" fmla="*/ 0 w 4996547"/>
              <a:gd name="connsiteY1" fmla="*/ 1400788 h 5581585"/>
              <a:gd name="connsiteX2" fmla="*/ 0 w 4996547"/>
              <a:gd name="connsiteY2" fmla="*/ 5581585 h 5581585"/>
              <a:gd name="connsiteX3" fmla="*/ 4996547 w 4996547"/>
              <a:gd name="connsiteY3" fmla="*/ 5581585 h 558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6547" h="5581585">
                <a:moveTo>
                  <a:pt x="1002396" y="0"/>
                </a:moveTo>
                <a:lnTo>
                  <a:pt x="0" y="1400788"/>
                </a:lnTo>
                <a:lnTo>
                  <a:pt x="0" y="5581585"/>
                </a:lnTo>
                <a:lnTo>
                  <a:pt x="4996547" y="5581585"/>
                </a:lnTo>
                <a:close/>
              </a:path>
            </a:pathLst>
          </a:custGeom>
        </p:spPr>
      </p:pic>
      <p:grpSp>
        <p:nvGrpSpPr>
          <p:cNvPr id="7" name="组合 6"/>
          <p:cNvGrpSpPr/>
          <p:nvPr/>
        </p:nvGrpSpPr>
        <p:grpSpPr>
          <a:xfrm>
            <a:off x="2181214" y="2156929"/>
            <a:ext cx="1352571" cy="1352571"/>
            <a:chOff x="1399730" y="2336522"/>
            <a:chExt cx="623455" cy="623455"/>
          </a:xfrm>
        </p:grpSpPr>
        <p:sp>
          <p:nvSpPr>
            <p:cNvPr id="2" name="椭圆 1"/>
            <p:cNvSpPr/>
            <p:nvPr/>
          </p:nvSpPr>
          <p:spPr>
            <a:xfrm>
              <a:off x="1399730" y="2336522"/>
              <a:ext cx="623455" cy="623455"/>
            </a:xfrm>
            <a:prstGeom prst="ellipse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56260" y="2440978"/>
              <a:ext cx="510395" cy="436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5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TextBox 20"/>
          <p:cNvSpPr txBox="1"/>
          <p:nvPr/>
        </p:nvSpPr>
        <p:spPr>
          <a:xfrm>
            <a:off x="1923157" y="3757526"/>
            <a:ext cx="1989859" cy="625600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BADA2"/>
                </a:solidFill>
                <a:cs typeface="+mn-ea"/>
                <a:sym typeface="+mn-lt"/>
              </a:rPr>
              <a:t>作品介绍</a:t>
            </a:r>
            <a:endParaRPr lang="zh-CN" altLang="en-US" sz="36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739987" y="4383126"/>
            <a:ext cx="24769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Product Introduction</a:t>
            </a:r>
            <a:endParaRPr lang="zh-CN" altLang="en-US" sz="2000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8647542" y="3791022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11317453" y="465640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6603999" y="5570252"/>
            <a:ext cx="1843009" cy="1287747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/>
          <p:nvPr/>
        </p:nvSpPr>
        <p:spPr>
          <a:xfrm>
            <a:off x="945735" y="454935"/>
            <a:ext cx="2279015" cy="438785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当前互联网环境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8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771717" y="5142948"/>
            <a:ext cx="3030855" cy="460375"/>
          </a:xfrm>
          <a:prstGeom prst="rect">
            <a:avLst/>
          </a:prstGeom>
        </p:spPr>
        <p:txBody>
          <a:bodyPr wrap="square">
            <a:spAutoFit/>
          </a:bodyPr>
          <a:p>
            <a:pPr defTabSz="1218565">
              <a:defRPr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2018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下半年网络攻击数量走势图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（来源：深信服科技）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10195" y="1977390"/>
            <a:ext cx="283019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defRPr/>
            </a:pPr>
            <a:r>
              <a:rPr lang="zh-CN" altLang="en-US" sz="2000" b="1" dirty="0">
                <a:solidFill>
                  <a:srgbClr val="0BADA2"/>
                </a:solidFill>
                <a:cs typeface="+mn-ea"/>
                <a:sym typeface="+mn-lt"/>
              </a:rPr>
              <a:t>愈来愈危险的网络世界！</a:t>
            </a:r>
            <a:endParaRPr lang="zh-CN" altLang="en-US" sz="20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14" name="TextBox 19"/>
          <p:cNvSpPr txBox="1"/>
          <p:nvPr/>
        </p:nvSpPr>
        <p:spPr>
          <a:xfrm>
            <a:off x="7910195" y="2376170"/>
            <a:ext cx="3543300" cy="2249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>
              <a:lnSpc>
                <a:spcPct val="130000"/>
              </a:lnSpc>
              <a:spcBef>
                <a:spcPts val="800"/>
              </a:spcBef>
              <a:defRPr/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       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目前Web业务迅速发展，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Web 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产品层出不穷，安全漏洞可以在需求、设计、实现、配置、运行等软件生命周期的各个阶段中有意或无意产生。同时这也引起黑客们的强烈关注，Web安全威胁凸显，黑客利用网站操作系统的漏洞和Web服务程序的SQL注入漏洞等得到Web服务器的控制权限，轻则篡改网页内容，重则窃取重要内部数据，更为严重的则是在网页中植入恶意代码，使得网站访问者受到侵害。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515" y="1420495"/>
            <a:ext cx="6400800" cy="3600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lus/>
      </p:transition>
    </mc:Choice>
    <mc:Fallback>
      <p:transition spd="med">
        <p:plu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/>
          <p:nvPr/>
        </p:nvSpPr>
        <p:spPr>
          <a:xfrm>
            <a:off x="945735" y="454935"/>
            <a:ext cx="2279015" cy="438785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当前互联网环境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8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750" y="893445"/>
            <a:ext cx="6033135" cy="54406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74005" y="6373495"/>
            <a:ext cx="1444625" cy="275590"/>
          </a:xfrm>
          <a:prstGeom prst="rect">
            <a:avLst/>
          </a:prstGeom>
        </p:spPr>
        <p:txBody>
          <a:bodyPr wrap="square">
            <a:spAutoFit/>
          </a:bodyPr>
          <a:p>
            <a:pPr defTabSz="1218565">
              <a:defRPr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常见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web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安全漏洞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lus/>
      </p:transition>
    </mc:Choice>
    <mc:Fallback>
      <p:transition spd="med">
        <p:plu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" y="1381599"/>
            <a:ext cx="12191999" cy="1632183"/>
          </a:xfrm>
          <a:prstGeom prst="rect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30" name="Rectangle 13"/>
          <p:cNvSpPr/>
          <p:nvPr/>
        </p:nvSpPr>
        <p:spPr>
          <a:xfrm>
            <a:off x="4453922" y="1444848"/>
            <a:ext cx="7128792" cy="152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kern="3000" spc="23" dirty="0">
                <a:solidFill>
                  <a:schemeClr val="bg1"/>
                </a:solidFill>
                <a:cs typeface="+mn-ea"/>
                <a:sym typeface="+mn-lt"/>
              </a:rPr>
              <a:t>       本作品通过研究面向 </a:t>
            </a:r>
            <a:r>
              <a:rPr lang="en-US" altLang="zh-CN" sz="1200" kern="3000" spc="23" dirty="0">
                <a:solidFill>
                  <a:schemeClr val="bg1"/>
                </a:solidFill>
                <a:cs typeface="+mn-ea"/>
                <a:sym typeface="+mn-lt"/>
              </a:rPr>
              <a:t>Web </a:t>
            </a:r>
            <a:r>
              <a:rPr lang="zh-CN" altLang="en-US" sz="1200" kern="3000" spc="23" dirty="0">
                <a:solidFill>
                  <a:schemeClr val="bg1"/>
                </a:solidFill>
                <a:cs typeface="+mn-ea"/>
                <a:sym typeface="+mn-lt"/>
              </a:rPr>
              <a:t>安全漏洞的分析技术，针对网页在组件、权限、数据、 代码和通信系统等方面运行过程产生的安全漏洞问题进行深入研究，提出相应</a:t>
            </a:r>
            <a:r>
              <a:rPr lang="zh-CN" altLang="en-US" sz="1200" kern="3000" spc="23">
                <a:solidFill>
                  <a:schemeClr val="bg1"/>
                </a:solidFill>
                <a:cs typeface="+mn-ea"/>
                <a:sym typeface="+mn-lt"/>
              </a:rPr>
              <a:t>的修补建议</a:t>
            </a:r>
            <a:r>
              <a:rPr lang="zh-CN" altLang="en-US" sz="1200" kern="3000" spc="23" dirty="0">
                <a:solidFill>
                  <a:schemeClr val="bg1"/>
                </a:solidFill>
                <a:cs typeface="+mn-ea"/>
                <a:sym typeface="+mn-lt"/>
              </a:rPr>
              <a:t>，切实提高网站的自身安全，可用于网站管理员扫描测试，压力测试，对网站安全评级具有重要的实用价值，促进 Web 的应用安全，具有较广阔的市场前景和良好的价值。</a:t>
            </a:r>
            <a:endParaRPr lang="zh-CN" altLang="en-US" sz="1200" kern="3000" spc="23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200" kern="3000" spc="23" dirty="0">
                <a:solidFill>
                  <a:schemeClr val="bg1"/>
                </a:solidFill>
                <a:cs typeface="+mn-ea"/>
                <a:sym typeface="+mn-lt"/>
              </a:rPr>
              <a:t>       在当前</a:t>
            </a:r>
            <a:r>
              <a:rPr lang="en-US" altLang="zh-CN" sz="1200" kern="3000" spc="23" dirty="0">
                <a:solidFill>
                  <a:schemeClr val="bg1"/>
                </a:solidFill>
                <a:cs typeface="+mn-ea"/>
                <a:sym typeface="+mn-lt"/>
              </a:rPr>
              <a:t>Web</a:t>
            </a:r>
            <a:r>
              <a:rPr lang="zh-CN" altLang="en-US" sz="1200" kern="3000" spc="23" dirty="0">
                <a:solidFill>
                  <a:schemeClr val="bg1"/>
                </a:solidFill>
                <a:cs typeface="+mn-ea"/>
                <a:sym typeface="+mn-lt"/>
              </a:rPr>
              <a:t>安全堪忧的大环境下，市面上</a:t>
            </a:r>
            <a:r>
              <a:rPr lang="en-US" altLang="zh-CN" sz="1200" kern="3000" spc="23" dirty="0">
                <a:solidFill>
                  <a:schemeClr val="bg1"/>
                </a:solidFill>
                <a:cs typeface="+mn-ea"/>
                <a:sym typeface="+mn-lt"/>
              </a:rPr>
              <a:t>Web</a:t>
            </a:r>
            <a:r>
              <a:rPr lang="zh-CN" altLang="en-US" sz="1200" kern="3000" spc="23" dirty="0">
                <a:solidFill>
                  <a:schemeClr val="bg1"/>
                </a:solidFill>
                <a:cs typeface="+mn-ea"/>
                <a:sym typeface="+mn-lt"/>
              </a:rPr>
              <a:t>漏洞扫描工具已经有了很多款，而我们认为还有需要补充和更进的空间。</a:t>
            </a:r>
            <a:endParaRPr lang="en-US" altLang="zh-CN" sz="1200" kern="3000" spc="23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21" y="1088620"/>
            <a:ext cx="2873663" cy="2032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" name="组合 26"/>
          <p:cNvGrpSpPr/>
          <p:nvPr/>
        </p:nvGrpSpPr>
        <p:grpSpPr>
          <a:xfrm>
            <a:off x="5939703" y="3832642"/>
            <a:ext cx="848207" cy="819751"/>
            <a:chOff x="5519357" y="2866804"/>
            <a:chExt cx="652843" cy="630942"/>
          </a:xfrm>
        </p:grpSpPr>
        <p:sp>
          <p:nvSpPr>
            <p:cNvPr id="28" name="Rounded Rectangle 23"/>
            <p:cNvSpPr/>
            <p:nvPr/>
          </p:nvSpPr>
          <p:spPr>
            <a:xfrm>
              <a:off x="5519357" y="2866804"/>
              <a:ext cx="652843" cy="63094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5659308" y="3016598"/>
              <a:ext cx="372940" cy="331354"/>
            </a:xfrm>
            <a:custGeom>
              <a:avLst/>
              <a:gdLst>
                <a:gd name="T0" fmla="*/ 133 w 134"/>
                <a:gd name="T1" fmla="*/ 16 h 119"/>
                <a:gd name="T2" fmla="*/ 121 w 134"/>
                <a:gd name="T3" fmla="*/ 5 h 119"/>
                <a:gd name="T4" fmla="*/ 115 w 134"/>
                <a:gd name="T5" fmla="*/ 5 h 119"/>
                <a:gd name="T6" fmla="*/ 114 w 134"/>
                <a:gd name="T7" fmla="*/ 8 h 119"/>
                <a:gd name="T8" fmla="*/ 111 w 134"/>
                <a:gd name="T9" fmla="*/ 9 h 119"/>
                <a:gd name="T10" fmla="*/ 111 w 134"/>
                <a:gd name="T11" fmla="*/ 9 h 119"/>
                <a:gd name="T12" fmla="*/ 81 w 134"/>
                <a:gd name="T13" fmla="*/ 39 h 119"/>
                <a:gd name="T14" fmla="*/ 79 w 134"/>
                <a:gd name="T15" fmla="*/ 47 h 119"/>
                <a:gd name="T16" fmla="*/ 82 w 134"/>
                <a:gd name="T17" fmla="*/ 50 h 119"/>
                <a:gd name="T18" fmla="*/ 82 w 134"/>
                <a:gd name="T19" fmla="*/ 50 h 119"/>
                <a:gd name="T20" fmla="*/ 83 w 134"/>
                <a:gd name="T21" fmla="*/ 51 h 119"/>
                <a:gd name="T22" fmla="*/ 76 w 134"/>
                <a:gd name="T23" fmla="*/ 57 h 119"/>
                <a:gd name="T24" fmla="*/ 54 w 134"/>
                <a:gd name="T25" fmla="*/ 35 h 119"/>
                <a:gd name="T26" fmla="*/ 47 w 134"/>
                <a:gd name="T27" fmla="*/ 10 h 119"/>
                <a:gd name="T28" fmla="*/ 21 w 134"/>
                <a:gd name="T29" fmla="*/ 3 h 119"/>
                <a:gd name="T30" fmla="*/ 36 w 134"/>
                <a:gd name="T31" fmla="*/ 18 h 119"/>
                <a:gd name="T32" fmla="*/ 32 w 134"/>
                <a:gd name="T33" fmla="*/ 32 h 119"/>
                <a:gd name="T34" fmla="*/ 18 w 134"/>
                <a:gd name="T35" fmla="*/ 36 h 119"/>
                <a:gd name="T36" fmla="*/ 3 w 134"/>
                <a:gd name="T37" fmla="*/ 21 h 119"/>
                <a:gd name="T38" fmla="*/ 10 w 134"/>
                <a:gd name="T39" fmla="*/ 47 h 119"/>
                <a:gd name="T40" fmla="*/ 36 w 134"/>
                <a:gd name="T41" fmla="*/ 53 h 119"/>
                <a:gd name="T42" fmla="*/ 37 w 134"/>
                <a:gd name="T43" fmla="*/ 53 h 119"/>
                <a:gd name="T44" fmla="*/ 58 w 134"/>
                <a:gd name="T45" fmla="*/ 75 h 119"/>
                <a:gd name="T46" fmla="*/ 38 w 134"/>
                <a:gd name="T47" fmla="*/ 96 h 119"/>
                <a:gd name="T48" fmla="*/ 36 w 134"/>
                <a:gd name="T49" fmla="*/ 95 h 119"/>
                <a:gd name="T50" fmla="*/ 31 w 134"/>
                <a:gd name="T51" fmla="*/ 99 h 119"/>
                <a:gd name="T52" fmla="*/ 21 w 134"/>
                <a:gd name="T53" fmla="*/ 115 h 119"/>
                <a:gd name="T54" fmla="*/ 23 w 134"/>
                <a:gd name="T55" fmla="*/ 117 h 119"/>
                <a:gd name="T56" fmla="*/ 39 w 134"/>
                <a:gd name="T57" fmla="*/ 107 h 119"/>
                <a:gd name="T58" fmla="*/ 43 w 134"/>
                <a:gd name="T59" fmla="*/ 101 h 119"/>
                <a:gd name="T60" fmla="*/ 42 w 134"/>
                <a:gd name="T61" fmla="*/ 100 h 119"/>
                <a:gd name="T62" fmla="*/ 63 w 134"/>
                <a:gd name="T63" fmla="*/ 80 h 119"/>
                <a:gd name="T64" fmla="*/ 98 w 134"/>
                <a:gd name="T65" fmla="*/ 115 h 119"/>
                <a:gd name="T66" fmla="*/ 107 w 134"/>
                <a:gd name="T67" fmla="*/ 119 h 119"/>
                <a:gd name="T68" fmla="*/ 116 w 134"/>
                <a:gd name="T69" fmla="*/ 115 h 119"/>
                <a:gd name="T70" fmla="*/ 116 w 134"/>
                <a:gd name="T71" fmla="*/ 97 h 119"/>
                <a:gd name="T72" fmla="*/ 81 w 134"/>
                <a:gd name="T73" fmla="*/ 62 h 119"/>
                <a:gd name="T74" fmla="*/ 87 w 134"/>
                <a:gd name="T75" fmla="*/ 56 h 119"/>
                <a:gd name="T76" fmla="*/ 90 w 134"/>
                <a:gd name="T77" fmla="*/ 59 h 119"/>
                <a:gd name="T78" fmla="*/ 98 w 134"/>
                <a:gd name="T79" fmla="*/ 57 h 119"/>
                <a:gd name="T80" fmla="*/ 128 w 134"/>
                <a:gd name="T81" fmla="*/ 26 h 119"/>
                <a:gd name="T82" fmla="*/ 128 w 134"/>
                <a:gd name="T83" fmla="*/ 26 h 119"/>
                <a:gd name="T84" fmla="*/ 128 w 134"/>
                <a:gd name="T85" fmla="*/ 26 h 119"/>
                <a:gd name="T86" fmla="*/ 129 w 134"/>
                <a:gd name="T87" fmla="*/ 23 h 119"/>
                <a:gd name="T88" fmla="*/ 133 w 134"/>
                <a:gd name="T89" fmla="*/ 22 h 119"/>
                <a:gd name="T90" fmla="*/ 133 w 134"/>
                <a:gd name="T91" fmla="*/ 16 h 119"/>
                <a:gd name="T92" fmla="*/ 108 w 134"/>
                <a:gd name="T93" fmla="*/ 103 h 119"/>
                <a:gd name="T94" fmla="*/ 113 w 134"/>
                <a:gd name="T95" fmla="*/ 108 h 119"/>
                <a:gd name="T96" fmla="*/ 108 w 134"/>
                <a:gd name="T97" fmla="*/ 113 h 119"/>
                <a:gd name="T98" fmla="*/ 103 w 134"/>
                <a:gd name="T99" fmla="*/ 108 h 119"/>
                <a:gd name="T100" fmla="*/ 108 w 134"/>
                <a:gd name="T101" fmla="*/ 103 h 119"/>
                <a:gd name="T102" fmla="*/ 91 w 134"/>
                <a:gd name="T103" fmla="*/ 41 h 119"/>
                <a:gd name="T104" fmla="*/ 89 w 134"/>
                <a:gd name="T105" fmla="*/ 39 h 119"/>
                <a:gd name="T106" fmla="*/ 112 w 134"/>
                <a:gd name="T107" fmla="*/ 17 h 119"/>
                <a:gd name="T108" fmla="*/ 114 w 134"/>
                <a:gd name="T109" fmla="*/ 19 h 119"/>
                <a:gd name="T110" fmla="*/ 91 w 134"/>
                <a:gd name="T111" fmla="*/ 41 h 119"/>
                <a:gd name="T112" fmla="*/ 98 w 134"/>
                <a:gd name="T113" fmla="*/ 48 h 119"/>
                <a:gd name="T114" fmla="*/ 96 w 134"/>
                <a:gd name="T115" fmla="*/ 47 h 119"/>
                <a:gd name="T116" fmla="*/ 119 w 134"/>
                <a:gd name="T117" fmla="*/ 24 h 119"/>
                <a:gd name="T118" fmla="*/ 121 w 134"/>
                <a:gd name="T119" fmla="*/ 26 h 119"/>
                <a:gd name="T120" fmla="*/ 98 w 134"/>
                <a:gd name="T121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4" h="119">
                  <a:moveTo>
                    <a:pt x="133" y="16"/>
                  </a:moveTo>
                  <a:cubicBezTo>
                    <a:pt x="121" y="5"/>
                    <a:pt x="121" y="5"/>
                    <a:pt x="121" y="5"/>
                  </a:cubicBezTo>
                  <a:cubicBezTo>
                    <a:pt x="119" y="3"/>
                    <a:pt x="117" y="3"/>
                    <a:pt x="115" y="5"/>
                  </a:cubicBezTo>
                  <a:cubicBezTo>
                    <a:pt x="114" y="6"/>
                    <a:pt x="114" y="7"/>
                    <a:pt x="114" y="8"/>
                  </a:cubicBezTo>
                  <a:cubicBezTo>
                    <a:pt x="113" y="8"/>
                    <a:pt x="112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1" y="42"/>
                    <a:pt x="80" y="45"/>
                    <a:pt x="79" y="47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6" y="26"/>
                    <a:pt x="54" y="17"/>
                    <a:pt x="47" y="10"/>
                  </a:cubicBezTo>
                  <a:cubicBezTo>
                    <a:pt x="40" y="3"/>
                    <a:pt x="30" y="0"/>
                    <a:pt x="21" y="3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0" y="30"/>
                    <a:pt x="3" y="40"/>
                    <a:pt x="10" y="47"/>
                  </a:cubicBezTo>
                  <a:cubicBezTo>
                    <a:pt x="17" y="54"/>
                    <a:pt x="27" y="56"/>
                    <a:pt x="36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23" y="117"/>
                    <a:pt x="23" y="117"/>
                    <a:pt x="23" y="11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01" y="117"/>
                    <a:pt x="104" y="119"/>
                    <a:pt x="107" y="119"/>
                  </a:cubicBezTo>
                  <a:cubicBezTo>
                    <a:pt x="110" y="119"/>
                    <a:pt x="113" y="117"/>
                    <a:pt x="116" y="115"/>
                  </a:cubicBezTo>
                  <a:cubicBezTo>
                    <a:pt x="121" y="110"/>
                    <a:pt x="121" y="102"/>
                    <a:pt x="116" y="97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2" y="57"/>
                    <a:pt x="95" y="56"/>
                    <a:pt x="98" y="57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9" y="25"/>
                    <a:pt x="129" y="24"/>
                    <a:pt x="129" y="23"/>
                  </a:cubicBezTo>
                  <a:cubicBezTo>
                    <a:pt x="130" y="24"/>
                    <a:pt x="132" y="23"/>
                    <a:pt x="133" y="22"/>
                  </a:cubicBezTo>
                  <a:cubicBezTo>
                    <a:pt x="134" y="21"/>
                    <a:pt x="134" y="18"/>
                    <a:pt x="133" y="16"/>
                  </a:cubicBezTo>
                  <a:close/>
                  <a:moveTo>
                    <a:pt x="108" y="103"/>
                  </a:moveTo>
                  <a:cubicBezTo>
                    <a:pt x="111" y="103"/>
                    <a:pt x="113" y="106"/>
                    <a:pt x="113" y="108"/>
                  </a:cubicBezTo>
                  <a:cubicBezTo>
                    <a:pt x="113" y="111"/>
                    <a:pt x="111" y="113"/>
                    <a:pt x="108" y="113"/>
                  </a:cubicBezTo>
                  <a:cubicBezTo>
                    <a:pt x="105" y="113"/>
                    <a:pt x="103" y="111"/>
                    <a:pt x="103" y="108"/>
                  </a:cubicBezTo>
                  <a:cubicBezTo>
                    <a:pt x="103" y="106"/>
                    <a:pt x="105" y="103"/>
                    <a:pt x="108" y="103"/>
                  </a:cubicBezTo>
                  <a:close/>
                  <a:moveTo>
                    <a:pt x="91" y="41"/>
                  </a:moveTo>
                  <a:cubicBezTo>
                    <a:pt x="89" y="39"/>
                    <a:pt x="89" y="39"/>
                    <a:pt x="89" y="39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91" y="41"/>
                  </a:lnTo>
                  <a:close/>
                  <a:moveTo>
                    <a:pt x="98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98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Rectangle 13"/>
          <p:cNvSpPr/>
          <p:nvPr/>
        </p:nvSpPr>
        <p:spPr>
          <a:xfrm>
            <a:off x="1591459" y="5371725"/>
            <a:ext cx="3907585" cy="830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扫描速度慢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100" kern="3000" spc="2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有些扫描工具自身设计较为臃肿，所以使用时耗时较长，效率较低。</a:t>
            </a:r>
            <a:endParaRPr lang="en-US" altLang="zh-CN" sz="1100" kern="3000" spc="23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2"/>
          <p:cNvGrpSpPr/>
          <p:nvPr/>
        </p:nvGrpSpPr>
        <p:grpSpPr>
          <a:xfrm>
            <a:off x="631768" y="5411631"/>
            <a:ext cx="848207" cy="819751"/>
            <a:chOff x="5519357" y="2049946"/>
            <a:chExt cx="652843" cy="630942"/>
          </a:xfrm>
        </p:grpSpPr>
        <p:sp>
          <p:nvSpPr>
            <p:cNvPr id="34" name="Rounded Rectangle 22"/>
            <p:cNvSpPr/>
            <p:nvPr/>
          </p:nvSpPr>
          <p:spPr>
            <a:xfrm>
              <a:off x="5519357" y="2049946"/>
              <a:ext cx="652843" cy="63094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10"/>
            <p:cNvSpPr>
              <a:spLocks noEditPoints="1"/>
            </p:cNvSpPr>
            <p:nvPr/>
          </p:nvSpPr>
          <p:spPr bwMode="auto">
            <a:xfrm>
              <a:off x="5658224" y="2180258"/>
              <a:ext cx="375107" cy="370318"/>
            </a:xfrm>
            <a:custGeom>
              <a:avLst/>
              <a:gdLst>
                <a:gd name="T0" fmla="*/ 14 w 113"/>
                <a:gd name="T1" fmla="*/ 13 h 112"/>
                <a:gd name="T2" fmla="*/ 14 w 113"/>
                <a:gd name="T3" fmla="*/ 62 h 112"/>
                <a:gd name="T4" fmla="*/ 49 w 113"/>
                <a:gd name="T5" fmla="*/ 71 h 112"/>
                <a:gd name="T6" fmla="*/ 60 w 113"/>
                <a:gd name="T7" fmla="*/ 82 h 112"/>
                <a:gd name="T8" fmla="*/ 75 w 113"/>
                <a:gd name="T9" fmla="*/ 79 h 112"/>
                <a:gd name="T10" fmla="*/ 75 w 113"/>
                <a:gd name="T11" fmla="*/ 93 h 112"/>
                <a:gd name="T12" fmla="*/ 79 w 113"/>
                <a:gd name="T13" fmla="*/ 97 h 112"/>
                <a:gd name="T14" fmla="*/ 92 w 113"/>
                <a:gd name="T15" fmla="*/ 97 h 112"/>
                <a:gd name="T16" fmla="*/ 92 w 113"/>
                <a:gd name="T17" fmla="*/ 112 h 112"/>
                <a:gd name="T18" fmla="*/ 113 w 113"/>
                <a:gd name="T19" fmla="*/ 112 h 112"/>
                <a:gd name="T20" fmla="*/ 113 w 113"/>
                <a:gd name="T21" fmla="*/ 91 h 112"/>
                <a:gd name="T22" fmla="*/ 71 w 113"/>
                <a:gd name="T23" fmla="*/ 49 h 112"/>
                <a:gd name="T24" fmla="*/ 63 w 113"/>
                <a:gd name="T25" fmla="*/ 13 h 112"/>
                <a:gd name="T26" fmla="*/ 14 w 113"/>
                <a:gd name="T27" fmla="*/ 13 h 112"/>
                <a:gd name="T28" fmla="*/ 17 w 113"/>
                <a:gd name="T29" fmla="*/ 53 h 112"/>
                <a:gd name="T30" fmla="*/ 21 w 113"/>
                <a:gd name="T31" fmla="*/ 20 h 112"/>
                <a:gd name="T32" fmla="*/ 53 w 113"/>
                <a:gd name="T33" fmla="*/ 17 h 112"/>
                <a:gd name="T34" fmla="*/ 17 w 113"/>
                <a:gd name="T35" fmla="*/ 5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" h="112">
                  <a:moveTo>
                    <a:pt x="14" y="13"/>
                  </a:moveTo>
                  <a:cubicBezTo>
                    <a:pt x="0" y="27"/>
                    <a:pt x="0" y="49"/>
                    <a:pt x="14" y="62"/>
                  </a:cubicBezTo>
                  <a:cubicBezTo>
                    <a:pt x="23" y="72"/>
                    <a:pt x="37" y="75"/>
                    <a:pt x="49" y="71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60" y="82"/>
                    <a:pt x="70" y="74"/>
                    <a:pt x="75" y="79"/>
                  </a:cubicBezTo>
                  <a:cubicBezTo>
                    <a:pt x="79" y="83"/>
                    <a:pt x="76" y="89"/>
                    <a:pt x="75" y="93"/>
                  </a:cubicBezTo>
                  <a:cubicBezTo>
                    <a:pt x="74" y="95"/>
                    <a:pt x="73" y="99"/>
                    <a:pt x="79" y="97"/>
                  </a:cubicBezTo>
                  <a:cubicBezTo>
                    <a:pt x="81" y="96"/>
                    <a:pt x="88" y="92"/>
                    <a:pt x="92" y="97"/>
                  </a:cubicBezTo>
                  <a:cubicBezTo>
                    <a:pt x="97" y="102"/>
                    <a:pt x="92" y="112"/>
                    <a:pt x="92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91"/>
                    <a:pt x="113" y="91"/>
                    <a:pt x="113" y="91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5" y="37"/>
                    <a:pt x="72" y="23"/>
                    <a:pt x="63" y="13"/>
                  </a:cubicBezTo>
                  <a:cubicBezTo>
                    <a:pt x="49" y="0"/>
                    <a:pt x="27" y="0"/>
                    <a:pt x="14" y="13"/>
                  </a:cubicBezTo>
                  <a:close/>
                  <a:moveTo>
                    <a:pt x="17" y="53"/>
                  </a:moveTo>
                  <a:cubicBezTo>
                    <a:pt x="11" y="43"/>
                    <a:pt x="12" y="29"/>
                    <a:pt x="21" y="20"/>
                  </a:cubicBezTo>
                  <a:cubicBezTo>
                    <a:pt x="29" y="11"/>
                    <a:pt x="43" y="10"/>
                    <a:pt x="53" y="17"/>
                  </a:cubicBezTo>
                  <a:lnTo>
                    <a:pt x="17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Rectangle 12"/>
          <p:cNvSpPr/>
          <p:nvPr/>
        </p:nvSpPr>
        <p:spPr>
          <a:xfrm>
            <a:off x="1591460" y="3830073"/>
            <a:ext cx="3907585" cy="830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可使用平台有限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100" kern="3000" spc="2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有些扫描工具仅支持</a:t>
            </a:r>
            <a:r>
              <a:rPr lang="en-US" altLang="zh-CN" sz="1100" kern="3000" spc="2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Windows</a:t>
            </a:r>
            <a:r>
              <a:rPr lang="zh-CN" altLang="en-US" sz="1100" kern="3000" spc="2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平台，当使用者有跨平台需求时，则需要物色其他软件。</a:t>
            </a:r>
            <a:endParaRPr lang="en-US" altLang="zh-CN" sz="1100" kern="3000" spc="23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39"/>
          <p:cNvGrpSpPr/>
          <p:nvPr/>
        </p:nvGrpSpPr>
        <p:grpSpPr>
          <a:xfrm>
            <a:off x="641098" y="3844219"/>
            <a:ext cx="848207" cy="819751"/>
            <a:chOff x="5519357" y="1211746"/>
            <a:chExt cx="652843" cy="630942"/>
          </a:xfrm>
        </p:grpSpPr>
        <p:sp>
          <p:nvSpPr>
            <p:cNvPr id="43" name="Rounded Rectangle 2"/>
            <p:cNvSpPr/>
            <p:nvPr/>
          </p:nvSpPr>
          <p:spPr>
            <a:xfrm>
              <a:off x="5519357" y="1211746"/>
              <a:ext cx="652843" cy="630942"/>
            </a:xfrm>
            <a:prstGeom prst="roundRect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33"/>
            <p:cNvSpPr>
              <a:spLocks noEditPoints="1"/>
            </p:cNvSpPr>
            <p:nvPr/>
          </p:nvSpPr>
          <p:spPr bwMode="auto">
            <a:xfrm>
              <a:off x="5607593" y="1365049"/>
              <a:ext cx="476369" cy="324336"/>
            </a:xfrm>
            <a:custGeom>
              <a:avLst/>
              <a:gdLst>
                <a:gd name="T0" fmla="*/ 135 w 157"/>
                <a:gd name="T1" fmla="*/ 47 h 107"/>
                <a:gd name="T2" fmla="*/ 137 w 157"/>
                <a:gd name="T3" fmla="*/ 37 h 107"/>
                <a:gd name="T4" fmla="*/ 100 w 157"/>
                <a:gd name="T5" fmla="*/ 0 h 107"/>
                <a:gd name="T6" fmla="*/ 73 w 157"/>
                <a:gd name="T7" fmla="*/ 18 h 107"/>
                <a:gd name="T8" fmla="*/ 46 w 157"/>
                <a:gd name="T9" fmla="*/ 8 h 107"/>
                <a:gd name="T10" fmla="*/ 20 w 157"/>
                <a:gd name="T11" fmla="*/ 40 h 107"/>
                <a:gd name="T12" fmla="*/ 21 w 157"/>
                <a:gd name="T13" fmla="*/ 47 h 107"/>
                <a:gd name="T14" fmla="*/ 0 w 157"/>
                <a:gd name="T15" fmla="*/ 76 h 107"/>
                <a:gd name="T16" fmla="*/ 31 w 157"/>
                <a:gd name="T17" fmla="*/ 107 h 107"/>
                <a:gd name="T18" fmla="*/ 126 w 157"/>
                <a:gd name="T19" fmla="*/ 107 h 107"/>
                <a:gd name="T20" fmla="*/ 157 w 157"/>
                <a:gd name="T21" fmla="*/ 76 h 107"/>
                <a:gd name="T22" fmla="*/ 135 w 157"/>
                <a:gd name="T23" fmla="*/ 47 h 107"/>
                <a:gd name="T24" fmla="*/ 120 w 157"/>
                <a:gd name="T25" fmla="*/ 101 h 107"/>
                <a:gd name="T26" fmla="*/ 79 w 157"/>
                <a:gd name="T27" fmla="*/ 101 h 107"/>
                <a:gd name="T28" fmla="*/ 104 w 157"/>
                <a:gd name="T29" fmla="*/ 76 h 107"/>
                <a:gd name="T30" fmla="*/ 103 w 157"/>
                <a:gd name="T31" fmla="*/ 73 h 107"/>
                <a:gd name="T32" fmla="*/ 92 w 157"/>
                <a:gd name="T33" fmla="*/ 73 h 107"/>
                <a:gd name="T34" fmla="*/ 92 w 157"/>
                <a:gd name="T35" fmla="*/ 68 h 107"/>
                <a:gd name="T36" fmla="*/ 92 w 157"/>
                <a:gd name="T37" fmla="*/ 37 h 107"/>
                <a:gd name="T38" fmla="*/ 90 w 157"/>
                <a:gd name="T39" fmla="*/ 36 h 107"/>
                <a:gd name="T40" fmla="*/ 64 w 157"/>
                <a:gd name="T41" fmla="*/ 36 h 107"/>
                <a:gd name="T42" fmla="*/ 62 w 157"/>
                <a:gd name="T43" fmla="*/ 38 h 107"/>
                <a:gd name="T44" fmla="*/ 62 w 157"/>
                <a:gd name="T45" fmla="*/ 68 h 107"/>
                <a:gd name="T46" fmla="*/ 62 w 157"/>
                <a:gd name="T47" fmla="*/ 73 h 107"/>
                <a:gd name="T48" fmla="*/ 51 w 157"/>
                <a:gd name="T49" fmla="*/ 73 h 107"/>
                <a:gd name="T50" fmla="*/ 51 w 157"/>
                <a:gd name="T51" fmla="*/ 76 h 107"/>
                <a:gd name="T52" fmla="*/ 76 w 157"/>
                <a:gd name="T53" fmla="*/ 101 h 107"/>
                <a:gd name="T54" fmla="*/ 38 w 157"/>
                <a:gd name="T55" fmla="*/ 101 h 107"/>
                <a:gd name="T56" fmla="*/ 11 w 157"/>
                <a:gd name="T57" fmla="*/ 75 h 107"/>
                <a:gd name="T58" fmla="*/ 29 w 157"/>
                <a:gd name="T59" fmla="*/ 50 h 107"/>
                <a:gd name="T60" fmla="*/ 28 w 157"/>
                <a:gd name="T61" fmla="*/ 44 h 107"/>
                <a:gd name="T62" fmla="*/ 51 w 157"/>
                <a:gd name="T63" fmla="*/ 17 h 107"/>
                <a:gd name="T64" fmla="*/ 75 w 157"/>
                <a:gd name="T65" fmla="*/ 30 h 107"/>
                <a:gd name="T66" fmla="*/ 98 w 157"/>
                <a:gd name="T67" fmla="*/ 11 h 107"/>
                <a:gd name="T68" fmla="*/ 128 w 157"/>
                <a:gd name="T69" fmla="*/ 42 h 107"/>
                <a:gd name="T70" fmla="*/ 127 w 157"/>
                <a:gd name="T71" fmla="*/ 50 h 107"/>
                <a:gd name="T72" fmla="*/ 147 w 157"/>
                <a:gd name="T73" fmla="*/ 75 h 107"/>
                <a:gd name="T74" fmla="*/ 120 w 157"/>
                <a:gd name="T75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107">
                  <a:moveTo>
                    <a:pt x="135" y="47"/>
                  </a:moveTo>
                  <a:cubicBezTo>
                    <a:pt x="136" y="44"/>
                    <a:pt x="137" y="40"/>
                    <a:pt x="137" y="37"/>
                  </a:cubicBezTo>
                  <a:cubicBezTo>
                    <a:pt x="137" y="17"/>
                    <a:pt x="120" y="0"/>
                    <a:pt x="100" y="0"/>
                  </a:cubicBezTo>
                  <a:cubicBezTo>
                    <a:pt x="76" y="0"/>
                    <a:pt x="73" y="18"/>
                    <a:pt x="73" y="18"/>
                  </a:cubicBezTo>
                  <a:cubicBezTo>
                    <a:pt x="73" y="18"/>
                    <a:pt x="63" y="6"/>
                    <a:pt x="46" y="8"/>
                  </a:cubicBezTo>
                  <a:cubicBezTo>
                    <a:pt x="30" y="11"/>
                    <a:pt x="20" y="25"/>
                    <a:pt x="20" y="40"/>
                  </a:cubicBezTo>
                  <a:cubicBezTo>
                    <a:pt x="20" y="42"/>
                    <a:pt x="20" y="45"/>
                    <a:pt x="21" y="47"/>
                  </a:cubicBezTo>
                  <a:cubicBezTo>
                    <a:pt x="9" y="51"/>
                    <a:pt x="0" y="63"/>
                    <a:pt x="0" y="76"/>
                  </a:cubicBezTo>
                  <a:cubicBezTo>
                    <a:pt x="0" y="93"/>
                    <a:pt x="14" y="107"/>
                    <a:pt x="31" y="107"/>
                  </a:cubicBezTo>
                  <a:cubicBezTo>
                    <a:pt x="126" y="107"/>
                    <a:pt x="126" y="107"/>
                    <a:pt x="126" y="107"/>
                  </a:cubicBezTo>
                  <a:cubicBezTo>
                    <a:pt x="143" y="107"/>
                    <a:pt x="157" y="93"/>
                    <a:pt x="157" y="76"/>
                  </a:cubicBezTo>
                  <a:cubicBezTo>
                    <a:pt x="157" y="62"/>
                    <a:pt x="148" y="51"/>
                    <a:pt x="135" y="47"/>
                  </a:cubicBezTo>
                  <a:close/>
                  <a:moveTo>
                    <a:pt x="120" y="101"/>
                  </a:moveTo>
                  <a:cubicBezTo>
                    <a:pt x="79" y="101"/>
                    <a:pt x="79" y="101"/>
                    <a:pt x="79" y="101"/>
                  </a:cubicBezTo>
                  <a:cubicBezTo>
                    <a:pt x="82" y="97"/>
                    <a:pt x="104" y="76"/>
                    <a:pt x="104" y="76"/>
                  </a:cubicBezTo>
                  <a:cubicBezTo>
                    <a:pt x="104" y="76"/>
                    <a:pt x="107" y="73"/>
                    <a:pt x="103" y="73"/>
                  </a:cubicBezTo>
                  <a:cubicBezTo>
                    <a:pt x="99" y="73"/>
                    <a:pt x="92" y="73"/>
                    <a:pt x="92" y="73"/>
                  </a:cubicBezTo>
                  <a:cubicBezTo>
                    <a:pt x="92" y="73"/>
                    <a:pt x="92" y="71"/>
                    <a:pt x="92" y="68"/>
                  </a:cubicBezTo>
                  <a:cubicBezTo>
                    <a:pt x="92" y="60"/>
                    <a:pt x="92" y="44"/>
                    <a:pt x="92" y="37"/>
                  </a:cubicBezTo>
                  <a:cubicBezTo>
                    <a:pt x="92" y="37"/>
                    <a:pt x="92" y="36"/>
                    <a:pt x="90" y="36"/>
                  </a:cubicBezTo>
                  <a:cubicBezTo>
                    <a:pt x="88" y="36"/>
                    <a:pt x="67" y="36"/>
                    <a:pt x="64" y="36"/>
                  </a:cubicBezTo>
                  <a:cubicBezTo>
                    <a:pt x="62" y="36"/>
                    <a:pt x="62" y="38"/>
                    <a:pt x="62" y="38"/>
                  </a:cubicBezTo>
                  <a:cubicBezTo>
                    <a:pt x="62" y="44"/>
                    <a:pt x="62" y="60"/>
                    <a:pt x="62" y="68"/>
                  </a:cubicBezTo>
                  <a:cubicBezTo>
                    <a:pt x="62" y="71"/>
                    <a:pt x="62" y="73"/>
                    <a:pt x="62" y="73"/>
                  </a:cubicBezTo>
                  <a:cubicBezTo>
                    <a:pt x="62" y="73"/>
                    <a:pt x="54" y="73"/>
                    <a:pt x="51" y="73"/>
                  </a:cubicBezTo>
                  <a:cubicBezTo>
                    <a:pt x="48" y="73"/>
                    <a:pt x="51" y="76"/>
                    <a:pt x="51" y="76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23" y="101"/>
                    <a:pt x="11" y="89"/>
                    <a:pt x="11" y="75"/>
                  </a:cubicBezTo>
                  <a:cubicBezTo>
                    <a:pt x="11" y="63"/>
                    <a:pt x="19" y="54"/>
                    <a:pt x="29" y="50"/>
                  </a:cubicBezTo>
                  <a:cubicBezTo>
                    <a:pt x="28" y="48"/>
                    <a:pt x="28" y="46"/>
                    <a:pt x="28" y="44"/>
                  </a:cubicBezTo>
                  <a:cubicBezTo>
                    <a:pt x="28" y="32"/>
                    <a:pt x="37" y="20"/>
                    <a:pt x="51" y="17"/>
                  </a:cubicBezTo>
                  <a:cubicBezTo>
                    <a:pt x="66" y="16"/>
                    <a:pt x="75" y="30"/>
                    <a:pt x="75" y="30"/>
                  </a:cubicBezTo>
                  <a:cubicBezTo>
                    <a:pt x="75" y="30"/>
                    <a:pt x="77" y="11"/>
                    <a:pt x="98" y="11"/>
                  </a:cubicBezTo>
                  <a:cubicBezTo>
                    <a:pt x="115" y="11"/>
                    <a:pt x="128" y="25"/>
                    <a:pt x="128" y="42"/>
                  </a:cubicBezTo>
                  <a:cubicBezTo>
                    <a:pt x="128" y="45"/>
                    <a:pt x="128" y="48"/>
                    <a:pt x="127" y="50"/>
                  </a:cubicBezTo>
                  <a:cubicBezTo>
                    <a:pt x="138" y="53"/>
                    <a:pt x="147" y="63"/>
                    <a:pt x="147" y="75"/>
                  </a:cubicBezTo>
                  <a:cubicBezTo>
                    <a:pt x="147" y="89"/>
                    <a:pt x="135" y="101"/>
                    <a:pt x="120" y="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46"/>
          <p:cNvGrpSpPr/>
          <p:nvPr/>
        </p:nvGrpSpPr>
        <p:grpSpPr>
          <a:xfrm>
            <a:off x="5927194" y="5411631"/>
            <a:ext cx="848207" cy="819751"/>
            <a:chOff x="5519357" y="3705004"/>
            <a:chExt cx="652843" cy="630942"/>
          </a:xfrm>
        </p:grpSpPr>
        <p:sp>
          <p:nvSpPr>
            <p:cNvPr id="48" name="Rounded Rectangle 24"/>
            <p:cNvSpPr/>
            <p:nvPr/>
          </p:nvSpPr>
          <p:spPr>
            <a:xfrm>
              <a:off x="5519357" y="3705004"/>
              <a:ext cx="652843" cy="630942"/>
            </a:xfrm>
            <a:prstGeom prst="roundRect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7" name="Group 28"/>
            <p:cNvGrpSpPr/>
            <p:nvPr/>
          </p:nvGrpSpPr>
          <p:grpSpPr>
            <a:xfrm>
              <a:off x="5678148" y="3810936"/>
              <a:ext cx="335260" cy="419077"/>
              <a:chOff x="6751638" y="2265363"/>
              <a:chExt cx="158750" cy="198438"/>
            </a:xfrm>
            <a:solidFill>
              <a:schemeClr val="bg1"/>
            </a:solidFill>
          </p:grpSpPr>
          <p:sp>
            <p:nvSpPr>
              <p:cNvPr id="50" name="Freeform 18"/>
              <p:cNvSpPr/>
              <p:nvPr/>
            </p:nvSpPr>
            <p:spPr bwMode="auto">
              <a:xfrm>
                <a:off x="6751638" y="2349501"/>
                <a:ext cx="158750" cy="65088"/>
              </a:xfrm>
              <a:custGeom>
                <a:avLst/>
                <a:gdLst>
                  <a:gd name="T0" fmla="*/ 49 w 98"/>
                  <a:gd name="T1" fmla="*/ 15 h 40"/>
                  <a:gd name="T2" fmla="*/ 2 w 98"/>
                  <a:gd name="T3" fmla="*/ 0 h 40"/>
                  <a:gd name="T4" fmla="*/ 0 w 98"/>
                  <a:gd name="T5" fmla="*/ 4 h 40"/>
                  <a:gd name="T6" fmla="*/ 0 w 98"/>
                  <a:gd name="T7" fmla="*/ 19 h 40"/>
                  <a:gd name="T8" fmla="*/ 49 w 98"/>
                  <a:gd name="T9" fmla="*/ 40 h 40"/>
                  <a:gd name="T10" fmla="*/ 98 w 98"/>
                  <a:gd name="T11" fmla="*/ 19 h 40"/>
                  <a:gd name="T12" fmla="*/ 98 w 98"/>
                  <a:gd name="T13" fmla="*/ 4 h 40"/>
                  <a:gd name="T14" fmla="*/ 96 w 98"/>
                  <a:gd name="T15" fmla="*/ 0 h 40"/>
                  <a:gd name="T16" fmla="*/ 49 w 98"/>
                  <a:gd name="T17" fmla="*/ 1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0">
                    <a:moveTo>
                      <a:pt x="49" y="15"/>
                    </a:moveTo>
                    <a:cubicBezTo>
                      <a:pt x="26" y="15"/>
                      <a:pt x="7" y="9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1"/>
                      <a:pt x="22" y="40"/>
                      <a:pt x="49" y="40"/>
                    </a:cubicBezTo>
                    <a:cubicBezTo>
                      <a:pt x="76" y="40"/>
                      <a:pt x="98" y="31"/>
                      <a:pt x="98" y="19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8" y="3"/>
                      <a:pt x="97" y="1"/>
                      <a:pt x="96" y="0"/>
                    </a:cubicBezTo>
                    <a:cubicBezTo>
                      <a:pt x="91" y="9"/>
                      <a:pt x="72" y="15"/>
                      <a:pt x="4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Freeform 19"/>
              <p:cNvSpPr/>
              <p:nvPr/>
            </p:nvSpPr>
            <p:spPr bwMode="auto">
              <a:xfrm>
                <a:off x="6751638" y="2397126"/>
                <a:ext cx="158750" cy="66675"/>
              </a:xfrm>
              <a:custGeom>
                <a:avLst/>
                <a:gdLst>
                  <a:gd name="T0" fmla="*/ 49 w 98"/>
                  <a:gd name="T1" fmla="*/ 16 h 41"/>
                  <a:gd name="T2" fmla="*/ 2 w 98"/>
                  <a:gd name="T3" fmla="*/ 0 h 41"/>
                  <a:gd name="T4" fmla="*/ 0 w 98"/>
                  <a:gd name="T5" fmla="*/ 5 h 41"/>
                  <a:gd name="T6" fmla="*/ 0 w 98"/>
                  <a:gd name="T7" fmla="*/ 20 h 41"/>
                  <a:gd name="T8" fmla="*/ 49 w 98"/>
                  <a:gd name="T9" fmla="*/ 41 h 41"/>
                  <a:gd name="T10" fmla="*/ 98 w 98"/>
                  <a:gd name="T11" fmla="*/ 20 h 41"/>
                  <a:gd name="T12" fmla="*/ 98 w 98"/>
                  <a:gd name="T13" fmla="*/ 5 h 41"/>
                  <a:gd name="T14" fmla="*/ 96 w 98"/>
                  <a:gd name="T15" fmla="*/ 0 h 41"/>
                  <a:gd name="T16" fmla="*/ 49 w 98"/>
                  <a:gd name="T17" fmla="*/ 1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1">
                    <a:moveTo>
                      <a:pt x="49" y="16"/>
                    </a:moveTo>
                    <a:cubicBezTo>
                      <a:pt x="26" y="16"/>
                      <a:pt x="7" y="9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1"/>
                      <a:pt x="22" y="41"/>
                      <a:pt x="49" y="41"/>
                    </a:cubicBezTo>
                    <a:cubicBezTo>
                      <a:pt x="76" y="41"/>
                      <a:pt x="98" y="31"/>
                      <a:pt x="98" y="20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7" y="2"/>
                      <a:pt x="96" y="0"/>
                    </a:cubicBezTo>
                    <a:cubicBezTo>
                      <a:pt x="91" y="9"/>
                      <a:pt x="72" y="16"/>
                      <a:pt x="49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Freeform 20"/>
              <p:cNvSpPr/>
              <p:nvPr/>
            </p:nvSpPr>
            <p:spPr bwMode="auto">
              <a:xfrm>
                <a:off x="6751638" y="2300288"/>
                <a:ext cx="158750" cy="65088"/>
              </a:xfrm>
              <a:custGeom>
                <a:avLst/>
                <a:gdLst>
                  <a:gd name="T0" fmla="*/ 96 w 98"/>
                  <a:gd name="T1" fmla="*/ 0 h 40"/>
                  <a:gd name="T2" fmla="*/ 49 w 98"/>
                  <a:gd name="T3" fmla="*/ 15 h 40"/>
                  <a:gd name="T4" fmla="*/ 2 w 98"/>
                  <a:gd name="T5" fmla="*/ 0 h 40"/>
                  <a:gd name="T6" fmla="*/ 0 w 98"/>
                  <a:gd name="T7" fmla="*/ 5 h 40"/>
                  <a:gd name="T8" fmla="*/ 0 w 98"/>
                  <a:gd name="T9" fmla="*/ 19 h 40"/>
                  <a:gd name="T10" fmla="*/ 49 w 98"/>
                  <a:gd name="T11" fmla="*/ 40 h 40"/>
                  <a:gd name="T12" fmla="*/ 98 w 98"/>
                  <a:gd name="T13" fmla="*/ 19 h 40"/>
                  <a:gd name="T14" fmla="*/ 98 w 98"/>
                  <a:gd name="T15" fmla="*/ 5 h 40"/>
                  <a:gd name="T16" fmla="*/ 96 w 98"/>
                  <a:gd name="T1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0">
                    <a:moveTo>
                      <a:pt x="96" y="0"/>
                    </a:moveTo>
                    <a:cubicBezTo>
                      <a:pt x="95" y="8"/>
                      <a:pt x="75" y="15"/>
                      <a:pt x="49" y="15"/>
                    </a:cubicBezTo>
                    <a:cubicBezTo>
                      <a:pt x="23" y="15"/>
                      <a:pt x="3" y="8"/>
                      <a:pt x="2" y="0"/>
                    </a:cubicBezTo>
                    <a:cubicBezTo>
                      <a:pt x="1" y="1"/>
                      <a:pt x="0" y="3"/>
                      <a:pt x="0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1"/>
                      <a:pt x="22" y="40"/>
                      <a:pt x="49" y="40"/>
                    </a:cubicBezTo>
                    <a:cubicBezTo>
                      <a:pt x="76" y="40"/>
                      <a:pt x="98" y="31"/>
                      <a:pt x="98" y="19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7" y="1"/>
                      <a:pt x="9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Oval 21"/>
              <p:cNvSpPr>
                <a:spLocks noChangeArrowheads="1"/>
              </p:cNvSpPr>
              <p:nvPr/>
            </p:nvSpPr>
            <p:spPr bwMode="auto">
              <a:xfrm>
                <a:off x="6754813" y="2265363"/>
                <a:ext cx="152400" cy="508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55" name="Rectangle 13"/>
          <p:cNvSpPr/>
          <p:nvPr/>
        </p:nvSpPr>
        <p:spPr>
          <a:xfrm>
            <a:off x="7028856" y="5371725"/>
            <a:ext cx="3907585" cy="830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非轻量级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100" kern="3000" spc="2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有些扫描工具的组件对环境的依赖较大，使用者下载后不方便使用。</a:t>
            </a:r>
            <a:endParaRPr lang="en-US" altLang="zh-CN" sz="1100" kern="3000" spc="23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Rectangle 12"/>
          <p:cNvSpPr/>
          <p:nvPr/>
        </p:nvSpPr>
        <p:spPr>
          <a:xfrm>
            <a:off x="7028856" y="3777351"/>
            <a:ext cx="3907585" cy="830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不可拓展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100" kern="3000" spc="2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有些扫描工具本身作为拓展模块或者设计者并未考虑到，不具备拓展性和移植性，不利于软件后期的更新和维护。</a:t>
            </a:r>
            <a:endParaRPr lang="en-US" altLang="zh-CN" sz="1100" kern="3000" spc="23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TextBox 20"/>
          <p:cNvSpPr txBox="1"/>
          <p:nvPr/>
        </p:nvSpPr>
        <p:spPr>
          <a:xfrm>
            <a:off x="375153" y="433345"/>
            <a:ext cx="3507903" cy="440932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       作品意义和应用前景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33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6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339" y="4644237"/>
            <a:ext cx="1563149" cy="877900"/>
          </a:xfrm>
          <a:prstGeom prst="rect">
            <a:avLst/>
          </a:prstGeom>
        </p:spPr>
      </p:pic>
      <p:sp>
        <p:nvSpPr>
          <p:cNvPr id="37" name="TextBox 23"/>
          <p:cNvSpPr txBox="1"/>
          <p:nvPr/>
        </p:nvSpPr>
        <p:spPr>
          <a:xfrm>
            <a:off x="10853252" y="4838626"/>
            <a:ext cx="1458923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677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现有产品的不足</a:t>
            </a:r>
            <a:endParaRPr lang="en-GB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lus/>
      </p:transition>
    </mc:Choice>
    <mc:Fallback>
      <p:transition spd="med">
        <p:plu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9" t="3343" r="32888" b="3343"/>
          <a:stretch>
            <a:fillRect/>
          </a:stretch>
        </p:blipFill>
        <p:spPr>
          <a:xfrm flipH="1">
            <a:off x="7200551" y="1276414"/>
            <a:ext cx="4996547" cy="5581585"/>
          </a:xfrm>
          <a:custGeom>
            <a:avLst/>
            <a:gdLst>
              <a:gd name="connsiteX0" fmla="*/ 1002396 w 4996547"/>
              <a:gd name="connsiteY0" fmla="*/ 0 h 5581585"/>
              <a:gd name="connsiteX1" fmla="*/ 0 w 4996547"/>
              <a:gd name="connsiteY1" fmla="*/ 1400788 h 5581585"/>
              <a:gd name="connsiteX2" fmla="*/ 0 w 4996547"/>
              <a:gd name="connsiteY2" fmla="*/ 5581585 h 5581585"/>
              <a:gd name="connsiteX3" fmla="*/ 4996547 w 4996547"/>
              <a:gd name="connsiteY3" fmla="*/ 5581585 h 558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6547" h="5581585">
                <a:moveTo>
                  <a:pt x="1002396" y="0"/>
                </a:moveTo>
                <a:lnTo>
                  <a:pt x="0" y="1400788"/>
                </a:lnTo>
                <a:lnTo>
                  <a:pt x="0" y="5581585"/>
                </a:lnTo>
                <a:lnTo>
                  <a:pt x="4996547" y="5581585"/>
                </a:lnTo>
                <a:close/>
              </a:path>
            </a:pathLst>
          </a:custGeom>
        </p:spPr>
      </p:pic>
      <p:grpSp>
        <p:nvGrpSpPr>
          <p:cNvPr id="7" name="组合 6"/>
          <p:cNvGrpSpPr/>
          <p:nvPr/>
        </p:nvGrpSpPr>
        <p:grpSpPr>
          <a:xfrm>
            <a:off x="2181214" y="2156929"/>
            <a:ext cx="1352571" cy="1352571"/>
            <a:chOff x="1399730" y="2336522"/>
            <a:chExt cx="623455" cy="623455"/>
          </a:xfrm>
        </p:grpSpPr>
        <p:sp>
          <p:nvSpPr>
            <p:cNvPr id="2" name="椭圆 1"/>
            <p:cNvSpPr/>
            <p:nvPr/>
          </p:nvSpPr>
          <p:spPr>
            <a:xfrm>
              <a:off x="1399730" y="2336522"/>
              <a:ext cx="623455" cy="623455"/>
            </a:xfrm>
            <a:prstGeom prst="ellipse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56260" y="2440978"/>
              <a:ext cx="510395" cy="436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5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TextBox 20"/>
          <p:cNvSpPr txBox="1"/>
          <p:nvPr/>
        </p:nvSpPr>
        <p:spPr>
          <a:xfrm>
            <a:off x="1931933" y="3776207"/>
            <a:ext cx="1972310" cy="625600"/>
          </a:xfrm>
          <a:prstGeom prst="rect">
            <a:avLst/>
          </a:prstGeom>
          <a:noFill/>
        </p:spPr>
        <p:txBody>
          <a:bodyPr wrap="square" lIns="70907" tIns="35455" rIns="70907" bIns="35455" rtlCol="0">
            <a:spAutoFit/>
          </a:bodyPr>
          <a:lstStyle/>
          <a:p>
            <a:r>
              <a:rPr lang="zh-CN" altLang="en-US" sz="3600" b="1" dirty="0">
                <a:solidFill>
                  <a:srgbClr val="0BADA2"/>
                </a:solidFill>
                <a:cs typeface="+mn-ea"/>
                <a:sym typeface="+mn-lt"/>
              </a:rPr>
              <a:t>总体设计</a:t>
            </a:r>
            <a:endParaRPr lang="zh-CN" altLang="en-US" sz="36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84178" y="4407783"/>
            <a:ext cx="18678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Overall Design</a:t>
            </a:r>
            <a:endParaRPr lang="zh-CN" altLang="en-US" sz="2000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8647542" y="3791022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11317453" y="465640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6603999" y="5570252"/>
            <a:ext cx="1843009" cy="1287747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7737699" y="1684992"/>
            <a:ext cx="388843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defRPr/>
            </a:pPr>
            <a:r>
              <a:rPr lang="zh-CN" altLang="en-US" sz="1865" b="1" dirty="0">
                <a:solidFill>
                  <a:srgbClr val="233B43"/>
                </a:solidFill>
                <a:cs typeface="+mn-ea"/>
                <a:sym typeface="+mn-lt"/>
              </a:rPr>
              <a:t>输入层</a:t>
            </a:r>
            <a:endParaRPr lang="en-US" altLang="zh-CN" sz="1865" b="1" dirty="0">
              <a:solidFill>
                <a:srgbClr val="233B43"/>
              </a:solidFill>
              <a:cs typeface="+mn-ea"/>
              <a:sym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96195" y="2046044"/>
            <a:ext cx="3076495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>
              <a:lnSpc>
                <a:spcPct val="130000"/>
              </a:lnSpc>
              <a:spcBef>
                <a:spcPts val="800"/>
              </a:spcBef>
              <a:defRPr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调用 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Python 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系统函数 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input()</a:t>
            </a: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378765" y="3629955"/>
            <a:ext cx="388843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defRPr/>
            </a:pPr>
            <a:r>
              <a:rPr lang="zh-CN" altLang="en-US" sz="1865" b="1" dirty="0">
                <a:solidFill>
                  <a:srgbClr val="233B43"/>
                </a:solidFill>
                <a:cs typeface="+mn-ea"/>
                <a:sym typeface="+mn-lt"/>
              </a:rPr>
              <a:t>模块控制层</a:t>
            </a:r>
            <a:endParaRPr lang="en-US" altLang="zh-CN" sz="1865" b="1" dirty="0">
              <a:solidFill>
                <a:srgbClr val="233B43"/>
              </a:solidFill>
              <a:cs typeface="+mn-ea"/>
              <a:sym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994590" y="3914877"/>
            <a:ext cx="2976282" cy="100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>
              <a:lnSpc>
                <a:spcPct val="130000"/>
              </a:lnSpc>
              <a:spcBef>
                <a:spcPts val="800"/>
              </a:spcBef>
              <a:defRPr/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SQL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注入 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XSS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攻击 文件上传 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       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弱口令 后门 拓展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defTabSz="1218565">
              <a:lnSpc>
                <a:spcPct val="130000"/>
              </a:lnSpc>
              <a:spcBef>
                <a:spcPts val="800"/>
              </a:spcBef>
              <a:defRPr/>
            </a:pP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01374" y="4846266"/>
            <a:ext cx="2605686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8565">
              <a:defRPr/>
            </a:pPr>
            <a:r>
              <a:rPr lang="zh-CN" altLang="en-US" sz="1865" b="1" dirty="0">
                <a:solidFill>
                  <a:srgbClr val="233B43"/>
                </a:solidFill>
                <a:cs typeface="+mn-ea"/>
                <a:sym typeface="+mn-lt"/>
              </a:rPr>
              <a:t>输出层</a:t>
            </a:r>
            <a:endParaRPr lang="en-US" altLang="zh-CN" sz="1865" b="1" dirty="0">
              <a:solidFill>
                <a:srgbClr val="233B43"/>
              </a:solidFill>
              <a:cs typeface="+mn-ea"/>
              <a:sym typeface="+mn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31825" y="5154930"/>
            <a:ext cx="3100070" cy="753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8565">
              <a:lnSpc>
                <a:spcPct val="130000"/>
              </a:lnSpc>
              <a:spcBef>
                <a:spcPts val="800"/>
              </a:spcBef>
              <a:defRPr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输出存在漏洞的 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URL 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以及修复建议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algn="r" defTabSz="1218565">
              <a:lnSpc>
                <a:spcPct val="130000"/>
              </a:lnSpc>
              <a:spcBef>
                <a:spcPts val="800"/>
              </a:spcBef>
              <a:defRPr/>
            </a:pP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704874" y="1647679"/>
            <a:ext cx="4674049" cy="3915040"/>
            <a:chOff x="2724547" y="1560495"/>
            <a:chExt cx="3505537" cy="2003165"/>
          </a:xfrm>
        </p:grpSpPr>
        <p:sp>
          <p:nvSpPr>
            <p:cNvPr id="28" name="Freeform 779"/>
            <p:cNvSpPr/>
            <p:nvPr/>
          </p:nvSpPr>
          <p:spPr bwMode="auto">
            <a:xfrm>
              <a:off x="4165420" y="1560495"/>
              <a:ext cx="634775" cy="362415"/>
            </a:xfrm>
            <a:custGeom>
              <a:avLst/>
              <a:gdLst>
                <a:gd name="T0" fmla="*/ 145 w 289"/>
                <a:gd name="T1" fmla="*/ 0 h 165"/>
                <a:gd name="T2" fmla="*/ 0 w 289"/>
                <a:gd name="T3" fmla="*/ 165 h 165"/>
                <a:gd name="T4" fmla="*/ 289 w 289"/>
                <a:gd name="T5" fmla="*/ 165 h 165"/>
                <a:gd name="T6" fmla="*/ 145 w 289"/>
                <a:gd name="T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9" h="165">
                  <a:moveTo>
                    <a:pt x="145" y="0"/>
                  </a:moveTo>
                  <a:lnTo>
                    <a:pt x="0" y="165"/>
                  </a:lnTo>
                  <a:lnTo>
                    <a:pt x="289" y="16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0BADA2"/>
            </a:solidFill>
            <a:ln>
              <a:noFill/>
            </a:ln>
          </p:spPr>
          <p:txBody>
            <a:bodyPr/>
            <a:lstStyle/>
            <a:p>
              <a:pPr defTabSz="1218565"/>
              <a:endParaRPr lang="zh-CN" altLang="en-US" sz="2135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780"/>
            <p:cNvSpPr/>
            <p:nvPr/>
          </p:nvSpPr>
          <p:spPr bwMode="auto">
            <a:xfrm>
              <a:off x="3686593" y="2109608"/>
              <a:ext cx="1581445" cy="364611"/>
            </a:xfrm>
            <a:custGeom>
              <a:avLst/>
              <a:gdLst>
                <a:gd name="T0" fmla="*/ 0 w 720"/>
                <a:gd name="T1" fmla="*/ 166 h 166"/>
                <a:gd name="T2" fmla="*/ 720 w 720"/>
                <a:gd name="T3" fmla="*/ 166 h 166"/>
                <a:gd name="T4" fmla="*/ 576 w 720"/>
                <a:gd name="T5" fmla="*/ 0 h 166"/>
                <a:gd name="T6" fmla="*/ 144 w 720"/>
                <a:gd name="T7" fmla="*/ 0 h 166"/>
                <a:gd name="T8" fmla="*/ 0 w 720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166">
                  <a:moveTo>
                    <a:pt x="0" y="166"/>
                  </a:moveTo>
                  <a:lnTo>
                    <a:pt x="720" y="166"/>
                  </a:lnTo>
                  <a:lnTo>
                    <a:pt x="576" y="0"/>
                  </a:lnTo>
                  <a:lnTo>
                    <a:pt x="144" y="0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defTabSz="1218565"/>
              <a:endParaRPr lang="zh-CN" altLang="en-US" sz="2135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781"/>
            <p:cNvSpPr/>
            <p:nvPr/>
          </p:nvSpPr>
          <p:spPr bwMode="auto">
            <a:xfrm>
              <a:off x="3205569" y="2660918"/>
              <a:ext cx="2543491" cy="351432"/>
            </a:xfrm>
            <a:custGeom>
              <a:avLst/>
              <a:gdLst>
                <a:gd name="T0" fmla="*/ 0 w 1158"/>
                <a:gd name="T1" fmla="*/ 160 h 160"/>
                <a:gd name="T2" fmla="*/ 1158 w 1158"/>
                <a:gd name="T3" fmla="*/ 160 h 160"/>
                <a:gd name="T4" fmla="*/ 1014 w 1158"/>
                <a:gd name="T5" fmla="*/ 0 h 160"/>
                <a:gd name="T6" fmla="*/ 144 w 1158"/>
                <a:gd name="T7" fmla="*/ 0 h 160"/>
                <a:gd name="T8" fmla="*/ 0 w 1158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8" h="160">
                  <a:moveTo>
                    <a:pt x="0" y="160"/>
                  </a:moveTo>
                  <a:lnTo>
                    <a:pt x="1158" y="160"/>
                  </a:lnTo>
                  <a:lnTo>
                    <a:pt x="1014" y="0"/>
                  </a:lnTo>
                  <a:lnTo>
                    <a:pt x="144" y="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0BADA2"/>
            </a:solidFill>
            <a:ln>
              <a:noFill/>
            </a:ln>
          </p:spPr>
          <p:txBody>
            <a:bodyPr/>
            <a:lstStyle/>
            <a:p>
              <a:pPr defTabSz="1218565"/>
              <a:endParaRPr lang="zh-CN" altLang="en-US" sz="2135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782"/>
            <p:cNvSpPr/>
            <p:nvPr/>
          </p:nvSpPr>
          <p:spPr bwMode="auto">
            <a:xfrm>
              <a:off x="2724547" y="3201245"/>
              <a:ext cx="3505537" cy="362415"/>
            </a:xfrm>
            <a:custGeom>
              <a:avLst/>
              <a:gdLst>
                <a:gd name="T0" fmla="*/ 0 w 1596"/>
                <a:gd name="T1" fmla="*/ 165 h 165"/>
                <a:gd name="T2" fmla="*/ 1596 w 1596"/>
                <a:gd name="T3" fmla="*/ 165 h 165"/>
                <a:gd name="T4" fmla="*/ 1452 w 1596"/>
                <a:gd name="T5" fmla="*/ 0 h 165"/>
                <a:gd name="T6" fmla="*/ 144 w 1596"/>
                <a:gd name="T7" fmla="*/ 0 h 165"/>
                <a:gd name="T8" fmla="*/ 0 w 1596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6" h="165">
                  <a:moveTo>
                    <a:pt x="0" y="165"/>
                  </a:moveTo>
                  <a:lnTo>
                    <a:pt x="1596" y="165"/>
                  </a:lnTo>
                  <a:lnTo>
                    <a:pt x="1452" y="0"/>
                  </a:lnTo>
                  <a:lnTo>
                    <a:pt x="144" y="0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defTabSz="1218565"/>
              <a:endParaRPr lang="zh-CN" altLang="en-US" sz="2135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2" name="TextBox 682"/>
            <p:cNvSpPr txBox="1"/>
            <p:nvPr/>
          </p:nvSpPr>
          <p:spPr>
            <a:xfrm>
              <a:off x="4176559" y="1774139"/>
              <a:ext cx="612882" cy="1732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latin typeface="方正中等线简体" pitchFamily="65" charset="-122"/>
                  <a:ea typeface="方正中等线简体" pitchFamily="65" charset="-122"/>
                </a:defRPr>
              </a:lvl1pPr>
            </a:lstStyle>
            <a:p>
              <a:pPr algn="ctr" defTabSz="1218565"/>
              <a:r>
                <a:rPr lang="zh-CN" altLang="en-US" sz="16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输入层</a:t>
              </a:r>
              <a:endParaRPr lang="zh-CN" altLang="en-US" sz="16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TextBox 682"/>
            <p:cNvSpPr txBox="1"/>
            <p:nvPr/>
          </p:nvSpPr>
          <p:spPr>
            <a:xfrm>
              <a:off x="4033425" y="2181062"/>
              <a:ext cx="907941" cy="1732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latin typeface="方正中等线简体" pitchFamily="65" charset="-122"/>
                  <a:ea typeface="方正中等线简体" pitchFamily="65" charset="-122"/>
                </a:defRPr>
              </a:lvl1pPr>
            </a:lstStyle>
            <a:p>
              <a:pPr algn="ctr" defTabSz="1218565"/>
              <a:r>
                <a:rPr lang="zh-CN" altLang="en-US" sz="16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扫描控制层</a:t>
              </a:r>
              <a:endParaRPr lang="zh-CN" altLang="en-US" sz="16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TextBox 682"/>
            <p:cNvSpPr txBox="1"/>
            <p:nvPr/>
          </p:nvSpPr>
          <p:spPr>
            <a:xfrm>
              <a:off x="4033425" y="2768869"/>
              <a:ext cx="907942" cy="1732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latin typeface="方正中等线简体" pitchFamily="65" charset="-122"/>
                  <a:ea typeface="方正中等线简体" pitchFamily="65" charset="-122"/>
                </a:defRPr>
              </a:lvl1pPr>
            </a:lstStyle>
            <a:p>
              <a:pPr algn="ctr" defTabSz="1218565"/>
              <a:r>
                <a:rPr lang="zh-CN" altLang="en-US" sz="16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模块控制层</a:t>
              </a:r>
              <a:endParaRPr lang="zh-CN" altLang="en-US" sz="16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TextBox 682"/>
            <p:cNvSpPr txBox="1"/>
            <p:nvPr/>
          </p:nvSpPr>
          <p:spPr>
            <a:xfrm>
              <a:off x="4187314" y="3297354"/>
              <a:ext cx="600164" cy="1732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latin typeface="方正中等线简体" pitchFamily="65" charset="-122"/>
                  <a:ea typeface="方正中等线简体" pitchFamily="65" charset="-122"/>
                </a:defRPr>
              </a:lvl1pPr>
            </a:lstStyle>
            <a:p>
              <a:pPr algn="ctr" defTabSz="1218565"/>
              <a:r>
                <a:rPr lang="zh-CN" altLang="en-US" sz="16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输出层</a:t>
              </a:r>
              <a:endParaRPr lang="zh-CN" altLang="en-US" sz="16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1496128" y="2712075"/>
            <a:ext cx="2605686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8565">
              <a:defRPr/>
            </a:pPr>
            <a:r>
              <a:rPr lang="zh-CN" altLang="en-US" sz="1865" b="1" dirty="0">
                <a:solidFill>
                  <a:srgbClr val="233B43"/>
                </a:solidFill>
                <a:cs typeface="+mn-ea"/>
                <a:sym typeface="+mn-lt"/>
              </a:rPr>
              <a:t>扫描控制层</a:t>
            </a:r>
            <a:endParaRPr lang="en-US" altLang="zh-CN" sz="1865" b="1" dirty="0">
              <a:solidFill>
                <a:srgbClr val="233B43"/>
              </a:solidFill>
              <a:cs typeface="+mn-ea"/>
              <a:sym typeface="+mn-lt"/>
            </a:endParaRPr>
          </a:p>
        </p:txBody>
      </p:sp>
      <p:sp>
        <p:nvSpPr>
          <p:cNvPr id="39" name="TextBox 68"/>
          <p:cNvSpPr txBox="1"/>
          <p:nvPr/>
        </p:nvSpPr>
        <p:spPr>
          <a:xfrm>
            <a:off x="1940462" y="2986511"/>
            <a:ext cx="2883428" cy="72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8565">
              <a:lnSpc>
                <a:spcPct val="130000"/>
              </a:lnSpc>
              <a:spcBef>
                <a:spcPts val="800"/>
              </a:spcBef>
              <a:defRPr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进行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URL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检查、扫描、分析和归档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algn="r" defTabSz="1218565">
              <a:lnSpc>
                <a:spcPct val="130000"/>
              </a:lnSpc>
              <a:spcBef>
                <a:spcPts val="800"/>
              </a:spcBef>
              <a:defRPr/>
            </a:pP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5" name="TextBox 20"/>
          <p:cNvSpPr txBox="1"/>
          <p:nvPr/>
        </p:nvSpPr>
        <p:spPr>
          <a:xfrm>
            <a:off x="945533" y="434612"/>
            <a:ext cx="1989858" cy="440932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系统框架结构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27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BADA2"/>
                </a:solidFill>
                <a:cs typeface="+mn-ea"/>
                <a:sym typeface="+mn-lt"/>
              </a:endParaRPr>
            </a:p>
          </p:txBody>
        </p:sp>
        <p:sp>
          <p:nvSpPr>
            <p:cNvPr id="33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BADA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箭头: 下 22"/>
          <p:cNvSpPr/>
          <p:nvPr/>
        </p:nvSpPr>
        <p:spPr>
          <a:xfrm>
            <a:off x="5818403" y="2362223"/>
            <a:ext cx="445643" cy="349878"/>
          </a:xfrm>
          <a:prstGeom prst="down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下 33"/>
          <p:cNvSpPr/>
          <p:nvPr/>
        </p:nvSpPr>
        <p:spPr>
          <a:xfrm>
            <a:off x="5819162" y="4492823"/>
            <a:ext cx="463493" cy="353984"/>
          </a:xfrm>
          <a:prstGeom prst="down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下 39"/>
          <p:cNvSpPr/>
          <p:nvPr/>
        </p:nvSpPr>
        <p:spPr>
          <a:xfrm>
            <a:off x="5818403" y="3436792"/>
            <a:ext cx="445643" cy="353985"/>
          </a:xfrm>
          <a:prstGeom prst="down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AutoShape 19"/>
          <p:cNvSpPr>
            <a:spLocks noChangeAspect="1" noChangeArrowheads="1" noTextEdit="1"/>
          </p:cNvSpPr>
          <p:nvPr/>
        </p:nvSpPr>
        <p:spPr bwMode="auto">
          <a:xfrm rot="17150482">
            <a:off x="4198940" y="729456"/>
            <a:ext cx="4252913" cy="634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159786" y="3720975"/>
            <a:ext cx="1107996" cy="902129"/>
            <a:chOff x="3158997" y="3720976"/>
            <a:chExt cx="1107999" cy="902130"/>
          </a:xfrm>
        </p:grpSpPr>
        <p:sp>
          <p:nvSpPr>
            <p:cNvPr id="58" name="TextBox 8"/>
            <p:cNvSpPr>
              <a:spLocks noChangeArrowheads="1"/>
            </p:cNvSpPr>
            <p:nvPr/>
          </p:nvSpPr>
          <p:spPr bwMode="auto">
            <a:xfrm>
              <a:off x="3158997" y="4253774"/>
              <a:ext cx="11079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dirty="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网站扫描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62" name="TextBox 38"/>
            <p:cNvSpPr>
              <a:spLocks noChangeArrowheads="1"/>
            </p:cNvSpPr>
            <p:nvPr/>
          </p:nvSpPr>
          <p:spPr bwMode="auto">
            <a:xfrm>
              <a:off x="3359668" y="3720976"/>
              <a:ext cx="658899" cy="646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0" i="0" u="none" strike="noStrike" kern="1200" cap="none" spc="-151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01</a:t>
              </a:r>
              <a:endParaRPr kumimoji="0" lang="zh-CN" altLang="en-US" sz="3600" b="0" i="0" u="none" strike="noStrike" kern="1200" cap="none" spc="-15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64383" y="2343312"/>
            <a:ext cx="1197499" cy="1220525"/>
            <a:chOff x="4963588" y="2343309"/>
            <a:chExt cx="1197499" cy="1220524"/>
          </a:xfrm>
        </p:grpSpPr>
        <p:sp>
          <p:nvSpPr>
            <p:cNvPr id="59" name="TextBox 8"/>
            <p:cNvSpPr>
              <a:spLocks noChangeArrowheads="1"/>
            </p:cNvSpPr>
            <p:nvPr/>
          </p:nvSpPr>
          <p:spPr bwMode="auto">
            <a:xfrm>
              <a:off x="4963588" y="2917503"/>
              <a:ext cx="1197499" cy="64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dirty="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爬虫爬取信息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63" name="TextBox 39"/>
            <p:cNvSpPr>
              <a:spLocks noChangeArrowheads="1"/>
            </p:cNvSpPr>
            <p:nvPr/>
          </p:nvSpPr>
          <p:spPr bwMode="auto">
            <a:xfrm>
              <a:off x="5162468" y="2343309"/>
              <a:ext cx="697627" cy="64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02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67139" y="4735563"/>
            <a:ext cx="1107996" cy="952849"/>
            <a:chOff x="5866349" y="4735561"/>
            <a:chExt cx="1107998" cy="952848"/>
          </a:xfrm>
        </p:grpSpPr>
        <p:sp>
          <p:nvSpPr>
            <p:cNvPr id="60" name="TextBox 8"/>
            <p:cNvSpPr>
              <a:spLocks noChangeArrowheads="1"/>
            </p:cNvSpPr>
            <p:nvPr/>
          </p:nvSpPr>
          <p:spPr bwMode="auto">
            <a:xfrm>
              <a:off x="5866349" y="5319077"/>
              <a:ext cx="11079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漏洞判别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72" name="TextBox 40"/>
            <p:cNvSpPr>
              <a:spLocks noChangeArrowheads="1"/>
            </p:cNvSpPr>
            <p:nvPr/>
          </p:nvSpPr>
          <p:spPr bwMode="auto">
            <a:xfrm>
              <a:off x="6030913" y="4735561"/>
              <a:ext cx="697628" cy="64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03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790406" y="2995012"/>
            <a:ext cx="1723549" cy="1046443"/>
            <a:chOff x="7789610" y="2995009"/>
            <a:chExt cx="1723549" cy="1046442"/>
          </a:xfrm>
        </p:grpSpPr>
        <p:sp>
          <p:nvSpPr>
            <p:cNvPr id="61" name="TextBox 8"/>
            <p:cNvSpPr>
              <a:spLocks noChangeArrowheads="1"/>
            </p:cNvSpPr>
            <p:nvPr/>
          </p:nvSpPr>
          <p:spPr bwMode="auto">
            <a:xfrm>
              <a:off x="7789610" y="3641341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dirty="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提供解决方案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73" name="TextBox 41"/>
            <p:cNvSpPr>
              <a:spLocks noChangeArrowheads="1"/>
            </p:cNvSpPr>
            <p:nvPr/>
          </p:nvSpPr>
          <p:spPr bwMode="auto">
            <a:xfrm>
              <a:off x="8255446" y="2995009"/>
              <a:ext cx="697627" cy="64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04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33" name="TextBox 20"/>
          <p:cNvSpPr txBox="1"/>
          <p:nvPr/>
        </p:nvSpPr>
        <p:spPr>
          <a:xfrm>
            <a:off x="945533" y="433345"/>
            <a:ext cx="2007392" cy="440932"/>
          </a:xfrm>
          <a:prstGeom prst="rect">
            <a:avLst/>
          </a:prstGeom>
          <a:noFill/>
        </p:spPr>
        <p:txBody>
          <a:bodyPr wrap="square" lIns="70907" tIns="35454" rIns="70907" bIns="3545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系统功能结构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BADA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35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6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014" y="810694"/>
            <a:ext cx="5734695" cy="5978332"/>
          </a:xfrm>
          <a:prstGeom prst="rect">
            <a:avLst/>
          </a:prstGeom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 r="25270"/>
          <a:stretch>
            <a:fillRect/>
          </a:stretch>
        </p:blipFill>
        <p:spPr bwMode="auto">
          <a:xfrm>
            <a:off x="6096000" y="1275127"/>
            <a:ext cx="4871442" cy="494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n1g5rzg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2768</Words>
  <Application>WPS 演示</Application>
  <PresentationFormat>宽屏</PresentationFormat>
  <Paragraphs>472</Paragraphs>
  <Slides>24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宋体</vt:lpstr>
      <vt:lpstr>Wingdings</vt:lpstr>
      <vt:lpstr>方正中等线简体</vt:lpstr>
      <vt:lpstr>Arial</vt:lpstr>
      <vt:lpstr>微软雅黑</vt:lpstr>
      <vt:lpstr>Arial Unicode MS</vt:lpstr>
      <vt:lpstr>等线</vt:lpstr>
      <vt:lpstr>Times New Roman</vt:lpstr>
      <vt:lpstr>MS Gothic</vt:lpstr>
      <vt:lpstr>Calibri</vt:lpstr>
      <vt:lpstr>Arial Narrow</vt:lpstr>
      <vt:lpstr>Bodoni MT Black</vt:lpstr>
      <vt:lpstr>幼圆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cough</cp:lastModifiedBy>
  <cp:revision>147</cp:revision>
  <dcterms:created xsi:type="dcterms:W3CDTF">2019-07-27T02:34:00Z</dcterms:created>
  <dcterms:modified xsi:type="dcterms:W3CDTF">2019-07-31T13:35:14Z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