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1" r:id="rId5"/>
    <p:sldId id="262" r:id="rId6"/>
    <p:sldId id="272" r:id="rId7"/>
    <p:sldId id="264" r:id="rId8"/>
    <p:sldId id="271" r:id="rId9"/>
    <p:sldId id="265" r:id="rId10"/>
    <p:sldId id="266" r:id="rId11"/>
    <p:sldId id="268" r:id="rId12"/>
    <p:sldId id="269" r:id="rId13"/>
    <p:sldId id="270" r:id="rId14"/>
    <p:sldId id="273" r:id="rId15"/>
    <p:sldId id="275" r:id="rId16"/>
    <p:sldId id="276" r:id="rId17"/>
    <p:sldId id="278" r:id="rId18"/>
    <p:sldId id="279" r:id="rId19"/>
    <p:sldId id="280" r:id="rId20"/>
    <p:sldId id="28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26" autoAdjust="0"/>
  </p:normalViewPr>
  <p:slideViewPr>
    <p:cSldViewPr snapToGrid="0">
      <p:cViewPr varScale="1">
        <p:scale>
          <a:sx n="82" d="100"/>
          <a:sy n="82" d="100"/>
        </p:scale>
        <p:origin x="720" y="58"/>
      </p:cViewPr>
      <p:guideLst/>
    </p:cSldViewPr>
  </p:slideViewPr>
  <p:outlineViewPr>
    <p:cViewPr>
      <p:scale>
        <a:sx n="33" d="100"/>
        <a:sy n="33" d="100"/>
      </p:scale>
      <p:origin x="0" y="-15317"/>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12/4/2023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12/4/2023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AA7746-75D7-4697-B94C-309364E6EDD7}"/>
              </a:ext>
            </a:extLst>
          </p:cNvPr>
          <p:cNvSpPr>
            <a:spLocks noGrp="1"/>
          </p:cNvSpPr>
          <p:nvPr>
            <p:ph type="ctrTitle"/>
          </p:nvPr>
        </p:nvSpPr>
        <p:spPr/>
        <p:txBody>
          <a:bodyPr/>
          <a:lstStyle/>
          <a:p>
            <a:r>
              <a:rPr lang="es-ES" noProof="0" dirty="0"/>
              <a:t>Conversor de base</a:t>
            </a:r>
          </a:p>
        </p:txBody>
      </p:sp>
      <p:sp>
        <p:nvSpPr>
          <p:cNvPr id="3" name="Subtítulo 2">
            <a:extLst>
              <a:ext uri="{FF2B5EF4-FFF2-40B4-BE49-F238E27FC236}">
                <a16:creationId xmlns:a16="http://schemas.microsoft.com/office/drawing/2014/main" id="{909FB236-B89C-413E-B4A6-8BEDEA97B3C3}"/>
              </a:ext>
            </a:extLst>
          </p:cNvPr>
          <p:cNvSpPr>
            <a:spLocks noGrp="1"/>
          </p:cNvSpPr>
          <p:nvPr>
            <p:ph type="subTitle" idx="1"/>
          </p:nvPr>
        </p:nvSpPr>
        <p:spPr/>
        <p:txBody>
          <a:bodyPr/>
          <a:lstStyle/>
          <a:p>
            <a:r>
              <a:rPr lang="es-ES" noProof="0" dirty="0"/>
              <a:t>Manrique </a:t>
            </a:r>
            <a:r>
              <a:rPr lang="es-ES" noProof="0" dirty="0" err="1"/>
              <a:t>benites</a:t>
            </a:r>
            <a:r>
              <a:rPr lang="es-ES" noProof="0" dirty="0"/>
              <a:t>, Michael </a:t>
            </a:r>
            <a:r>
              <a:rPr lang="es-ES" noProof="0" dirty="0" err="1"/>
              <a:t>francois</a:t>
            </a:r>
            <a:r>
              <a:rPr lang="es-ES" noProof="0" dirty="0"/>
              <a:t>		</a:t>
            </a:r>
            <a:r>
              <a:rPr lang="es-ES" noProof="0" dirty="0" err="1"/>
              <a:t>u18100659</a:t>
            </a:r>
            <a:endParaRPr lang="es-ES" noProof="0" dirty="0"/>
          </a:p>
        </p:txBody>
      </p:sp>
    </p:spTree>
    <p:extLst>
      <p:ext uri="{BB962C8B-B14F-4D97-AF65-F5344CB8AC3E}">
        <p14:creationId xmlns:p14="http://schemas.microsoft.com/office/powerpoint/2010/main" val="1229960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3E8C5E-E95B-4B0A-8556-72585995C7CC}"/>
              </a:ext>
            </a:extLst>
          </p:cNvPr>
          <p:cNvSpPr>
            <a:spLocks noGrp="1"/>
          </p:cNvSpPr>
          <p:nvPr>
            <p:ph type="title"/>
          </p:nvPr>
        </p:nvSpPr>
        <p:spPr/>
        <p:txBody>
          <a:bodyPr/>
          <a:lstStyle/>
          <a:p>
            <a:r>
              <a:rPr lang="es-ES" noProof="0" dirty="0"/>
              <a:t>Conversor de base</a:t>
            </a:r>
          </a:p>
        </p:txBody>
      </p:sp>
      <p:sp>
        <p:nvSpPr>
          <p:cNvPr id="3" name="Marcador de texto 2">
            <a:extLst>
              <a:ext uri="{FF2B5EF4-FFF2-40B4-BE49-F238E27FC236}">
                <a16:creationId xmlns:a16="http://schemas.microsoft.com/office/drawing/2014/main" id="{8491BB83-A765-4864-A768-01998AABFD6A}"/>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1266978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EB7E81-8873-4BE7-9ABF-D92C09CE76A1}"/>
              </a:ext>
            </a:extLst>
          </p:cNvPr>
          <p:cNvSpPr>
            <a:spLocks noGrp="1"/>
          </p:cNvSpPr>
          <p:nvPr>
            <p:ph type="title"/>
          </p:nvPr>
        </p:nvSpPr>
        <p:spPr/>
        <p:txBody>
          <a:bodyPr/>
          <a:lstStyle/>
          <a:p>
            <a:r>
              <a:rPr lang="es-ES" noProof="0" dirty="0"/>
              <a:t>De decimal a hexadecimal o a octal</a:t>
            </a:r>
          </a:p>
        </p:txBody>
      </p:sp>
      <p:sp>
        <p:nvSpPr>
          <p:cNvPr id="3" name="Marcador de contenido 2">
            <a:extLst>
              <a:ext uri="{FF2B5EF4-FFF2-40B4-BE49-F238E27FC236}">
                <a16:creationId xmlns:a16="http://schemas.microsoft.com/office/drawing/2014/main" id="{BD2041A9-5E63-4626-89DF-3260EA8A8053}"/>
              </a:ext>
            </a:extLst>
          </p:cNvPr>
          <p:cNvSpPr>
            <a:spLocks noGrp="1"/>
          </p:cNvSpPr>
          <p:nvPr>
            <p:ph sz="half" idx="1"/>
          </p:nvPr>
        </p:nvSpPr>
        <p:spPr/>
        <p:txBody>
          <a:bodyPr/>
          <a:lstStyle/>
          <a:p>
            <a:r>
              <a:rPr lang="es-ES" noProof="0" dirty="0" err="1"/>
              <a:t>NUMBER</a:t>
            </a:r>
            <a:r>
              <a:rPr lang="es-ES" noProof="0" dirty="0"/>
              <a:t> </a:t>
            </a:r>
            <a:r>
              <a:rPr lang="es-ES" noProof="0" dirty="0" err="1"/>
              <a:t>EOL</a:t>
            </a:r>
            <a:r>
              <a:rPr lang="es-ES" noProof="0" dirty="0"/>
              <a:t>: Para que la función se ejecute, se espera un número seguido de un final de línea (tecla </a:t>
            </a:r>
            <a:r>
              <a:rPr lang="es-ES" noProof="0" dirty="0" err="1"/>
              <a:t>enter</a:t>
            </a:r>
            <a:r>
              <a:rPr lang="es-ES" noProof="0" dirty="0"/>
              <a:t>, \n). Si lo que se ingresa no cumple con esa forma entonces imprimirá un mensaje de error.</a:t>
            </a:r>
          </a:p>
          <a:p>
            <a:r>
              <a:rPr lang="es-ES" noProof="0" dirty="0"/>
              <a:t>Estas conversiones son directas por lo que no requiere mucho código.</a:t>
            </a:r>
          </a:p>
          <a:p>
            <a:r>
              <a:rPr lang="es-ES" noProof="0" dirty="0"/>
              <a:t>Utiliza los tipos %X - %o de la función </a:t>
            </a:r>
            <a:r>
              <a:rPr lang="es-ES" noProof="0" dirty="0" err="1"/>
              <a:t>printf</a:t>
            </a:r>
            <a:r>
              <a:rPr lang="es-ES" noProof="0" dirty="0"/>
              <a:t> para convertir el número ingresado en hexadecimal y a octal respectivamente.</a:t>
            </a:r>
          </a:p>
          <a:p>
            <a:endParaRPr lang="es-ES" noProof="0" dirty="0"/>
          </a:p>
        </p:txBody>
      </p:sp>
      <p:pic>
        <p:nvPicPr>
          <p:cNvPr id="6" name="Marcador de contenido 5">
            <a:extLst>
              <a:ext uri="{FF2B5EF4-FFF2-40B4-BE49-F238E27FC236}">
                <a16:creationId xmlns:a16="http://schemas.microsoft.com/office/drawing/2014/main" id="{C4078296-612B-421A-8145-36425C28534A}"/>
              </a:ext>
            </a:extLst>
          </p:cNvPr>
          <p:cNvPicPr>
            <a:picLocks noGrp="1" noChangeAspect="1"/>
          </p:cNvPicPr>
          <p:nvPr>
            <p:ph sz="half" idx="2"/>
          </p:nvPr>
        </p:nvPicPr>
        <p:blipFill>
          <a:blip r:embed="rId2"/>
          <a:stretch>
            <a:fillRect/>
          </a:stretch>
        </p:blipFill>
        <p:spPr>
          <a:xfrm>
            <a:off x="6086440" y="2305065"/>
            <a:ext cx="4465707" cy="3322608"/>
          </a:xfrm>
        </p:spPr>
      </p:pic>
    </p:spTree>
    <p:extLst>
      <p:ext uri="{BB962C8B-B14F-4D97-AF65-F5344CB8AC3E}">
        <p14:creationId xmlns:p14="http://schemas.microsoft.com/office/powerpoint/2010/main" val="1929651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8F5737-2E80-4FFF-A5ED-D54DDF40F1C3}"/>
              </a:ext>
            </a:extLst>
          </p:cNvPr>
          <p:cNvSpPr>
            <a:spLocks noGrp="1"/>
          </p:cNvSpPr>
          <p:nvPr>
            <p:ph type="title"/>
          </p:nvPr>
        </p:nvSpPr>
        <p:spPr/>
        <p:txBody>
          <a:bodyPr>
            <a:normAutofit/>
          </a:bodyPr>
          <a:lstStyle/>
          <a:p>
            <a:r>
              <a:rPr lang="es-ES" noProof="0" dirty="0"/>
              <a:t>La función </a:t>
            </a:r>
            <a:r>
              <a:rPr lang="es-ES" noProof="0" dirty="0" err="1"/>
              <a:t>printf</a:t>
            </a:r>
            <a:br>
              <a:rPr lang="es-ES" noProof="0" dirty="0"/>
            </a:br>
            <a:r>
              <a:rPr lang="es-ES" cap="none" noProof="0" dirty="0"/>
              <a:t>%[</a:t>
            </a:r>
            <a:r>
              <a:rPr lang="es-ES" cap="none" noProof="0" dirty="0" err="1"/>
              <a:t>parameter</a:t>
            </a:r>
            <a:r>
              <a:rPr lang="es-ES" cap="none" noProof="0" dirty="0"/>
              <a:t>][</a:t>
            </a:r>
            <a:r>
              <a:rPr lang="es-ES" cap="none" noProof="0" dirty="0" err="1"/>
              <a:t>flags</a:t>
            </a:r>
            <a:r>
              <a:rPr lang="es-ES" cap="none" noProof="0" dirty="0"/>
              <a:t>][</a:t>
            </a:r>
            <a:r>
              <a:rPr lang="es-ES" cap="none" noProof="0" dirty="0" err="1"/>
              <a:t>width</a:t>
            </a:r>
            <a:r>
              <a:rPr lang="es-ES" cap="none" noProof="0" dirty="0"/>
              <a:t>][.</a:t>
            </a:r>
            <a:r>
              <a:rPr lang="es-ES" cap="none" noProof="0" dirty="0" err="1"/>
              <a:t>precision</a:t>
            </a:r>
            <a:r>
              <a:rPr lang="es-ES" cap="none" noProof="0" dirty="0"/>
              <a:t>][</a:t>
            </a:r>
            <a:r>
              <a:rPr lang="es-ES" cap="none" noProof="0" dirty="0" err="1"/>
              <a:t>length</a:t>
            </a:r>
            <a:r>
              <a:rPr lang="es-ES" cap="none" noProof="0" dirty="0"/>
              <a:t>]</a:t>
            </a:r>
            <a:r>
              <a:rPr lang="es-ES" cap="none" noProof="0" dirty="0" err="1"/>
              <a:t>type</a:t>
            </a:r>
            <a:endParaRPr lang="es-ES" noProof="0" dirty="0"/>
          </a:p>
        </p:txBody>
      </p:sp>
      <p:graphicFrame>
        <p:nvGraphicFramePr>
          <p:cNvPr id="7" name="Tabla 7">
            <a:extLst>
              <a:ext uri="{FF2B5EF4-FFF2-40B4-BE49-F238E27FC236}">
                <a16:creationId xmlns:a16="http://schemas.microsoft.com/office/drawing/2014/main" id="{9C863909-EA0D-4609-A04E-294A3D4DFD02}"/>
              </a:ext>
            </a:extLst>
          </p:cNvPr>
          <p:cNvGraphicFramePr>
            <a:graphicFrameLocks noGrp="1"/>
          </p:cNvGraphicFramePr>
          <p:nvPr>
            <p:ph idx="1"/>
            <p:extLst>
              <p:ext uri="{D42A27DB-BD31-4B8C-83A1-F6EECF244321}">
                <p14:modId xmlns:p14="http://schemas.microsoft.com/office/powerpoint/2010/main" val="1846213712"/>
              </p:ext>
            </p:extLst>
          </p:nvPr>
        </p:nvGraphicFramePr>
        <p:xfrm>
          <a:off x="685800" y="2141538"/>
          <a:ext cx="10131424" cy="4450080"/>
        </p:xfrm>
        <a:graphic>
          <a:graphicData uri="http://schemas.openxmlformats.org/drawingml/2006/table">
            <a:tbl>
              <a:tblPr firstRow="1" bandRow="1">
                <a:tableStyleId>{F5AB1C69-6EDB-4FF4-983F-18BD219EF322}</a:tableStyleId>
              </a:tblPr>
              <a:tblGrid>
                <a:gridCol w="1077686">
                  <a:extLst>
                    <a:ext uri="{9D8B030D-6E8A-4147-A177-3AD203B41FA5}">
                      <a16:colId xmlns:a16="http://schemas.microsoft.com/office/drawing/2014/main" val="2891941510"/>
                    </a:ext>
                  </a:extLst>
                </a:gridCol>
                <a:gridCol w="9053738">
                  <a:extLst>
                    <a:ext uri="{9D8B030D-6E8A-4147-A177-3AD203B41FA5}">
                      <a16:colId xmlns:a16="http://schemas.microsoft.com/office/drawing/2014/main" val="2585700704"/>
                    </a:ext>
                  </a:extLst>
                </a:gridCol>
              </a:tblGrid>
              <a:tr h="370840">
                <a:tc>
                  <a:txBody>
                    <a:bodyPr/>
                    <a:lstStyle/>
                    <a:p>
                      <a:pPr algn="l" fontAlgn="b"/>
                      <a:r>
                        <a:rPr lang="es-ES" sz="1800" b="1" u="none" strike="noStrike" dirty="0" err="1">
                          <a:solidFill>
                            <a:srgbClr val="000000"/>
                          </a:solidFill>
                          <a:effectLst/>
                        </a:rPr>
                        <a:t>Type</a:t>
                      </a:r>
                      <a:endParaRPr lang="es-ES"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s-ES" sz="1800" b="1" u="none" strike="noStrike" dirty="0">
                          <a:solidFill>
                            <a:srgbClr val="000000"/>
                          </a:solidFill>
                          <a:effectLst/>
                        </a:rPr>
                        <a:t>Descripción</a:t>
                      </a:r>
                      <a:endParaRPr lang="es-ES" sz="18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11701049"/>
                  </a:ext>
                </a:extLst>
              </a:tr>
              <a:tr h="370840">
                <a:tc>
                  <a:txBody>
                    <a:bodyPr/>
                    <a:lstStyle/>
                    <a:p>
                      <a:pPr algn="l" fontAlgn="b"/>
                      <a:r>
                        <a:rPr lang="es-ES" sz="1800" b="0" u="none" strike="noStrike" dirty="0">
                          <a:solidFill>
                            <a:srgbClr val="000000"/>
                          </a:solidFill>
                          <a:effectLst/>
                        </a:rPr>
                        <a:t>%c</a:t>
                      </a:r>
                      <a:endParaRPr lang="es-E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s-ES" sz="1800" b="0" u="none" strike="noStrike" dirty="0">
                          <a:solidFill>
                            <a:srgbClr val="000000"/>
                          </a:solidFill>
                          <a:effectLst/>
                        </a:rPr>
                        <a:t>Imprime el carácter ASCII correspondiente</a:t>
                      </a:r>
                      <a:endParaRPr lang="es-ES"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81808687"/>
                  </a:ext>
                </a:extLst>
              </a:tr>
              <a:tr h="370840">
                <a:tc>
                  <a:txBody>
                    <a:bodyPr/>
                    <a:lstStyle/>
                    <a:p>
                      <a:pPr algn="l" fontAlgn="b"/>
                      <a:r>
                        <a:rPr lang="es-ES" sz="1800" b="0" u="none" strike="noStrike" dirty="0">
                          <a:solidFill>
                            <a:srgbClr val="000000"/>
                          </a:solidFill>
                          <a:effectLst/>
                        </a:rPr>
                        <a:t>%d, %i</a:t>
                      </a:r>
                      <a:endParaRPr lang="es-ES"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s-ES" sz="1800" b="0" u="none" strike="noStrike" dirty="0">
                          <a:solidFill>
                            <a:srgbClr val="000000"/>
                          </a:solidFill>
                          <a:effectLst/>
                        </a:rPr>
                        <a:t>Conversión decimal con signo de un entero</a:t>
                      </a:r>
                      <a:endParaRPr lang="es-ES"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7728048"/>
                  </a:ext>
                </a:extLst>
              </a:tr>
              <a:tr h="370840">
                <a:tc>
                  <a:txBody>
                    <a:bodyPr/>
                    <a:lstStyle/>
                    <a:p>
                      <a:pPr algn="l" fontAlgn="b"/>
                      <a:r>
                        <a:rPr lang="es-ES" sz="1800" b="0" u="none" strike="noStrike">
                          <a:solidFill>
                            <a:srgbClr val="000000"/>
                          </a:solidFill>
                          <a:effectLst/>
                        </a:rPr>
                        <a:t>%x, %X</a:t>
                      </a:r>
                      <a:endParaRPr lang="es-ES"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ES" sz="1800" b="0" u="none" strike="noStrike">
                          <a:solidFill>
                            <a:srgbClr val="000000"/>
                          </a:solidFill>
                          <a:effectLst/>
                        </a:rPr>
                        <a:t>Conversión hexadecimal sin signo</a:t>
                      </a:r>
                      <a:endParaRPr lang="es-ES"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755190883"/>
                  </a:ext>
                </a:extLst>
              </a:tr>
              <a:tr h="370840">
                <a:tc>
                  <a:txBody>
                    <a:bodyPr/>
                    <a:lstStyle/>
                    <a:p>
                      <a:pPr algn="l" fontAlgn="b"/>
                      <a:r>
                        <a:rPr lang="es-ES" sz="1800" b="0" u="none" strike="noStrike">
                          <a:solidFill>
                            <a:srgbClr val="000000"/>
                          </a:solidFill>
                          <a:effectLst/>
                        </a:rPr>
                        <a:t>%p</a:t>
                      </a:r>
                      <a:endParaRPr lang="es-ES"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ES" sz="1800" b="0" u="none" strike="noStrike">
                          <a:solidFill>
                            <a:srgbClr val="000000"/>
                          </a:solidFill>
                          <a:effectLst/>
                        </a:rPr>
                        <a:t>Dirección de memoria (puntero)</a:t>
                      </a:r>
                      <a:endParaRPr lang="es-ES"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40888610"/>
                  </a:ext>
                </a:extLst>
              </a:tr>
              <a:tr h="370840">
                <a:tc>
                  <a:txBody>
                    <a:bodyPr/>
                    <a:lstStyle/>
                    <a:p>
                      <a:pPr algn="l" fontAlgn="b"/>
                      <a:r>
                        <a:rPr lang="es-ES" sz="1800" b="0" u="none" strike="noStrike">
                          <a:solidFill>
                            <a:srgbClr val="000000"/>
                          </a:solidFill>
                          <a:effectLst/>
                        </a:rPr>
                        <a:t>%e, %E</a:t>
                      </a:r>
                      <a:endParaRPr lang="es-ES"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ES" sz="1800" b="0" u="none" strike="noStrike">
                          <a:solidFill>
                            <a:srgbClr val="000000"/>
                          </a:solidFill>
                          <a:effectLst/>
                        </a:rPr>
                        <a:t>Conversión a coma flotante con signo en notación científica</a:t>
                      </a:r>
                      <a:endParaRPr lang="es-ES"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3534895"/>
                  </a:ext>
                </a:extLst>
              </a:tr>
              <a:tr h="370840">
                <a:tc>
                  <a:txBody>
                    <a:bodyPr/>
                    <a:lstStyle/>
                    <a:p>
                      <a:pPr algn="l" fontAlgn="b"/>
                      <a:r>
                        <a:rPr lang="es-ES" sz="1800" b="0" u="none" strike="noStrike">
                          <a:solidFill>
                            <a:srgbClr val="000000"/>
                          </a:solidFill>
                          <a:effectLst/>
                        </a:rPr>
                        <a:t>%f, %F</a:t>
                      </a:r>
                      <a:endParaRPr lang="es-ES"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ES" sz="1800" b="0" u="none" strike="noStrike">
                          <a:solidFill>
                            <a:srgbClr val="000000"/>
                          </a:solidFill>
                          <a:effectLst/>
                        </a:rPr>
                        <a:t>Conversión a coma flotante con signo, usando punto decimal</a:t>
                      </a:r>
                      <a:endParaRPr lang="es-ES"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47808818"/>
                  </a:ext>
                </a:extLst>
              </a:tr>
              <a:tr h="370840">
                <a:tc>
                  <a:txBody>
                    <a:bodyPr/>
                    <a:lstStyle/>
                    <a:p>
                      <a:pPr algn="l" fontAlgn="b"/>
                      <a:r>
                        <a:rPr lang="es-ES" sz="1800" b="0" u="none" strike="noStrike">
                          <a:solidFill>
                            <a:srgbClr val="000000"/>
                          </a:solidFill>
                          <a:effectLst/>
                        </a:rPr>
                        <a:t>%g, %G</a:t>
                      </a:r>
                      <a:endParaRPr lang="es-ES"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ES" sz="1800" b="0" u="none" strike="noStrike">
                          <a:solidFill>
                            <a:srgbClr val="000000"/>
                          </a:solidFill>
                          <a:effectLst/>
                        </a:rPr>
                        <a:t>Conversión a coma flotante, usando la notación que requiera menor espacio</a:t>
                      </a:r>
                      <a:endParaRPr lang="es-ES"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91843148"/>
                  </a:ext>
                </a:extLst>
              </a:tr>
              <a:tr h="370840">
                <a:tc>
                  <a:txBody>
                    <a:bodyPr/>
                    <a:lstStyle/>
                    <a:p>
                      <a:pPr algn="l" fontAlgn="b"/>
                      <a:r>
                        <a:rPr lang="es-ES" sz="1800" b="0" u="none" strike="noStrike">
                          <a:solidFill>
                            <a:srgbClr val="000000"/>
                          </a:solidFill>
                          <a:effectLst/>
                        </a:rPr>
                        <a:t>%o</a:t>
                      </a:r>
                      <a:endParaRPr lang="es-ES"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ES" sz="1800" b="0" u="none" strike="noStrike">
                          <a:solidFill>
                            <a:srgbClr val="000000"/>
                          </a:solidFill>
                          <a:effectLst/>
                        </a:rPr>
                        <a:t>Conversión octal sin signo de un entero</a:t>
                      </a:r>
                      <a:endParaRPr lang="es-ES"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98203942"/>
                  </a:ext>
                </a:extLst>
              </a:tr>
              <a:tr h="370840">
                <a:tc>
                  <a:txBody>
                    <a:bodyPr/>
                    <a:lstStyle/>
                    <a:p>
                      <a:pPr algn="l" fontAlgn="b"/>
                      <a:r>
                        <a:rPr lang="es-ES" sz="1800" b="0" u="none" strike="noStrike">
                          <a:solidFill>
                            <a:srgbClr val="000000"/>
                          </a:solidFill>
                          <a:effectLst/>
                        </a:rPr>
                        <a:t>%u</a:t>
                      </a:r>
                      <a:endParaRPr lang="es-ES"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ES" sz="1800" b="0" u="none" strike="noStrike">
                          <a:solidFill>
                            <a:srgbClr val="000000"/>
                          </a:solidFill>
                          <a:effectLst/>
                        </a:rPr>
                        <a:t>Conversión decimal sin signo de un entero</a:t>
                      </a:r>
                      <a:endParaRPr lang="es-ES"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58893877"/>
                  </a:ext>
                </a:extLst>
              </a:tr>
              <a:tr h="370840">
                <a:tc>
                  <a:txBody>
                    <a:bodyPr/>
                    <a:lstStyle/>
                    <a:p>
                      <a:pPr algn="l" fontAlgn="b"/>
                      <a:r>
                        <a:rPr lang="es-ES" sz="1800" b="0" u="none" strike="noStrike">
                          <a:solidFill>
                            <a:srgbClr val="000000"/>
                          </a:solidFill>
                          <a:effectLst/>
                        </a:rPr>
                        <a:t>%s</a:t>
                      </a:r>
                      <a:endParaRPr lang="es-ES"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ES" sz="1800" b="0" u="none" strike="noStrike">
                          <a:solidFill>
                            <a:srgbClr val="000000"/>
                          </a:solidFill>
                          <a:effectLst/>
                        </a:rPr>
                        <a:t>Cadena de caracteres (terminada en '\0')</a:t>
                      </a:r>
                      <a:endParaRPr lang="es-ES" sz="18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14385531"/>
                  </a:ext>
                </a:extLst>
              </a:tr>
              <a:tr h="370840">
                <a:tc>
                  <a:txBody>
                    <a:bodyPr/>
                    <a:lstStyle/>
                    <a:p>
                      <a:pPr algn="l" fontAlgn="b"/>
                      <a:r>
                        <a:rPr lang="es-ES" sz="1800" b="0" u="none" strike="noStrike">
                          <a:solidFill>
                            <a:srgbClr val="000000"/>
                          </a:solidFill>
                          <a:effectLst/>
                        </a:rPr>
                        <a:t>%%</a:t>
                      </a:r>
                      <a:endParaRPr lang="es-ES" sz="18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s-ES" sz="1800" b="0" u="none" strike="noStrike" dirty="0">
                          <a:solidFill>
                            <a:srgbClr val="000000"/>
                          </a:solidFill>
                          <a:effectLst/>
                        </a:rPr>
                        <a:t>Imprime el símbolo %</a:t>
                      </a:r>
                      <a:endParaRPr lang="es-ES" sz="1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50128377"/>
                  </a:ext>
                </a:extLst>
              </a:tr>
            </a:tbl>
          </a:graphicData>
        </a:graphic>
      </p:graphicFrame>
    </p:spTree>
    <p:extLst>
      <p:ext uri="{BB962C8B-B14F-4D97-AF65-F5344CB8AC3E}">
        <p14:creationId xmlns:p14="http://schemas.microsoft.com/office/powerpoint/2010/main" val="2264623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4A939C-879F-4245-9DDB-EAE47FFCAF87}"/>
              </a:ext>
            </a:extLst>
          </p:cNvPr>
          <p:cNvSpPr>
            <a:spLocks noGrp="1"/>
          </p:cNvSpPr>
          <p:nvPr>
            <p:ph type="title"/>
          </p:nvPr>
        </p:nvSpPr>
        <p:spPr/>
        <p:txBody>
          <a:bodyPr/>
          <a:lstStyle/>
          <a:p>
            <a:r>
              <a:rPr lang="es-ES" noProof="0" dirty="0"/>
              <a:t>DE DECIMAL A BINARIO</a:t>
            </a:r>
          </a:p>
        </p:txBody>
      </p:sp>
      <p:sp>
        <p:nvSpPr>
          <p:cNvPr id="3" name="Marcador de contenido 2">
            <a:extLst>
              <a:ext uri="{FF2B5EF4-FFF2-40B4-BE49-F238E27FC236}">
                <a16:creationId xmlns:a16="http://schemas.microsoft.com/office/drawing/2014/main" id="{639F4491-466B-46B7-8E09-5C8A37D3AB33}"/>
              </a:ext>
            </a:extLst>
          </p:cNvPr>
          <p:cNvSpPr>
            <a:spLocks noGrp="1"/>
          </p:cNvSpPr>
          <p:nvPr>
            <p:ph sz="half" idx="1"/>
          </p:nvPr>
        </p:nvSpPr>
        <p:spPr/>
        <p:txBody>
          <a:bodyPr>
            <a:normAutofit lnSpcReduction="10000"/>
          </a:bodyPr>
          <a:lstStyle/>
          <a:p>
            <a:r>
              <a:rPr lang="es-ES" noProof="0" dirty="0" err="1"/>
              <a:t>int</a:t>
            </a:r>
            <a:r>
              <a:rPr lang="es-ES" noProof="0" dirty="0"/>
              <a:t> </a:t>
            </a:r>
            <a:r>
              <a:rPr lang="es-ES" noProof="0" dirty="0" err="1"/>
              <a:t>num</a:t>
            </a:r>
            <a:r>
              <a:rPr lang="es-ES" noProof="0" dirty="0"/>
              <a:t> = $1;: $1: Representa el valor del primer componente léxico (</a:t>
            </a:r>
            <a:r>
              <a:rPr lang="es-ES" noProof="0" dirty="0" err="1"/>
              <a:t>NUMBER</a:t>
            </a:r>
            <a:r>
              <a:rPr lang="es-ES" noProof="0" dirty="0"/>
              <a:t>) en la secuencia que coincide con la regla. En este caso, $1 se asigna a la variable </a:t>
            </a:r>
            <a:r>
              <a:rPr lang="es-ES" noProof="0" dirty="0" err="1"/>
              <a:t>num</a:t>
            </a:r>
            <a:r>
              <a:rPr lang="es-ES" noProof="0" dirty="0"/>
              <a:t>.</a:t>
            </a:r>
          </a:p>
          <a:p>
            <a:r>
              <a:rPr lang="es-ES" noProof="0" dirty="0"/>
              <a:t>Se utiliza un bucle </a:t>
            </a:r>
            <a:r>
              <a:rPr lang="es-ES" noProof="0" dirty="0" err="1"/>
              <a:t>while</a:t>
            </a:r>
            <a:r>
              <a:rPr lang="es-ES" noProof="0" dirty="0"/>
              <a:t> para realizar la conversión a binario, almacenando los residuos de las divisiones sucesivas por 2 en un arreglo </a:t>
            </a:r>
            <a:r>
              <a:rPr lang="es-ES" noProof="0" dirty="0" err="1"/>
              <a:t>binary</a:t>
            </a:r>
            <a:r>
              <a:rPr lang="es-ES" noProof="0" dirty="0"/>
              <a:t>.</a:t>
            </a:r>
          </a:p>
          <a:p>
            <a:r>
              <a:rPr lang="es-ES" noProof="0" dirty="0"/>
              <a:t>Posteriormente, se recorre el arreglo </a:t>
            </a:r>
            <a:r>
              <a:rPr lang="es-ES" noProof="0" dirty="0" err="1"/>
              <a:t>binary</a:t>
            </a:r>
            <a:r>
              <a:rPr lang="es-ES" noProof="0" dirty="0"/>
              <a:t> en orden inverso (desde el bit más significativo hasta el menos significativo) y se imprime cada bit para mostrar la representación binaria del número decimal.</a:t>
            </a:r>
          </a:p>
        </p:txBody>
      </p:sp>
      <p:pic>
        <p:nvPicPr>
          <p:cNvPr id="6" name="Marcador de contenido 5">
            <a:extLst>
              <a:ext uri="{FF2B5EF4-FFF2-40B4-BE49-F238E27FC236}">
                <a16:creationId xmlns:a16="http://schemas.microsoft.com/office/drawing/2014/main" id="{EB9BFF82-A8AB-4FF4-AB93-C0D74397A8A2}"/>
              </a:ext>
            </a:extLst>
          </p:cNvPr>
          <p:cNvPicPr>
            <a:picLocks noGrp="1" noChangeAspect="1"/>
          </p:cNvPicPr>
          <p:nvPr>
            <p:ph sz="half" idx="2"/>
          </p:nvPr>
        </p:nvPicPr>
        <p:blipFill>
          <a:blip r:embed="rId2"/>
          <a:stretch>
            <a:fillRect/>
          </a:stretch>
        </p:blipFill>
        <p:spPr>
          <a:xfrm>
            <a:off x="5821363" y="2196863"/>
            <a:ext cx="4995862" cy="3539012"/>
          </a:xfrm>
        </p:spPr>
      </p:pic>
    </p:spTree>
    <p:extLst>
      <p:ext uri="{BB962C8B-B14F-4D97-AF65-F5344CB8AC3E}">
        <p14:creationId xmlns:p14="http://schemas.microsoft.com/office/powerpoint/2010/main" val="2427384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8F70F2-F95A-458C-8FB4-9DD450213123}"/>
              </a:ext>
            </a:extLst>
          </p:cNvPr>
          <p:cNvSpPr>
            <a:spLocks noGrp="1"/>
          </p:cNvSpPr>
          <p:nvPr>
            <p:ph type="title"/>
          </p:nvPr>
        </p:nvSpPr>
        <p:spPr/>
        <p:txBody>
          <a:bodyPr/>
          <a:lstStyle/>
          <a:p>
            <a:r>
              <a:rPr lang="es-ES" noProof="0" dirty="0"/>
              <a:t>De decimal a cualquier base</a:t>
            </a:r>
          </a:p>
        </p:txBody>
      </p:sp>
      <p:sp>
        <p:nvSpPr>
          <p:cNvPr id="3" name="Marcador de contenido 2">
            <a:extLst>
              <a:ext uri="{FF2B5EF4-FFF2-40B4-BE49-F238E27FC236}">
                <a16:creationId xmlns:a16="http://schemas.microsoft.com/office/drawing/2014/main" id="{F5B36C17-E88C-43A2-9EAF-2186E9C70DB8}"/>
              </a:ext>
            </a:extLst>
          </p:cNvPr>
          <p:cNvSpPr>
            <a:spLocks noGrp="1"/>
          </p:cNvSpPr>
          <p:nvPr>
            <p:ph sz="half" idx="1"/>
          </p:nvPr>
        </p:nvSpPr>
        <p:spPr/>
        <p:txBody>
          <a:bodyPr>
            <a:noAutofit/>
          </a:bodyPr>
          <a:lstStyle/>
          <a:p>
            <a:r>
              <a:rPr lang="es-ES" sz="1600" noProof="0" dirty="0" err="1"/>
              <a:t>NUMBER</a:t>
            </a:r>
            <a:r>
              <a:rPr lang="es-ES" sz="1600" noProof="0" dirty="0"/>
              <a:t> ESPACIO </a:t>
            </a:r>
            <a:r>
              <a:rPr lang="es-ES" sz="1600" noProof="0" dirty="0" err="1"/>
              <a:t>NUMBER</a:t>
            </a:r>
            <a:r>
              <a:rPr lang="es-ES" sz="1600" noProof="0" dirty="0"/>
              <a:t> </a:t>
            </a:r>
            <a:r>
              <a:rPr lang="es-ES" sz="1600" noProof="0" dirty="0" err="1"/>
              <a:t>EOL</a:t>
            </a:r>
            <a:r>
              <a:rPr lang="es-ES" sz="1600" noProof="0" dirty="0"/>
              <a:t>: Para ejecutar esta función se espera un número (decimal) seguido de un espacio y a continuación otro número (base).</a:t>
            </a:r>
          </a:p>
          <a:p>
            <a:r>
              <a:rPr lang="es-ES" sz="1600" noProof="0" dirty="0"/>
              <a:t>$1 representa el valor del primer componente léxico (</a:t>
            </a:r>
            <a:r>
              <a:rPr lang="es-ES" sz="1600" noProof="0" dirty="0" err="1"/>
              <a:t>NUMBER</a:t>
            </a:r>
            <a:r>
              <a:rPr lang="es-ES" sz="1600" noProof="0" dirty="0"/>
              <a:t>), $2 representa al espacio y $3 representa el valor del tercer componente léxico (</a:t>
            </a:r>
            <a:r>
              <a:rPr lang="es-ES" sz="1600" noProof="0" dirty="0" err="1"/>
              <a:t>NUMBER</a:t>
            </a:r>
            <a:r>
              <a:rPr lang="es-ES" sz="1600" noProof="0" dirty="0"/>
              <a:t>) en la secuencia que coincide con la regla. Se asignan a las variables </a:t>
            </a:r>
            <a:r>
              <a:rPr lang="es-ES" sz="1600" noProof="0" dirty="0" err="1"/>
              <a:t>num</a:t>
            </a:r>
            <a:r>
              <a:rPr lang="es-ES" sz="1600" noProof="0" dirty="0"/>
              <a:t> y base, respectivamente.</a:t>
            </a:r>
          </a:p>
          <a:p>
            <a:r>
              <a:rPr lang="es-ES" sz="1600" noProof="0" dirty="0"/>
              <a:t>Luego, se realiza una verificación para asegurarse de que la base esté dentro del rango permitido (entre 2 y 36). Si la base no está dentro de este rango, se imprime un mensaje de error y se devuelve un código de error (</a:t>
            </a:r>
            <a:r>
              <a:rPr lang="es-ES" sz="1600" noProof="0" dirty="0" err="1"/>
              <a:t>return</a:t>
            </a:r>
            <a:r>
              <a:rPr lang="es-ES" sz="1600" noProof="0" dirty="0"/>
              <a:t> 1;).</a:t>
            </a:r>
          </a:p>
          <a:p>
            <a:r>
              <a:rPr lang="es-ES" sz="1600" noProof="0" dirty="0"/>
              <a:t>Finalmente, se llama a una función </a:t>
            </a:r>
            <a:r>
              <a:rPr lang="es-ES" sz="1600" noProof="0" dirty="0" err="1"/>
              <a:t>convertToBase</a:t>
            </a:r>
            <a:r>
              <a:rPr lang="es-ES" sz="1600" noProof="0" dirty="0"/>
              <a:t>().</a:t>
            </a:r>
          </a:p>
        </p:txBody>
      </p:sp>
      <p:pic>
        <p:nvPicPr>
          <p:cNvPr id="6" name="Marcador de contenido 5">
            <a:extLst>
              <a:ext uri="{FF2B5EF4-FFF2-40B4-BE49-F238E27FC236}">
                <a16:creationId xmlns:a16="http://schemas.microsoft.com/office/drawing/2014/main" id="{C1797D47-6847-4537-B4BD-6D089D10387B}"/>
              </a:ext>
            </a:extLst>
          </p:cNvPr>
          <p:cNvPicPr>
            <a:picLocks noGrp="1" noChangeAspect="1"/>
          </p:cNvPicPr>
          <p:nvPr>
            <p:ph sz="half" idx="2"/>
          </p:nvPr>
        </p:nvPicPr>
        <p:blipFill>
          <a:blip r:embed="rId2"/>
          <a:stretch>
            <a:fillRect/>
          </a:stretch>
        </p:blipFill>
        <p:spPr>
          <a:xfrm>
            <a:off x="6061697" y="2141538"/>
            <a:ext cx="4515194" cy="3649662"/>
          </a:xfrm>
        </p:spPr>
      </p:pic>
    </p:spTree>
    <p:extLst>
      <p:ext uri="{BB962C8B-B14F-4D97-AF65-F5344CB8AC3E}">
        <p14:creationId xmlns:p14="http://schemas.microsoft.com/office/powerpoint/2010/main" val="1482204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2">
            <a:extLst>
              <a:ext uri="{FF2B5EF4-FFF2-40B4-BE49-F238E27FC236}">
                <a16:creationId xmlns:a16="http://schemas.microsoft.com/office/drawing/2014/main" id="{385B527F-AF06-4FFF-8854-923BFA5D1D1D}"/>
              </a:ext>
            </a:extLst>
          </p:cNvPr>
          <p:cNvSpPr txBox="1">
            <a:spLocks/>
          </p:cNvSpPr>
          <p:nvPr/>
        </p:nvSpPr>
        <p:spPr>
          <a:xfrm>
            <a:off x="685802" y="609601"/>
            <a:ext cx="6116214" cy="5181600"/>
          </a:xfrm>
          <a:prstGeom prst="rect">
            <a:avLst/>
          </a:prstGeom>
        </p:spPr>
        <p:txBody>
          <a:bodyPr vert="horz" lIns="91440" tIns="45720" rIns="91440" bIns="45720" rtlCol="0" anchor="ctr">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s-ES" sz="1700" dirty="0" err="1"/>
              <a:t>int</a:t>
            </a:r>
            <a:r>
              <a:rPr lang="es-ES" sz="1700" dirty="0"/>
              <a:t> </a:t>
            </a:r>
            <a:r>
              <a:rPr lang="es-ES" sz="1700" dirty="0" err="1"/>
              <a:t>numx</a:t>
            </a:r>
            <a:r>
              <a:rPr lang="es-ES" sz="1700" dirty="0"/>
              <a:t> = </a:t>
            </a:r>
            <a:r>
              <a:rPr lang="es-ES" sz="1700" dirty="0" err="1"/>
              <a:t>num</a:t>
            </a:r>
            <a:r>
              <a:rPr lang="es-ES" sz="1700" dirty="0"/>
              <a:t>; Se utiliza para mantener una copia del número original </a:t>
            </a:r>
            <a:r>
              <a:rPr lang="es-ES" sz="1700" dirty="0" err="1"/>
              <a:t>num</a:t>
            </a:r>
            <a:r>
              <a:rPr lang="es-ES" sz="1700" dirty="0"/>
              <a:t>.</a:t>
            </a:r>
          </a:p>
          <a:p>
            <a:r>
              <a:rPr lang="es-ES" sz="1700" dirty="0" err="1"/>
              <a:t>int</a:t>
            </a:r>
            <a:r>
              <a:rPr lang="es-ES" sz="1700" dirty="0"/>
              <a:t> </a:t>
            </a:r>
            <a:r>
              <a:rPr lang="es-ES" sz="1700" dirty="0" err="1"/>
              <a:t>remainder</a:t>
            </a:r>
            <a:r>
              <a:rPr lang="es-ES" sz="1700" dirty="0"/>
              <a:t>; Almacena el resto de la división.</a:t>
            </a:r>
          </a:p>
          <a:p>
            <a:r>
              <a:rPr lang="es-ES" sz="1700" dirty="0" err="1"/>
              <a:t>char</a:t>
            </a:r>
            <a:r>
              <a:rPr lang="es-ES" sz="1700" dirty="0"/>
              <a:t> </a:t>
            </a:r>
            <a:r>
              <a:rPr lang="es-ES" sz="1700" dirty="0" err="1"/>
              <a:t>converted</a:t>
            </a:r>
            <a:r>
              <a:rPr lang="es-ES" sz="1700" dirty="0"/>
              <a:t>[100]; Es un arreglo de caracteres utilizado para almacenar el número convertido en la base especificada.</a:t>
            </a:r>
          </a:p>
          <a:p>
            <a:r>
              <a:rPr lang="es-ES" sz="1700" dirty="0" err="1"/>
              <a:t>int</a:t>
            </a:r>
            <a:r>
              <a:rPr lang="es-ES" sz="1700" dirty="0"/>
              <a:t> </a:t>
            </a:r>
            <a:r>
              <a:rPr lang="es-ES" sz="1700" dirty="0" err="1"/>
              <a:t>index</a:t>
            </a:r>
            <a:r>
              <a:rPr lang="es-ES" sz="1700" dirty="0"/>
              <a:t> = 0; Es un índice utilizado para rastrear la posición en el arreglo </a:t>
            </a:r>
            <a:r>
              <a:rPr lang="es-ES" sz="1700" dirty="0" err="1"/>
              <a:t>converted</a:t>
            </a:r>
            <a:r>
              <a:rPr lang="es-ES" sz="1700" dirty="0"/>
              <a:t> mientras se llena.</a:t>
            </a:r>
          </a:p>
          <a:p>
            <a:r>
              <a:rPr lang="es-ES" sz="1700" dirty="0"/>
              <a:t>Luego, el código realiza la conversión del número </a:t>
            </a:r>
            <a:r>
              <a:rPr lang="es-ES" sz="1700" dirty="0" err="1"/>
              <a:t>num</a:t>
            </a:r>
            <a:r>
              <a:rPr lang="es-ES" sz="1700" dirty="0"/>
              <a:t> a la base especificada en base, utilizando el algoritmo de división sucesiva por la base. Dentro del bucle </a:t>
            </a:r>
            <a:r>
              <a:rPr lang="es-ES" sz="1700" dirty="0" err="1"/>
              <a:t>while</a:t>
            </a:r>
            <a:r>
              <a:rPr lang="es-ES" sz="1700" dirty="0"/>
              <a:t>, se calcula el residuo de la división (</a:t>
            </a:r>
            <a:r>
              <a:rPr lang="es-ES" sz="1700" dirty="0" err="1"/>
              <a:t>remainder</a:t>
            </a:r>
            <a:r>
              <a:rPr lang="es-ES" sz="1700" dirty="0"/>
              <a:t>) y se almacena en el arreglo </a:t>
            </a:r>
            <a:r>
              <a:rPr lang="es-ES" sz="1700" dirty="0" err="1"/>
              <a:t>converted</a:t>
            </a:r>
            <a:r>
              <a:rPr lang="es-ES" sz="1700" dirty="0"/>
              <a:t>, usando dígitos numéricos o caracteres alfabéticos ('A'-'Z') dependiendo del valor de </a:t>
            </a:r>
            <a:r>
              <a:rPr lang="es-ES" sz="1700" dirty="0" err="1"/>
              <a:t>remainder</a:t>
            </a:r>
            <a:r>
              <a:rPr lang="es-ES" sz="1700" dirty="0"/>
              <a:t> y de la base.</a:t>
            </a:r>
          </a:p>
          <a:p>
            <a:r>
              <a:rPr lang="es-ES" sz="1700" dirty="0"/>
              <a:t>Finalmente, después de completar la conversión, se imprime el número original </a:t>
            </a:r>
            <a:r>
              <a:rPr lang="es-ES" sz="1700" dirty="0" err="1"/>
              <a:t>numx</a:t>
            </a:r>
            <a:r>
              <a:rPr lang="es-ES" sz="1700" dirty="0"/>
              <a:t> en forma decimal y su equivalente en la base </a:t>
            </a:r>
            <a:r>
              <a:rPr lang="es-ES" sz="1700" dirty="0" err="1"/>
              <a:t>base</a:t>
            </a:r>
            <a:r>
              <a:rPr lang="es-ES" sz="1700" dirty="0"/>
              <a:t> en la salida estándar utilizando el arreglo </a:t>
            </a:r>
            <a:r>
              <a:rPr lang="es-ES" sz="1700" dirty="0" err="1"/>
              <a:t>converted</a:t>
            </a:r>
            <a:r>
              <a:rPr lang="es-ES" sz="1700" dirty="0"/>
              <a:t> que contiene los dígitos convertidos.</a:t>
            </a:r>
          </a:p>
        </p:txBody>
      </p:sp>
      <p:pic>
        <p:nvPicPr>
          <p:cNvPr id="12" name="Imagen 11">
            <a:extLst>
              <a:ext uri="{FF2B5EF4-FFF2-40B4-BE49-F238E27FC236}">
                <a16:creationId xmlns:a16="http://schemas.microsoft.com/office/drawing/2014/main" id="{D53156B6-56AB-4671-844B-5BB3C146F6A5}"/>
              </a:ext>
            </a:extLst>
          </p:cNvPr>
          <p:cNvPicPr>
            <a:picLocks noChangeAspect="1"/>
          </p:cNvPicPr>
          <p:nvPr/>
        </p:nvPicPr>
        <p:blipFill>
          <a:blip r:embed="rId2"/>
          <a:stretch>
            <a:fillRect/>
          </a:stretch>
        </p:blipFill>
        <p:spPr>
          <a:xfrm>
            <a:off x="7406283" y="1268563"/>
            <a:ext cx="4099915" cy="3863675"/>
          </a:xfrm>
          <a:prstGeom prst="rect">
            <a:avLst/>
          </a:prstGeom>
        </p:spPr>
      </p:pic>
    </p:spTree>
    <p:extLst>
      <p:ext uri="{BB962C8B-B14F-4D97-AF65-F5344CB8AC3E}">
        <p14:creationId xmlns:p14="http://schemas.microsoft.com/office/powerpoint/2010/main" val="2061620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68FB60-E275-4053-A4FA-A28960C8681D}"/>
              </a:ext>
            </a:extLst>
          </p:cNvPr>
          <p:cNvSpPr>
            <a:spLocks noGrp="1"/>
          </p:cNvSpPr>
          <p:nvPr>
            <p:ph type="title"/>
          </p:nvPr>
        </p:nvSpPr>
        <p:spPr/>
        <p:txBody>
          <a:bodyPr/>
          <a:lstStyle/>
          <a:p>
            <a:r>
              <a:rPr lang="es-ES" noProof="0" dirty="0"/>
              <a:t>Interface en </a:t>
            </a:r>
            <a:r>
              <a:rPr lang="es-ES" noProof="0" dirty="0" err="1"/>
              <a:t>pyhton</a:t>
            </a:r>
            <a:endParaRPr lang="es-ES" noProof="0" dirty="0"/>
          </a:p>
        </p:txBody>
      </p:sp>
      <p:sp>
        <p:nvSpPr>
          <p:cNvPr id="3" name="Marcador de texto 2">
            <a:extLst>
              <a:ext uri="{FF2B5EF4-FFF2-40B4-BE49-F238E27FC236}">
                <a16:creationId xmlns:a16="http://schemas.microsoft.com/office/drawing/2014/main" id="{5E7E62C5-43B5-458A-B989-9F2023F77541}"/>
              </a:ext>
            </a:extLst>
          </p:cNvPr>
          <p:cNvSpPr>
            <a:spLocks noGrp="1"/>
          </p:cNvSpPr>
          <p:nvPr>
            <p:ph type="body" idx="1"/>
          </p:nvPr>
        </p:nvSpPr>
        <p:spPr/>
        <p:txBody>
          <a:bodyPr/>
          <a:lstStyle/>
          <a:p>
            <a:endParaRPr lang="es-ES"/>
          </a:p>
        </p:txBody>
      </p:sp>
      <p:pic>
        <p:nvPicPr>
          <p:cNvPr id="4" name="Marcador de contenido 4">
            <a:extLst>
              <a:ext uri="{FF2B5EF4-FFF2-40B4-BE49-F238E27FC236}">
                <a16:creationId xmlns:a16="http://schemas.microsoft.com/office/drawing/2014/main" id="{6EF37A64-4239-4D15-9C91-DA2FD5FE12B4}"/>
              </a:ext>
            </a:extLst>
          </p:cNvPr>
          <p:cNvPicPr>
            <a:picLocks noChangeAspect="1"/>
          </p:cNvPicPr>
          <p:nvPr/>
        </p:nvPicPr>
        <p:blipFill>
          <a:blip r:embed="rId2"/>
          <a:stretch>
            <a:fillRect/>
          </a:stretch>
        </p:blipFill>
        <p:spPr>
          <a:xfrm>
            <a:off x="7822307" y="695429"/>
            <a:ext cx="2994920" cy="3505504"/>
          </a:xfrm>
          <a:prstGeom prst="rect">
            <a:avLst/>
          </a:prstGeom>
        </p:spPr>
      </p:pic>
    </p:spTree>
    <p:extLst>
      <p:ext uri="{BB962C8B-B14F-4D97-AF65-F5344CB8AC3E}">
        <p14:creationId xmlns:p14="http://schemas.microsoft.com/office/powerpoint/2010/main" val="176022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8C6616-16AB-4CCC-80D6-BDA22AEEAE83}"/>
              </a:ext>
            </a:extLst>
          </p:cNvPr>
          <p:cNvSpPr>
            <a:spLocks noGrp="1"/>
          </p:cNvSpPr>
          <p:nvPr>
            <p:ph type="title"/>
          </p:nvPr>
        </p:nvSpPr>
        <p:spPr/>
        <p:txBody>
          <a:bodyPr/>
          <a:lstStyle/>
          <a:p>
            <a:endParaRPr lang="es-ES" noProof="0" dirty="0"/>
          </a:p>
        </p:txBody>
      </p:sp>
      <p:sp>
        <p:nvSpPr>
          <p:cNvPr id="3" name="Marcador de contenido 2">
            <a:extLst>
              <a:ext uri="{FF2B5EF4-FFF2-40B4-BE49-F238E27FC236}">
                <a16:creationId xmlns:a16="http://schemas.microsoft.com/office/drawing/2014/main" id="{80F56B58-B79B-4FED-A8BE-3422F7FBD48C}"/>
              </a:ext>
            </a:extLst>
          </p:cNvPr>
          <p:cNvSpPr>
            <a:spLocks noGrp="1"/>
          </p:cNvSpPr>
          <p:nvPr>
            <p:ph sz="half" idx="1"/>
          </p:nvPr>
        </p:nvSpPr>
        <p:spPr>
          <a:xfrm>
            <a:off x="685802" y="2142067"/>
            <a:ext cx="6256174" cy="3649134"/>
          </a:xfrm>
        </p:spPr>
        <p:txBody>
          <a:bodyPr>
            <a:noAutofit/>
          </a:bodyPr>
          <a:lstStyle/>
          <a:p>
            <a:r>
              <a:rPr lang="es-ES" sz="1600" noProof="0" dirty="0" err="1"/>
              <a:t>Tkinter</a:t>
            </a:r>
            <a:r>
              <a:rPr lang="es-ES" sz="1600" noProof="0" dirty="0"/>
              <a:t> es una biblioteca estándar (librería) que proporciona una interfaz de usuario gráfica (GUI) para aplicaciones basadas en el </a:t>
            </a:r>
            <a:r>
              <a:rPr lang="es-ES" sz="1600" noProof="0" dirty="0" err="1"/>
              <a:t>toolkit</a:t>
            </a:r>
            <a:r>
              <a:rPr lang="es-ES" sz="1600" noProof="0" dirty="0"/>
              <a:t> de widgets </a:t>
            </a:r>
            <a:r>
              <a:rPr lang="es-ES" sz="1600" noProof="0" dirty="0" err="1"/>
              <a:t>Tk</a:t>
            </a:r>
            <a:r>
              <a:rPr lang="es-ES" sz="1600" noProof="0" dirty="0"/>
              <a:t>.</a:t>
            </a:r>
          </a:p>
          <a:p>
            <a:r>
              <a:rPr lang="es-ES" sz="1600" noProof="0" dirty="0" err="1"/>
              <a:t>PIL</a:t>
            </a:r>
            <a:r>
              <a:rPr lang="es-ES" sz="1600" noProof="0" dirty="0"/>
              <a:t> (Python </a:t>
            </a:r>
            <a:r>
              <a:rPr lang="es-ES" sz="1600" noProof="0" dirty="0" err="1"/>
              <a:t>Imaging</a:t>
            </a:r>
            <a:r>
              <a:rPr lang="es-ES" sz="1600" noProof="0" dirty="0"/>
              <a:t> Library) es una biblioteca de Python que proporciona capacidades de manipulación de imágenes.</a:t>
            </a:r>
          </a:p>
          <a:p>
            <a:r>
              <a:rPr lang="es-ES" sz="1600" noProof="0" dirty="0" err="1"/>
              <a:t>Pygame</a:t>
            </a:r>
            <a:r>
              <a:rPr lang="es-ES" sz="1600" noProof="0" dirty="0"/>
              <a:t> es una biblioteca de Python especializada en el desarrollo de videojuegos y aplicaciones multimedia interactivas. Proporciona herramientas y funciones para trabajar con gráficos, sonido, control de eventos de entrada (teclado, mouse, controladores), manipulación de imágenes, animaciones, entre otros recursos necesarios para la creación de juegos.</a:t>
            </a:r>
          </a:p>
          <a:p>
            <a:r>
              <a:rPr lang="es-ES" sz="1600" noProof="0" dirty="0" err="1"/>
              <a:t>Subprocess</a:t>
            </a:r>
            <a:r>
              <a:rPr lang="es-ES" sz="1600" noProof="0" dirty="0"/>
              <a:t> es un módulo de la biblioteca estándar de Python que permite a los programas Python iniciar nuevos procesos, conectarse a sus flujos de entrada/salida/error, y obtener información sobre su estado.</a:t>
            </a:r>
          </a:p>
        </p:txBody>
      </p:sp>
      <p:pic>
        <p:nvPicPr>
          <p:cNvPr id="6" name="Marcador de contenido 5">
            <a:extLst>
              <a:ext uri="{FF2B5EF4-FFF2-40B4-BE49-F238E27FC236}">
                <a16:creationId xmlns:a16="http://schemas.microsoft.com/office/drawing/2014/main" id="{47BD3DE9-A4E2-4AA5-8FF4-3CE72773858B}"/>
              </a:ext>
            </a:extLst>
          </p:cNvPr>
          <p:cNvPicPr>
            <a:picLocks noGrp="1" noChangeAspect="1"/>
          </p:cNvPicPr>
          <p:nvPr>
            <p:ph sz="half" idx="2"/>
          </p:nvPr>
        </p:nvPicPr>
        <p:blipFill>
          <a:blip r:embed="rId2"/>
          <a:stretch>
            <a:fillRect/>
          </a:stretch>
        </p:blipFill>
        <p:spPr>
          <a:xfrm>
            <a:off x="7235282" y="3238501"/>
            <a:ext cx="3581944" cy="1456266"/>
          </a:xfrm>
        </p:spPr>
      </p:pic>
    </p:spTree>
    <p:extLst>
      <p:ext uri="{BB962C8B-B14F-4D97-AF65-F5344CB8AC3E}">
        <p14:creationId xmlns:p14="http://schemas.microsoft.com/office/powerpoint/2010/main" val="1162870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EC7FDD-562D-44FD-8ABE-2F1968F4F16C}"/>
              </a:ext>
            </a:extLst>
          </p:cNvPr>
          <p:cNvSpPr>
            <a:spLocks noGrp="1"/>
          </p:cNvSpPr>
          <p:nvPr>
            <p:ph type="title"/>
          </p:nvPr>
        </p:nvSpPr>
        <p:spPr/>
        <p:txBody>
          <a:bodyPr/>
          <a:lstStyle/>
          <a:p>
            <a:endParaRPr lang="es-ES" noProof="0" dirty="0"/>
          </a:p>
        </p:txBody>
      </p:sp>
      <p:pic>
        <p:nvPicPr>
          <p:cNvPr id="5" name="Marcador de contenido 4">
            <a:extLst>
              <a:ext uri="{FF2B5EF4-FFF2-40B4-BE49-F238E27FC236}">
                <a16:creationId xmlns:a16="http://schemas.microsoft.com/office/drawing/2014/main" id="{D32527F6-62E8-479E-9CB3-978DF7CE0EB8}"/>
              </a:ext>
            </a:extLst>
          </p:cNvPr>
          <p:cNvPicPr>
            <a:picLocks noGrp="1" noChangeAspect="1"/>
          </p:cNvPicPr>
          <p:nvPr>
            <p:ph idx="1"/>
          </p:nvPr>
        </p:nvPicPr>
        <p:blipFill>
          <a:blip r:embed="rId2"/>
          <a:stretch>
            <a:fillRect/>
          </a:stretch>
        </p:blipFill>
        <p:spPr>
          <a:xfrm>
            <a:off x="1143388" y="2141538"/>
            <a:ext cx="9216249" cy="3649662"/>
          </a:xfrm>
        </p:spPr>
      </p:pic>
    </p:spTree>
    <p:extLst>
      <p:ext uri="{BB962C8B-B14F-4D97-AF65-F5344CB8AC3E}">
        <p14:creationId xmlns:p14="http://schemas.microsoft.com/office/powerpoint/2010/main" val="3732531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3A6AD9-53CD-4282-83EC-A16EB41EB0EE}"/>
              </a:ext>
            </a:extLst>
          </p:cNvPr>
          <p:cNvSpPr>
            <a:spLocks noGrp="1"/>
          </p:cNvSpPr>
          <p:nvPr>
            <p:ph type="title"/>
          </p:nvPr>
        </p:nvSpPr>
        <p:spPr/>
        <p:txBody>
          <a:bodyPr/>
          <a:lstStyle/>
          <a:p>
            <a:endParaRPr lang="es-ES" noProof="0" dirty="0"/>
          </a:p>
        </p:txBody>
      </p:sp>
      <p:sp>
        <p:nvSpPr>
          <p:cNvPr id="3" name="Marcador de contenido 2">
            <a:extLst>
              <a:ext uri="{FF2B5EF4-FFF2-40B4-BE49-F238E27FC236}">
                <a16:creationId xmlns:a16="http://schemas.microsoft.com/office/drawing/2014/main" id="{F26DA81E-6D33-4859-B6DB-68348FBEDEBC}"/>
              </a:ext>
            </a:extLst>
          </p:cNvPr>
          <p:cNvSpPr>
            <a:spLocks noGrp="1"/>
          </p:cNvSpPr>
          <p:nvPr>
            <p:ph idx="1"/>
          </p:nvPr>
        </p:nvSpPr>
        <p:spPr/>
        <p:txBody>
          <a:bodyPr>
            <a:normAutofit fontScale="92500" lnSpcReduction="20000"/>
          </a:bodyPr>
          <a:lstStyle/>
          <a:p>
            <a:r>
              <a:rPr lang="es-ES" noProof="0" dirty="0"/>
              <a:t>Depende de la opción que el usuario escoja se hará uso del archivo compilado que está ubicado en las siguientes carpetas:./</a:t>
            </a:r>
            <a:r>
              <a:rPr lang="es-ES" noProof="0" dirty="0" err="1"/>
              <a:t>bin</a:t>
            </a:r>
            <a:r>
              <a:rPr lang="es-ES" noProof="0" dirty="0"/>
              <a:t>/</a:t>
            </a:r>
            <a:r>
              <a:rPr lang="es-ES" noProof="0" dirty="0" err="1"/>
              <a:t>bin</a:t>
            </a:r>
            <a:r>
              <a:rPr lang="es-ES" noProof="0" dirty="0"/>
              <a:t>, ./</a:t>
            </a:r>
            <a:r>
              <a:rPr lang="es-ES" noProof="0" dirty="0" err="1"/>
              <a:t>octa</a:t>
            </a:r>
            <a:r>
              <a:rPr lang="es-ES" noProof="0" dirty="0"/>
              <a:t>/</a:t>
            </a:r>
            <a:r>
              <a:rPr lang="es-ES" noProof="0" dirty="0" err="1"/>
              <a:t>octa</a:t>
            </a:r>
            <a:r>
              <a:rPr lang="es-ES" noProof="0" dirty="0"/>
              <a:t>, ./</a:t>
            </a:r>
            <a:r>
              <a:rPr lang="es-ES" noProof="0" dirty="0" err="1"/>
              <a:t>hexa</a:t>
            </a:r>
            <a:r>
              <a:rPr lang="es-ES" noProof="0" dirty="0"/>
              <a:t>/Hexa, ./base/base.</a:t>
            </a:r>
          </a:p>
          <a:p>
            <a:r>
              <a:rPr lang="es-ES" noProof="0" dirty="0"/>
              <a:t>Si se escoge cualquiera de las tres primeras opciones (binario, hexadecimal y octal), el número ingresado tendrá la siguiente manera "{</a:t>
            </a:r>
            <a:r>
              <a:rPr lang="es-ES" noProof="0" dirty="0" err="1"/>
              <a:t>number</a:t>
            </a:r>
            <a:r>
              <a:rPr lang="es-ES" noProof="0" dirty="0"/>
              <a:t>}\n“, pero si se escoge la ultima opción entonces tendrá esta forma "{</a:t>
            </a:r>
            <a:r>
              <a:rPr lang="es-ES" noProof="0" dirty="0" err="1"/>
              <a:t>number</a:t>
            </a:r>
            <a:r>
              <a:rPr lang="es-ES" noProof="0" dirty="0"/>
              <a:t>} {base}\n“, esto es debido a que solo en la ultima función, el de cambio a cualquier base, el programa espera que el usuario ingrese un número (decimal) seguido del espacio y por ultimo otro número (base) para que la función sea ejecutada.</a:t>
            </a:r>
          </a:p>
          <a:p>
            <a:r>
              <a:rPr lang="es-ES" noProof="0" dirty="0"/>
              <a:t>Por otro lado, los comandos utilizados para la compilación fueron los siguientes:</a:t>
            </a:r>
          </a:p>
          <a:p>
            <a:r>
              <a:rPr lang="es-ES" noProof="0" dirty="0" err="1"/>
              <a:t>bison</a:t>
            </a:r>
            <a:r>
              <a:rPr lang="es-ES" noProof="0" dirty="0"/>
              <a:t> -</a:t>
            </a:r>
            <a:r>
              <a:rPr lang="es-ES" noProof="0" dirty="0" err="1"/>
              <a:t>dy</a:t>
            </a:r>
            <a:r>
              <a:rPr lang="es-ES" noProof="0" dirty="0"/>
              <a:t> </a:t>
            </a:r>
            <a:r>
              <a:rPr lang="es-ES" noProof="0" dirty="0" err="1"/>
              <a:t>nombrearchivo.y</a:t>
            </a:r>
            <a:endParaRPr lang="es-ES" noProof="0" dirty="0"/>
          </a:p>
          <a:p>
            <a:r>
              <a:rPr lang="es-ES" noProof="0" dirty="0" err="1"/>
              <a:t>flex</a:t>
            </a:r>
            <a:r>
              <a:rPr lang="es-ES" noProof="0" dirty="0"/>
              <a:t> </a:t>
            </a:r>
            <a:r>
              <a:rPr lang="es-ES" noProof="0" dirty="0" err="1"/>
              <a:t>nombrearchivo.l</a:t>
            </a:r>
            <a:endParaRPr lang="es-ES" noProof="0" dirty="0"/>
          </a:p>
          <a:p>
            <a:r>
              <a:rPr lang="es-ES" noProof="0" dirty="0" err="1"/>
              <a:t>gcc</a:t>
            </a:r>
            <a:r>
              <a:rPr lang="es-ES" noProof="0" dirty="0"/>
              <a:t> </a:t>
            </a:r>
            <a:r>
              <a:rPr lang="es-ES" noProof="0" dirty="0" err="1"/>
              <a:t>lex.yy.c</a:t>
            </a:r>
            <a:r>
              <a:rPr lang="es-ES" noProof="0" dirty="0"/>
              <a:t> </a:t>
            </a:r>
            <a:r>
              <a:rPr lang="es-ES" noProof="0" dirty="0" err="1"/>
              <a:t>y.tab.c</a:t>
            </a:r>
            <a:r>
              <a:rPr lang="es-ES" noProof="0" dirty="0"/>
              <a:t> -o </a:t>
            </a:r>
            <a:r>
              <a:rPr lang="es-ES" noProof="0" dirty="0" err="1"/>
              <a:t>nombrearchivo</a:t>
            </a:r>
            <a:r>
              <a:rPr lang="es-ES" noProof="0" dirty="0"/>
              <a:t> -lm</a:t>
            </a:r>
          </a:p>
          <a:p>
            <a:r>
              <a:rPr lang="es-ES" noProof="0" dirty="0"/>
              <a:t>Esto genera un exe que interactúa con Python para que se genere una interface grafica.</a:t>
            </a:r>
          </a:p>
        </p:txBody>
      </p:sp>
    </p:spTree>
    <p:extLst>
      <p:ext uri="{BB962C8B-B14F-4D97-AF65-F5344CB8AC3E}">
        <p14:creationId xmlns:p14="http://schemas.microsoft.com/office/powerpoint/2010/main" val="1705274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AACD16-2D2B-4E2C-92D5-DC4982611488}"/>
              </a:ext>
            </a:extLst>
          </p:cNvPr>
          <p:cNvSpPr>
            <a:spLocks noGrp="1"/>
          </p:cNvSpPr>
          <p:nvPr>
            <p:ph type="title"/>
          </p:nvPr>
        </p:nvSpPr>
        <p:spPr/>
        <p:txBody>
          <a:bodyPr/>
          <a:lstStyle/>
          <a:p>
            <a:r>
              <a:rPr lang="es-ES" noProof="0" dirty="0"/>
              <a:t>Código de </a:t>
            </a:r>
            <a:r>
              <a:rPr lang="es-ES" noProof="0" dirty="0" err="1"/>
              <a:t>flex</a:t>
            </a:r>
            <a:endParaRPr lang="es-ES" noProof="0" dirty="0"/>
          </a:p>
        </p:txBody>
      </p:sp>
      <p:pic>
        <p:nvPicPr>
          <p:cNvPr id="4" name="Marcador de contenido 3">
            <a:extLst>
              <a:ext uri="{FF2B5EF4-FFF2-40B4-BE49-F238E27FC236}">
                <a16:creationId xmlns:a16="http://schemas.microsoft.com/office/drawing/2014/main" id="{CED5B1A7-DD32-4934-8F76-75015AA778DA}"/>
              </a:ext>
            </a:extLst>
          </p:cNvPr>
          <p:cNvPicPr>
            <a:picLocks noGrp="1" noChangeAspect="1"/>
          </p:cNvPicPr>
          <p:nvPr>
            <p:ph idx="1"/>
          </p:nvPr>
        </p:nvPicPr>
        <p:blipFill>
          <a:blip r:embed="rId2"/>
          <a:stretch>
            <a:fillRect/>
          </a:stretch>
        </p:blipFill>
        <p:spPr>
          <a:xfrm>
            <a:off x="3053798" y="2209807"/>
            <a:ext cx="5395428" cy="3513124"/>
          </a:xfrm>
          <a:prstGeom prst="rect">
            <a:avLst/>
          </a:prstGeom>
        </p:spPr>
      </p:pic>
    </p:spTree>
    <p:extLst>
      <p:ext uri="{BB962C8B-B14F-4D97-AF65-F5344CB8AC3E}">
        <p14:creationId xmlns:p14="http://schemas.microsoft.com/office/powerpoint/2010/main" val="500077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63BA122-1FF6-49A3-9148-8757D9D1C2D3}"/>
              </a:ext>
            </a:extLst>
          </p:cNvPr>
          <p:cNvPicPr>
            <a:picLocks noChangeAspect="1"/>
          </p:cNvPicPr>
          <p:nvPr/>
        </p:nvPicPr>
        <p:blipFill>
          <a:blip r:embed="rId2"/>
          <a:stretch>
            <a:fillRect/>
          </a:stretch>
        </p:blipFill>
        <p:spPr>
          <a:xfrm>
            <a:off x="2419739" y="1985793"/>
            <a:ext cx="7352522" cy="2886413"/>
          </a:xfrm>
          <a:prstGeom prst="rect">
            <a:avLst/>
          </a:prstGeom>
        </p:spPr>
      </p:pic>
    </p:spTree>
    <p:extLst>
      <p:ext uri="{BB962C8B-B14F-4D97-AF65-F5344CB8AC3E}">
        <p14:creationId xmlns:p14="http://schemas.microsoft.com/office/powerpoint/2010/main" val="2690492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B93356-E1D1-45AD-B523-24869339683A}"/>
              </a:ext>
            </a:extLst>
          </p:cNvPr>
          <p:cNvSpPr>
            <a:spLocks noGrp="1"/>
          </p:cNvSpPr>
          <p:nvPr>
            <p:ph type="title"/>
          </p:nvPr>
        </p:nvSpPr>
        <p:spPr/>
        <p:txBody>
          <a:bodyPr/>
          <a:lstStyle/>
          <a:p>
            <a:r>
              <a:rPr lang="es-ES" noProof="0" dirty="0"/>
              <a:t>Flex - Sección de definiciones</a:t>
            </a:r>
          </a:p>
        </p:txBody>
      </p:sp>
      <p:sp>
        <p:nvSpPr>
          <p:cNvPr id="3" name="Marcador de contenido 2">
            <a:extLst>
              <a:ext uri="{FF2B5EF4-FFF2-40B4-BE49-F238E27FC236}">
                <a16:creationId xmlns:a16="http://schemas.microsoft.com/office/drawing/2014/main" id="{54A8793C-7349-480E-B4D7-EDDAEC3B1B30}"/>
              </a:ext>
            </a:extLst>
          </p:cNvPr>
          <p:cNvSpPr>
            <a:spLocks noGrp="1"/>
          </p:cNvSpPr>
          <p:nvPr>
            <p:ph idx="1"/>
          </p:nvPr>
        </p:nvSpPr>
        <p:spPr/>
        <p:txBody>
          <a:bodyPr anchor="t">
            <a:normAutofit fontScale="92500" lnSpcReduction="10000"/>
          </a:bodyPr>
          <a:lstStyle/>
          <a:p>
            <a:r>
              <a:rPr lang="es-ES" noProof="0" dirty="0"/>
              <a:t>&lt;</a:t>
            </a:r>
            <a:r>
              <a:rPr lang="es-ES" noProof="0" dirty="0" err="1"/>
              <a:t>stdio.h</a:t>
            </a:r>
            <a:r>
              <a:rPr lang="es-ES" noProof="0" dirty="0"/>
              <a:t>&gt; se utiliza para incluir el archivo de encabezado estándar de C que proporciona las declaraciones y definiciones necesarias para realizar operaciones de entrada/salida estándar. &lt;</a:t>
            </a:r>
            <a:r>
              <a:rPr lang="es-ES" noProof="0" dirty="0" err="1"/>
              <a:t>stdio.h</a:t>
            </a:r>
            <a:r>
              <a:rPr lang="es-ES" noProof="0" dirty="0"/>
              <a:t>&gt; contiene las declaraciones para funciones como </a:t>
            </a:r>
            <a:r>
              <a:rPr lang="es-ES" noProof="0" dirty="0" err="1"/>
              <a:t>fopen</a:t>
            </a:r>
            <a:r>
              <a:rPr lang="es-ES" noProof="0" dirty="0"/>
              <a:t>, </a:t>
            </a:r>
            <a:r>
              <a:rPr lang="es-ES" noProof="0" dirty="0" err="1"/>
              <a:t>fclose</a:t>
            </a:r>
            <a:r>
              <a:rPr lang="es-ES" noProof="0" dirty="0"/>
              <a:t>, </a:t>
            </a:r>
            <a:r>
              <a:rPr lang="es-ES" noProof="0" dirty="0" err="1"/>
              <a:t>fprintf</a:t>
            </a:r>
            <a:r>
              <a:rPr lang="es-ES" noProof="0" dirty="0"/>
              <a:t>, </a:t>
            </a:r>
            <a:r>
              <a:rPr lang="es-ES" noProof="0" dirty="0" err="1"/>
              <a:t>fscanf</a:t>
            </a:r>
            <a:r>
              <a:rPr lang="es-ES" noProof="0" dirty="0"/>
              <a:t>, </a:t>
            </a:r>
            <a:r>
              <a:rPr lang="es-ES" noProof="0" dirty="0" err="1"/>
              <a:t>printf</a:t>
            </a:r>
            <a:r>
              <a:rPr lang="es-ES" noProof="0" dirty="0"/>
              <a:t>, </a:t>
            </a:r>
            <a:r>
              <a:rPr lang="es-ES" noProof="0" dirty="0" err="1"/>
              <a:t>scanf</a:t>
            </a:r>
            <a:r>
              <a:rPr lang="es-ES" noProof="0" dirty="0"/>
              <a:t> y muchas otras que facilitan la entrada y salida de datos.</a:t>
            </a:r>
          </a:p>
          <a:p>
            <a:r>
              <a:rPr lang="es-ES" noProof="0" dirty="0"/>
              <a:t>&lt;</a:t>
            </a:r>
            <a:r>
              <a:rPr lang="es-ES" noProof="0" dirty="0" err="1"/>
              <a:t>stdlib.h</a:t>
            </a:r>
            <a:r>
              <a:rPr lang="es-ES" noProof="0" dirty="0"/>
              <a:t>&gt; este encabezado estándar en C contiene las declaraciones de funciones y macros que se utilizan para realizar operaciones relacionadas con la gestión de memoria, conversiones de tipos, generación de números aleatorios y otras utilidades. Dentro de &lt;</a:t>
            </a:r>
            <a:r>
              <a:rPr lang="es-ES" noProof="0" dirty="0" err="1"/>
              <a:t>stdlib.h</a:t>
            </a:r>
            <a:r>
              <a:rPr lang="es-ES" noProof="0" dirty="0"/>
              <a:t>&gt; se encuentran declaraciones de funciones como </a:t>
            </a:r>
            <a:r>
              <a:rPr lang="es-ES" noProof="0" dirty="0" err="1"/>
              <a:t>malloc</a:t>
            </a:r>
            <a:r>
              <a:rPr lang="es-ES" noProof="0" dirty="0"/>
              <a:t>, free, </a:t>
            </a:r>
            <a:r>
              <a:rPr lang="es-ES" noProof="0" dirty="0" err="1"/>
              <a:t>realloc</a:t>
            </a:r>
            <a:r>
              <a:rPr lang="es-ES" noProof="0" dirty="0"/>
              <a:t>, </a:t>
            </a:r>
            <a:r>
              <a:rPr lang="es-ES" noProof="0" dirty="0" err="1"/>
              <a:t>atoi</a:t>
            </a:r>
            <a:r>
              <a:rPr lang="es-ES" noProof="0" dirty="0"/>
              <a:t>, rand, </a:t>
            </a:r>
            <a:r>
              <a:rPr lang="es-ES" noProof="0" dirty="0" err="1"/>
              <a:t>exit</a:t>
            </a:r>
            <a:r>
              <a:rPr lang="es-ES" noProof="0" dirty="0"/>
              <a:t>, entre otras.</a:t>
            </a:r>
          </a:p>
          <a:p>
            <a:r>
              <a:rPr lang="es-ES" noProof="0" dirty="0"/>
              <a:t>“</a:t>
            </a:r>
            <a:r>
              <a:rPr lang="es-ES" noProof="0" dirty="0" err="1"/>
              <a:t>y.tab.h</a:t>
            </a:r>
            <a:r>
              <a:rPr lang="es-ES" noProof="0" dirty="0"/>
              <a:t>” es un archivo de encabezado generado por el programa </a:t>
            </a:r>
            <a:r>
              <a:rPr lang="es-ES" noProof="0" dirty="0" err="1"/>
              <a:t>Yacc</a:t>
            </a:r>
            <a:r>
              <a:rPr lang="es-ES" noProof="0" dirty="0"/>
              <a:t> o </a:t>
            </a:r>
            <a:r>
              <a:rPr lang="es-ES" noProof="0" dirty="0" err="1"/>
              <a:t>Bison</a:t>
            </a:r>
            <a:r>
              <a:rPr lang="es-ES" noProof="0" dirty="0"/>
              <a:t>. “</a:t>
            </a:r>
            <a:r>
              <a:rPr lang="es-ES" noProof="0" dirty="0" err="1"/>
              <a:t>y.tab.h</a:t>
            </a:r>
            <a:r>
              <a:rPr lang="es-ES" noProof="0" dirty="0"/>
              <a:t>” proporciona al analizador léxico información sobre los tokens que el analizador sintáctico puede reconocer, así como las estructuras de datos necesarias para transmitir información relevante entre ambas partes del programa.</a:t>
            </a:r>
          </a:p>
          <a:p>
            <a:r>
              <a:rPr lang="es-ES" noProof="0" dirty="0"/>
              <a:t>Flex se usa para generar un analizador léxico que reconoce tokens en el texto de entrada. </a:t>
            </a:r>
            <a:r>
              <a:rPr lang="es-ES" noProof="0" dirty="0" err="1"/>
              <a:t>Bison</a:t>
            </a:r>
            <a:r>
              <a:rPr lang="es-ES" noProof="0" dirty="0"/>
              <a:t>/</a:t>
            </a:r>
            <a:r>
              <a:rPr lang="es-ES" noProof="0" dirty="0" err="1"/>
              <a:t>Yacc</a:t>
            </a:r>
            <a:r>
              <a:rPr lang="es-ES" noProof="0" dirty="0"/>
              <a:t> se utiliza para generar un analizador sintáctico que define la estructura gramatical y las reglas de análisis de la entrada.</a:t>
            </a:r>
          </a:p>
          <a:p>
            <a:endParaRPr lang="es-ES" noProof="0" dirty="0"/>
          </a:p>
        </p:txBody>
      </p:sp>
    </p:spTree>
    <p:extLst>
      <p:ext uri="{BB962C8B-B14F-4D97-AF65-F5344CB8AC3E}">
        <p14:creationId xmlns:p14="http://schemas.microsoft.com/office/powerpoint/2010/main" val="2985334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2">
            <a:extLst>
              <a:ext uri="{FF2B5EF4-FFF2-40B4-BE49-F238E27FC236}">
                <a16:creationId xmlns:a16="http://schemas.microsoft.com/office/drawing/2014/main" id="{53A101B1-E8D4-45AA-8FF5-E5D87A8139B7}"/>
              </a:ext>
            </a:extLst>
          </p:cNvPr>
          <p:cNvSpPr>
            <a:spLocks noGrp="1"/>
          </p:cNvSpPr>
          <p:nvPr>
            <p:ph idx="1"/>
          </p:nvPr>
        </p:nvSpPr>
        <p:spPr>
          <a:xfrm>
            <a:off x="685801" y="609601"/>
            <a:ext cx="10131425" cy="5181600"/>
          </a:xfrm>
        </p:spPr>
        <p:txBody>
          <a:bodyPr anchor="t">
            <a:normAutofit fontScale="25000" lnSpcReduction="20000"/>
          </a:bodyPr>
          <a:lstStyle/>
          <a:p>
            <a:pPr marL="0" indent="0">
              <a:buNone/>
            </a:pPr>
            <a:r>
              <a:rPr lang="es-ES" sz="14400" b="1" noProof="0" dirty="0">
                <a:latin typeface="Calibri Light (Títulos)"/>
              </a:rPr>
              <a:t>FLEX - SECCIÓN DE REGLAS</a:t>
            </a:r>
          </a:p>
          <a:p>
            <a:pPr>
              <a:buFont typeface="Wingdings" panose="05000000000000000000" pitchFamily="2" charset="2"/>
              <a:buChar char="ü"/>
            </a:pPr>
            <a:r>
              <a:rPr lang="es-ES" sz="6400" b="1" noProof="0" dirty="0"/>
              <a:t>[0-9]+                  { </a:t>
            </a:r>
            <a:r>
              <a:rPr lang="es-ES" sz="6400" b="1" noProof="0" dirty="0" err="1"/>
              <a:t>yylval</a:t>
            </a:r>
            <a:r>
              <a:rPr lang="es-ES" sz="6400" b="1" noProof="0" dirty="0"/>
              <a:t> = </a:t>
            </a:r>
            <a:r>
              <a:rPr lang="es-ES" sz="6400" b="1" noProof="0" dirty="0" err="1"/>
              <a:t>atoi</a:t>
            </a:r>
            <a:r>
              <a:rPr lang="es-ES" sz="6400" b="1" noProof="0" dirty="0"/>
              <a:t>(</a:t>
            </a:r>
            <a:r>
              <a:rPr lang="es-ES" sz="6400" b="1" noProof="0" dirty="0" err="1"/>
              <a:t>yytext</a:t>
            </a:r>
            <a:r>
              <a:rPr lang="es-ES" sz="6400" b="1" noProof="0" dirty="0"/>
              <a:t>); </a:t>
            </a:r>
            <a:r>
              <a:rPr lang="es-ES" sz="6400" b="1" noProof="0" dirty="0" err="1"/>
              <a:t>return</a:t>
            </a:r>
            <a:r>
              <a:rPr lang="es-ES" sz="6400" b="1" noProof="0" dirty="0"/>
              <a:t> </a:t>
            </a:r>
            <a:r>
              <a:rPr lang="es-ES" sz="6400" b="1" noProof="0" dirty="0" err="1"/>
              <a:t>NUMBER</a:t>
            </a:r>
            <a:r>
              <a:rPr lang="es-ES" sz="6400" b="1" noProof="0" dirty="0"/>
              <a:t>; }</a:t>
            </a:r>
          </a:p>
          <a:p>
            <a:r>
              <a:rPr lang="es-ES" sz="6400" noProof="0" dirty="0"/>
              <a:t>[0-9]+: Reconoce una secuencia de uno o más dígitos del 0 al 9. Este patrón se usa para identificar números enteros en el texto de entrada y devuelve el token “</a:t>
            </a:r>
            <a:r>
              <a:rPr lang="es-ES" sz="6400" noProof="0" dirty="0" err="1"/>
              <a:t>NUMBER</a:t>
            </a:r>
            <a:r>
              <a:rPr lang="es-ES" sz="6400" noProof="0" dirty="0"/>
              <a:t>” para ser utilizado en </a:t>
            </a:r>
            <a:r>
              <a:rPr lang="es-ES" sz="6400" noProof="0" dirty="0" err="1"/>
              <a:t>bison</a:t>
            </a:r>
            <a:r>
              <a:rPr lang="es-ES" sz="6400" noProof="0" dirty="0"/>
              <a:t>.</a:t>
            </a:r>
          </a:p>
          <a:p>
            <a:r>
              <a:rPr lang="es-ES" sz="6400" noProof="0" dirty="0" err="1"/>
              <a:t>yytext</a:t>
            </a:r>
            <a:r>
              <a:rPr lang="es-ES" sz="6400" noProof="0" dirty="0"/>
              <a:t>: Almacena la secuencia de dígitos correspondiente al número que ha sido identificado.</a:t>
            </a:r>
          </a:p>
          <a:p>
            <a:r>
              <a:rPr lang="es-ES" sz="6400" noProof="0" dirty="0" err="1"/>
              <a:t>atoi</a:t>
            </a:r>
            <a:r>
              <a:rPr lang="es-ES" sz="6400" noProof="0" dirty="0"/>
              <a:t>(</a:t>
            </a:r>
            <a:r>
              <a:rPr lang="es-ES" sz="6400" noProof="0" dirty="0" err="1"/>
              <a:t>yytext</a:t>
            </a:r>
            <a:r>
              <a:rPr lang="es-ES" sz="6400" noProof="0" dirty="0"/>
              <a:t>): Convierte la cadena de dígitos en un número entero y lo asigna a </a:t>
            </a:r>
            <a:r>
              <a:rPr lang="es-ES" sz="6400" noProof="0" dirty="0" err="1"/>
              <a:t>yylval</a:t>
            </a:r>
            <a:r>
              <a:rPr lang="es-ES" sz="6400" noProof="0" dirty="0"/>
              <a:t>.</a:t>
            </a:r>
          </a:p>
          <a:p>
            <a:r>
              <a:rPr lang="es-ES" sz="6400" noProof="0" dirty="0"/>
              <a:t>“</a:t>
            </a:r>
            <a:r>
              <a:rPr lang="es-ES" sz="6400" noProof="0" dirty="0" err="1"/>
              <a:t>yylval</a:t>
            </a:r>
            <a:r>
              <a:rPr lang="es-ES" sz="6400" noProof="0" dirty="0"/>
              <a:t>”: Es una variable especial utilizada para pasar información desde el analizador léxico generado por Flex al analizador sintáctico generado por </a:t>
            </a:r>
            <a:r>
              <a:rPr lang="es-ES" sz="6400" noProof="0" dirty="0" err="1"/>
              <a:t>Yacc</a:t>
            </a:r>
            <a:r>
              <a:rPr lang="es-ES" sz="6400" noProof="0" dirty="0"/>
              <a:t>/</a:t>
            </a:r>
            <a:r>
              <a:rPr lang="es-ES" sz="6400" noProof="0" dirty="0" err="1"/>
              <a:t>Bison</a:t>
            </a:r>
            <a:r>
              <a:rPr lang="es-ES" sz="6400" noProof="0" dirty="0"/>
              <a:t>.</a:t>
            </a:r>
          </a:p>
          <a:p>
            <a:pPr>
              <a:buFont typeface="Wingdings" panose="05000000000000000000" pitchFamily="2" charset="2"/>
              <a:buChar char="ü"/>
            </a:pPr>
            <a:r>
              <a:rPr lang="es-ES" sz="6400" b="1" noProof="0" dirty="0"/>
              <a:t>" "                     { </a:t>
            </a:r>
            <a:r>
              <a:rPr lang="es-ES" sz="6400" b="1" noProof="0" dirty="0" err="1"/>
              <a:t>return</a:t>
            </a:r>
            <a:r>
              <a:rPr lang="es-ES" sz="6400" b="1" noProof="0" dirty="0"/>
              <a:t> ESPACIO; }</a:t>
            </a:r>
          </a:p>
          <a:p>
            <a:r>
              <a:rPr lang="es-ES" sz="6400" noProof="0" dirty="0"/>
              <a:t>" “: Reconoce un espacio en blanco en el texto de entrada y devuelve el token “ESPACIO” para ser utilizado en </a:t>
            </a:r>
            <a:r>
              <a:rPr lang="es-ES" sz="6400" noProof="0" dirty="0" err="1"/>
              <a:t>bison</a:t>
            </a:r>
            <a:r>
              <a:rPr lang="es-ES" sz="6400" noProof="0" dirty="0"/>
              <a:t>.</a:t>
            </a:r>
          </a:p>
          <a:p>
            <a:pPr>
              <a:buFont typeface="Wingdings" panose="05000000000000000000" pitchFamily="2" charset="2"/>
              <a:buChar char="ü"/>
            </a:pPr>
            <a:r>
              <a:rPr lang="es-ES" sz="6400" b="1" noProof="0" dirty="0"/>
              <a:t>\n                      { </a:t>
            </a:r>
            <a:r>
              <a:rPr lang="es-ES" sz="6400" b="1" noProof="0" dirty="0" err="1"/>
              <a:t>return</a:t>
            </a:r>
            <a:r>
              <a:rPr lang="es-ES" sz="6400" b="1" noProof="0" dirty="0"/>
              <a:t> </a:t>
            </a:r>
            <a:r>
              <a:rPr lang="es-ES" sz="6400" b="1" noProof="0" dirty="0" err="1"/>
              <a:t>EOL</a:t>
            </a:r>
            <a:r>
              <a:rPr lang="es-ES" sz="6400" b="1" noProof="0" dirty="0"/>
              <a:t>; }</a:t>
            </a:r>
          </a:p>
          <a:p>
            <a:r>
              <a:rPr lang="es-ES" sz="6400" noProof="0" dirty="0"/>
              <a:t>\n: Reconoce un carácter de nueva línea (tecla </a:t>
            </a:r>
            <a:r>
              <a:rPr lang="es-ES" sz="6400" noProof="0" dirty="0" err="1"/>
              <a:t>enter</a:t>
            </a:r>
            <a:r>
              <a:rPr lang="es-ES" sz="6400" noProof="0" dirty="0"/>
              <a:t>) en el texto de entrada y devuelve el token “</a:t>
            </a:r>
            <a:r>
              <a:rPr lang="es-ES" sz="6400" noProof="0" dirty="0" err="1"/>
              <a:t>EOL</a:t>
            </a:r>
            <a:r>
              <a:rPr lang="es-ES" sz="6400" noProof="0" dirty="0"/>
              <a:t>” para ser utilizado en </a:t>
            </a:r>
            <a:r>
              <a:rPr lang="es-ES" sz="6400" noProof="0" dirty="0" err="1"/>
              <a:t>bison</a:t>
            </a:r>
            <a:r>
              <a:rPr lang="es-ES" sz="6400" noProof="0" dirty="0"/>
              <a:t>.</a:t>
            </a:r>
          </a:p>
          <a:p>
            <a:pPr>
              <a:buFont typeface="Wingdings" panose="05000000000000000000" pitchFamily="2" charset="2"/>
              <a:buChar char="ü"/>
            </a:pPr>
            <a:r>
              <a:rPr lang="es-ES" sz="6400" b="1" noProof="0" dirty="0"/>
              <a:t>[ \t]                   ; // Ignorar espacios en blanco y tabulaciones</a:t>
            </a:r>
          </a:p>
          <a:p>
            <a:r>
              <a:rPr lang="es-ES" sz="6400" noProof="0" dirty="0"/>
              <a:t>[ \t] reconoce un espacio en blanco o una tabulación y con el “;” lo ignora.</a:t>
            </a:r>
          </a:p>
          <a:p>
            <a:pPr>
              <a:buFont typeface="Wingdings" panose="05000000000000000000" pitchFamily="2" charset="2"/>
              <a:buChar char="ü"/>
            </a:pPr>
            <a:r>
              <a:rPr lang="es-ES" sz="6400" b="1" noProof="0" dirty="0"/>
              <a:t>.                       ;</a:t>
            </a:r>
          </a:p>
          <a:p>
            <a:r>
              <a:rPr lang="es-ES" sz="6400" noProof="0" dirty="0"/>
              <a:t>“.” reconoce letras, dígitos, signos de puntuación, espacios en blanco, tabulaciones, entre otros, pero no saltos de línea. cuando Flex encuentra cualquier carácter en el texto de entrada que no sea un salto de línea, simplemente se comportará como un carácter reconocido, pero no realizará ninguna acción específica asociada a ese carácter.</a:t>
            </a:r>
          </a:p>
        </p:txBody>
      </p:sp>
    </p:spTree>
    <p:extLst>
      <p:ext uri="{BB962C8B-B14F-4D97-AF65-F5344CB8AC3E}">
        <p14:creationId xmlns:p14="http://schemas.microsoft.com/office/powerpoint/2010/main" val="4276593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606D9C-6BA8-4611-90A8-414F91B40031}"/>
              </a:ext>
            </a:extLst>
          </p:cNvPr>
          <p:cNvSpPr>
            <a:spLocks noGrp="1"/>
          </p:cNvSpPr>
          <p:nvPr>
            <p:ph type="title"/>
          </p:nvPr>
        </p:nvSpPr>
        <p:spPr/>
        <p:txBody>
          <a:bodyPr/>
          <a:lstStyle/>
          <a:p>
            <a:r>
              <a:rPr lang="es-ES" noProof="0" dirty="0" err="1"/>
              <a:t>flex</a:t>
            </a:r>
            <a:r>
              <a:rPr lang="es-ES" noProof="0" dirty="0"/>
              <a:t> - Sección de código de usuario</a:t>
            </a:r>
          </a:p>
        </p:txBody>
      </p:sp>
      <p:sp>
        <p:nvSpPr>
          <p:cNvPr id="3" name="Marcador de contenido 2">
            <a:extLst>
              <a:ext uri="{FF2B5EF4-FFF2-40B4-BE49-F238E27FC236}">
                <a16:creationId xmlns:a16="http://schemas.microsoft.com/office/drawing/2014/main" id="{780FDA93-05FD-4DDB-A896-69F49A9E7801}"/>
              </a:ext>
            </a:extLst>
          </p:cNvPr>
          <p:cNvSpPr>
            <a:spLocks noGrp="1"/>
          </p:cNvSpPr>
          <p:nvPr>
            <p:ph idx="1"/>
          </p:nvPr>
        </p:nvSpPr>
        <p:spPr/>
        <p:txBody>
          <a:bodyPr/>
          <a:lstStyle/>
          <a:p>
            <a:pPr>
              <a:buFont typeface="Wingdings" panose="05000000000000000000" pitchFamily="2" charset="2"/>
              <a:buChar char="ü"/>
            </a:pPr>
            <a:r>
              <a:rPr lang="es-ES" noProof="0" dirty="0" err="1"/>
              <a:t>int</a:t>
            </a:r>
            <a:r>
              <a:rPr lang="es-ES" noProof="0" dirty="0"/>
              <a:t> </a:t>
            </a:r>
            <a:r>
              <a:rPr lang="es-ES" noProof="0" dirty="0" err="1"/>
              <a:t>yywrap</a:t>
            </a:r>
            <a:r>
              <a:rPr lang="es-ES" noProof="0" dirty="0"/>
              <a:t>() {</a:t>
            </a:r>
          </a:p>
          <a:p>
            <a:pPr marL="0" indent="0">
              <a:buNone/>
            </a:pPr>
            <a:r>
              <a:rPr lang="es-ES" noProof="0" dirty="0"/>
              <a:t>          </a:t>
            </a:r>
            <a:r>
              <a:rPr lang="es-ES" noProof="0" dirty="0" err="1"/>
              <a:t>return</a:t>
            </a:r>
            <a:r>
              <a:rPr lang="es-ES" noProof="0" dirty="0"/>
              <a:t> 1;</a:t>
            </a:r>
          </a:p>
          <a:p>
            <a:pPr marL="0" indent="0">
              <a:buNone/>
            </a:pPr>
            <a:r>
              <a:rPr lang="es-ES" noProof="0" dirty="0"/>
              <a:t>     }</a:t>
            </a:r>
          </a:p>
          <a:p>
            <a:r>
              <a:rPr lang="es-ES" noProof="0" dirty="0" err="1"/>
              <a:t>yywrap</a:t>
            </a:r>
            <a:r>
              <a:rPr lang="es-ES" noProof="0" dirty="0"/>
              <a:t>(): Se utiliza para manejar el final del análisis léxico. Esta función se llama por el analizador léxico generado por Flex cuando ha llegado al final del archivo de entrada o ha terminado de procesar todo el texto proporcionado.</a:t>
            </a:r>
          </a:p>
          <a:p>
            <a:r>
              <a:rPr lang="es-ES" noProof="0" dirty="0"/>
              <a:t>Este comando permite una forma de controlar el comportamiento del analizador léxico cuando llega al final del archivo. Por defecto, cuando </a:t>
            </a:r>
            <a:r>
              <a:rPr lang="es-ES" noProof="0" dirty="0" err="1"/>
              <a:t>yywrap</a:t>
            </a:r>
            <a:r>
              <a:rPr lang="es-ES" noProof="0" dirty="0"/>
              <a:t>() devuelve 1, indica que no hay más archivos de entrada que procesar, lo que significa que el análisis léxico debe finalizar. Devolver 1 indica que el análisis ha llegado a su fin.</a:t>
            </a:r>
          </a:p>
        </p:txBody>
      </p:sp>
    </p:spTree>
    <p:extLst>
      <p:ext uri="{BB962C8B-B14F-4D97-AF65-F5344CB8AC3E}">
        <p14:creationId xmlns:p14="http://schemas.microsoft.com/office/powerpoint/2010/main" val="2655157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71CCA5-8A5B-43F0-A9E4-84E1317C42A9}"/>
              </a:ext>
            </a:extLst>
          </p:cNvPr>
          <p:cNvSpPr>
            <a:spLocks noGrp="1"/>
          </p:cNvSpPr>
          <p:nvPr>
            <p:ph type="title"/>
          </p:nvPr>
        </p:nvSpPr>
        <p:spPr/>
        <p:txBody>
          <a:bodyPr/>
          <a:lstStyle/>
          <a:p>
            <a:r>
              <a:rPr lang="es-ES" noProof="0" dirty="0"/>
              <a:t>Código de </a:t>
            </a:r>
            <a:r>
              <a:rPr lang="es-ES" noProof="0" dirty="0" err="1"/>
              <a:t>bison</a:t>
            </a:r>
            <a:endParaRPr lang="es-ES" noProof="0" dirty="0"/>
          </a:p>
        </p:txBody>
      </p:sp>
      <p:sp>
        <p:nvSpPr>
          <p:cNvPr id="3" name="Marcador de texto 2">
            <a:extLst>
              <a:ext uri="{FF2B5EF4-FFF2-40B4-BE49-F238E27FC236}">
                <a16:creationId xmlns:a16="http://schemas.microsoft.com/office/drawing/2014/main" id="{ADCD79B9-B016-4664-80C9-5962EA7289F3}"/>
              </a:ext>
            </a:extLst>
          </p:cNvPr>
          <p:cNvSpPr>
            <a:spLocks noGrp="1"/>
          </p:cNvSpPr>
          <p:nvPr>
            <p:ph type="body" idx="1"/>
          </p:nvPr>
        </p:nvSpPr>
        <p:spPr/>
        <p:txBody>
          <a:bodyPr/>
          <a:lstStyle/>
          <a:p>
            <a:endParaRPr lang="es-ES"/>
          </a:p>
        </p:txBody>
      </p:sp>
    </p:spTree>
    <p:extLst>
      <p:ext uri="{BB962C8B-B14F-4D97-AF65-F5344CB8AC3E}">
        <p14:creationId xmlns:p14="http://schemas.microsoft.com/office/powerpoint/2010/main" val="4002679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03256A-A02E-462E-84D3-391CFDF0E7B4}"/>
              </a:ext>
            </a:extLst>
          </p:cNvPr>
          <p:cNvSpPr>
            <a:spLocks noGrp="1"/>
          </p:cNvSpPr>
          <p:nvPr>
            <p:ph type="title"/>
          </p:nvPr>
        </p:nvSpPr>
        <p:spPr/>
        <p:txBody>
          <a:bodyPr/>
          <a:lstStyle/>
          <a:p>
            <a:r>
              <a:rPr lang="es-ES" noProof="0" dirty="0" err="1"/>
              <a:t>bison</a:t>
            </a:r>
            <a:r>
              <a:rPr lang="es-ES" noProof="0" dirty="0"/>
              <a:t> - sección de definiciones</a:t>
            </a:r>
          </a:p>
        </p:txBody>
      </p:sp>
      <p:sp>
        <p:nvSpPr>
          <p:cNvPr id="3" name="Marcador de contenido 2">
            <a:extLst>
              <a:ext uri="{FF2B5EF4-FFF2-40B4-BE49-F238E27FC236}">
                <a16:creationId xmlns:a16="http://schemas.microsoft.com/office/drawing/2014/main" id="{F41A3BDD-9E6F-4978-AA2C-0E0B539B71DA}"/>
              </a:ext>
            </a:extLst>
          </p:cNvPr>
          <p:cNvSpPr>
            <a:spLocks noGrp="1"/>
          </p:cNvSpPr>
          <p:nvPr>
            <p:ph sz="half" idx="1"/>
          </p:nvPr>
        </p:nvSpPr>
        <p:spPr>
          <a:xfrm>
            <a:off x="685801" y="2142067"/>
            <a:ext cx="8626149" cy="3649134"/>
          </a:xfrm>
        </p:spPr>
        <p:txBody>
          <a:bodyPr anchor="t">
            <a:noAutofit/>
          </a:bodyPr>
          <a:lstStyle/>
          <a:p>
            <a:pPr>
              <a:buFont typeface="Wingdings" panose="05000000000000000000" pitchFamily="2" charset="2"/>
              <a:buChar char="ü"/>
            </a:pPr>
            <a:r>
              <a:rPr lang="es-ES" sz="1700" b="1" noProof="0" dirty="0"/>
              <a:t>#include &lt;</a:t>
            </a:r>
            <a:r>
              <a:rPr lang="es-ES" sz="1700" b="1" noProof="0" dirty="0" err="1"/>
              <a:t>math.h</a:t>
            </a:r>
            <a:r>
              <a:rPr lang="es-ES" sz="1700" b="1" noProof="0" dirty="0"/>
              <a:t>&gt;</a:t>
            </a:r>
          </a:p>
          <a:p>
            <a:r>
              <a:rPr lang="es-ES" sz="1700" noProof="0" dirty="0" err="1"/>
              <a:t>math.h</a:t>
            </a:r>
            <a:r>
              <a:rPr lang="es-ES" sz="1700" noProof="0" dirty="0"/>
              <a:t>: Es una biblioteca estándar en el lenguaje de programación C que proporciona un conjunto de funciones matemáticas para realizar operaciones más avanzadas, como funciones trigonométricas, exponenciales, logarítmicas, funciones de redondeo, entre otras. Dentro de </a:t>
            </a:r>
            <a:r>
              <a:rPr lang="es-ES" sz="1700" noProof="0" dirty="0" err="1"/>
              <a:t>math.h</a:t>
            </a:r>
            <a:r>
              <a:rPr lang="es-ES" sz="1700" noProof="0" dirty="0"/>
              <a:t> se encuentran las declaraciones de funciones como sin, cos, tan, </a:t>
            </a:r>
            <a:r>
              <a:rPr lang="es-ES" sz="1700" noProof="0" dirty="0" err="1"/>
              <a:t>exp</a:t>
            </a:r>
            <a:r>
              <a:rPr lang="es-ES" sz="1700" noProof="0" dirty="0"/>
              <a:t>, log, </a:t>
            </a:r>
            <a:r>
              <a:rPr lang="es-ES" sz="1700" noProof="0" dirty="0" err="1"/>
              <a:t>sqrt</a:t>
            </a:r>
            <a:r>
              <a:rPr lang="es-ES" sz="1700" noProof="0" dirty="0"/>
              <a:t>, entre otras.</a:t>
            </a:r>
          </a:p>
          <a:p>
            <a:pPr>
              <a:buFont typeface="Wingdings" panose="05000000000000000000" pitchFamily="2" charset="2"/>
              <a:buChar char="ü"/>
            </a:pPr>
            <a:r>
              <a:rPr lang="es-ES" sz="1700" b="1" noProof="0" dirty="0" err="1"/>
              <a:t>int</a:t>
            </a:r>
            <a:r>
              <a:rPr lang="es-ES" sz="1700" b="1" noProof="0" dirty="0"/>
              <a:t> </a:t>
            </a:r>
            <a:r>
              <a:rPr lang="es-ES" sz="1700" b="1" noProof="0" dirty="0" err="1"/>
              <a:t>yylex</a:t>
            </a:r>
            <a:r>
              <a:rPr lang="es-ES" sz="1700" b="1" noProof="0" dirty="0"/>
              <a:t>(</a:t>
            </a:r>
            <a:r>
              <a:rPr lang="es-ES" sz="1700" b="1" noProof="0" dirty="0" err="1"/>
              <a:t>void</a:t>
            </a:r>
            <a:r>
              <a:rPr lang="es-ES" sz="1700" b="1" noProof="0" dirty="0"/>
              <a:t>);</a:t>
            </a:r>
          </a:p>
          <a:p>
            <a:r>
              <a:rPr lang="es-ES" sz="1700" noProof="0" dirty="0"/>
              <a:t>Sirve para indicar que </a:t>
            </a:r>
            <a:r>
              <a:rPr lang="es-ES" sz="1700" noProof="0" dirty="0" err="1"/>
              <a:t>Bison</a:t>
            </a:r>
            <a:r>
              <a:rPr lang="es-ES" sz="1700" noProof="0" dirty="0"/>
              <a:t> espera encontrar una función llamada </a:t>
            </a:r>
            <a:r>
              <a:rPr lang="es-ES" sz="1700" noProof="0" dirty="0" err="1"/>
              <a:t>yylex</a:t>
            </a:r>
            <a:r>
              <a:rPr lang="es-ES" sz="1700" noProof="0" dirty="0"/>
              <a:t>() que devuelve un entero (</a:t>
            </a:r>
            <a:r>
              <a:rPr lang="es-ES" sz="1700" noProof="0" dirty="0" err="1"/>
              <a:t>int</a:t>
            </a:r>
            <a:r>
              <a:rPr lang="es-ES" sz="1700" noProof="0" dirty="0"/>
              <a:t>) y no toma ningún argumento (</a:t>
            </a:r>
            <a:r>
              <a:rPr lang="es-ES" sz="1700" noProof="0" dirty="0" err="1"/>
              <a:t>void</a:t>
            </a:r>
            <a:r>
              <a:rPr lang="es-ES" sz="1700" noProof="0" dirty="0"/>
              <a:t> indica que no toma parámetros).</a:t>
            </a:r>
          </a:p>
          <a:p>
            <a:pPr>
              <a:buFont typeface="Wingdings" panose="05000000000000000000" pitchFamily="2" charset="2"/>
              <a:buChar char="ü"/>
            </a:pPr>
            <a:r>
              <a:rPr lang="es-ES" sz="1700" b="1" noProof="0" dirty="0" err="1"/>
              <a:t>void</a:t>
            </a:r>
            <a:r>
              <a:rPr lang="es-ES" sz="1700" b="1" noProof="0" dirty="0"/>
              <a:t> </a:t>
            </a:r>
            <a:r>
              <a:rPr lang="es-ES" sz="1700" b="1" noProof="0" dirty="0" err="1"/>
              <a:t>yyerror</a:t>
            </a:r>
            <a:r>
              <a:rPr lang="es-ES" sz="1700" b="1" noProof="0" dirty="0"/>
              <a:t>(</a:t>
            </a:r>
            <a:r>
              <a:rPr lang="es-ES" sz="1700" b="1" noProof="0" dirty="0" err="1"/>
              <a:t>char</a:t>
            </a:r>
            <a:r>
              <a:rPr lang="es-ES" sz="1700" b="1" noProof="0" dirty="0"/>
              <a:t> *s);</a:t>
            </a:r>
          </a:p>
          <a:p>
            <a:r>
              <a:rPr lang="es-ES" sz="1700" noProof="0" dirty="0"/>
              <a:t>Esta función sirve como un mecanismo para personalizar la gestión de errores sintácticos que ocurren durante el análisis del código fuente utilizando el </a:t>
            </a:r>
            <a:r>
              <a:rPr lang="es-ES" sz="1700" noProof="0" dirty="0" err="1"/>
              <a:t>parser</a:t>
            </a:r>
            <a:r>
              <a:rPr lang="es-ES" sz="1700" noProof="0" dirty="0"/>
              <a:t> generado por </a:t>
            </a:r>
            <a:r>
              <a:rPr lang="es-ES" sz="1700" noProof="0" dirty="0" err="1"/>
              <a:t>Bison</a:t>
            </a:r>
            <a:r>
              <a:rPr lang="es-ES" sz="1700" noProof="0" dirty="0"/>
              <a:t>. </a:t>
            </a:r>
            <a:r>
              <a:rPr lang="es-ES" sz="1700" noProof="0" dirty="0" err="1"/>
              <a:t>Bison</a:t>
            </a:r>
            <a:r>
              <a:rPr lang="es-ES" sz="1700" noProof="0" dirty="0"/>
              <a:t> llama a </a:t>
            </a:r>
            <a:r>
              <a:rPr lang="es-ES" sz="1700" noProof="0" dirty="0" err="1"/>
              <a:t>yyerror</a:t>
            </a:r>
            <a:r>
              <a:rPr lang="es-ES" sz="1700" noProof="0" dirty="0"/>
              <a:t>() cuando se detecta un error sintáctico, y le pasa como parámetro un mensaje de error en forma de cadena de caracteres (</a:t>
            </a:r>
            <a:r>
              <a:rPr lang="es-ES" sz="1700" noProof="0" dirty="0" err="1"/>
              <a:t>char</a:t>
            </a:r>
            <a:r>
              <a:rPr lang="es-ES" sz="1700" noProof="0" dirty="0"/>
              <a:t> *s).</a:t>
            </a:r>
          </a:p>
          <a:p>
            <a:endParaRPr lang="es-ES" sz="1700" noProof="0" dirty="0"/>
          </a:p>
        </p:txBody>
      </p:sp>
      <p:pic>
        <p:nvPicPr>
          <p:cNvPr id="9" name="Marcador de contenido 8">
            <a:extLst>
              <a:ext uri="{FF2B5EF4-FFF2-40B4-BE49-F238E27FC236}">
                <a16:creationId xmlns:a16="http://schemas.microsoft.com/office/drawing/2014/main" id="{A1326C0C-1F64-44AD-B018-DDBCCC4D0C99}"/>
              </a:ext>
            </a:extLst>
          </p:cNvPr>
          <p:cNvPicPr>
            <a:picLocks noGrp="1" noChangeAspect="1"/>
          </p:cNvPicPr>
          <p:nvPr>
            <p:ph sz="half" idx="2"/>
          </p:nvPr>
        </p:nvPicPr>
        <p:blipFill>
          <a:blip r:embed="rId2"/>
          <a:stretch>
            <a:fillRect/>
          </a:stretch>
        </p:blipFill>
        <p:spPr>
          <a:xfrm>
            <a:off x="9412757" y="3652783"/>
            <a:ext cx="2093442" cy="1139351"/>
          </a:xfrm>
        </p:spPr>
      </p:pic>
    </p:spTree>
    <p:extLst>
      <p:ext uri="{BB962C8B-B14F-4D97-AF65-F5344CB8AC3E}">
        <p14:creationId xmlns:p14="http://schemas.microsoft.com/office/powerpoint/2010/main" val="126843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257FF2-0EA9-48F3-AA57-AAB7E34BD124}"/>
              </a:ext>
            </a:extLst>
          </p:cNvPr>
          <p:cNvSpPr>
            <a:spLocks noGrp="1"/>
          </p:cNvSpPr>
          <p:nvPr>
            <p:ph type="title"/>
          </p:nvPr>
        </p:nvSpPr>
        <p:spPr/>
        <p:txBody>
          <a:bodyPr/>
          <a:lstStyle/>
          <a:p>
            <a:endParaRPr lang="es-ES" noProof="0" dirty="0"/>
          </a:p>
        </p:txBody>
      </p:sp>
      <p:sp>
        <p:nvSpPr>
          <p:cNvPr id="3" name="Marcador de contenido 2">
            <a:extLst>
              <a:ext uri="{FF2B5EF4-FFF2-40B4-BE49-F238E27FC236}">
                <a16:creationId xmlns:a16="http://schemas.microsoft.com/office/drawing/2014/main" id="{52D074D2-ADAC-44DF-AF34-4B3281F8B84B}"/>
              </a:ext>
            </a:extLst>
          </p:cNvPr>
          <p:cNvSpPr>
            <a:spLocks noGrp="1"/>
          </p:cNvSpPr>
          <p:nvPr>
            <p:ph sz="half" idx="1"/>
          </p:nvPr>
        </p:nvSpPr>
        <p:spPr/>
        <p:txBody>
          <a:bodyPr/>
          <a:lstStyle/>
          <a:p>
            <a:pPr>
              <a:buFont typeface="Wingdings" panose="05000000000000000000" pitchFamily="2" charset="2"/>
              <a:buChar char="ü"/>
            </a:pPr>
            <a:r>
              <a:rPr lang="es-ES" b="1" noProof="0" dirty="0"/>
              <a:t>%token </a:t>
            </a:r>
            <a:r>
              <a:rPr lang="es-ES" b="1" noProof="0" dirty="0" err="1"/>
              <a:t>NUMBER</a:t>
            </a:r>
            <a:r>
              <a:rPr lang="es-ES" b="1" noProof="0" dirty="0"/>
              <a:t> ESPACIO </a:t>
            </a:r>
            <a:r>
              <a:rPr lang="es-ES" b="1" noProof="0" dirty="0" err="1"/>
              <a:t>EOL</a:t>
            </a:r>
            <a:endParaRPr lang="es-ES" b="1" noProof="0" dirty="0"/>
          </a:p>
          <a:p>
            <a:r>
              <a:rPr lang="es-ES" noProof="0" dirty="0"/>
              <a:t>Por convenio, los nombres de los tokens se ponen en mayúsculas.</a:t>
            </a:r>
          </a:p>
          <a:p>
            <a:r>
              <a:rPr lang="es-ES" noProof="0" dirty="0"/>
              <a:t>Estos tokens son delimitados por </a:t>
            </a:r>
            <a:r>
              <a:rPr lang="es-ES" noProof="0" dirty="0" err="1"/>
              <a:t>flex</a:t>
            </a:r>
            <a:r>
              <a:rPr lang="es-ES" noProof="0" dirty="0"/>
              <a:t>.</a:t>
            </a:r>
          </a:p>
          <a:p>
            <a:r>
              <a:rPr lang="es-ES" noProof="0" dirty="0"/>
              <a:t>“</a:t>
            </a:r>
            <a:r>
              <a:rPr lang="es-ES" noProof="0" dirty="0" err="1"/>
              <a:t>NUMBER</a:t>
            </a:r>
            <a:r>
              <a:rPr lang="es-ES" noProof="0" dirty="0"/>
              <a:t>” reconoce un numero.</a:t>
            </a:r>
          </a:p>
          <a:p>
            <a:r>
              <a:rPr lang="es-ES" noProof="0" dirty="0"/>
              <a:t>“ESPACIO” reconoce un espacio.</a:t>
            </a:r>
          </a:p>
          <a:p>
            <a:r>
              <a:rPr lang="es-ES" noProof="0" dirty="0"/>
              <a:t>“</a:t>
            </a:r>
            <a:r>
              <a:rPr lang="es-ES" noProof="0" dirty="0" err="1"/>
              <a:t>EOL</a:t>
            </a:r>
            <a:r>
              <a:rPr lang="es-ES" noProof="0" dirty="0"/>
              <a:t>” reconoce fin de línea.</a:t>
            </a:r>
          </a:p>
        </p:txBody>
      </p:sp>
      <p:pic>
        <p:nvPicPr>
          <p:cNvPr id="6" name="Marcador de contenido 5">
            <a:extLst>
              <a:ext uri="{FF2B5EF4-FFF2-40B4-BE49-F238E27FC236}">
                <a16:creationId xmlns:a16="http://schemas.microsoft.com/office/drawing/2014/main" id="{26124DF4-29F7-40A4-A55D-ACA1727F6870}"/>
              </a:ext>
            </a:extLst>
          </p:cNvPr>
          <p:cNvPicPr>
            <a:picLocks noGrp="1" noChangeAspect="1"/>
          </p:cNvPicPr>
          <p:nvPr>
            <p:ph sz="half" idx="2"/>
          </p:nvPr>
        </p:nvPicPr>
        <p:blipFill>
          <a:blip r:embed="rId2"/>
          <a:stretch>
            <a:fillRect/>
          </a:stretch>
        </p:blipFill>
        <p:spPr>
          <a:xfrm>
            <a:off x="6510866" y="3238501"/>
            <a:ext cx="2949401" cy="1456266"/>
          </a:xfrm>
        </p:spPr>
      </p:pic>
    </p:spTree>
    <p:extLst>
      <p:ext uri="{BB962C8B-B14F-4D97-AF65-F5344CB8AC3E}">
        <p14:creationId xmlns:p14="http://schemas.microsoft.com/office/powerpoint/2010/main" val="2775376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03256A-A02E-462E-84D3-391CFDF0E7B4}"/>
              </a:ext>
            </a:extLst>
          </p:cNvPr>
          <p:cNvSpPr>
            <a:spLocks noGrp="1"/>
          </p:cNvSpPr>
          <p:nvPr>
            <p:ph type="title"/>
          </p:nvPr>
        </p:nvSpPr>
        <p:spPr/>
        <p:txBody>
          <a:bodyPr>
            <a:normAutofit/>
          </a:bodyPr>
          <a:lstStyle/>
          <a:p>
            <a:r>
              <a:rPr lang="es-ES" noProof="0" dirty="0" err="1"/>
              <a:t>Bison</a:t>
            </a:r>
            <a:r>
              <a:rPr lang="es-ES" noProof="0" dirty="0"/>
              <a:t> - sección de funciones de usuario</a:t>
            </a:r>
          </a:p>
        </p:txBody>
      </p:sp>
      <p:sp>
        <p:nvSpPr>
          <p:cNvPr id="3" name="Marcador de contenido 2">
            <a:extLst>
              <a:ext uri="{FF2B5EF4-FFF2-40B4-BE49-F238E27FC236}">
                <a16:creationId xmlns:a16="http://schemas.microsoft.com/office/drawing/2014/main" id="{F41A3BDD-9E6F-4978-AA2C-0E0B539B71DA}"/>
              </a:ext>
            </a:extLst>
          </p:cNvPr>
          <p:cNvSpPr>
            <a:spLocks noGrp="1"/>
          </p:cNvSpPr>
          <p:nvPr>
            <p:ph sz="half" idx="1"/>
          </p:nvPr>
        </p:nvSpPr>
        <p:spPr>
          <a:xfrm>
            <a:off x="685801" y="2142067"/>
            <a:ext cx="8626149" cy="3649134"/>
          </a:xfrm>
        </p:spPr>
        <p:txBody>
          <a:bodyPr anchor="t">
            <a:noAutofit/>
          </a:bodyPr>
          <a:lstStyle/>
          <a:p>
            <a:pPr>
              <a:buFont typeface="Wingdings" panose="05000000000000000000" pitchFamily="2" charset="2"/>
              <a:buChar char="ü"/>
            </a:pPr>
            <a:r>
              <a:rPr lang="es-ES" sz="1700" b="1" noProof="0" dirty="0" err="1"/>
              <a:t>int</a:t>
            </a:r>
            <a:r>
              <a:rPr lang="es-ES" sz="1700" b="1" noProof="0" dirty="0"/>
              <a:t> </a:t>
            </a:r>
            <a:r>
              <a:rPr lang="es-ES" sz="1700" b="1" noProof="0" dirty="0" err="1"/>
              <a:t>main</a:t>
            </a:r>
            <a:r>
              <a:rPr lang="es-ES" sz="1700" b="1" noProof="0" dirty="0"/>
              <a:t>() { </a:t>
            </a:r>
            <a:r>
              <a:rPr lang="es-ES" sz="1700" b="1" noProof="0" dirty="0" err="1"/>
              <a:t>yyparse</a:t>
            </a:r>
            <a:r>
              <a:rPr lang="es-ES" sz="1700" b="1" noProof="0" dirty="0"/>
              <a:t>(); </a:t>
            </a:r>
            <a:r>
              <a:rPr lang="es-ES" sz="1700" b="1" noProof="0" dirty="0" err="1"/>
              <a:t>return</a:t>
            </a:r>
            <a:r>
              <a:rPr lang="es-ES" sz="1700" b="1" noProof="0" dirty="0"/>
              <a:t> 0; }</a:t>
            </a:r>
          </a:p>
          <a:p>
            <a:r>
              <a:rPr lang="es-ES" sz="1700" noProof="0" dirty="0" err="1"/>
              <a:t>int</a:t>
            </a:r>
            <a:r>
              <a:rPr lang="es-ES" sz="1700" noProof="0" dirty="0"/>
              <a:t> </a:t>
            </a:r>
            <a:r>
              <a:rPr lang="es-ES" sz="1700" noProof="0" dirty="0" err="1"/>
              <a:t>main</a:t>
            </a:r>
            <a:r>
              <a:rPr lang="es-ES" sz="1700" noProof="0" dirty="0"/>
              <a:t>() { ... }: Es la función principal del programa. Es el punto de entrada desde donde comienza la ejecución del programa.</a:t>
            </a:r>
          </a:p>
          <a:p>
            <a:r>
              <a:rPr lang="es-ES" sz="1700" noProof="0" dirty="0" err="1"/>
              <a:t>yyparse</a:t>
            </a:r>
            <a:r>
              <a:rPr lang="es-ES" sz="1700" noProof="0" dirty="0"/>
              <a:t>(); La función </a:t>
            </a:r>
            <a:r>
              <a:rPr lang="es-ES" sz="1700" noProof="0" dirty="0" err="1"/>
              <a:t>yyparse</a:t>
            </a:r>
            <a:r>
              <a:rPr lang="es-ES" sz="1700" noProof="0" dirty="0"/>
              <a:t>() es parte del código generado por </a:t>
            </a:r>
            <a:r>
              <a:rPr lang="es-ES" sz="1700" noProof="0" dirty="0" err="1"/>
              <a:t>Bison</a:t>
            </a:r>
            <a:r>
              <a:rPr lang="es-ES" sz="1700" noProof="0" dirty="0"/>
              <a:t> a partir de las reglas de análisis sintáctico definidas en el archivo </a:t>
            </a:r>
            <a:r>
              <a:rPr lang="es-ES" sz="1700" noProof="0" dirty="0" err="1"/>
              <a:t>Bison</a:t>
            </a:r>
            <a:r>
              <a:rPr lang="es-ES" sz="1700" noProof="0" dirty="0"/>
              <a:t>. Esta función se encarga de iniciar el análisis sintáctico según las reglas gramaticales definidas.</a:t>
            </a:r>
          </a:p>
          <a:p>
            <a:r>
              <a:rPr lang="es-ES" sz="1700" noProof="0" dirty="0" err="1"/>
              <a:t>return</a:t>
            </a:r>
            <a:r>
              <a:rPr lang="es-ES" sz="1700" noProof="0" dirty="0"/>
              <a:t> 0; Indica que la función </a:t>
            </a:r>
            <a:r>
              <a:rPr lang="es-ES" sz="1700" noProof="0" dirty="0" err="1"/>
              <a:t>main</a:t>
            </a:r>
            <a:r>
              <a:rPr lang="es-ES" sz="1700" noProof="0" dirty="0"/>
              <a:t>() finaliza devolviendo 0, lo que indica convencionalmente que el programa se ejecutó correctamente y terminó sin errores.</a:t>
            </a:r>
          </a:p>
          <a:p>
            <a:pPr>
              <a:buFont typeface="Wingdings" panose="05000000000000000000" pitchFamily="2" charset="2"/>
              <a:buChar char="ü"/>
            </a:pPr>
            <a:r>
              <a:rPr lang="es-ES" sz="1700" b="1" noProof="0" dirty="0" err="1"/>
              <a:t>void</a:t>
            </a:r>
            <a:r>
              <a:rPr lang="es-ES" sz="1700" b="1" noProof="0" dirty="0"/>
              <a:t> </a:t>
            </a:r>
            <a:r>
              <a:rPr lang="es-ES" sz="1700" b="1" noProof="0" dirty="0" err="1"/>
              <a:t>yyerror</a:t>
            </a:r>
            <a:r>
              <a:rPr lang="es-ES" sz="1700" b="1" noProof="0" dirty="0"/>
              <a:t>(</a:t>
            </a:r>
            <a:r>
              <a:rPr lang="es-ES" sz="1700" b="1" noProof="0" dirty="0" err="1"/>
              <a:t>char</a:t>
            </a:r>
            <a:r>
              <a:rPr lang="es-ES" sz="1700" b="1" noProof="0" dirty="0"/>
              <a:t> *s) { </a:t>
            </a:r>
            <a:r>
              <a:rPr lang="es-ES" sz="1700" b="1" noProof="0" dirty="0" err="1"/>
              <a:t>printf</a:t>
            </a:r>
            <a:r>
              <a:rPr lang="es-ES" sz="1700" b="1" noProof="0" dirty="0"/>
              <a:t>("\</a:t>
            </a:r>
            <a:r>
              <a:rPr lang="es-ES" sz="1700" b="1" noProof="0" dirty="0" err="1"/>
              <a:t>n%s</a:t>
            </a:r>
            <a:r>
              <a:rPr lang="es-ES" sz="1700" b="1" noProof="0" dirty="0"/>
              <a:t>\n", s); }</a:t>
            </a:r>
          </a:p>
          <a:p>
            <a:r>
              <a:rPr lang="es-ES" sz="1700" noProof="0" dirty="0"/>
              <a:t>Imprime el mensaje de error sintáctico que puede ocurrir durante el análisis del programa.</a:t>
            </a:r>
          </a:p>
        </p:txBody>
      </p:sp>
      <p:pic>
        <p:nvPicPr>
          <p:cNvPr id="10" name="Marcador de contenido 5">
            <a:extLst>
              <a:ext uri="{FF2B5EF4-FFF2-40B4-BE49-F238E27FC236}">
                <a16:creationId xmlns:a16="http://schemas.microsoft.com/office/drawing/2014/main" id="{E3DA46AA-F64A-4C4C-AE70-1414EEDD3714}"/>
              </a:ext>
            </a:extLst>
          </p:cNvPr>
          <p:cNvPicPr>
            <a:picLocks noGrp="1" noChangeAspect="1"/>
          </p:cNvPicPr>
          <p:nvPr>
            <p:ph sz="half" idx="2"/>
          </p:nvPr>
        </p:nvPicPr>
        <p:blipFill>
          <a:blip r:embed="rId2"/>
          <a:stretch>
            <a:fillRect/>
          </a:stretch>
        </p:blipFill>
        <p:spPr>
          <a:xfrm>
            <a:off x="9593413" y="3204568"/>
            <a:ext cx="1912786" cy="1524132"/>
          </a:xfrm>
        </p:spPr>
      </p:pic>
    </p:spTree>
    <p:extLst>
      <p:ext uri="{BB962C8B-B14F-4D97-AF65-F5344CB8AC3E}">
        <p14:creationId xmlns:p14="http://schemas.microsoft.com/office/powerpoint/2010/main" val="3608910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335</TotalTime>
  <Words>2029</Words>
  <Application>Microsoft Office PowerPoint</Application>
  <PresentationFormat>Panorámica</PresentationFormat>
  <Paragraphs>106</Paragraphs>
  <Slides>20</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20</vt:i4>
      </vt:variant>
    </vt:vector>
  </HeadingPairs>
  <TitlesOfParts>
    <vt:vector size="26" baseType="lpstr">
      <vt:lpstr>Arial</vt:lpstr>
      <vt:lpstr>Calibri</vt:lpstr>
      <vt:lpstr>Calibri Light</vt:lpstr>
      <vt:lpstr>Calibri Light (Títulos)</vt:lpstr>
      <vt:lpstr>Wingdings</vt:lpstr>
      <vt:lpstr>Celestial</vt:lpstr>
      <vt:lpstr>Conversor de base</vt:lpstr>
      <vt:lpstr>Código de flex</vt:lpstr>
      <vt:lpstr>Flex - Sección de definiciones</vt:lpstr>
      <vt:lpstr>Presentación de PowerPoint</vt:lpstr>
      <vt:lpstr>flex - Sección de código de usuario</vt:lpstr>
      <vt:lpstr>Código de bison</vt:lpstr>
      <vt:lpstr>bison - sección de definiciones</vt:lpstr>
      <vt:lpstr>Presentación de PowerPoint</vt:lpstr>
      <vt:lpstr>Bison - sección de funciones de usuario</vt:lpstr>
      <vt:lpstr>Conversor de base</vt:lpstr>
      <vt:lpstr>De decimal a hexadecimal o a octal</vt:lpstr>
      <vt:lpstr>La función printf %[parameter][flags][width][.precision][length]type</vt:lpstr>
      <vt:lpstr>DE DECIMAL A BINARIO</vt:lpstr>
      <vt:lpstr>De decimal a cualquier base</vt:lpstr>
      <vt:lpstr>Presentación de PowerPoint</vt:lpstr>
      <vt:lpstr>Interface en pyhton</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Conversor de base</dc:title>
  <dc:creator>ALUMNO - MICHAEL FRANCOIS MANRIQUE BENITES</dc:creator>
  <cp:lastModifiedBy>ALUMNO - MICHAEL FRANCOIS MANRIQUE BENITES</cp:lastModifiedBy>
  <cp:revision>45</cp:revision>
  <dcterms:created xsi:type="dcterms:W3CDTF">2023-12-04T19:48:18Z</dcterms:created>
  <dcterms:modified xsi:type="dcterms:W3CDTF">2023-12-05T01:35:42Z</dcterms:modified>
</cp:coreProperties>
</file>