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0"/>
  </p:notesMasterIdLst>
  <p:handoutMasterIdLst>
    <p:handoutMasterId r:id="rId81"/>
  </p:handoutMasterIdLst>
  <p:sldIdLst>
    <p:sldId id="500" r:id="rId3"/>
    <p:sldId id="541" r:id="rId4"/>
    <p:sldId id="821" r:id="rId5"/>
    <p:sldId id="825" r:id="rId6"/>
    <p:sldId id="833" r:id="rId7"/>
    <p:sldId id="808" r:id="rId8"/>
    <p:sldId id="830" r:id="rId9"/>
    <p:sldId id="831" r:id="rId10"/>
    <p:sldId id="832" r:id="rId11"/>
    <p:sldId id="829" r:id="rId12"/>
    <p:sldId id="826" r:id="rId13"/>
    <p:sldId id="835" r:id="rId14"/>
    <p:sldId id="836" r:id="rId15"/>
    <p:sldId id="837" r:id="rId16"/>
    <p:sldId id="827" r:id="rId17"/>
    <p:sldId id="839" r:id="rId18"/>
    <p:sldId id="840" r:id="rId19"/>
    <p:sldId id="841" r:id="rId20"/>
    <p:sldId id="843" r:id="rId21"/>
    <p:sldId id="842" r:id="rId22"/>
    <p:sldId id="844" r:id="rId23"/>
    <p:sldId id="845" r:id="rId24"/>
    <p:sldId id="846" r:id="rId25"/>
    <p:sldId id="828" r:id="rId26"/>
    <p:sldId id="848" r:id="rId27"/>
    <p:sldId id="849" r:id="rId28"/>
    <p:sldId id="851" r:id="rId29"/>
    <p:sldId id="850" r:id="rId30"/>
    <p:sldId id="852" r:id="rId31"/>
    <p:sldId id="853" r:id="rId32"/>
    <p:sldId id="854" r:id="rId33"/>
    <p:sldId id="855" r:id="rId34"/>
    <p:sldId id="856" r:id="rId35"/>
    <p:sldId id="857" r:id="rId36"/>
    <p:sldId id="858" r:id="rId37"/>
    <p:sldId id="859" r:id="rId38"/>
    <p:sldId id="860" r:id="rId39"/>
    <p:sldId id="862" r:id="rId40"/>
    <p:sldId id="861"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80" r:id="rId58"/>
    <p:sldId id="881" r:id="rId59"/>
    <p:sldId id="882" r:id="rId60"/>
    <p:sldId id="883" r:id="rId61"/>
    <p:sldId id="884" r:id="rId62"/>
    <p:sldId id="885" r:id="rId63"/>
    <p:sldId id="886" r:id="rId64"/>
    <p:sldId id="887" r:id="rId65"/>
    <p:sldId id="888" r:id="rId66"/>
    <p:sldId id="889" r:id="rId67"/>
    <p:sldId id="890" r:id="rId68"/>
    <p:sldId id="891" r:id="rId69"/>
    <p:sldId id="892" r:id="rId70"/>
    <p:sldId id="893" r:id="rId71"/>
    <p:sldId id="894" r:id="rId72"/>
    <p:sldId id="897" r:id="rId73"/>
    <p:sldId id="898" r:id="rId74"/>
    <p:sldId id="899" r:id="rId75"/>
    <p:sldId id="824" r:id="rId76"/>
    <p:sldId id="879" r:id="rId77"/>
    <p:sldId id="895" r:id="rId78"/>
    <p:sldId id="681" r:id="rId7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39" autoAdjust="0"/>
    <p:restoredTop sz="87285" autoAdjust="0"/>
  </p:normalViewPr>
  <p:slideViewPr>
    <p:cSldViewPr snapToGrid="0">
      <p:cViewPr>
        <p:scale>
          <a:sx n="75" d="100"/>
          <a:sy n="75" d="100"/>
        </p:scale>
        <p:origin x="-1302" y="-46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72" d="100"/>
          <a:sy n="72" d="100"/>
        </p:scale>
        <p:origin x="-204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68" Type="http://schemas.openxmlformats.org/officeDocument/2006/relationships/slide" Target="slides/slide72.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9" Type="http://schemas.openxmlformats.org/officeDocument/2006/relationships/slide" Target="slides/slide33.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4.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sz="800" b="0" i="0">
                <a:solidFill>
                  <a:schemeClr val="tx1"/>
                </a:solidFill>
                <a:latin typeface="Arial"/>
                <a:ea typeface="+mn-ea"/>
                <a:cs typeface="+mn-cs"/>
              </a:rPr>
              <a:t>© 2006 Cisco Systems, Inc. 保留所有权利。</a:t>
            </a:r>
          </a:p>
          <a:p>
            <a:pPr algn="l" defTabSz="611185">
              <a:lnSpc>
                <a:spcPct val="100000"/>
              </a:lnSpc>
              <a:buNone/>
              <a:tabLst>
                <a:tab pos="2387600" algn="l"/>
                <a:tab pos="4830763" algn="l"/>
              </a:tabLst>
            </a:pPr>
            <a:r>
              <a:rPr lang="fr-BE" sz="800" b="0" i="0">
                <a:solidFill>
                  <a:schemeClr val="tx1"/>
                </a:solidFill>
                <a:latin typeface="Arial"/>
                <a:ea typeface="+mn-ea"/>
                <a:cs typeface="+mn-cs"/>
              </a:rPr>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44">
              <a:lnSpc>
                <a:spcPct val="100000"/>
              </a:lnSpc>
              <a:buNone/>
            </a:pPr>
            <a:fld id="{DA18195A-CB64-47E2-B402-53696444ACC8}" type="slidenum">
              <a:rPr lang="fr-BE" sz="800" b="0" i="0">
                <a:solidFill>
                  <a:schemeClr val="tx1"/>
                </a:solidFill>
                <a:latin typeface="Arial"/>
                <a:ea typeface="+mn-ea"/>
                <a:cs typeface="+mn-cs"/>
              </a:rPr>
              <a:pPr algn="r" defTabSz="903244">
                <a:lnSpc>
                  <a:spcPct val="100000"/>
                </a:lnSpc>
                <a:buNone/>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5">
              <a:lnSpc>
                <a:spcPct val="100000"/>
              </a:lnSpc>
              <a:buNone/>
              <a:tabLst>
                <a:tab pos="2387600" algn="l"/>
                <a:tab pos="4830763" algn="l"/>
              </a:tabLst>
            </a:pPr>
            <a:r>
              <a:rPr lang="fr-BE" altLang="zh-CN" sz="800" b="0" i="0" baseline="0" noProof="0" dirty="0" smtClean="0">
                <a:solidFill>
                  <a:schemeClr val="tx1"/>
                </a:solidFill>
                <a:latin typeface="Arial"/>
                <a:ea typeface="黑体" pitchFamily="49" charset="-122"/>
                <a:cs typeface="+mn-cs"/>
              </a:rPr>
              <a:t>© 2006 Cisco Systems, Inc. </a:t>
            </a:r>
            <a:r>
              <a:rPr lang="zh-CN" altLang="fr-BE" sz="800" b="0" i="0" baseline="0" noProof="0" dirty="0" smtClean="0">
                <a:solidFill>
                  <a:schemeClr val="tx1"/>
                </a:solidFill>
                <a:latin typeface="Arial"/>
                <a:ea typeface="黑体" pitchFamily="49" charset="-122"/>
                <a:cs typeface="+mn-cs"/>
              </a:rPr>
              <a:t>保留所有权利。</a:t>
            </a:r>
          </a:p>
          <a:p>
            <a:pPr algn="l" defTabSz="611185">
              <a:lnSpc>
                <a:spcPct val="100000"/>
              </a:lnSpc>
              <a:buNone/>
              <a:tabLst>
                <a:tab pos="2387600" algn="l"/>
                <a:tab pos="4830763" algn="l"/>
              </a:tabLst>
            </a:pPr>
            <a:r>
              <a:rPr lang="fr-BE" altLang="zh-CN" sz="800" b="0" i="0" baseline="0" noProof="0" dirty="0" smtClean="0">
                <a:solidFill>
                  <a:schemeClr val="tx1"/>
                </a:solidFill>
                <a:latin typeface="Arial"/>
                <a:ea typeface="黑体" pitchFamily="49" charset="-122"/>
                <a:cs typeface="+mn-cs"/>
              </a:rPr>
              <a:t>Presentation_ID.scr</a:t>
            </a:r>
            <a:endParaRPr lang="fr-BE" altLang="zh-CN" sz="800" b="0" i="0" baseline="0" noProof="0" dirty="0">
              <a:solidFill>
                <a:schemeClr val="tx1"/>
              </a:solidFill>
              <a:latin typeface="Arial"/>
              <a:ea typeface="黑体" pitchFamily="49" charset="-122"/>
              <a:cs typeface="+mn-cs"/>
            </a:endParaRP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pPr algn="r" defTabSz="903244">
              <a:lnSpc>
                <a:spcPct val="100000"/>
              </a:lnSpc>
              <a:buNone/>
            </a:pPr>
            <a:fld id="{FF1347AE-0112-4774-B739-631BBB092071}" type="slidenum">
              <a:rPr lang="fr-BE" sz="800" b="0" i="0">
                <a:solidFill>
                  <a:schemeClr val="tx1"/>
                </a:solidFill>
                <a:latin typeface="Arial"/>
                <a:ea typeface="+mn-ea"/>
                <a:cs typeface="+mn-cs"/>
              </a:rPr>
              <a:pPr algn="r" defTabSz="903244">
                <a:lnSpc>
                  <a:spcPct val="100000"/>
                </a:lnSpc>
                <a:buNone/>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7.1.1.3</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7.1.2.1</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7.1.2.1</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7.1.2.2</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7.1.2.4</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7.1.3.1</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7.1.3.2</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7.1.3.3</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pPr algn="r" defTabSz="903244">
              <a:lnSpc>
                <a:spcPct val="100000"/>
              </a:lnSpc>
              <a:buNone/>
            </a:pPr>
            <a:fld id="{413E50C7-A33A-4B96-B5B8-3BD9C10BC48C}" type="slidenum">
              <a:rPr lang="fr-BE" sz="800" b="0" i="0">
                <a:solidFill>
                  <a:schemeClr val="tx1"/>
                </a:solidFill>
                <a:latin typeface="Arial"/>
                <a:ea typeface="+mn-ea"/>
                <a:cs typeface="+mn-cs"/>
              </a:rPr>
              <a:pPr algn="r" defTabSz="903244">
                <a:lnSpc>
                  <a:spcPct val="100000"/>
                </a:lnSpc>
                <a:buNone/>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7.1.3.4</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7.1.3.5</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7.1.4.1</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7.1.4.2</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7.1.4.3</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7.1.4.3</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7.1.4.4</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7.1.4.5</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7.1.4.6</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7.1.4.7</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7.1.4.8</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7.2.1.1</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7.2.1.2</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7.2.2.1</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7.2.2.2</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7.3.1.1</a:t>
            </a:r>
            <a:endParaRPr lang="en-US" dirty="0" smtClean="0"/>
          </a:p>
          <a:p>
            <a:pPr marL="112746" indent="-112746" algn="l" defTabSz="1020745">
              <a:lnSpc>
                <a:spcPct val="80000"/>
              </a:lnSpc>
              <a:buNone/>
            </a:pPr>
            <a:r>
              <a:rPr lang="fr-BE" sz="1200" b="0" i="0">
                <a:solidFill>
                  <a:srgbClr val="000000"/>
                </a:solidFill>
                <a:latin typeface="Arial"/>
                <a:ea typeface="+mn-ea"/>
                <a:cs typeface="+mn-cs"/>
              </a:rPr>
              <a:t>7.3.1.2</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7.3.1.3</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7.3.1.4</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7.3.1.6</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7.3.1.7</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7.3.2.1</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7.3.2.2</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7.3.2.2</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7.4.1.1</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7.4.1.2</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a:t>
            </a:r>
            <a:endParaRPr lang="en-US" dirty="0" smtClean="0"/>
          </a:p>
          <a:p>
            <a:pPr marL="112746" indent="-112746" algn="l" defTabSz="1020745">
              <a:lnSpc>
                <a:spcPct val="80000"/>
              </a:lnSpc>
              <a:buNone/>
            </a:pP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7.4.2.1</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7.4.2.2</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7.4.2.3</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7.4.2.4</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7.4.2.5</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7.4.2.6</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7.4.2.6</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7.4.2.7</a:t>
            </a: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7.4.2.8</a:t>
            </a: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7.4.3.1</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7.1.1.1</a:t>
            </a:r>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7.4.3.2</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7.4.3.3</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7.4</a:t>
            </a:r>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7.5.1.1</a:t>
            </a:r>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7.5.1.2</a:t>
            </a:r>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7.5.1.3</a:t>
            </a:r>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7.5.2.1</a:t>
            </a: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7.5.2.2</a:t>
            </a: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7.5.2.3</a:t>
            </a:r>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7.5.2.4</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7.5.2.5</a:t>
            </a: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7.5.3.2</a:t>
            </a:r>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7.5.4.2</a:t>
            </a:r>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7.5.4.3</a:t>
            </a:r>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zh-CN" altLang="fr-BE" sz="1200" b="0" i="0" dirty="0" smtClean="0">
                <a:solidFill>
                  <a:srgbClr val="000000"/>
                </a:solidFill>
                <a:latin typeface="Arial"/>
                <a:ea typeface="黑体" pitchFamily="49" charset="-122"/>
                <a:cs typeface="+mn-cs"/>
              </a:rPr>
              <a:t>第 </a:t>
            </a:r>
            <a:r>
              <a:rPr lang="fr-BE" altLang="zh-CN" sz="1200" b="0" i="0" dirty="0" smtClean="0">
                <a:solidFill>
                  <a:srgbClr val="000000"/>
                </a:solidFill>
                <a:latin typeface="Arial"/>
                <a:ea typeface="黑体" pitchFamily="49" charset="-122"/>
                <a:cs typeface="+mn-cs"/>
              </a:rPr>
              <a:t>7 </a:t>
            </a:r>
            <a:r>
              <a:rPr lang="zh-CN" altLang="fr-BE" sz="1200" b="0" i="0" dirty="0" smtClean="0">
                <a:solidFill>
                  <a:srgbClr val="000000"/>
                </a:solidFill>
                <a:latin typeface="Arial"/>
                <a:ea typeface="黑体" pitchFamily="49" charset="-122"/>
                <a:cs typeface="+mn-cs"/>
              </a:rPr>
              <a:t>章：总结</a:t>
            </a:r>
            <a:endParaRPr lang="zh-CN" altLang="fr-BE" sz="1200" b="0" i="0" dirty="0">
              <a:solidFill>
                <a:srgbClr val="000000"/>
              </a:solidFill>
              <a:latin typeface="Arial"/>
              <a:ea typeface="黑体" pitchFamily="49" charset="-122"/>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74</a:t>
            </a:fld>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zh-CN" altLang="fr-BE" sz="1200" b="0" i="0" dirty="0" smtClean="0">
                <a:solidFill>
                  <a:srgbClr val="000000"/>
                </a:solidFill>
                <a:latin typeface="Arial"/>
                <a:ea typeface="黑体" pitchFamily="49" charset="-122"/>
                <a:cs typeface="+mn-cs"/>
              </a:rPr>
              <a:t>第 </a:t>
            </a:r>
            <a:r>
              <a:rPr lang="fr-BE" altLang="zh-CN" sz="1200" b="0" i="0" dirty="0" smtClean="0">
                <a:solidFill>
                  <a:srgbClr val="000000"/>
                </a:solidFill>
                <a:latin typeface="Arial"/>
                <a:ea typeface="黑体" pitchFamily="49" charset="-122"/>
                <a:cs typeface="+mn-cs"/>
              </a:rPr>
              <a:t>7 </a:t>
            </a:r>
            <a:r>
              <a:rPr lang="zh-CN" altLang="fr-BE" sz="1200" b="0" i="0" dirty="0" smtClean="0">
                <a:solidFill>
                  <a:srgbClr val="000000"/>
                </a:solidFill>
                <a:latin typeface="Arial"/>
                <a:ea typeface="黑体" pitchFamily="49" charset="-122"/>
                <a:cs typeface="+mn-cs"/>
              </a:rPr>
              <a:t>章：总结</a:t>
            </a:r>
            <a:endParaRPr lang="zh-CN" altLang="fr-BE" sz="1200" b="0" i="0" dirty="0">
              <a:solidFill>
                <a:srgbClr val="000000"/>
              </a:solidFill>
              <a:latin typeface="Arial"/>
              <a:ea typeface="黑体" pitchFamily="49" charset="-122"/>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75</a:t>
            </a:fld>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pPr marL="112746" indent="-112746" algn="l" defTabSz="1020745">
              <a:lnSpc>
                <a:spcPct val="90000"/>
              </a:lnSpc>
              <a:buClr>
                <a:srgbClr val="000000"/>
              </a:buClr>
              <a:buSzPct val="100000"/>
              <a:buChar char="•"/>
            </a:pPr>
            <a:r>
              <a:rPr lang="zh-CN" altLang="fr-BE" sz="1200" b="0" i="0" dirty="0" smtClean="0">
                <a:solidFill>
                  <a:srgbClr val="000000"/>
                </a:solidFill>
                <a:latin typeface="Arial"/>
                <a:ea typeface="黑体" pitchFamily="49" charset="-122"/>
                <a:cs typeface="+mn-cs"/>
              </a:rPr>
              <a:t>第 </a:t>
            </a:r>
            <a:r>
              <a:rPr lang="fr-BE" altLang="zh-CN" sz="1200" b="0" i="0" dirty="0" smtClean="0">
                <a:solidFill>
                  <a:srgbClr val="000000"/>
                </a:solidFill>
                <a:latin typeface="Arial"/>
                <a:ea typeface="黑体" pitchFamily="49" charset="-122"/>
                <a:cs typeface="+mn-cs"/>
              </a:rPr>
              <a:t>7 </a:t>
            </a:r>
            <a:r>
              <a:rPr lang="zh-CN" altLang="fr-BE" sz="1200" b="0" i="0" dirty="0" smtClean="0">
                <a:solidFill>
                  <a:srgbClr val="000000"/>
                </a:solidFill>
                <a:latin typeface="Arial"/>
                <a:ea typeface="黑体" pitchFamily="49" charset="-122"/>
                <a:cs typeface="+mn-cs"/>
              </a:rPr>
              <a:t>章：总结</a:t>
            </a:r>
            <a:endParaRPr lang="zh-CN" altLang="fr-BE" sz="1200" b="0" i="0" dirty="0">
              <a:solidFill>
                <a:srgbClr val="000000"/>
              </a:solidFill>
              <a:latin typeface="Arial"/>
              <a:ea typeface="黑体" pitchFamily="49" charset="-122"/>
              <a:cs typeface="+mn-cs"/>
            </a:endParaRPr>
          </a:p>
        </p:txBody>
      </p:sp>
      <p:sp>
        <p:nvSpPr>
          <p:cNvPr id="100356" name="Slide Number Placeholder 3"/>
          <p:cNvSpPr>
            <a:spLocks noGrp="1"/>
          </p:cNvSpPr>
          <p:nvPr>
            <p:ph type="sldNum" sz="quarter" idx="5"/>
          </p:nvPr>
        </p:nvSpPr>
        <p:spPr>
          <a:noFill/>
        </p:spPr>
        <p:txBody>
          <a:bodyPr/>
          <a:lstStyle/>
          <a:p>
            <a:pPr algn="r" defTabSz="903244">
              <a:lnSpc>
                <a:spcPct val="100000"/>
              </a:lnSpc>
              <a:buNone/>
            </a:pPr>
            <a:fld id="{B07FA372-31D3-4433-A73B-79DE0EBFB8F4}" type="slidenum">
              <a:rPr lang="fr-BE" sz="800" b="0" i="0">
                <a:solidFill>
                  <a:schemeClr val="tx1"/>
                </a:solidFill>
                <a:latin typeface="Arial"/>
                <a:ea typeface="+mn-ea"/>
                <a:cs typeface="+mn-cs"/>
              </a:rPr>
              <a:pPr algn="r" defTabSz="903244">
                <a:lnSpc>
                  <a:spcPct val="100000"/>
                </a:lnSpc>
                <a:buNone/>
              </a:pPr>
              <a:t>76</a:t>
            </a:fld>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pPr>
              <a:defRPr/>
            </a:pPr>
            <a:fld id="{1C615CF7-9F59-4C8A-B650-E68E69E0FCFD}" type="slidenum">
              <a:rPr lang="en-US" smtClean="0"/>
              <a:pPr>
                <a:defRPr/>
              </a:pPr>
              <a:t>77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algn="r" defTabSz="903244">
              <a:lnSpc>
                <a:spcPct val="100000"/>
              </a:lnSpc>
              <a:buNone/>
            </a:pPr>
            <a:fld id="{570978E6-FB79-4E74-A4A4-2BA13DA27C44}" type="slidenum">
              <a:rPr lang="fr-BE" sz="800" b="0" i="0">
                <a:solidFill>
                  <a:schemeClr val="tx1"/>
                </a:solidFill>
                <a:latin typeface="Arial"/>
                <a:ea typeface="+mn-ea"/>
                <a:cs typeface="+mn-cs"/>
              </a:rPr>
              <a:pPr algn="r" defTabSz="903244">
                <a:lnSpc>
                  <a:spcPct val="100000"/>
                </a:lnSpc>
                <a:buNone/>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2746" indent="-112746" algn="l" defTabSz="1020745">
              <a:lnSpc>
                <a:spcPct val="80000"/>
              </a:lnSpc>
              <a:buNone/>
            </a:pPr>
            <a:r>
              <a:rPr lang="fr-BE" sz="1200" b="0" i="0">
                <a:solidFill>
                  <a:srgbClr val="000000"/>
                </a:solidFill>
                <a:latin typeface="Arial"/>
                <a:ea typeface="+mn-ea"/>
                <a:cs typeface="+mn-cs"/>
              </a:rPr>
              <a:t>7.1.1.2</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保留所有权利。</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思科公开信息</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第 1 章</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8549DCE3-6259-4D7A-B1A4-505BEFE2CF19}"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0529"/>
            <a:ext cx="1925949"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altLang="zh-CN" sz="700" b="0" i="0" baseline="0" noProof="0" dirty="0" smtClean="0">
                <a:solidFill>
                  <a:srgbClr val="D3D3D3"/>
                </a:solidFill>
                <a:latin typeface="Arial"/>
                <a:ea typeface="黑体" pitchFamily="49" charset="-122"/>
                <a:cs typeface="+mn-cs"/>
              </a:rPr>
              <a:t>© </a:t>
            </a:r>
            <a:r>
              <a:rPr lang="fr-BE" altLang="zh-CN" sz="700" b="0" i="0" baseline="0" noProof="0" dirty="0" smtClean="0">
                <a:solidFill>
                  <a:srgbClr val="D3D3D3"/>
                </a:solidFill>
                <a:latin typeface="Arial"/>
                <a:ea typeface="黑体" pitchFamily="49" charset="-122"/>
                <a:cs typeface="+mn-cs"/>
              </a:rPr>
              <a:t>2014 </a:t>
            </a:r>
            <a:r>
              <a:rPr lang="fr-BE" altLang="zh-CN" sz="700" b="0" i="0" baseline="0" noProof="0" dirty="0" smtClean="0">
                <a:solidFill>
                  <a:srgbClr val="D3D3D3"/>
                </a:solidFill>
                <a:latin typeface="Arial"/>
                <a:ea typeface="黑体" pitchFamily="49" charset="-122"/>
                <a:cs typeface="+mn-cs"/>
              </a:rPr>
              <a:t>Cisco </a:t>
            </a:r>
            <a:r>
              <a:rPr lang="fr-BE" altLang="zh-CN" sz="700" b="0" i="0" baseline="0" noProof="0" dirty="0" err="1" smtClean="0">
                <a:solidFill>
                  <a:srgbClr val="D3D3D3"/>
                </a:solidFill>
                <a:latin typeface="Arial"/>
                <a:ea typeface="黑体" pitchFamily="49" charset="-122"/>
                <a:cs typeface="+mn-cs"/>
              </a:rPr>
              <a:t>Systems</a:t>
            </a:r>
            <a:r>
              <a:rPr lang="fr-BE" altLang="zh-CN" sz="700" b="0" i="0" baseline="0" noProof="0" dirty="0" smtClean="0">
                <a:solidFill>
                  <a:srgbClr val="D3D3D3"/>
                </a:solidFill>
                <a:latin typeface="Arial"/>
                <a:ea typeface="黑体" pitchFamily="49" charset="-122"/>
                <a:cs typeface="+mn-cs"/>
              </a:rPr>
              <a:t>, Inc. </a:t>
            </a:r>
            <a:r>
              <a:rPr lang="zh-CN" altLang="fr-BE" sz="700" b="0" i="0" baseline="0" noProof="0" dirty="0" smtClean="0">
                <a:solidFill>
                  <a:srgbClr val="D3D3D3"/>
                </a:solidFill>
                <a:latin typeface="Arial"/>
                <a:ea typeface="黑体" pitchFamily="49" charset="-122"/>
                <a:cs typeface="+mn-cs"/>
              </a:rPr>
              <a:t>保留所有权利。</a:t>
            </a:r>
            <a:endParaRPr lang="zh-CN" altLang="fr-BE" sz="700" b="0" i="0" baseline="0" noProof="0" dirty="0">
              <a:solidFill>
                <a:srgbClr val="D3D3D3"/>
              </a:solidFill>
              <a:latin typeface="Arial"/>
              <a:ea typeface="黑体" pitchFamily="49" charset="-122"/>
              <a:cs typeface="+mn-cs"/>
            </a:endParaRPr>
          </a:p>
        </p:txBody>
      </p:sp>
      <p:sp>
        <p:nvSpPr>
          <p:cNvPr id="6" name="Rectangle 279"/>
          <p:cNvSpPr>
            <a:spLocks noChangeArrowheads="1"/>
          </p:cNvSpPr>
          <p:nvPr/>
        </p:nvSpPr>
        <p:spPr bwMode="auto">
          <a:xfrm>
            <a:off x="7180135" y="6670529"/>
            <a:ext cx="593853"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altLang="zh-CN" sz="700" b="0" i="0" baseline="0" noProof="0" smtClean="0">
                <a:solidFill>
                  <a:srgbClr val="D3D3D3"/>
                </a:solidFill>
                <a:latin typeface="Arial"/>
                <a:ea typeface="黑体" pitchFamily="49" charset="-122"/>
                <a:cs typeface="+mn-cs"/>
              </a:rPr>
              <a:t>Cisco </a:t>
            </a:r>
            <a:r>
              <a:rPr lang="zh-CN" altLang="fr-BE" sz="700" b="0" i="0" baseline="0" noProof="0" smtClean="0">
                <a:solidFill>
                  <a:srgbClr val="D3D3D3"/>
                </a:solidFill>
                <a:latin typeface="Arial"/>
                <a:ea typeface="黑体" pitchFamily="49" charset="-122"/>
                <a:cs typeface="+mn-cs"/>
              </a:rPr>
              <a:t>机密</a:t>
            </a:r>
            <a:endParaRPr lang="zh-CN" altLang="fr-BE" sz="700" b="0" i="0" baseline="0" noProof="0">
              <a:solidFill>
                <a:srgbClr val="D3D3D3"/>
              </a:solidFill>
              <a:latin typeface="Arial"/>
              <a:ea typeface="黑体" pitchFamily="49" charset="-122"/>
              <a:cs typeface="+mn-cs"/>
            </a:endParaRP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68B39EAB-15C0-47DB-80CA-636A5D3D8FC3}"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ITE PC v4.1</a:t>
            </a:r>
          </a:p>
          <a:p>
            <a:pPr algn="l" defTabSz="814365">
              <a:lnSpc>
                <a:spcPct val="100000"/>
              </a:lnSpc>
              <a:buNone/>
            </a:pPr>
            <a:r>
              <a:rPr lang="fr-BE" sz="700" b="0" i="0">
                <a:solidFill>
                  <a:srgbClr val="D3D3D3"/>
                </a:solidFill>
                <a:latin typeface="Arial"/>
                <a:ea typeface="+mn-ea"/>
                <a:cs typeface="+mn-cs"/>
              </a:rPr>
              <a:t>第 1 章</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34F42D9-89E1-4620-9E58-D735D372F12F}"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sz="700" b="0" i="0">
                <a:solidFill>
                  <a:srgbClr val="D3D3D3"/>
                </a:solidFill>
                <a:latin typeface="Arial"/>
                <a:ea typeface="+mn-ea"/>
                <a:cs typeface="+mn-cs"/>
              </a:rPr>
              <a:t>© 2007 – 2010, Cisco Systems, Inc. 保留所有权利。</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sz="700" b="0" i="0">
                <a:solidFill>
                  <a:srgbClr val="D3D3D3"/>
                </a:solidFill>
                <a:latin typeface="Arial"/>
                <a:ea typeface="+mn-ea"/>
                <a:cs typeface="+mn-cs"/>
              </a:rPr>
              <a:t>思科公开信息</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65">
              <a:lnSpc>
                <a:spcPct val="100000"/>
              </a:lnSpc>
              <a:buNone/>
            </a:pPr>
            <a:r>
              <a:rPr lang="fr-BE" sz="700" b="0" i="0">
                <a:solidFill>
                  <a:srgbClr val="D3D3D3"/>
                </a:solidFill>
                <a:latin typeface="Arial"/>
                <a:ea typeface="+mn-ea"/>
                <a:cs typeface="+mn-cs"/>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65">
              <a:lnSpc>
                <a:spcPct val="100000"/>
              </a:lnSpc>
              <a:buNone/>
            </a:pPr>
            <a:fld id="{9C83DDDE-9DCD-477B-857E-9601FF96A69C}" type="slidenum">
              <a:rPr lang="fr-BE" sz="1000" b="0" i="0">
                <a:solidFill>
                  <a:srgbClr val="D3D3D3"/>
                </a:solidFill>
                <a:latin typeface="Arial"/>
                <a:ea typeface="+mn-ea"/>
                <a:cs typeface="+mn-cs"/>
              </a:rPr>
              <a:pPr algn="r" defTabSz="814365">
                <a:lnSpc>
                  <a:spcPct val="100000"/>
                </a:lnSpc>
                <a:buNone/>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0529"/>
            <a:ext cx="1925949" cy="190646"/>
          </a:xfrm>
          <a:prstGeom prst="rect">
            <a:avLst/>
          </a:prstGeom>
          <a:noFill/>
          <a:ln w="9525">
            <a:noFill/>
            <a:miter lim="800000"/>
            <a:headEnd/>
            <a:tailEnd/>
          </a:ln>
        </p:spPr>
        <p:txBody>
          <a:bodyPr wrap="none" lIns="82124" tIns="41061" rIns="82124" bIns="41061" anchor="b" anchorCtr="1">
            <a:spAutoFit/>
          </a:bodyPr>
          <a:lstStyle/>
          <a:p>
            <a:pPr algn="l" defTabSz="814365">
              <a:lnSpc>
                <a:spcPct val="100000"/>
              </a:lnSpc>
              <a:buNone/>
            </a:pPr>
            <a:r>
              <a:rPr lang="fr-BE" altLang="zh-CN" sz="700" b="0" i="0" baseline="0" noProof="0" dirty="0" smtClean="0">
                <a:solidFill>
                  <a:srgbClr val="D3D3D3"/>
                </a:solidFill>
                <a:latin typeface="Arial"/>
                <a:ea typeface="黑体" pitchFamily="49" charset="-122"/>
                <a:cs typeface="+mn-cs"/>
              </a:rPr>
              <a:t>© </a:t>
            </a:r>
            <a:r>
              <a:rPr lang="fr-BE" altLang="zh-CN" sz="700" b="0" i="0" baseline="0" noProof="0" dirty="0" smtClean="0">
                <a:solidFill>
                  <a:srgbClr val="D3D3D3"/>
                </a:solidFill>
                <a:latin typeface="Arial"/>
                <a:ea typeface="黑体" pitchFamily="49" charset="-122"/>
                <a:cs typeface="+mn-cs"/>
              </a:rPr>
              <a:t>2014 </a:t>
            </a:r>
            <a:r>
              <a:rPr lang="fr-BE" altLang="zh-CN" sz="700" b="0" i="0" baseline="0" noProof="0" dirty="0" smtClean="0">
                <a:solidFill>
                  <a:srgbClr val="D3D3D3"/>
                </a:solidFill>
                <a:latin typeface="Arial"/>
                <a:ea typeface="黑体" pitchFamily="49" charset="-122"/>
                <a:cs typeface="+mn-cs"/>
              </a:rPr>
              <a:t>Cisco </a:t>
            </a:r>
            <a:r>
              <a:rPr lang="fr-BE" altLang="zh-CN" sz="700" b="0" i="0" baseline="0" noProof="0" dirty="0" err="1" smtClean="0">
                <a:solidFill>
                  <a:srgbClr val="D3D3D3"/>
                </a:solidFill>
                <a:latin typeface="Arial"/>
                <a:ea typeface="黑体" pitchFamily="49" charset="-122"/>
                <a:cs typeface="+mn-cs"/>
              </a:rPr>
              <a:t>Systems</a:t>
            </a:r>
            <a:r>
              <a:rPr lang="fr-BE" altLang="zh-CN" sz="700" b="0" i="0" baseline="0" noProof="0" dirty="0" smtClean="0">
                <a:solidFill>
                  <a:srgbClr val="D3D3D3"/>
                </a:solidFill>
                <a:latin typeface="Arial"/>
                <a:ea typeface="黑体" pitchFamily="49" charset="-122"/>
                <a:cs typeface="+mn-cs"/>
              </a:rPr>
              <a:t>, Inc. </a:t>
            </a:r>
            <a:r>
              <a:rPr lang="zh-CN" altLang="fr-BE" sz="700" b="0" i="0" baseline="0" noProof="0" dirty="0" smtClean="0">
                <a:solidFill>
                  <a:srgbClr val="D3D3D3"/>
                </a:solidFill>
                <a:latin typeface="Arial"/>
                <a:ea typeface="黑体" pitchFamily="49" charset="-122"/>
                <a:cs typeface="+mn-cs"/>
              </a:rPr>
              <a:t>保留所有权利。</a:t>
            </a:r>
            <a:endParaRPr lang="zh-CN" altLang="fr-BE" sz="700" b="0" i="0" baseline="0" noProof="0" dirty="0">
              <a:solidFill>
                <a:srgbClr val="D3D3D3"/>
              </a:solidFill>
              <a:latin typeface="Arial"/>
              <a:ea typeface="黑体" pitchFamily="49" charset="-122"/>
              <a:cs typeface="+mn-cs"/>
            </a:endParaRPr>
          </a:p>
        </p:txBody>
      </p:sp>
      <p:sp>
        <p:nvSpPr>
          <p:cNvPr id="2055" name="Rectangle 6313"/>
          <p:cNvSpPr>
            <a:spLocks noChangeArrowheads="1"/>
          </p:cNvSpPr>
          <p:nvPr/>
        </p:nvSpPr>
        <p:spPr bwMode="auto">
          <a:xfrm>
            <a:off x="7180135" y="6670529"/>
            <a:ext cx="593853" cy="190646"/>
          </a:xfrm>
          <a:prstGeom prst="rect">
            <a:avLst/>
          </a:prstGeom>
          <a:noFill/>
          <a:ln w="9525">
            <a:noFill/>
            <a:miter lim="800000"/>
            <a:headEnd/>
            <a:tailEnd/>
          </a:ln>
        </p:spPr>
        <p:txBody>
          <a:bodyPr wrap="none" lIns="82124" tIns="41061" rIns="82124" bIns="41061" anchor="b">
            <a:spAutoFit/>
          </a:bodyPr>
          <a:lstStyle/>
          <a:p>
            <a:pPr algn="r" defTabSz="814365">
              <a:lnSpc>
                <a:spcPct val="100000"/>
              </a:lnSpc>
              <a:buNone/>
            </a:pPr>
            <a:r>
              <a:rPr lang="fr-BE" altLang="zh-CN" sz="700" b="0" i="0" baseline="0" noProof="0" smtClean="0">
                <a:solidFill>
                  <a:srgbClr val="D3D3D3"/>
                </a:solidFill>
                <a:latin typeface="Arial"/>
                <a:ea typeface="黑体" pitchFamily="49" charset="-122"/>
                <a:cs typeface="+mn-cs"/>
              </a:rPr>
              <a:t>Cisco </a:t>
            </a:r>
            <a:r>
              <a:rPr lang="zh-CN" altLang="fr-BE" sz="700" b="0" i="0" baseline="0" noProof="0" smtClean="0">
                <a:solidFill>
                  <a:srgbClr val="D3D3D3"/>
                </a:solidFill>
                <a:latin typeface="Arial"/>
                <a:ea typeface="黑体" pitchFamily="49" charset="-122"/>
                <a:cs typeface="+mn-cs"/>
              </a:rPr>
              <a:t>机密</a:t>
            </a:r>
            <a:endParaRPr lang="zh-CN" altLang="fr-BE" sz="700" b="0" i="0" baseline="0" noProof="0">
              <a:solidFill>
                <a:srgbClr val="D3D3D3"/>
              </a:solidFill>
              <a:latin typeface="Arial"/>
              <a:ea typeface="黑体" pitchFamily="49" charset="-122"/>
              <a:cs typeface="+mn-cs"/>
            </a:endParaRP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2.xml"/><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l" defTabSz="814365">
              <a:spcBef>
                <a:spcPct val="0"/>
              </a:spcBef>
              <a:buNone/>
            </a:pPr>
            <a:r>
              <a:rPr lang="zh-CN" altLang="fr-BE" sz="2800" b="0" i="0" smtClean="0">
                <a:solidFill>
                  <a:srgbClr val="FFFFFF"/>
                </a:solidFill>
                <a:latin typeface="Arial"/>
                <a:ea typeface="黑体" pitchFamily="49" charset="-122"/>
                <a:cs typeface="+mj-cs"/>
              </a:rPr>
              <a:t>第 </a:t>
            </a:r>
            <a:r>
              <a:rPr lang="fr-BE" altLang="zh-CN" sz="2800" b="0" i="0" smtClean="0">
                <a:solidFill>
                  <a:srgbClr val="FFFFFF"/>
                </a:solidFill>
                <a:latin typeface="Arial"/>
                <a:ea typeface="黑体" pitchFamily="49" charset="-122"/>
                <a:cs typeface="+mj-cs"/>
              </a:rPr>
              <a:t>7 </a:t>
            </a:r>
            <a:r>
              <a:rPr lang="zh-CN" altLang="fr-BE" sz="2800" b="0" i="0" smtClean="0">
                <a:solidFill>
                  <a:srgbClr val="FFFFFF"/>
                </a:solidFill>
                <a:latin typeface="Arial"/>
                <a:ea typeface="黑体" pitchFamily="49" charset="-122"/>
                <a:cs typeface="+mj-cs"/>
              </a:rPr>
              <a:t>章：动态路由</a:t>
            </a:r>
            <a:endParaRPr lang="zh-CN" altLang="fr-BE" sz="2800" b="0" i="0">
              <a:solidFill>
                <a:srgbClr val="FFFFFF"/>
              </a:solidFill>
              <a:latin typeface="Arial"/>
              <a:ea typeface="黑体" pitchFamily="49" charset="-122"/>
              <a:cs typeface="+mj-cs"/>
            </a:endParaRPr>
          </a:p>
        </p:txBody>
      </p:sp>
      <p:sp>
        <p:nvSpPr>
          <p:cNvPr id="5123" name="Rectangle 3"/>
          <p:cNvSpPr>
            <a:spLocks noGrp="1" noChangeArrowheads="1"/>
          </p:cNvSpPr>
          <p:nvPr>
            <p:ph type="subTitle" idx="1"/>
          </p:nvPr>
        </p:nvSpPr>
        <p:spPr>
          <a:xfrm>
            <a:off x="311150" y="4672013"/>
            <a:ext cx="6788150" cy="658812"/>
          </a:xfrm>
        </p:spPr>
        <p:txBody>
          <a:bodyPr/>
          <a:lstStyle/>
          <a:p>
            <a:pPr marL="0" indent="0">
              <a:buNone/>
            </a:pPr>
            <a:r>
              <a:rPr lang="zh-CN" altLang="en-US" sz="2400" b="1" i="0" smtClean="0">
                <a:solidFill>
                  <a:srgbClr val="000000"/>
                </a:solidFill>
                <a:ea typeface="黑体" pitchFamily="49" charset="-122"/>
              </a:rPr>
              <a:t>路由协议</a:t>
            </a:r>
            <a:endParaRPr lang="zh-CN" altLang="en-US" sz="2400" b="1" i="0">
              <a:solidFill>
                <a:srgbClr val="000000"/>
              </a:solidFill>
              <a:ea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动态路由协议运行</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动态路由协议的角色</a:t>
            </a:r>
            <a:endParaRPr lang="zh-CN" altLang="en-US" sz="2800" smtClean="0">
              <a:solidFill>
                <a:schemeClr val="accent5">
                  <a:lumMod val="75000"/>
                </a:schemeClr>
              </a:solidFill>
              <a:ea typeface="黑体" pitchFamily="49" charset="-122"/>
              <a:cs typeface="Arial" pitchFamily="34" charset="0"/>
            </a:endParaRPr>
          </a:p>
        </p:txBody>
      </p:sp>
      <p:sp>
        <p:nvSpPr>
          <p:cNvPr id="7" name="TextBox 6"/>
          <p:cNvSpPr txBox="1"/>
          <p:nvPr/>
        </p:nvSpPr>
        <p:spPr>
          <a:xfrm>
            <a:off x="580571" y="1529025"/>
            <a:ext cx="7663543" cy="4524315"/>
          </a:xfrm>
          <a:prstGeom prst="rect">
            <a:avLst/>
          </a:prstGeom>
          <a:noFill/>
        </p:spPr>
        <p:txBody>
          <a:bodyPr wrap="square" rtlCol="0">
            <a:spAutoFit/>
          </a:bodyPr>
          <a:lstStyle/>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动态路由的优点</a:t>
            </a: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自动共享有关远程网络的信息</a:t>
            </a: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确定到达各个网络的最佳路径，并将该信息添加至其路由表</a:t>
            </a:r>
            <a:endParaRPr lang="zh-CN" altLang="en-US" dirty="0" smtClean="0">
              <a:ea typeface="黑体" pitchFamily="49" charset="-122"/>
            </a:endParaRP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与静态路由相比，动态路由协议需要的管理开销较少</a:t>
            </a: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帮助网络管理员管理耗时的配置和维护静态路由的过程</a:t>
            </a:r>
            <a:endParaRPr lang="zh-CN" altLang="en-CA" dirty="0" smtClean="0">
              <a:ea typeface="黑体" pitchFamily="49" charset="-122"/>
            </a:endParaRP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动态路由的缺点</a:t>
            </a: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占用一部分用于协议运行的路由器资源，包括 </a:t>
            </a:r>
            <a:r>
              <a:rPr lang="fr-BE" altLang="zh-CN" sz="2400" b="0" i="0" dirty="0" smtClean="0">
                <a:solidFill>
                  <a:schemeClr val="tx1"/>
                </a:solidFill>
                <a:latin typeface="Arial"/>
                <a:ea typeface="黑体" pitchFamily="49" charset="-122"/>
                <a:cs typeface="+mn-cs"/>
              </a:rPr>
              <a:t>CPU </a:t>
            </a:r>
            <a:r>
              <a:rPr lang="zh-CN" altLang="fr-BE" sz="2400" b="0" i="0" dirty="0" smtClean="0">
                <a:solidFill>
                  <a:schemeClr val="tx1"/>
                </a:solidFill>
                <a:latin typeface="Arial"/>
                <a:ea typeface="黑体" pitchFamily="49" charset="-122"/>
                <a:cs typeface="+mn-cs"/>
              </a:rPr>
              <a:t>时间和网络链路带宽</a:t>
            </a: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静态路由更合适时使用动态路由会很耗时</a:t>
            </a:r>
            <a:endParaRPr lang="zh-CN" altLang="en-US" dirty="0">
              <a:ea typeface="黑体" pitchFamily="49" charset="-122"/>
            </a:endParaRPr>
          </a:p>
        </p:txBody>
      </p:sp>
    </p:spTree>
    <p:extLst>
      <p:ext uri="{BB962C8B-B14F-4D97-AF65-F5344CB8AC3E}">
        <p14:creationId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动态与静态路由</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使用静态路由</a:t>
            </a:r>
            <a:endParaRPr lang="zh-CN" altLang="en-US" sz="2800" smtClean="0">
              <a:solidFill>
                <a:schemeClr val="accent5">
                  <a:lumMod val="75000"/>
                </a:schemeClr>
              </a:solidFill>
              <a:ea typeface="黑体" pitchFamily="49" charset="-122"/>
              <a:cs typeface="Arial" pitchFamily="34" charset="0"/>
            </a:endParaRPr>
          </a:p>
        </p:txBody>
      </p:sp>
      <p:sp>
        <p:nvSpPr>
          <p:cNvPr id="38915" name="Content Placeholder 5"/>
          <p:cNvSpPr>
            <a:spLocks noGrp="1"/>
          </p:cNvSpPr>
          <p:nvPr>
            <p:ph idx="1"/>
          </p:nvPr>
        </p:nvSpPr>
        <p:spPr>
          <a:xfrm>
            <a:off x="554038" y="1652361"/>
            <a:ext cx="7940675" cy="4386263"/>
          </a:xfrm>
        </p:spPr>
        <p:txBody>
          <a:bodyPr/>
          <a:lstStyle/>
          <a:p>
            <a:pPr marL="236555" indent="-236555" algn="l" defTabSz="814365">
              <a:lnSpc>
                <a:spcPct val="95000"/>
              </a:lnSpc>
              <a:spcBef>
                <a:spcPct val="50000"/>
              </a:spcBef>
              <a:spcAft>
                <a:spcPct val="0"/>
              </a:spcAft>
              <a:buClr>
                <a:srgbClr val="708CA1"/>
              </a:buClr>
              <a:buFont typeface="Wingdings"/>
              <a:buChar char="§"/>
            </a:pPr>
            <a:r>
              <a:rPr lang="zh-CN" altLang="fr-BE" sz="2400" b="0" i="0" dirty="0" smtClean="0">
                <a:solidFill>
                  <a:srgbClr val="000000"/>
                </a:solidFill>
                <a:latin typeface="Arial"/>
                <a:ea typeface="黑体" pitchFamily="49" charset="-122"/>
                <a:cs typeface="+mn-cs"/>
              </a:rPr>
              <a:t>网络通常将静态路由和动态路由结合使用</a:t>
            </a:r>
            <a:endParaRPr lang="zh-CN" altLang="en-US" dirty="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400" b="0" i="0" dirty="0" smtClean="0">
                <a:solidFill>
                  <a:srgbClr val="000000"/>
                </a:solidFill>
                <a:latin typeface="Arial"/>
                <a:ea typeface="黑体" pitchFamily="49" charset="-122"/>
                <a:cs typeface="+mn-cs"/>
              </a:rPr>
              <a:t>静态路由有若干主要用途 </a:t>
            </a:r>
            <a:endParaRPr lang="zh-CN" altLang="en-US" dirty="0" smtClean="0">
              <a:ea typeface="黑体" pitchFamily="49" charset="-122"/>
            </a:endParaRPr>
          </a:p>
          <a:p>
            <a:pPr marL="800100" lvl="1" indent="-342900" algn="l" defTabSz="814365">
              <a:spcBef>
                <a:spcPct val="35000"/>
              </a:spcBef>
              <a:spcAft>
                <a:spcPct val="0"/>
              </a:spcAft>
              <a:buClr>
                <a:srgbClr val="708CA1"/>
              </a:buClr>
              <a:buFont typeface="Arial"/>
              <a:buChar char="•"/>
            </a:pPr>
            <a:r>
              <a:rPr lang="zh-CN" altLang="fr-BE" sz="2000" b="0" i="0" dirty="0" smtClean="0">
                <a:solidFill>
                  <a:srgbClr val="000000"/>
                </a:solidFill>
                <a:latin typeface="Arial"/>
                <a:ea typeface="黑体" pitchFamily="49" charset="-122"/>
                <a:cs typeface="+mn-cs"/>
              </a:rPr>
              <a:t>在不会显著增长的小型网络中，使用静态路由便于维护路由表</a:t>
            </a:r>
            <a:endParaRPr lang="zh-CN" altLang="en-US" dirty="0" smtClean="0">
              <a:ea typeface="黑体" pitchFamily="49" charset="-122"/>
            </a:endParaRPr>
          </a:p>
          <a:p>
            <a:pPr marL="800100" lvl="1" indent="-342900" algn="l" defTabSz="814365">
              <a:spcBef>
                <a:spcPct val="35000"/>
              </a:spcBef>
              <a:spcAft>
                <a:spcPct val="0"/>
              </a:spcAft>
              <a:buClr>
                <a:srgbClr val="708CA1"/>
              </a:buClr>
              <a:buFont typeface="Arial"/>
              <a:buChar char="•"/>
            </a:pPr>
            <a:r>
              <a:rPr lang="zh-CN" altLang="fr-BE" sz="2000" b="0" i="0" dirty="0" smtClean="0">
                <a:solidFill>
                  <a:srgbClr val="000000"/>
                </a:solidFill>
                <a:latin typeface="Arial"/>
                <a:ea typeface="黑体" pitchFamily="49" charset="-122"/>
                <a:cs typeface="+mn-cs"/>
              </a:rPr>
              <a:t>通过末节网络路由</a:t>
            </a:r>
          </a:p>
          <a:p>
            <a:pPr marL="1139800" lvl="2" indent="-342900" algn="l" defTabSz="814365">
              <a:spcBef>
                <a:spcPct val="35000"/>
              </a:spcBef>
              <a:spcAft>
                <a:spcPct val="0"/>
              </a:spcAft>
              <a:buClr>
                <a:srgbClr val="708CA1"/>
              </a:buClr>
              <a:buFont typeface="Courier New"/>
              <a:buChar char="o"/>
            </a:pPr>
            <a:r>
              <a:rPr lang="zh-CN" altLang="fr-BE" sz="2000" b="0" i="0" dirty="0" smtClean="0">
                <a:solidFill>
                  <a:srgbClr val="000000"/>
                </a:solidFill>
                <a:latin typeface="Arial"/>
                <a:ea typeface="黑体" pitchFamily="49" charset="-122"/>
                <a:cs typeface="+mn-cs"/>
              </a:rPr>
              <a:t>网络只包含一个默认路由出口，并且没有任何远程网络知识</a:t>
            </a:r>
            <a:endParaRPr lang="zh-CN" altLang="en-US" dirty="0" smtClean="0">
              <a:ea typeface="黑体" pitchFamily="49" charset="-122"/>
            </a:endParaRPr>
          </a:p>
          <a:p>
            <a:pPr marL="800100" lvl="1" indent="-342900" algn="l" defTabSz="814365">
              <a:spcBef>
                <a:spcPct val="35000"/>
              </a:spcBef>
              <a:spcAft>
                <a:spcPct val="0"/>
              </a:spcAft>
              <a:buClr>
                <a:srgbClr val="708CA1"/>
              </a:buClr>
              <a:buFont typeface="Arial"/>
              <a:buChar char="•"/>
            </a:pPr>
            <a:r>
              <a:rPr lang="zh-CN" altLang="fr-BE" sz="2000" b="0" i="0" dirty="0" smtClean="0">
                <a:solidFill>
                  <a:srgbClr val="000000"/>
                </a:solidFill>
                <a:latin typeface="Arial"/>
                <a:ea typeface="黑体" pitchFamily="49" charset="-122"/>
                <a:cs typeface="+mn-cs"/>
              </a:rPr>
              <a:t>访问单个默认路由器 </a:t>
            </a:r>
          </a:p>
          <a:p>
            <a:pPr marL="1139800" lvl="2" indent="-342900" algn="l" defTabSz="814365">
              <a:spcBef>
                <a:spcPct val="35000"/>
              </a:spcBef>
              <a:spcAft>
                <a:spcPct val="0"/>
              </a:spcAft>
              <a:buClr>
                <a:srgbClr val="708CA1"/>
              </a:buClr>
              <a:buFont typeface="Courier New"/>
              <a:buChar char="o"/>
            </a:pPr>
            <a:r>
              <a:rPr lang="zh-CN" altLang="fr-BE" sz="2000" b="0" i="0" dirty="0" smtClean="0">
                <a:solidFill>
                  <a:srgbClr val="000000"/>
                </a:solidFill>
                <a:latin typeface="Arial"/>
                <a:ea typeface="黑体" pitchFamily="49" charset="-122"/>
                <a:cs typeface="+mn-cs"/>
              </a:rPr>
              <a:t>用于代表通往路由表中没有匹配的任何网络的路径 </a:t>
            </a:r>
            <a:endParaRPr lang="zh-CN" altLang="en-US" dirty="0" smtClean="0">
              <a:ea typeface="黑体" pitchFamily="49" charset="-122"/>
            </a:endParaRPr>
          </a:p>
          <a:p>
            <a:pPr marL="0" indent="0" algn="l" defTabSz="814365">
              <a:spcBef>
                <a:spcPct val="50000"/>
              </a:spcBef>
              <a:spcAft>
                <a:spcPct val="0"/>
              </a:spcAft>
              <a:buNone/>
            </a:pPr>
            <a:r>
              <a:rPr lang="zh-CN" altLang="fr-BE" sz="2400" b="0" i="0" dirty="0" smtClean="0">
                <a:solidFill>
                  <a:srgbClr val="000000"/>
                </a:solidFill>
                <a:latin typeface="Arial"/>
                <a:ea typeface="黑体" pitchFamily="49" charset="-122"/>
                <a:cs typeface="+mn-cs"/>
              </a:rPr>
              <a:t> </a:t>
            </a:r>
            <a:endParaRPr lang="zh-CN" altLang="en-US" dirty="0" smtClean="0">
              <a:ea typeface="黑体" pitchFamily="49" charset="-122"/>
            </a:endParaRPr>
          </a:p>
          <a:p>
            <a:pPr marL="574700" lvl="1" indent="-117500" algn="l" defTabSz="814365">
              <a:spcBef>
                <a:spcPct val="35000"/>
              </a:spcBef>
              <a:spcAft>
                <a:spcPct val="0"/>
              </a:spcAft>
              <a:buNone/>
            </a:pPr>
            <a:endParaRPr lang="zh-CN" altLang="en-US" dirty="0" smtClean="0">
              <a:ea typeface="黑体" pitchFamily="49" charset="-122"/>
            </a:endParaRPr>
          </a:p>
        </p:txBody>
      </p:sp>
    </p:spTree>
    <p:extLst>
      <p:ext uri="{BB962C8B-B14F-4D97-AF65-F5344CB8AC3E}">
        <p14:creationId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dirty="0" smtClean="0">
                <a:solidFill>
                  <a:srgbClr val="708CA1"/>
                </a:solidFill>
                <a:latin typeface="Arial"/>
                <a:ea typeface="黑体" pitchFamily="49" charset="-122"/>
                <a:cs typeface="+mj-cs"/>
              </a:rPr>
              <a:t>动态与静态路由</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使用静态路由</a:t>
            </a:r>
            <a:endParaRPr lang="zh-CN" altLang="en-US" sz="2800" dirty="0" smtClean="0">
              <a:solidFill>
                <a:schemeClr val="accent5">
                  <a:lumMod val="75000"/>
                </a:schemeClr>
              </a:solidFill>
              <a:ea typeface="黑体" pitchFamily="49" charset="-122"/>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4635" y="1900927"/>
            <a:ext cx="7487535" cy="395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dirty="0" smtClean="0">
                <a:solidFill>
                  <a:srgbClr val="708CA1"/>
                </a:solidFill>
                <a:latin typeface="Arial"/>
                <a:ea typeface="黑体" pitchFamily="49" charset="-122"/>
                <a:cs typeface="+mj-cs"/>
              </a:rPr>
              <a:t>动态与静态路由</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静态路由计分卡</a:t>
            </a:r>
            <a:endParaRPr lang="zh-CN" altLang="en-US" sz="2800" dirty="0" smtClean="0">
              <a:solidFill>
                <a:schemeClr val="accent5">
                  <a:lumMod val="75000"/>
                </a:schemeClr>
              </a:solidFill>
              <a:ea typeface="黑体" pitchFamily="49" charset="-122"/>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3038" y="2172060"/>
            <a:ext cx="7649801" cy="3416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dirty="0" smtClean="0">
                <a:solidFill>
                  <a:srgbClr val="708CA1"/>
                </a:solidFill>
                <a:latin typeface="Arial"/>
                <a:ea typeface="黑体" pitchFamily="49" charset="-122"/>
                <a:cs typeface="+mj-cs"/>
              </a:rPr>
              <a:t>动态与静态路由</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动态路由计分卡</a:t>
            </a:r>
            <a:endParaRPr lang="zh-CN" altLang="en-US" sz="2800" dirty="0" smtClean="0">
              <a:solidFill>
                <a:schemeClr val="accent5">
                  <a:lumMod val="75000"/>
                </a:schemeClr>
              </a:solidFill>
              <a:ea typeface="黑体" pitchFamily="49" charset="-122"/>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3116" y="2131195"/>
            <a:ext cx="7967223" cy="35172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动态路由协议运行</a:t>
            </a:r>
            <a:endParaRPr lang="zh-CN" altLang="en-US" sz="2800" smtClean="0">
              <a:solidFill>
                <a:schemeClr val="accent5">
                  <a:lumMod val="75000"/>
                </a:schemeClr>
              </a:solidFill>
              <a:ea typeface="黑体" pitchFamily="49" charset="-122"/>
              <a:cs typeface="Arial" pitchFamily="34" charset="0"/>
            </a:endParaRPr>
          </a:p>
        </p:txBody>
      </p:sp>
      <p:sp>
        <p:nvSpPr>
          <p:cNvPr id="38915" name="Content Placeholder 5"/>
          <p:cNvSpPr>
            <a:spLocks noGrp="1"/>
          </p:cNvSpPr>
          <p:nvPr>
            <p:ph idx="1"/>
          </p:nvPr>
        </p:nvSpPr>
        <p:spPr>
          <a:xfrm>
            <a:off x="554038" y="1492704"/>
            <a:ext cx="7940675" cy="5365296"/>
          </a:xfrm>
        </p:spPr>
        <p:txBody>
          <a:bodyPr/>
          <a:lstStyle/>
          <a:p>
            <a:pPr marL="0" indent="0" algn="l" defTabSz="814365">
              <a:spcBef>
                <a:spcPct val="50000"/>
              </a:spcBef>
              <a:spcAft>
                <a:spcPct val="0"/>
              </a:spcAft>
              <a:buNone/>
            </a:pPr>
            <a:r>
              <a:rPr lang="zh-CN" altLang="fr-BE" sz="2400" b="0" i="0" dirty="0" smtClean="0">
                <a:solidFill>
                  <a:srgbClr val="000000"/>
                </a:solidFill>
                <a:latin typeface="Arial"/>
                <a:ea typeface="黑体" pitchFamily="49" charset="-122"/>
                <a:cs typeface="+mn-cs"/>
              </a:rPr>
              <a:t>一般来说，动态路由协议的运行过程如下： </a:t>
            </a:r>
            <a:endParaRPr lang="zh-CN" altLang="en-US" dirty="0" smtClean="0">
              <a:ea typeface="黑体" pitchFamily="49" charset="-122"/>
            </a:endParaRPr>
          </a:p>
          <a:p>
            <a:pPr marL="457200" indent="-457200" algn="l" defTabSz="814365">
              <a:spcBef>
                <a:spcPct val="50000"/>
              </a:spcBef>
              <a:spcAft>
                <a:spcPct val="0"/>
              </a:spcAft>
              <a:buClr>
                <a:srgbClr val="708CA1"/>
              </a:buClr>
              <a:buFont typeface="Arial"/>
              <a:buAutoNum type="arabicPeriod"/>
            </a:pPr>
            <a:r>
              <a:rPr lang="zh-CN" altLang="fr-BE" sz="2400" b="0" i="0" dirty="0" smtClean="0">
                <a:solidFill>
                  <a:srgbClr val="000000"/>
                </a:solidFill>
                <a:latin typeface="Arial"/>
                <a:ea typeface="黑体" pitchFamily="49" charset="-122"/>
                <a:cs typeface="+mn-cs"/>
              </a:rPr>
              <a:t>路由器通过其接口发送和接收路由消息。</a:t>
            </a:r>
            <a:endParaRPr lang="zh-CN" altLang="en-US" dirty="0" smtClean="0">
              <a:ea typeface="黑体" pitchFamily="49" charset="-122"/>
            </a:endParaRPr>
          </a:p>
          <a:p>
            <a:pPr marL="457200" indent="-457200" algn="l" defTabSz="814365">
              <a:spcBef>
                <a:spcPct val="50000"/>
              </a:spcBef>
              <a:spcAft>
                <a:spcPct val="0"/>
              </a:spcAft>
              <a:buClr>
                <a:srgbClr val="708CA1"/>
              </a:buClr>
              <a:buFont typeface="Arial"/>
              <a:buAutoNum type="arabicPeriod"/>
            </a:pPr>
            <a:r>
              <a:rPr lang="zh-CN" altLang="fr-BE" sz="2400" b="0" i="0" dirty="0" smtClean="0">
                <a:solidFill>
                  <a:srgbClr val="000000"/>
                </a:solidFill>
                <a:latin typeface="Arial"/>
                <a:ea typeface="黑体" pitchFamily="49" charset="-122"/>
                <a:cs typeface="+mn-cs"/>
              </a:rPr>
              <a:t>路由器与使用同一路由协议的其它路由器共享路由消息和路由信息。</a:t>
            </a:r>
            <a:endParaRPr lang="zh-CN" altLang="en-US" dirty="0" smtClean="0">
              <a:ea typeface="黑体" pitchFamily="49" charset="-122"/>
            </a:endParaRPr>
          </a:p>
          <a:p>
            <a:pPr marL="457200" indent="-457200" algn="l" defTabSz="814365">
              <a:spcBef>
                <a:spcPct val="50000"/>
              </a:spcBef>
              <a:spcAft>
                <a:spcPct val="0"/>
              </a:spcAft>
              <a:buClr>
                <a:srgbClr val="708CA1"/>
              </a:buClr>
              <a:buFont typeface="Arial"/>
              <a:buAutoNum type="arabicPeriod"/>
            </a:pPr>
            <a:r>
              <a:rPr lang="zh-CN" altLang="fr-BE" sz="2400" b="0" i="0" dirty="0" smtClean="0">
                <a:solidFill>
                  <a:srgbClr val="000000"/>
                </a:solidFill>
                <a:latin typeface="Arial"/>
                <a:ea typeface="黑体" pitchFamily="49" charset="-122"/>
                <a:cs typeface="+mn-cs"/>
              </a:rPr>
              <a:t>路由器通过交换路由信息来了解远程网络。</a:t>
            </a:r>
            <a:endParaRPr lang="zh-CN" altLang="en-US" dirty="0" smtClean="0">
              <a:ea typeface="黑体" pitchFamily="49" charset="-122"/>
            </a:endParaRPr>
          </a:p>
          <a:p>
            <a:pPr marL="457200" indent="-457200" algn="l" defTabSz="814365">
              <a:spcBef>
                <a:spcPct val="50000"/>
              </a:spcBef>
              <a:spcAft>
                <a:spcPct val="0"/>
              </a:spcAft>
              <a:buClr>
                <a:srgbClr val="708CA1"/>
              </a:buClr>
              <a:buFont typeface="Arial"/>
              <a:buAutoNum type="arabicPeriod"/>
            </a:pPr>
            <a:r>
              <a:rPr lang="zh-CN" altLang="fr-BE" sz="2400" b="0" i="0" dirty="0" smtClean="0">
                <a:solidFill>
                  <a:srgbClr val="000000"/>
                </a:solidFill>
                <a:latin typeface="Arial"/>
                <a:ea typeface="黑体" pitchFamily="49" charset="-122"/>
                <a:cs typeface="+mn-cs"/>
              </a:rPr>
              <a:t>如果路由器检测到网络拓扑结构的变化，路由协议可以将这一变化告知其它路由器。</a:t>
            </a:r>
            <a:endParaRPr lang="zh-CN" altLang="en-US" dirty="0" smtClean="0">
              <a:ea typeface="黑体" pitchFamily="49" charset="-122"/>
            </a:endParaRPr>
          </a:p>
          <a:p>
            <a:pPr marL="574700" lvl="1" indent="-117500" algn="l" defTabSz="814365">
              <a:spcBef>
                <a:spcPct val="35000"/>
              </a:spcBef>
              <a:spcAft>
                <a:spcPct val="0"/>
              </a:spcAft>
              <a:buNone/>
            </a:pPr>
            <a:endParaRPr lang="zh-CN" altLang="en-US" dirty="0" smtClean="0">
              <a:ea typeface="黑体" pitchFamily="49" charset="-122"/>
            </a:endParaRPr>
          </a:p>
        </p:txBody>
      </p:sp>
    </p:spTree>
    <p:extLst>
      <p:ext uri="{BB962C8B-B14F-4D97-AF65-F5344CB8AC3E}">
        <p14:creationId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冷启动</a:t>
            </a:r>
            <a:endParaRPr lang="zh-CN" altLang="en-US" sz="2800" smtClean="0">
              <a:solidFill>
                <a:schemeClr val="accent5">
                  <a:lumMod val="75000"/>
                </a:schemeClr>
              </a:solidFill>
              <a:ea typeface="黑体" pitchFamily="49" charset="-122"/>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2577" y="1857829"/>
            <a:ext cx="5114338"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8629" y="770944"/>
            <a:ext cx="3098800" cy="4708981"/>
          </a:xfrm>
          <a:prstGeom prst="rect">
            <a:avLst/>
          </a:prstGeom>
        </p:spPr>
        <p:txBody>
          <a:bodyPr wrap="square">
            <a:spAutoFit/>
          </a:bodyPr>
          <a:lstStyle/>
          <a:p>
            <a:pPr marL="342900" indent="-342900" algn="l" eaLnBrk="1" hangingPunct="1">
              <a:lnSpc>
                <a:spcPct val="100000"/>
              </a:lnSpc>
              <a:buFont typeface="Wingdings"/>
              <a:buChar char="§"/>
            </a:pPr>
            <a:r>
              <a:rPr lang="fr-BE" altLang="zh-CN" sz="2000" b="0" i="0" dirty="0" smtClean="0">
                <a:solidFill>
                  <a:schemeClr val="tx1"/>
                </a:solidFill>
                <a:latin typeface="Arial"/>
                <a:ea typeface="黑体" pitchFamily="49" charset="-122"/>
                <a:cs typeface="+mn-cs"/>
              </a:rPr>
              <a:t>R1 </a:t>
            </a:r>
            <a:r>
              <a:rPr lang="zh-CN" altLang="fr-BE" sz="2000" b="0" i="0" dirty="0" smtClean="0">
                <a:solidFill>
                  <a:schemeClr val="tx1"/>
                </a:solidFill>
                <a:latin typeface="Arial"/>
                <a:ea typeface="黑体" pitchFamily="49" charset="-122"/>
                <a:cs typeface="+mn-cs"/>
              </a:rPr>
              <a:t>添加通过接口 </a:t>
            </a:r>
            <a:r>
              <a:rPr lang="fr-BE" altLang="zh-CN" sz="2000" b="0" i="0" dirty="0" err="1" smtClean="0">
                <a:solidFill>
                  <a:schemeClr val="tx1"/>
                </a:solidFill>
                <a:latin typeface="Arial"/>
                <a:ea typeface="黑体" pitchFamily="49" charset="-122"/>
                <a:cs typeface="+mn-cs"/>
              </a:rPr>
              <a:t>FastEthernet</a:t>
            </a:r>
            <a:r>
              <a:rPr lang="fr-BE" altLang="zh-CN" sz="2000" b="0" i="0" dirty="0" smtClean="0">
                <a:solidFill>
                  <a:schemeClr val="tx1"/>
                </a:solidFill>
                <a:latin typeface="Arial"/>
                <a:ea typeface="黑体" pitchFamily="49" charset="-122"/>
                <a:cs typeface="+mn-cs"/>
              </a:rPr>
              <a:t> 0/0 </a:t>
            </a:r>
            <a:r>
              <a:rPr lang="zh-CN" altLang="fr-BE" sz="2000" b="0" i="0" dirty="0" smtClean="0">
                <a:solidFill>
                  <a:schemeClr val="tx1"/>
                </a:solidFill>
                <a:latin typeface="Arial"/>
                <a:ea typeface="黑体" pitchFamily="49" charset="-122"/>
                <a:cs typeface="+mn-cs"/>
              </a:rPr>
              <a:t>可用的 </a:t>
            </a:r>
            <a:r>
              <a:rPr lang="fr-BE" altLang="zh-CN" sz="2000" b="0" i="0" dirty="0" smtClean="0">
                <a:solidFill>
                  <a:schemeClr val="tx1"/>
                </a:solidFill>
                <a:latin typeface="Arial"/>
                <a:ea typeface="黑体" pitchFamily="49" charset="-122"/>
                <a:cs typeface="+mn-cs"/>
              </a:rPr>
              <a:t>10.1.0.0 </a:t>
            </a:r>
            <a:r>
              <a:rPr lang="zh-CN" altLang="fr-BE" sz="2000" b="0" i="0" dirty="0" smtClean="0">
                <a:solidFill>
                  <a:schemeClr val="tx1"/>
                </a:solidFill>
                <a:latin typeface="Arial"/>
                <a:ea typeface="黑体" pitchFamily="49" charset="-122"/>
                <a:cs typeface="+mn-cs"/>
              </a:rPr>
              <a:t>网络，</a:t>
            </a:r>
            <a:r>
              <a:rPr lang="fr-BE" altLang="zh-CN" sz="2000" b="0" i="0" dirty="0" smtClean="0">
                <a:solidFill>
                  <a:schemeClr val="tx1"/>
                </a:solidFill>
                <a:latin typeface="Arial"/>
                <a:ea typeface="黑体" pitchFamily="49" charset="-122"/>
                <a:cs typeface="+mn-cs"/>
              </a:rPr>
              <a:t>10.2.0.0 </a:t>
            </a:r>
            <a:r>
              <a:rPr lang="zh-CN" altLang="fr-BE" sz="2000" b="0" i="0" dirty="0" smtClean="0">
                <a:solidFill>
                  <a:schemeClr val="tx1"/>
                </a:solidFill>
                <a:latin typeface="Arial"/>
                <a:ea typeface="黑体" pitchFamily="49" charset="-122"/>
                <a:cs typeface="+mn-cs"/>
              </a:rPr>
              <a:t>通过接口 </a:t>
            </a:r>
            <a:r>
              <a:rPr lang="fr-BE" altLang="zh-CN" sz="2000" b="0" i="0" dirty="0" smtClean="0">
                <a:solidFill>
                  <a:schemeClr val="tx1"/>
                </a:solidFill>
                <a:latin typeface="Arial"/>
                <a:ea typeface="黑体" pitchFamily="49" charset="-122"/>
                <a:cs typeface="+mn-cs"/>
              </a:rPr>
              <a:t>Serial 0/0/0 </a:t>
            </a:r>
            <a:r>
              <a:rPr lang="zh-CN" altLang="fr-BE" sz="2000" b="0" i="0" dirty="0" smtClean="0">
                <a:solidFill>
                  <a:schemeClr val="tx1"/>
                </a:solidFill>
                <a:latin typeface="Arial"/>
                <a:ea typeface="黑体" pitchFamily="49" charset="-122"/>
                <a:cs typeface="+mn-cs"/>
              </a:rPr>
              <a:t>可用。</a:t>
            </a:r>
          </a:p>
          <a:p>
            <a:pPr marL="342900" indent="-342900" algn="l" eaLnBrk="1" hangingPunct="1">
              <a:lnSpc>
                <a:spcPct val="100000"/>
              </a:lnSpc>
              <a:buFont typeface="Wingdings"/>
              <a:buChar char="§"/>
            </a:pPr>
            <a:r>
              <a:rPr lang="fr-BE" altLang="zh-CN" sz="2000" b="0" i="0" dirty="0" smtClean="0">
                <a:solidFill>
                  <a:schemeClr val="tx1"/>
                </a:solidFill>
                <a:latin typeface="Arial"/>
                <a:ea typeface="黑体" pitchFamily="49" charset="-122"/>
                <a:cs typeface="+mn-cs"/>
              </a:rPr>
              <a:t>R2 </a:t>
            </a:r>
            <a:r>
              <a:rPr lang="zh-CN" altLang="fr-BE" sz="2000" b="0" i="0" dirty="0" smtClean="0">
                <a:solidFill>
                  <a:schemeClr val="tx1"/>
                </a:solidFill>
                <a:latin typeface="Arial"/>
                <a:ea typeface="黑体" pitchFamily="49" charset="-122"/>
                <a:cs typeface="+mn-cs"/>
              </a:rPr>
              <a:t>添加通过接口 </a:t>
            </a:r>
            <a:r>
              <a:rPr lang="fr-BE" altLang="zh-CN" sz="2000" b="0" i="0" dirty="0" smtClean="0">
                <a:solidFill>
                  <a:schemeClr val="tx1"/>
                </a:solidFill>
                <a:latin typeface="Arial"/>
                <a:ea typeface="黑体" pitchFamily="49" charset="-122"/>
                <a:cs typeface="+mn-cs"/>
              </a:rPr>
              <a:t>Serial 0/0/0 </a:t>
            </a:r>
            <a:r>
              <a:rPr lang="zh-CN" altLang="fr-BE" sz="2000" b="0" i="0" dirty="0" smtClean="0">
                <a:solidFill>
                  <a:schemeClr val="tx1"/>
                </a:solidFill>
                <a:latin typeface="Arial"/>
                <a:ea typeface="黑体" pitchFamily="49" charset="-122"/>
                <a:cs typeface="+mn-cs"/>
              </a:rPr>
              <a:t>可用的 </a:t>
            </a:r>
            <a:r>
              <a:rPr lang="fr-BE" altLang="zh-CN" sz="2000" b="0" i="0" dirty="0" smtClean="0">
                <a:solidFill>
                  <a:schemeClr val="tx1"/>
                </a:solidFill>
                <a:latin typeface="Arial"/>
                <a:ea typeface="黑体" pitchFamily="49" charset="-122"/>
                <a:cs typeface="+mn-cs"/>
              </a:rPr>
              <a:t>10.2.0.0 </a:t>
            </a:r>
            <a:r>
              <a:rPr lang="zh-CN" altLang="fr-BE" sz="2000" b="0" i="0" dirty="0" smtClean="0">
                <a:solidFill>
                  <a:schemeClr val="tx1"/>
                </a:solidFill>
                <a:latin typeface="Arial"/>
                <a:ea typeface="黑体" pitchFamily="49" charset="-122"/>
                <a:cs typeface="+mn-cs"/>
              </a:rPr>
              <a:t>网络，</a:t>
            </a:r>
            <a:r>
              <a:rPr lang="fr-BE" altLang="zh-CN" sz="2000" b="0" i="0" dirty="0" smtClean="0">
                <a:solidFill>
                  <a:schemeClr val="tx1"/>
                </a:solidFill>
                <a:latin typeface="Arial"/>
                <a:ea typeface="黑体" pitchFamily="49" charset="-122"/>
                <a:cs typeface="+mn-cs"/>
              </a:rPr>
              <a:t>10.3.0.0 </a:t>
            </a:r>
            <a:r>
              <a:rPr lang="zh-CN" altLang="fr-BE" sz="2000" b="0" i="0" dirty="0" smtClean="0">
                <a:solidFill>
                  <a:schemeClr val="tx1"/>
                </a:solidFill>
                <a:latin typeface="Arial"/>
                <a:ea typeface="黑体" pitchFamily="49" charset="-122"/>
                <a:cs typeface="+mn-cs"/>
              </a:rPr>
              <a:t>通过接口 </a:t>
            </a:r>
            <a:r>
              <a:rPr lang="fr-BE" altLang="zh-CN" sz="2000" b="0" i="0" dirty="0" smtClean="0">
                <a:solidFill>
                  <a:schemeClr val="tx1"/>
                </a:solidFill>
                <a:latin typeface="Arial"/>
                <a:ea typeface="黑体" pitchFamily="49" charset="-122"/>
                <a:cs typeface="+mn-cs"/>
              </a:rPr>
              <a:t>Serial 0/0/1 </a:t>
            </a:r>
            <a:r>
              <a:rPr lang="zh-CN" altLang="fr-BE" sz="2000" b="0" i="0" dirty="0" smtClean="0">
                <a:solidFill>
                  <a:schemeClr val="tx1"/>
                </a:solidFill>
                <a:latin typeface="Arial"/>
                <a:ea typeface="黑体" pitchFamily="49" charset="-122"/>
                <a:cs typeface="+mn-cs"/>
              </a:rPr>
              <a:t>可用。</a:t>
            </a:r>
          </a:p>
          <a:p>
            <a:pPr marL="342900" indent="-342900" algn="l" eaLnBrk="1" hangingPunct="1">
              <a:lnSpc>
                <a:spcPct val="100000"/>
              </a:lnSpc>
              <a:buFont typeface="Wingdings"/>
              <a:buChar char="§"/>
            </a:pPr>
            <a:r>
              <a:rPr lang="fr-BE" altLang="zh-CN" sz="2000" b="0" i="0" dirty="0" smtClean="0">
                <a:solidFill>
                  <a:schemeClr val="tx1"/>
                </a:solidFill>
                <a:latin typeface="Arial"/>
                <a:ea typeface="黑体" pitchFamily="49" charset="-122"/>
                <a:cs typeface="+mn-cs"/>
              </a:rPr>
              <a:t>R3 </a:t>
            </a:r>
            <a:r>
              <a:rPr lang="zh-CN" altLang="fr-BE" sz="2000" b="0" i="0" dirty="0" smtClean="0">
                <a:solidFill>
                  <a:schemeClr val="tx1"/>
                </a:solidFill>
                <a:latin typeface="Arial"/>
                <a:ea typeface="黑体" pitchFamily="49" charset="-122"/>
                <a:cs typeface="+mn-cs"/>
              </a:rPr>
              <a:t>添加通过接口 </a:t>
            </a:r>
            <a:r>
              <a:rPr lang="fr-BE" altLang="zh-CN" sz="2000" b="0" i="0" dirty="0" smtClean="0">
                <a:solidFill>
                  <a:schemeClr val="tx1"/>
                </a:solidFill>
                <a:latin typeface="Arial"/>
                <a:ea typeface="黑体" pitchFamily="49" charset="-122"/>
                <a:cs typeface="+mn-cs"/>
              </a:rPr>
              <a:t>Serial 0/0/1 </a:t>
            </a:r>
            <a:r>
              <a:rPr lang="zh-CN" altLang="fr-BE" sz="2000" b="0" i="0" dirty="0" smtClean="0">
                <a:solidFill>
                  <a:schemeClr val="tx1"/>
                </a:solidFill>
                <a:latin typeface="Arial"/>
                <a:ea typeface="黑体" pitchFamily="49" charset="-122"/>
                <a:cs typeface="+mn-cs"/>
              </a:rPr>
              <a:t>可用的 </a:t>
            </a:r>
            <a:r>
              <a:rPr lang="fr-BE" altLang="zh-CN" sz="2000" b="0" i="0" dirty="0" smtClean="0">
                <a:solidFill>
                  <a:schemeClr val="tx1"/>
                </a:solidFill>
                <a:latin typeface="Arial"/>
                <a:ea typeface="黑体" pitchFamily="49" charset="-122"/>
                <a:cs typeface="+mn-cs"/>
              </a:rPr>
              <a:t>10.3.0.0 </a:t>
            </a:r>
            <a:r>
              <a:rPr lang="zh-CN" altLang="fr-BE" sz="2000" b="0" i="0" dirty="0" smtClean="0">
                <a:solidFill>
                  <a:schemeClr val="tx1"/>
                </a:solidFill>
                <a:latin typeface="Arial"/>
                <a:ea typeface="黑体" pitchFamily="49" charset="-122"/>
                <a:cs typeface="+mn-cs"/>
              </a:rPr>
              <a:t>网络，</a:t>
            </a:r>
            <a:r>
              <a:rPr lang="fr-BE" altLang="zh-CN" sz="2000" b="0" i="0" dirty="0" smtClean="0">
                <a:solidFill>
                  <a:schemeClr val="tx1"/>
                </a:solidFill>
                <a:latin typeface="Arial"/>
                <a:ea typeface="黑体" pitchFamily="49" charset="-122"/>
                <a:cs typeface="+mn-cs"/>
              </a:rPr>
              <a:t>10.4.0.0 </a:t>
            </a:r>
            <a:r>
              <a:rPr lang="zh-CN" altLang="fr-BE" sz="2000" b="0" i="0" dirty="0" smtClean="0">
                <a:solidFill>
                  <a:schemeClr val="tx1"/>
                </a:solidFill>
                <a:latin typeface="Arial"/>
                <a:ea typeface="黑体" pitchFamily="49" charset="-122"/>
                <a:cs typeface="+mn-cs"/>
              </a:rPr>
              <a:t>通过接口 </a:t>
            </a:r>
            <a:r>
              <a:rPr lang="fr-BE" altLang="zh-CN" sz="2000" b="0" i="0" dirty="0" err="1" smtClean="0">
                <a:solidFill>
                  <a:schemeClr val="tx1"/>
                </a:solidFill>
                <a:latin typeface="Arial"/>
                <a:ea typeface="黑体" pitchFamily="49" charset="-122"/>
                <a:cs typeface="+mn-cs"/>
              </a:rPr>
              <a:t>FastEthernet</a:t>
            </a:r>
            <a:r>
              <a:rPr lang="fr-BE" altLang="zh-CN" sz="2000" b="0" i="0" dirty="0" smtClean="0">
                <a:solidFill>
                  <a:schemeClr val="tx1"/>
                </a:solidFill>
                <a:latin typeface="Arial"/>
                <a:ea typeface="黑体" pitchFamily="49" charset="-122"/>
                <a:cs typeface="+mn-cs"/>
              </a:rPr>
              <a:t> 0/0 </a:t>
            </a:r>
            <a:r>
              <a:rPr lang="zh-CN" altLang="fr-BE" sz="2000" b="0" i="0" dirty="0" smtClean="0">
                <a:solidFill>
                  <a:schemeClr val="tx1"/>
                </a:solidFill>
                <a:latin typeface="Arial"/>
                <a:ea typeface="黑体" pitchFamily="49" charset="-122"/>
                <a:cs typeface="+mn-cs"/>
              </a:rPr>
              <a:t>可用。</a:t>
            </a:r>
            <a:endParaRPr lang="zh-CN" altLang="fr-BE" sz="2000" b="0" i="0" dirty="0">
              <a:solidFill>
                <a:schemeClr val="tx1"/>
              </a:solidFill>
              <a:latin typeface="Arial"/>
              <a:ea typeface="黑体" pitchFamily="49" charset="-122"/>
              <a:cs typeface="+mn-cs"/>
            </a:endParaRPr>
          </a:p>
        </p:txBody>
      </p:sp>
      <p:sp>
        <p:nvSpPr>
          <p:cNvPr id="4" name="TextBox 3"/>
          <p:cNvSpPr txBox="1"/>
          <p:nvPr/>
        </p:nvSpPr>
        <p:spPr>
          <a:xfrm>
            <a:off x="1178374" y="5270594"/>
            <a:ext cx="3802743" cy="424732"/>
          </a:xfrm>
          <a:prstGeom prst="rect">
            <a:avLst/>
          </a:prstGeom>
          <a:noFill/>
        </p:spPr>
        <p:txBody>
          <a:bodyPr wrap="square" rtlCol="0">
            <a:spAutoFit/>
          </a:bodyPr>
          <a:lstStyle/>
          <a:p>
            <a:pPr algn="ctr">
              <a:lnSpc>
                <a:spcPct val="90000"/>
              </a:lnSpc>
              <a:buNone/>
            </a:pPr>
            <a:r>
              <a:rPr lang="zh-CN" altLang="fr-BE" sz="2400" b="0" i="0" dirty="0" smtClean="0">
                <a:solidFill>
                  <a:schemeClr val="tx1"/>
                </a:solidFill>
                <a:latin typeface="Arial"/>
                <a:ea typeface="黑体" pitchFamily="49" charset="-122"/>
                <a:cs typeface="+mn-cs"/>
              </a:rPr>
              <a:t>运行 </a:t>
            </a:r>
            <a:r>
              <a:rPr lang="fr-BE" altLang="zh-CN" sz="2400" b="0" i="0" dirty="0" smtClean="0">
                <a:solidFill>
                  <a:schemeClr val="tx1"/>
                </a:solidFill>
                <a:latin typeface="Arial"/>
                <a:ea typeface="黑体" pitchFamily="49" charset="-122"/>
                <a:cs typeface="+mn-cs"/>
              </a:rPr>
              <a:t>RIPv2 </a:t>
            </a:r>
            <a:r>
              <a:rPr lang="zh-CN" altLang="fr-BE" sz="2400" b="0" i="0" dirty="0" smtClean="0">
                <a:solidFill>
                  <a:schemeClr val="tx1"/>
                </a:solidFill>
                <a:latin typeface="Arial"/>
                <a:ea typeface="黑体" pitchFamily="49" charset="-122"/>
                <a:cs typeface="+mn-cs"/>
              </a:rPr>
              <a:t>的路由器</a:t>
            </a:r>
            <a:endParaRPr lang="zh-CN" altLang="en-US" dirty="0">
              <a:ea typeface="黑体" pitchFamily="49" charset="-122"/>
            </a:endParaRPr>
          </a:p>
        </p:txBody>
      </p:sp>
    </p:spTree>
    <p:extLst>
      <p:ext uri="{BB962C8B-B14F-4D97-AF65-F5344CB8AC3E}">
        <p14:creationId xmlns:p14="http://schemas.microsoft.com/office/powerpoint/2010/main" val="282377999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网络发现</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878286" y="1351515"/>
            <a:ext cx="3098800" cy="4339650"/>
          </a:xfrm>
          <a:prstGeom prst="rect">
            <a:avLst/>
          </a:prstGeom>
        </p:spPr>
        <p:txBody>
          <a:bodyPr wrap="square">
            <a:spAutoFit/>
          </a:bodyPr>
          <a:lstStyle/>
          <a:p>
            <a:pPr algn="l" eaLnBrk="1" hangingPunct="1">
              <a:buNone/>
            </a:pPr>
            <a:r>
              <a:rPr lang="fr-BE" altLang="zh-CN" sz="2000" b="0" i="0" dirty="0" smtClean="0">
                <a:solidFill>
                  <a:schemeClr val="tx1"/>
                </a:solidFill>
                <a:latin typeface="Arial"/>
                <a:ea typeface="黑体" pitchFamily="49" charset="-122"/>
                <a:cs typeface="+mn-cs"/>
              </a:rPr>
              <a:t>R1</a:t>
            </a:r>
            <a:r>
              <a:rPr lang="zh-CN" altLang="fr-BE" sz="2000" b="0" i="0" dirty="0" smtClean="0">
                <a:solidFill>
                  <a:schemeClr val="tx1"/>
                </a:solidFill>
                <a:latin typeface="Arial"/>
                <a:ea typeface="黑体" pitchFamily="49" charset="-122"/>
                <a:cs typeface="+mn-cs"/>
              </a:rPr>
              <a:t>： </a:t>
            </a:r>
            <a:endParaRPr lang="zh-CN" altLang="en-US" sz="2000" dirty="0" smtClean="0">
              <a:ea typeface="黑体" pitchFamily="49" charset="-122"/>
            </a:endParaRP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将有关网络 </a:t>
            </a:r>
            <a:r>
              <a:rPr lang="fr-BE" altLang="zh-CN" sz="2000" b="0" i="0" dirty="0" smtClean="0">
                <a:solidFill>
                  <a:schemeClr val="tx1"/>
                </a:solidFill>
                <a:latin typeface="Arial"/>
                <a:ea typeface="黑体" pitchFamily="49" charset="-122"/>
                <a:cs typeface="+mn-cs"/>
              </a:rPr>
              <a:t>10.1.0.0 </a:t>
            </a:r>
            <a:r>
              <a:rPr lang="zh-CN" altLang="fr-BE" sz="2000" b="0" i="0" dirty="0" smtClean="0">
                <a:solidFill>
                  <a:schemeClr val="tx1"/>
                </a:solidFill>
                <a:latin typeface="Arial"/>
                <a:ea typeface="黑体" pitchFamily="49" charset="-122"/>
                <a:cs typeface="+mn-cs"/>
              </a:rPr>
              <a:t>的更新从 </a:t>
            </a:r>
            <a:r>
              <a:rPr lang="fr-BE" altLang="zh-CN" sz="2000" b="0" i="0" dirty="0" smtClean="0">
                <a:solidFill>
                  <a:schemeClr val="tx1"/>
                </a:solidFill>
                <a:latin typeface="Arial"/>
                <a:ea typeface="黑体" pitchFamily="49" charset="-122"/>
                <a:cs typeface="+mn-cs"/>
              </a:rPr>
              <a:t>Serial0/0/0 </a:t>
            </a:r>
            <a:r>
              <a:rPr lang="zh-CN" altLang="fr-BE" sz="2000" b="0" i="0" dirty="0" smtClean="0">
                <a:solidFill>
                  <a:schemeClr val="tx1"/>
                </a:solidFill>
                <a:latin typeface="Arial"/>
                <a:ea typeface="黑体" pitchFamily="49" charset="-122"/>
                <a:cs typeface="+mn-cs"/>
              </a:rPr>
              <a:t>接口发送出去</a:t>
            </a:r>
            <a:endParaRPr lang="zh-CN" altLang="en-US" sz="2000" dirty="0" smtClean="0">
              <a:ea typeface="黑体" pitchFamily="49" charset="-122"/>
            </a:endParaRP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将有关网络 </a:t>
            </a:r>
            <a:r>
              <a:rPr lang="fr-BE" altLang="zh-CN" sz="2000" b="0" i="0" dirty="0" smtClean="0">
                <a:solidFill>
                  <a:schemeClr val="tx1"/>
                </a:solidFill>
                <a:latin typeface="Arial"/>
                <a:ea typeface="黑体" pitchFamily="49" charset="-122"/>
                <a:cs typeface="+mn-cs"/>
              </a:rPr>
              <a:t>10.2.0.0 </a:t>
            </a:r>
            <a:r>
              <a:rPr lang="zh-CN" altLang="fr-BE" sz="2000" b="0" i="0" dirty="0" smtClean="0">
                <a:solidFill>
                  <a:schemeClr val="tx1"/>
                </a:solidFill>
                <a:latin typeface="Arial"/>
                <a:ea typeface="黑体" pitchFamily="49" charset="-122"/>
                <a:cs typeface="+mn-cs"/>
              </a:rPr>
              <a:t>的更新从 </a:t>
            </a:r>
            <a:r>
              <a:rPr lang="fr-BE" altLang="zh-CN" sz="2000" b="0" i="0" dirty="0" smtClean="0">
                <a:solidFill>
                  <a:schemeClr val="tx1"/>
                </a:solidFill>
                <a:latin typeface="Arial"/>
                <a:ea typeface="黑体" pitchFamily="49" charset="-122"/>
                <a:cs typeface="+mn-cs"/>
              </a:rPr>
              <a:t>FastEthernet0/0 </a:t>
            </a:r>
            <a:r>
              <a:rPr lang="zh-CN" altLang="fr-BE" sz="2000" b="0" i="0" dirty="0" smtClean="0">
                <a:solidFill>
                  <a:schemeClr val="tx1"/>
                </a:solidFill>
                <a:latin typeface="Arial"/>
                <a:ea typeface="黑体" pitchFamily="49" charset="-122"/>
                <a:cs typeface="+mn-cs"/>
              </a:rPr>
              <a:t>接口发送出去</a:t>
            </a:r>
            <a:endParaRPr lang="zh-CN" altLang="en-US" sz="2000" dirty="0" smtClean="0">
              <a:ea typeface="黑体" pitchFamily="49" charset="-122"/>
            </a:endParaRP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接收来自 </a:t>
            </a:r>
            <a:r>
              <a:rPr lang="fr-BE" altLang="zh-CN" sz="2000" b="0" i="0" dirty="0" smtClean="0">
                <a:solidFill>
                  <a:schemeClr val="tx1"/>
                </a:solidFill>
                <a:latin typeface="Arial"/>
                <a:ea typeface="黑体" pitchFamily="49" charset="-122"/>
                <a:cs typeface="+mn-cs"/>
              </a:rPr>
              <a:t>R2 </a:t>
            </a:r>
            <a:r>
              <a:rPr lang="zh-CN" altLang="fr-BE" sz="2000" b="0" i="0" dirty="0" smtClean="0">
                <a:solidFill>
                  <a:schemeClr val="tx1"/>
                </a:solidFill>
                <a:latin typeface="Arial"/>
                <a:ea typeface="黑体" pitchFamily="49" charset="-122"/>
                <a:cs typeface="+mn-cs"/>
              </a:rPr>
              <a:t>的有关网络 </a:t>
            </a:r>
            <a:r>
              <a:rPr lang="fr-BE" altLang="zh-CN" sz="2000" b="0" i="0" dirty="0" smtClean="0">
                <a:solidFill>
                  <a:schemeClr val="tx1"/>
                </a:solidFill>
                <a:latin typeface="Arial"/>
                <a:ea typeface="黑体" pitchFamily="49" charset="-122"/>
                <a:cs typeface="+mn-cs"/>
              </a:rPr>
              <a:t>10.3.0.0 </a:t>
            </a:r>
            <a:r>
              <a:rPr lang="zh-CN" altLang="fr-BE" sz="2000" b="0" i="0" dirty="0" smtClean="0">
                <a:solidFill>
                  <a:schemeClr val="tx1"/>
                </a:solidFill>
                <a:latin typeface="Arial"/>
                <a:ea typeface="黑体" pitchFamily="49" charset="-122"/>
                <a:cs typeface="+mn-cs"/>
              </a:rPr>
              <a:t>且度量为 </a:t>
            </a:r>
            <a:r>
              <a:rPr lang="fr-BE" altLang="zh-CN" sz="2000" b="0" i="0" dirty="0" smtClean="0">
                <a:solidFill>
                  <a:schemeClr val="tx1"/>
                </a:solidFill>
                <a:latin typeface="Arial"/>
                <a:ea typeface="黑体" pitchFamily="49" charset="-122"/>
                <a:cs typeface="+mn-cs"/>
              </a:rPr>
              <a:t>1 </a:t>
            </a:r>
            <a:r>
              <a:rPr lang="zh-CN" altLang="fr-BE" sz="2000" b="0" i="0" dirty="0" smtClean="0">
                <a:solidFill>
                  <a:schemeClr val="tx1"/>
                </a:solidFill>
                <a:latin typeface="Arial"/>
                <a:ea typeface="黑体" pitchFamily="49" charset="-122"/>
                <a:cs typeface="+mn-cs"/>
              </a:rPr>
              <a:t>的更新</a:t>
            </a:r>
            <a:endParaRPr lang="zh-CN" altLang="en-US" sz="2000" dirty="0" smtClean="0">
              <a:ea typeface="黑体" pitchFamily="49" charset="-122"/>
            </a:endParaRP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在路由表中存储网络 </a:t>
            </a:r>
            <a:r>
              <a:rPr lang="fr-BE" altLang="zh-CN" sz="2000" b="0" i="0" dirty="0" smtClean="0">
                <a:solidFill>
                  <a:schemeClr val="tx1"/>
                </a:solidFill>
                <a:latin typeface="Arial"/>
                <a:ea typeface="黑体" pitchFamily="49" charset="-122"/>
                <a:cs typeface="+mn-cs"/>
              </a:rPr>
              <a:t>10.3.0.0</a:t>
            </a:r>
            <a:r>
              <a:rPr lang="zh-CN" altLang="fr-BE" sz="2000" b="0" i="0" dirty="0" smtClean="0">
                <a:solidFill>
                  <a:schemeClr val="tx1"/>
                </a:solidFill>
                <a:latin typeface="Arial"/>
                <a:ea typeface="黑体" pitchFamily="49" charset="-122"/>
                <a:cs typeface="+mn-cs"/>
              </a:rPr>
              <a:t>，度量为 </a:t>
            </a:r>
            <a:r>
              <a:rPr lang="fr-BE" altLang="zh-CN" sz="2000" b="0" i="0" dirty="0" smtClean="0">
                <a:solidFill>
                  <a:schemeClr val="tx1"/>
                </a:solidFill>
                <a:latin typeface="Arial"/>
                <a:ea typeface="黑体" pitchFamily="49" charset="-122"/>
                <a:cs typeface="+mn-cs"/>
              </a:rPr>
              <a:t>1</a:t>
            </a:r>
            <a:endParaRPr lang="zh-CN" altLang="en-US" sz="2000" dirty="0" smtClean="0">
              <a:ea typeface="黑体" pitchFamily="49" charset="-122"/>
            </a:endParaRPr>
          </a:p>
          <a:p>
            <a:pPr algn="l" eaLnBrk="1" hangingPunct="1">
              <a:buNone/>
            </a:pPr>
            <a:r>
              <a:rPr lang="zh-CN" altLang="fr-BE" sz="2000" b="0" i="0" dirty="0" smtClean="0">
                <a:solidFill>
                  <a:schemeClr val="tx1"/>
                </a:solidFill>
                <a:latin typeface="Arial"/>
                <a:ea typeface="黑体" pitchFamily="49" charset="-122"/>
                <a:cs typeface="+mn-cs"/>
              </a:rPr>
              <a:t> </a:t>
            </a:r>
            <a:endParaRPr lang="zh-CN" altLang="en-US" sz="2000" dirty="0">
              <a:ea typeface="黑体" pitchFamily="49" charset="-122"/>
            </a:endParaRPr>
          </a:p>
        </p:txBody>
      </p:sp>
      <p:sp>
        <p:nvSpPr>
          <p:cNvPr id="4" name="TextBox 3"/>
          <p:cNvSpPr txBox="1"/>
          <p:nvPr/>
        </p:nvSpPr>
        <p:spPr>
          <a:xfrm>
            <a:off x="1335312" y="5510080"/>
            <a:ext cx="3802743" cy="424732"/>
          </a:xfrm>
          <a:prstGeom prst="rect">
            <a:avLst/>
          </a:prstGeom>
          <a:noFill/>
        </p:spPr>
        <p:txBody>
          <a:bodyPr wrap="square" rtlCol="0">
            <a:spAutoFit/>
          </a:bodyPr>
          <a:lstStyle/>
          <a:p>
            <a:pPr algn="ctr" eaLnBrk="1" hangingPunct="1">
              <a:lnSpc>
                <a:spcPct val="90000"/>
              </a:lnSpc>
              <a:buNone/>
            </a:pPr>
            <a:r>
              <a:rPr lang="zh-CN" altLang="fr-BE" sz="2400" b="0" i="0" smtClean="0">
                <a:solidFill>
                  <a:schemeClr val="tx1"/>
                </a:solidFill>
                <a:latin typeface="Arial"/>
                <a:ea typeface="黑体" pitchFamily="49" charset="-122"/>
                <a:cs typeface="+mn-cs"/>
              </a:rPr>
              <a:t>运行 </a:t>
            </a:r>
            <a:r>
              <a:rPr lang="fr-BE" altLang="zh-CN" sz="2400" b="0" i="0" smtClean="0">
                <a:solidFill>
                  <a:schemeClr val="tx1"/>
                </a:solidFill>
                <a:latin typeface="Arial"/>
                <a:ea typeface="黑体" pitchFamily="49" charset="-122"/>
                <a:cs typeface="+mn-cs"/>
              </a:rPr>
              <a:t>RIPv2 </a:t>
            </a:r>
            <a:r>
              <a:rPr lang="zh-CN" altLang="fr-BE" sz="2400" b="0" i="0" smtClean="0">
                <a:solidFill>
                  <a:schemeClr val="tx1"/>
                </a:solidFill>
                <a:latin typeface="Arial"/>
                <a:ea typeface="黑体" pitchFamily="49" charset="-122"/>
                <a:cs typeface="+mn-cs"/>
              </a:rPr>
              <a:t>的路由器</a:t>
            </a:r>
            <a:endParaRPr lang="zh-CN" altLang="en-US">
              <a:ea typeface="黑体" pitchFamily="49" charset="-122"/>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619" y="1636033"/>
            <a:ext cx="5349514"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5411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网络发现</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733144" y="1078098"/>
            <a:ext cx="2931886" cy="4358116"/>
          </a:xfrm>
          <a:prstGeom prst="rect">
            <a:avLst/>
          </a:prstGeom>
        </p:spPr>
        <p:txBody>
          <a:bodyPr wrap="square">
            <a:spAutoFit/>
          </a:bodyPr>
          <a:lstStyle/>
          <a:p>
            <a:pPr algn="l" eaLnBrk="1" hangingPunct="1">
              <a:buNone/>
            </a:pPr>
            <a:r>
              <a:rPr lang="fr-BE" altLang="zh-CN" sz="2000" b="0" i="0" dirty="0" smtClean="0">
                <a:solidFill>
                  <a:schemeClr val="tx1"/>
                </a:solidFill>
                <a:latin typeface="Arial"/>
                <a:ea typeface="黑体" pitchFamily="49" charset="-122"/>
                <a:cs typeface="+mn-cs"/>
              </a:rPr>
              <a:t>R2</a:t>
            </a:r>
            <a:r>
              <a:rPr lang="zh-CN" altLang="en-US" sz="2000" b="0" i="0" dirty="0" smtClean="0">
                <a:solidFill>
                  <a:schemeClr val="tx1"/>
                </a:solidFill>
                <a:latin typeface="Arial"/>
                <a:ea typeface="黑体" pitchFamily="49" charset="-122"/>
                <a:cs typeface="+mn-cs"/>
              </a:rPr>
              <a:t>： </a:t>
            </a:r>
            <a:endParaRPr lang="zh-CN" altLang="en-US" sz="20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10.3.0.0 </a:t>
            </a:r>
            <a:r>
              <a:rPr lang="zh-CN" altLang="en-US" sz="1800" b="0" i="0" dirty="0" smtClean="0">
                <a:solidFill>
                  <a:schemeClr val="tx1"/>
                </a:solidFill>
                <a:latin typeface="Arial"/>
                <a:ea typeface="黑体" pitchFamily="49" charset="-122"/>
                <a:cs typeface="+mn-cs"/>
              </a:rPr>
              <a:t>的更新从 </a:t>
            </a:r>
            <a:r>
              <a:rPr lang="fr-BE" altLang="zh-CN" sz="1800" b="0" i="0" dirty="0" smtClean="0">
                <a:solidFill>
                  <a:schemeClr val="tx1"/>
                </a:solidFill>
                <a:latin typeface="Arial"/>
                <a:ea typeface="黑体" pitchFamily="49" charset="-122"/>
                <a:cs typeface="+mn-cs"/>
              </a:rPr>
              <a:t>Serial 0/0/0 </a:t>
            </a:r>
            <a:r>
              <a:rPr lang="zh-CN" altLang="en-US" sz="1800" b="0" i="0" dirty="0" smtClean="0">
                <a:solidFill>
                  <a:schemeClr val="tx1"/>
                </a:solidFill>
                <a:latin typeface="Arial"/>
                <a:ea typeface="黑体" pitchFamily="49" charset="-122"/>
                <a:cs typeface="+mn-cs"/>
              </a:rPr>
              <a:t>接口发送出去</a:t>
            </a:r>
            <a:endParaRPr lang="zh-CN" altLang="en-US" sz="18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10.2.0.0 </a:t>
            </a:r>
            <a:r>
              <a:rPr lang="zh-CN" altLang="en-US" sz="1800" b="0" i="0" dirty="0" smtClean="0">
                <a:solidFill>
                  <a:schemeClr val="tx1"/>
                </a:solidFill>
                <a:latin typeface="Arial"/>
                <a:ea typeface="黑体" pitchFamily="49" charset="-122"/>
                <a:cs typeface="+mn-cs"/>
              </a:rPr>
              <a:t>的更新从 </a:t>
            </a:r>
            <a:r>
              <a:rPr lang="fr-BE" altLang="zh-CN" sz="1800" b="0" i="0" dirty="0" smtClean="0">
                <a:solidFill>
                  <a:schemeClr val="tx1"/>
                </a:solidFill>
                <a:latin typeface="Arial"/>
                <a:ea typeface="黑体" pitchFamily="49" charset="-122"/>
                <a:cs typeface="+mn-cs"/>
              </a:rPr>
              <a:t>Serial 0/0/1 </a:t>
            </a:r>
            <a:r>
              <a:rPr lang="zh-CN" altLang="en-US" sz="1800" b="0" i="0" dirty="0" smtClean="0">
                <a:solidFill>
                  <a:schemeClr val="tx1"/>
                </a:solidFill>
                <a:latin typeface="Arial"/>
                <a:ea typeface="黑体" pitchFamily="49" charset="-122"/>
                <a:cs typeface="+mn-cs"/>
              </a:rPr>
              <a:t>接口发送出去</a:t>
            </a:r>
            <a:endParaRPr lang="zh-CN" altLang="en-US" sz="18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接收来自 </a:t>
            </a:r>
            <a:r>
              <a:rPr lang="fr-BE" altLang="zh-CN" sz="1800" b="0" i="0" dirty="0" smtClean="0">
                <a:solidFill>
                  <a:schemeClr val="tx1"/>
                </a:solidFill>
                <a:latin typeface="Arial"/>
                <a:ea typeface="黑体" pitchFamily="49" charset="-122"/>
                <a:cs typeface="+mn-cs"/>
              </a:rPr>
              <a:t>R1 </a:t>
            </a:r>
            <a:r>
              <a:rPr lang="zh-CN" altLang="en-US" sz="1800" b="0" i="0" dirty="0" smtClean="0">
                <a:solidFill>
                  <a:schemeClr val="tx1"/>
                </a:solidFill>
                <a:latin typeface="Arial"/>
                <a:ea typeface="黑体" pitchFamily="49" charset="-122"/>
                <a:cs typeface="+mn-cs"/>
              </a:rPr>
              <a:t>的有关网络 </a:t>
            </a:r>
            <a:r>
              <a:rPr lang="fr-BE" altLang="zh-CN" sz="1800" b="0" i="0" dirty="0" smtClean="0">
                <a:solidFill>
                  <a:schemeClr val="tx1"/>
                </a:solidFill>
                <a:latin typeface="Arial"/>
                <a:ea typeface="黑体" pitchFamily="49" charset="-122"/>
                <a:cs typeface="+mn-cs"/>
              </a:rPr>
              <a:t>10.1.0.0 </a:t>
            </a:r>
            <a:r>
              <a:rPr lang="zh-CN" altLang="en-US" sz="1800" b="0" i="0" dirty="0" smtClean="0">
                <a:solidFill>
                  <a:schemeClr val="tx1"/>
                </a:solidFill>
                <a:latin typeface="Arial"/>
                <a:ea typeface="黑体" pitchFamily="49" charset="-122"/>
                <a:cs typeface="+mn-cs"/>
              </a:rPr>
              <a:t>且度量为 </a:t>
            </a:r>
            <a:r>
              <a:rPr lang="fr-BE" altLang="zh-CN" sz="1800" b="0" i="0" dirty="0" smtClean="0">
                <a:solidFill>
                  <a:schemeClr val="tx1"/>
                </a:solidFill>
                <a:latin typeface="Arial"/>
                <a:ea typeface="黑体" pitchFamily="49" charset="-122"/>
                <a:cs typeface="+mn-cs"/>
              </a:rPr>
              <a:t>1 </a:t>
            </a:r>
            <a:r>
              <a:rPr lang="zh-CN" altLang="en-US" sz="1800" b="0" i="0" dirty="0" smtClean="0">
                <a:solidFill>
                  <a:schemeClr val="tx1"/>
                </a:solidFill>
                <a:latin typeface="Arial"/>
                <a:ea typeface="黑体" pitchFamily="49" charset="-122"/>
                <a:cs typeface="+mn-cs"/>
              </a:rPr>
              <a:t>的更新</a:t>
            </a:r>
            <a:endParaRPr lang="zh-CN" altLang="en-US" sz="18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在路由表中存储网络 </a:t>
            </a:r>
            <a:r>
              <a:rPr lang="fr-BE" altLang="zh-CN" sz="1800" b="0" i="0" dirty="0" smtClean="0">
                <a:solidFill>
                  <a:schemeClr val="tx1"/>
                </a:solidFill>
                <a:latin typeface="Arial"/>
                <a:ea typeface="黑体" pitchFamily="49" charset="-122"/>
                <a:cs typeface="+mn-cs"/>
              </a:rPr>
              <a:t>10.1.0.0</a:t>
            </a:r>
            <a:r>
              <a:rPr lang="zh-CN" altLang="en-US" sz="1800" b="0" i="0" dirty="0" smtClean="0">
                <a:solidFill>
                  <a:schemeClr val="tx1"/>
                </a:solidFill>
                <a:latin typeface="Arial"/>
                <a:ea typeface="黑体" pitchFamily="49" charset="-122"/>
                <a:cs typeface="+mn-cs"/>
              </a:rPr>
              <a:t>，度量为 </a:t>
            </a:r>
            <a:r>
              <a:rPr lang="fr-BE" altLang="zh-CN" sz="1800" b="0" i="0" dirty="0" smtClean="0">
                <a:solidFill>
                  <a:schemeClr val="tx1"/>
                </a:solidFill>
                <a:latin typeface="Arial"/>
                <a:ea typeface="黑体" pitchFamily="49" charset="-122"/>
                <a:cs typeface="+mn-cs"/>
              </a:rPr>
              <a:t>1</a:t>
            </a:r>
            <a:endParaRPr lang="zh-CN" altLang="en-US" sz="18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接收来自 </a:t>
            </a:r>
            <a:r>
              <a:rPr lang="fr-BE" altLang="zh-CN" sz="1800" b="0" i="0" dirty="0" smtClean="0">
                <a:solidFill>
                  <a:schemeClr val="tx1"/>
                </a:solidFill>
                <a:latin typeface="Arial"/>
                <a:ea typeface="黑体" pitchFamily="49" charset="-122"/>
                <a:cs typeface="+mn-cs"/>
              </a:rPr>
              <a:t>R3 </a:t>
            </a:r>
            <a:r>
              <a:rPr lang="zh-CN" altLang="en-US" sz="1800" b="0" i="0" dirty="0" smtClean="0">
                <a:solidFill>
                  <a:schemeClr val="tx1"/>
                </a:solidFill>
                <a:latin typeface="Arial"/>
                <a:ea typeface="黑体" pitchFamily="49" charset="-122"/>
                <a:cs typeface="+mn-cs"/>
              </a:rPr>
              <a:t>的有关网络 </a:t>
            </a:r>
            <a:r>
              <a:rPr lang="fr-BE" altLang="zh-CN" sz="1800" b="0" i="0" dirty="0" smtClean="0">
                <a:solidFill>
                  <a:schemeClr val="tx1"/>
                </a:solidFill>
                <a:latin typeface="Arial"/>
                <a:ea typeface="黑体" pitchFamily="49" charset="-122"/>
                <a:cs typeface="+mn-cs"/>
              </a:rPr>
              <a:t>10.4.0.0 </a:t>
            </a:r>
            <a:r>
              <a:rPr lang="zh-CN" altLang="en-US" sz="1800" b="0" i="0" dirty="0" smtClean="0">
                <a:solidFill>
                  <a:schemeClr val="tx1"/>
                </a:solidFill>
                <a:latin typeface="Arial"/>
                <a:ea typeface="黑体" pitchFamily="49" charset="-122"/>
                <a:cs typeface="+mn-cs"/>
              </a:rPr>
              <a:t>且度量为 </a:t>
            </a:r>
            <a:r>
              <a:rPr lang="fr-BE" altLang="zh-CN" sz="1800" b="0" i="0" dirty="0" smtClean="0">
                <a:solidFill>
                  <a:schemeClr val="tx1"/>
                </a:solidFill>
                <a:latin typeface="Arial"/>
                <a:ea typeface="黑体" pitchFamily="49" charset="-122"/>
                <a:cs typeface="+mn-cs"/>
              </a:rPr>
              <a:t>1 </a:t>
            </a:r>
            <a:r>
              <a:rPr lang="zh-CN" altLang="en-US" sz="1800" b="0" i="0" dirty="0" smtClean="0">
                <a:solidFill>
                  <a:schemeClr val="tx1"/>
                </a:solidFill>
                <a:latin typeface="Arial"/>
                <a:ea typeface="黑体" pitchFamily="49" charset="-122"/>
                <a:cs typeface="+mn-cs"/>
              </a:rPr>
              <a:t>的更新</a:t>
            </a:r>
            <a:endParaRPr lang="zh-CN" altLang="en-US" sz="1800" dirty="0" smtClean="0">
              <a:ea typeface="黑体" pitchFamily="49" charset="-122"/>
            </a:endParaRPr>
          </a:p>
          <a:p>
            <a:pPr marL="342900" indent="-342900" algn="l" eaLnBrk="1" hangingPunct="1">
              <a:buFont typeface="Wingdings"/>
              <a:buChar char="§"/>
            </a:pPr>
            <a:r>
              <a:rPr lang="zh-CN" altLang="en-US" sz="1800" b="0" i="0" dirty="0" smtClean="0">
                <a:solidFill>
                  <a:schemeClr val="tx1"/>
                </a:solidFill>
                <a:latin typeface="Arial"/>
                <a:ea typeface="黑体" pitchFamily="49" charset="-122"/>
                <a:cs typeface="+mn-cs"/>
              </a:rPr>
              <a:t>在路由表中存储网络 </a:t>
            </a:r>
            <a:r>
              <a:rPr lang="fr-BE" altLang="zh-CN" sz="1800" b="0" i="0" dirty="0" smtClean="0">
                <a:solidFill>
                  <a:schemeClr val="tx1"/>
                </a:solidFill>
                <a:latin typeface="Arial"/>
                <a:ea typeface="黑体" pitchFamily="49" charset="-122"/>
                <a:cs typeface="+mn-cs"/>
              </a:rPr>
              <a:t>10.4.0.0</a:t>
            </a:r>
            <a:r>
              <a:rPr lang="zh-CN" altLang="en-US" sz="1800" b="0" i="0" dirty="0" smtClean="0">
                <a:solidFill>
                  <a:schemeClr val="tx1"/>
                </a:solidFill>
                <a:latin typeface="Arial"/>
                <a:ea typeface="黑体" pitchFamily="49" charset="-122"/>
                <a:cs typeface="+mn-cs"/>
              </a:rPr>
              <a:t>，度量为 </a:t>
            </a:r>
            <a:r>
              <a:rPr lang="fr-BE" altLang="zh-CN" sz="1800" b="0" i="0" dirty="0" smtClean="0">
                <a:solidFill>
                  <a:schemeClr val="tx1"/>
                </a:solidFill>
                <a:latin typeface="Arial"/>
                <a:ea typeface="黑体" pitchFamily="49" charset="-122"/>
                <a:cs typeface="+mn-cs"/>
              </a:rPr>
              <a:t>1</a:t>
            </a:r>
            <a:endParaRPr lang="zh-CN" altLang="en-US" sz="1800" dirty="0">
              <a:ea typeface="黑体" pitchFamily="49" charset="-122"/>
            </a:endParaRPr>
          </a:p>
        </p:txBody>
      </p:sp>
      <p:sp>
        <p:nvSpPr>
          <p:cNvPr id="4" name="TextBox 3"/>
          <p:cNvSpPr txBox="1"/>
          <p:nvPr/>
        </p:nvSpPr>
        <p:spPr>
          <a:xfrm>
            <a:off x="1335312" y="5510080"/>
            <a:ext cx="3802743" cy="424732"/>
          </a:xfrm>
          <a:prstGeom prst="rect">
            <a:avLst/>
          </a:prstGeom>
          <a:noFill/>
        </p:spPr>
        <p:txBody>
          <a:bodyPr wrap="square" rtlCol="0">
            <a:spAutoFit/>
          </a:bodyPr>
          <a:lstStyle/>
          <a:p>
            <a:pPr algn="ctr" eaLnBrk="1" hangingPunct="1">
              <a:lnSpc>
                <a:spcPct val="90000"/>
              </a:lnSpc>
              <a:buNone/>
            </a:pPr>
            <a:r>
              <a:rPr lang="zh-CN" altLang="en-US" sz="2400" b="0" i="0" smtClean="0">
                <a:solidFill>
                  <a:schemeClr val="tx1"/>
                </a:solidFill>
                <a:latin typeface="Arial"/>
                <a:ea typeface="黑体" pitchFamily="49" charset="-122"/>
                <a:cs typeface="+mn-cs"/>
              </a:rPr>
              <a:t>运行 </a:t>
            </a:r>
            <a:r>
              <a:rPr lang="fr-BE" altLang="zh-CN" sz="2400" b="0" i="0" smtClean="0">
                <a:solidFill>
                  <a:schemeClr val="tx1"/>
                </a:solidFill>
                <a:latin typeface="Arial"/>
                <a:ea typeface="黑体" pitchFamily="49" charset="-122"/>
                <a:cs typeface="+mn-cs"/>
              </a:rPr>
              <a:t>RIPv2 </a:t>
            </a:r>
            <a:r>
              <a:rPr lang="zh-CN" altLang="en-US" sz="2400" b="0" i="0" smtClean="0">
                <a:solidFill>
                  <a:schemeClr val="tx1"/>
                </a:solidFill>
                <a:latin typeface="Arial"/>
                <a:ea typeface="黑体" pitchFamily="49" charset="-122"/>
                <a:cs typeface="+mn-cs"/>
              </a:rPr>
              <a:t>的路由器</a:t>
            </a:r>
            <a:endParaRPr lang="zh-CN" altLang="en-US">
              <a:ea typeface="黑体"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619" y="1636033"/>
            <a:ext cx="5349514"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45436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网络发现</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829300" y="770944"/>
            <a:ext cx="3031672" cy="3970318"/>
          </a:xfrm>
          <a:prstGeom prst="rect">
            <a:avLst/>
          </a:prstGeom>
        </p:spPr>
        <p:txBody>
          <a:bodyPr wrap="square">
            <a:spAutoFit/>
          </a:bodyPr>
          <a:lstStyle/>
          <a:p>
            <a:pPr algn="l" eaLnBrk="1" hangingPunct="1">
              <a:buNone/>
            </a:pPr>
            <a:endParaRPr lang="zh-CN" altLang="en-US" sz="2000" dirty="0" smtClean="0">
              <a:ea typeface="黑体" pitchFamily="49" charset="-122"/>
            </a:endParaRPr>
          </a:p>
          <a:p>
            <a:pPr algn="l" eaLnBrk="1" hangingPunct="1">
              <a:buNone/>
            </a:pPr>
            <a:r>
              <a:rPr lang="fr-BE" altLang="zh-CN" sz="2000" b="0" i="0" dirty="0" smtClean="0">
                <a:solidFill>
                  <a:schemeClr val="tx1"/>
                </a:solidFill>
                <a:latin typeface="Arial"/>
                <a:ea typeface="黑体" pitchFamily="49" charset="-122"/>
                <a:cs typeface="+mn-cs"/>
              </a:rPr>
              <a:t>R3</a:t>
            </a:r>
            <a:r>
              <a:rPr lang="zh-CN" altLang="fr-BE" sz="2000" b="0" i="0" dirty="0" smtClean="0">
                <a:solidFill>
                  <a:schemeClr val="tx1"/>
                </a:solidFill>
                <a:latin typeface="Arial"/>
                <a:ea typeface="黑体" pitchFamily="49" charset="-122"/>
                <a:cs typeface="+mn-cs"/>
              </a:rPr>
              <a:t>： </a:t>
            </a:r>
            <a:endParaRPr lang="zh-CN" altLang="en-US" sz="2000" dirty="0" smtClean="0">
              <a:ea typeface="黑体" pitchFamily="49" charset="-122"/>
            </a:endParaRPr>
          </a:p>
          <a:p>
            <a:pPr marL="342900" indent="-342900" algn="l" eaLnBrk="1" hangingPunct="1">
              <a:buFont typeface="Wingdings"/>
              <a:buChar char="§"/>
            </a:pPr>
            <a:r>
              <a:rPr lang="zh-CN" altLang="fr-BE" sz="2000" b="0" i="0" dirty="0" smtClean="0">
                <a:solidFill>
                  <a:schemeClr val="tx1"/>
                </a:solidFill>
                <a:latin typeface="Arial"/>
                <a:ea typeface="黑体" pitchFamily="49" charset="-122"/>
                <a:cs typeface="+mn-cs"/>
              </a:rPr>
              <a:t>将有关网络 </a:t>
            </a:r>
            <a:r>
              <a:rPr lang="fr-BE" altLang="zh-CN" sz="2000" b="0" i="0" dirty="0" smtClean="0">
                <a:solidFill>
                  <a:schemeClr val="tx1"/>
                </a:solidFill>
                <a:latin typeface="Arial"/>
                <a:ea typeface="黑体" pitchFamily="49" charset="-122"/>
                <a:cs typeface="+mn-cs"/>
              </a:rPr>
              <a:t>10.4.0.0 </a:t>
            </a:r>
            <a:r>
              <a:rPr lang="zh-CN" altLang="fr-BE" sz="2000" b="0" i="0" dirty="0" smtClean="0">
                <a:solidFill>
                  <a:schemeClr val="tx1"/>
                </a:solidFill>
                <a:latin typeface="Arial"/>
                <a:ea typeface="黑体" pitchFamily="49" charset="-122"/>
                <a:cs typeface="+mn-cs"/>
              </a:rPr>
              <a:t>的更新从 </a:t>
            </a:r>
            <a:r>
              <a:rPr lang="fr-BE" altLang="zh-CN" sz="2000" b="0" i="0" dirty="0" smtClean="0">
                <a:solidFill>
                  <a:schemeClr val="tx1"/>
                </a:solidFill>
                <a:latin typeface="Arial"/>
                <a:ea typeface="黑体" pitchFamily="49" charset="-122"/>
                <a:cs typeface="+mn-cs"/>
              </a:rPr>
              <a:t>Serial 0/0/1 </a:t>
            </a:r>
            <a:r>
              <a:rPr lang="zh-CN" altLang="fr-BE" sz="2000" b="0" i="0" dirty="0" smtClean="0">
                <a:solidFill>
                  <a:schemeClr val="tx1"/>
                </a:solidFill>
                <a:latin typeface="Arial"/>
                <a:ea typeface="黑体" pitchFamily="49" charset="-122"/>
                <a:cs typeface="+mn-cs"/>
              </a:rPr>
              <a:t>接口发送出去</a:t>
            </a:r>
            <a:endParaRPr lang="zh-CN" altLang="en-US" sz="2000" dirty="0" smtClean="0">
              <a:ea typeface="黑体" pitchFamily="49" charset="-122"/>
            </a:endParaRPr>
          </a:p>
          <a:p>
            <a:pPr marL="342900" indent="-342900" algn="l" eaLnBrk="1" hangingPunct="1">
              <a:buFont typeface="Wingdings"/>
              <a:buChar char="§"/>
            </a:pPr>
            <a:r>
              <a:rPr lang="zh-CN" altLang="fr-BE" sz="2000" b="0" i="0" dirty="0" smtClean="0">
                <a:solidFill>
                  <a:schemeClr val="tx1"/>
                </a:solidFill>
                <a:latin typeface="Arial"/>
                <a:ea typeface="黑体" pitchFamily="49" charset="-122"/>
                <a:cs typeface="+mn-cs"/>
              </a:rPr>
              <a:t>将有关网络 </a:t>
            </a:r>
            <a:r>
              <a:rPr lang="fr-BE" altLang="zh-CN" sz="2000" b="0" i="0" dirty="0" smtClean="0">
                <a:solidFill>
                  <a:schemeClr val="tx1"/>
                </a:solidFill>
                <a:latin typeface="Arial"/>
                <a:ea typeface="黑体" pitchFamily="49" charset="-122"/>
                <a:cs typeface="+mn-cs"/>
              </a:rPr>
              <a:t>10.3.0.0 </a:t>
            </a:r>
            <a:r>
              <a:rPr lang="zh-CN" altLang="fr-BE" sz="2000" b="0" i="0" dirty="0" smtClean="0">
                <a:solidFill>
                  <a:schemeClr val="tx1"/>
                </a:solidFill>
                <a:latin typeface="Arial"/>
                <a:ea typeface="黑体" pitchFamily="49" charset="-122"/>
                <a:cs typeface="+mn-cs"/>
              </a:rPr>
              <a:t>的更新从 </a:t>
            </a:r>
            <a:r>
              <a:rPr lang="fr-BE" altLang="zh-CN" sz="2000" b="0" i="0" dirty="0" smtClean="0">
                <a:solidFill>
                  <a:schemeClr val="tx1"/>
                </a:solidFill>
                <a:latin typeface="Arial"/>
                <a:ea typeface="黑体" pitchFamily="49" charset="-122"/>
                <a:cs typeface="+mn-cs"/>
              </a:rPr>
              <a:t>FastEthernet0/0 </a:t>
            </a:r>
            <a:r>
              <a:rPr lang="zh-CN" altLang="fr-BE" sz="2000" b="0" i="0" dirty="0" smtClean="0">
                <a:solidFill>
                  <a:schemeClr val="tx1"/>
                </a:solidFill>
                <a:latin typeface="Arial"/>
                <a:ea typeface="黑体" pitchFamily="49" charset="-122"/>
                <a:cs typeface="+mn-cs"/>
              </a:rPr>
              <a:t>发送出去</a:t>
            </a:r>
            <a:endParaRPr lang="zh-CN" altLang="en-US" sz="2000" dirty="0" smtClean="0">
              <a:ea typeface="黑体" pitchFamily="49" charset="-122"/>
            </a:endParaRPr>
          </a:p>
          <a:p>
            <a:pPr marL="342900" indent="-342900" algn="l" eaLnBrk="1" hangingPunct="1">
              <a:buFont typeface="Wingdings"/>
              <a:buChar char="§"/>
            </a:pPr>
            <a:r>
              <a:rPr lang="zh-CN" altLang="fr-BE" sz="2000" b="0" i="0" dirty="0" smtClean="0">
                <a:solidFill>
                  <a:schemeClr val="tx1"/>
                </a:solidFill>
                <a:latin typeface="Arial"/>
                <a:ea typeface="黑体" pitchFamily="49" charset="-122"/>
                <a:cs typeface="+mn-cs"/>
              </a:rPr>
              <a:t>接收来自 </a:t>
            </a:r>
            <a:r>
              <a:rPr lang="fr-BE" altLang="zh-CN" sz="2000" b="0" i="0" dirty="0" smtClean="0">
                <a:solidFill>
                  <a:schemeClr val="tx1"/>
                </a:solidFill>
                <a:latin typeface="Arial"/>
                <a:ea typeface="黑体" pitchFamily="49" charset="-122"/>
                <a:cs typeface="+mn-cs"/>
              </a:rPr>
              <a:t>R2 </a:t>
            </a:r>
            <a:r>
              <a:rPr lang="zh-CN" altLang="fr-BE" sz="2000" b="0" i="0" dirty="0" smtClean="0">
                <a:solidFill>
                  <a:schemeClr val="tx1"/>
                </a:solidFill>
                <a:latin typeface="Arial"/>
                <a:ea typeface="黑体" pitchFamily="49" charset="-122"/>
                <a:cs typeface="+mn-cs"/>
              </a:rPr>
              <a:t>的有关网络 </a:t>
            </a:r>
            <a:r>
              <a:rPr lang="fr-BE" altLang="zh-CN" sz="2000" b="0" i="0" dirty="0" smtClean="0">
                <a:solidFill>
                  <a:schemeClr val="tx1"/>
                </a:solidFill>
                <a:latin typeface="Arial"/>
                <a:ea typeface="黑体" pitchFamily="49" charset="-122"/>
                <a:cs typeface="+mn-cs"/>
              </a:rPr>
              <a:t>10.2.0.0 </a:t>
            </a:r>
            <a:r>
              <a:rPr lang="zh-CN" altLang="fr-BE" sz="2000" b="0" i="0" dirty="0" smtClean="0">
                <a:solidFill>
                  <a:schemeClr val="tx1"/>
                </a:solidFill>
                <a:latin typeface="Arial"/>
                <a:ea typeface="黑体" pitchFamily="49" charset="-122"/>
                <a:cs typeface="+mn-cs"/>
              </a:rPr>
              <a:t>且度量为 </a:t>
            </a:r>
            <a:r>
              <a:rPr lang="fr-BE" altLang="zh-CN" sz="2000" b="0" i="0" dirty="0" smtClean="0">
                <a:solidFill>
                  <a:schemeClr val="tx1"/>
                </a:solidFill>
                <a:latin typeface="Arial"/>
                <a:ea typeface="黑体" pitchFamily="49" charset="-122"/>
                <a:cs typeface="+mn-cs"/>
              </a:rPr>
              <a:t>1 </a:t>
            </a:r>
            <a:r>
              <a:rPr lang="zh-CN" altLang="fr-BE" sz="2000" b="0" i="0" dirty="0" smtClean="0">
                <a:solidFill>
                  <a:schemeClr val="tx1"/>
                </a:solidFill>
                <a:latin typeface="Arial"/>
                <a:ea typeface="黑体" pitchFamily="49" charset="-122"/>
                <a:cs typeface="+mn-cs"/>
              </a:rPr>
              <a:t>的更新</a:t>
            </a:r>
            <a:endParaRPr lang="zh-CN" altLang="en-US" sz="2000" dirty="0" smtClean="0">
              <a:ea typeface="黑体" pitchFamily="49" charset="-122"/>
            </a:endParaRPr>
          </a:p>
          <a:p>
            <a:pPr marL="342900" indent="-342900" algn="l" eaLnBrk="1" hangingPunct="1">
              <a:buFont typeface="Wingdings"/>
              <a:buChar char="§"/>
            </a:pPr>
            <a:r>
              <a:rPr lang="zh-CN" altLang="fr-BE" sz="2000" b="0" i="0" dirty="0" smtClean="0">
                <a:solidFill>
                  <a:schemeClr val="tx1"/>
                </a:solidFill>
                <a:latin typeface="Arial"/>
                <a:ea typeface="黑体" pitchFamily="49" charset="-122"/>
                <a:cs typeface="+mn-cs"/>
              </a:rPr>
              <a:t>在路由表中存储网络 </a:t>
            </a:r>
            <a:r>
              <a:rPr lang="fr-BE" altLang="zh-CN" sz="2000" b="0" i="0" dirty="0" smtClean="0">
                <a:solidFill>
                  <a:schemeClr val="tx1"/>
                </a:solidFill>
                <a:latin typeface="Arial"/>
                <a:ea typeface="黑体" pitchFamily="49" charset="-122"/>
                <a:cs typeface="+mn-cs"/>
              </a:rPr>
              <a:t>10.2.0.0</a:t>
            </a:r>
            <a:r>
              <a:rPr lang="zh-CN" altLang="fr-BE" sz="2000" b="0" i="0" dirty="0" smtClean="0">
                <a:solidFill>
                  <a:schemeClr val="tx1"/>
                </a:solidFill>
                <a:latin typeface="Arial"/>
                <a:ea typeface="黑体" pitchFamily="49" charset="-122"/>
                <a:cs typeface="+mn-cs"/>
              </a:rPr>
              <a:t>，度量为 </a:t>
            </a:r>
            <a:r>
              <a:rPr lang="fr-BE" altLang="zh-CN" sz="2000" b="0" i="0" dirty="0" smtClean="0">
                <a:solidFill>
                  <a:schemeClr val="tx1"/>
                </a:solidFill>
                <a:latin typeface="Arial"/>
                <a:ea typeface="黑体" pitchFamily="49" charset="-122"/>
                <a:cs typeface="+mn-cs"/>
              </a:rPr>
              <a:t>1</a:t>
            </a:r>
            <a:endParaRPr lang="zh-CN" altLang="en-US" sz="2000" dirty="0">
              <a:ea typeface="黑体" pitchFamily="49" charset="-122"/>
            </a:endParaRPr>
          </a:p>
        </p:txBody>
      </p:sp>
      <p:sp>
        <p:nvSpPr>
          <p:cNvPr id="4" name="TextBox 3"/>
          <p:cNvSpPr txBox="1"/>
          <p:nvPr/>
        </p:nvSpPr>
        <p:spPr>
          <a:xfrm>
            <a:off x="1335312" y="5510080"/>
            <a:ext cx="3802743" cy="424732"/>
          </a:xfrm>
          <a:prstGeom prst="rect">
            <a:avLst/>
          </a:prstGeom>
          <a:noFill/>
        </p:spPr>
        <p:txBody>
          <a:bodyPr wrap="square" rtlCol="0">
            <a:spAutoFit/>
          </a:bodyPr>
          <a:lstStyle/>
          <a:p>
            <a:pPr algn="ctr" eaLnBrk="1" hangingPunct="1">
              <a:lnSpc>
                <a:spcPct val="90000"/>
              </a:lnSpc>
              <a:buNone/>
            </a:pPr>
            <a:r>
              <a:rPr lang="zh-CN" altLang="fr-BE" sz="2400" b="0" i="0" smtClean="0">
                <a:solidFill>
                  <a:schemeClr val="tx1"/>
                </a:solidFill>
                <a:latin typeface="Arial"/>
                <a:ea typeface="黑体" pitchFamily="49" charset="-122"/>
                <a:cs typeface="+mn-cs"/>
              </a:rPr>
              <a:t>运行 </a:t>
            </a:r>
            <a:r>
              <a:rPr lang="fr-BE" altLang="zh-CN" sz="2400" b="0" i="0" smtClean="0">
                <a:solidFill>
                  <a:schemeClr val="tx1"/>
                </a:solidFill>
                <a:latin typeface="Arial"/>
                <a:ea typeface="黑体" pitchFamily="49" charset="-122"/>
                <a:cs typeface="+mn-cs"/>
              </a:rPr>
              <a:t>RIPv2 </a:t>
            </a:r>
            <a:r>
              <a:rPr lang="zh-CN" altLang="fr-BE" sz="2400" b="0" i="0" smtClean="0">
                <a:solidFill>
                  <a:schemeClr val="tx1"/>
                </a:solidFill>
                <a:latin typeface="Arial"/>
                <a:ea typeface="黑体" pitchFamily="49" charset="-122"/>
                <a:cs typeface="+mn-cs"/>
              </a:rPr>
              <a:t>的路由器</a:t>
            </a:r>
            <a:endParaRPr lang="zh-CN" altLang="en-US">
              <a:ea typeface="黑体"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0619" y="1636033"/>
            <a:ext cx="5349514"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0018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algn="l" defTabSz="814365">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a:t>
            </a:r>
            <a:endParaRPr lang="zh-CN" altLang="en-US" smtClean="0">
              <a:ea typeface="黑体" pitchFamily="49" charset="-122"/>
            </a:endParaRPr>
          </a:p>
        </p:txBody>
      </p:sp>
      <p:sp>
        <p:nvSpPr>
          <p:cNvPr id="6147" name="Rectangle 3"/>
          <p:cNvSpPr>
            <a:spLocks noGrp="1" noChangeArrowheads="1"/>
          </p:cNvSpPr>
          <p:nvPr>
            <p:ph idx="1"/>
          </p:nvPr>
        </p:nvSpPr>
        <p:spPr>
          <a:xfrm>
            <a:off x="747713" y="1601788"/>
            <a:ext cx="8131175" cy="4437062"/>
          </a:xfrm>
        </p:spPr>
        <p:txBody>
          <a:bodyPr/>
          <a:lstStyle/>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7.1 </a:t>
            </a:r>
            <a:r>
              <a:rPr lang="zh-CN" altLang="fr-BE" sz="2400" b="0" i="0" smtClean="0">
                <a:solidFill>
                  <a:srgbClr val="000000"/>
                </a:solidFill>
                <a:latin typeface="Arial"/>
                <a:ea typeface="黑体" pitchFamily="49" charset="-122"/>
                <a:cs typeface="Arial"/>
              </a:rPr>
              <a:t>动态路由协议</a:t>
            </a:r>
          </a:p>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7.2 </a:t>
            </a:r>
            <a:r>
              <a:rPr lang="zh-CN" altLang="fr-BE" sz="2400" b="0" i="0" smtClean="0">
                <a:solidFill>
                  <a:srgbClr val="000000"/>
                </a:solidFill>
                <a:latin typeface="Arial"/>
                <a:ea typeface="黑体" pitchFamily="49" charset="-122"/>
                <a:cs typeface="Arial"/>
              </a:rPr>
              <a:t>距离矢量动态路由</a:t>
            </a:r>
          </a:p>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7.3 RIP </a:t>
            </a:r>
            <a:r>
              <a:rPr lang="zh-CN" altLang="fr-BE" sz="2400" b="0" i="0" smtClean="0">
                <a:solidFill>
                  <a:srgbClr val="000000"/>
                </a:solidFill>
                <a:latin typeface="Arial"/>
                <a:ea typeface="黑体" pitchFamily="49" charset="-122"/>
                <a:cs typeface="Arial"/>
              </a:rPr>
              <a:t>和 </a:t>
            </a:r>
            <a:r>
              <a:rPr lang="fr-BE" altLang="zh-CN" sz="2400" b="0" i="0" smtClean="0">
                <a:solidFill>
                  <a:srgbClr val="000000"/>
                </a:solidFill>
                <a:latin typeface="Arial"/>
                <a:ea typeface="黑体" pitchFamily="49" charset="-122"/>
                <a:cs typeface="Arial"/>
              </a:rPr>
              <a:t>RIPng </a:t>
            </a:r>
            <a:r>
              <a:rPr lang="zh-CN" altLang="fr-BE" sz="2400" b="0" i="0" smtClean="0">
                <a:solidFill>
                  <a:srgbClr val="000000"/>
                </a:solidFill>
                <a:latin typeface="Arial"/>
                <a:ea typeface="黑体" pitchFamily="49" charset="-122"/>
                <a:cs typeface="Arial"/>
              </a:rPr>
              <a:t>路由</a:t>
            </a:r>
          </a:p>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7.4 </a:t>
            </a:r>
            <a:r>
              <a:rPr lang="zh-CN" altLang="fr-BE" sz="2400" b="0" i="0" smtClean="0">
                <a:solidFill>
                  <a:srgbClr val="000000"/>
                </a:solidFill>
                <a:latin typeface="Arial"/>
                <a:ea typeface="黑体" pitchFamily="49" charset="-122"/>
                <a:cs typeface="Arial"/>
              </a:rPr>
              <a:t>链路状态动态路由</a:t>
            </a:r>
          </a:p>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7.5 </a:t>
            </a:r>
            <a:r>
              <a:rPr lang="zh-CN" altLang="fr-BE" sz="2400" b="0" i="0" smtClean="0">
                <a:solidFill>
                  <a:srgbClr val="000000"/>
                </a:solidFill>
                <a:latin typeface="Arial"/>
                <a:ea typeface="黑体" pitchFamily="49" charset="-122"/>
                <a:cs typeface="Arial"/>
              </a:rPr>
              <a:t>路由表</a:t>
            </a:r>
          </a:p>
          <a:p>
            <a:pPr marL="0" indent="0" algn="l" defTabSz="814365">
              <a:spcBef>
                <a:spcPct val="50000"/>
              </a:spcBef>
              <a:spcAft>
                <a:spcPct val="0"/>
              </a:spcAft>
              <a:buNone/>
            </a:pPr>
            <a:r>
              <a:rPr lang="fr-BE" altLang="zh-CN" sz="2400" b="0" i="0" smtClean="0">
                <a:solidFill>
                  <a:srgbClr val="000000"/>
                </a:solidFill>
                <a:latin typeface="Arial"/>
                <a:ea typeface="黑体" pitchFamily="49" charset="-122"/>
                <a:cs typeface="Arial"/>
              </a:rPr>
              <a:t>7.6 </a:t>
            </a:r>
            <a:r>
              <a:rPr lang="zh-CN" altLang="fr-BE" sz="2400" b="0" i="0" smtClean="0">
                <a:solidFill>
                  <a:srgbClr val="000000"/>
                </a:solidFill>
                <a:latin typeface="Arial"/>
                <a:ea typeface="黑体" pitchFamily="49" charset="-122"/>
                <a:cs typeface="Arial"/>
              </a:rPr>
              <a:t>总结</a:t>
            </a:r>
            <a:endParaRPr lang="zh-CN" altLang="fr-BE" sz="2400" b="0" i="0">
              <a:solidFill>
                <a:srgbClr val="000000"/>
              </a:solidFill>
              <a:latin typeface="Arial"/>
              <a:ea typeface="黑体" pitchFamily="49" charset="-122"/>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012" y="1814862"/>
            <a:ext cx="5567175"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交换路由信息</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733142" y="1430118"/>
            <a:ext cx="3178630" cy="3859518"/>
          </a:xfrm>
          <a:prstGeom prst="rect">
            <a:avLst/>
          </a:prstGeom>
        </p:spPr>
        <p:txBody>
          <a:bodyPr wrap="square">
            <a:spAutoFit/>
          </a:bodyPr>
          <a:lstStyle/>
          <a:p>
            <a:pPr algn="l" eaLnBrk="1" hangingPunct="1">
              <a:buNone/>
            </a:pPr>
            <a:r>
              <a:rPr lang="fr-BE" altLang="zh-CN" sz="2000" b="0" i="0" dirty="0" smtClean="0">
                <a:solidFill>
                  <a:schemeClr val="tx1"/>
                </a:solidFill>
                <a:latin typeface="Arial"/>
                <a:ea typeface="黑体" pitchFamily="49" charset="-122"/>
                <a:cs typeface="+mn-cs"/>
              </a:rPr>
              <a:t>R1</a:t>
            </a:r>
            <a:r>
              <a:rPr lang="zh-CN" altLang="fr-BE" sz="2000" b="0" i="0" dirty="0" smtClean="0">
                <a:solidFill>
                  <a:schemeClr val="tx1"/>
                </a:solidFill>
                <a:latin typeface="Arial"/>
                <a:ea typeface="黑体" pitchFamily="49" charset="-122"/>
                <a:cs typeface="+mn-cs"/>
              </a:rPr>
              <a:t>：</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10. 1. 0. 0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Serial 0/0/0 </a:t>
            </a:r>
            <a:r>
              <a:rPr lang="zh-CN" altLang="fr-BE" sz="1800" b="0" i="0" dirty="0" smtClean="0">
                <a:solidFill>
                  <a:schemeClr val="tx1"/>
                </a:solidFill>
                <a:latin typeface="Arial"/>
                <a:ea typeface="黑体" pitchFamily="49" charset="-122"/>
                <a:cs typeface="+mn-cs"/>
              </a:rPr>
              <a:t>接口</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10. 2. 0. 0 </a:t>
            </a:r>
            <a:r>
              <a:rPr lang="zh-CN" altLang="fr-BE" sz="1800" b="0" i="0" dirty="0" smtClean="0">
                <a:solidFill>
                  <a:schemeClr val="tx1"/>
                </a:solidFill>
                <a:latin typeface="Arial"/>
                <a:ea typeface="黑体" pitchFamily="49" charset="-122"/>
                <a:cs typeface="+mn-cs"/>
              </a:rPr>
              <a:t>的更新和 </a:t>
            </a:r>
            <a:r>
              <a:rPr lang="fr-BE" altLang="zh-CN" sz="1800" b="0" i="0" dirty="0" smtClean="0">
                <a:solidFill>
                  <a:schemeClr val="tx1"/>
                </a:solidFill>
                <a:latin typeface="Arial"/>
                <a:ea typeface="黑体" pitchFamily="49" charset="-122"/>
                <a:cs typeface="+mn-cs"/>
              </a:rPr>
              <a:t>10. 3. 0. 0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FastEthernet0/0 </a:t>
            </a:r>
            <a:r>
              <a:rPr lang="zh-CN" altLang="fr-BE" sz="1800" b="0" i="0" dirty="0" smtClean="0">
                <a:solidFill>
                  <a:schemeClr val="tx1"/>
                </a:solidFill>
                <a:latin typeface="Arial"/>
                <a:ea typeface="黑体" pitchFamily="49" charset="-122"/>
                <a:cs typeface="+mn-cs"/>
              </a:rPr>
              <a:t>接口</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从 </a:t>
            </a:r>
            <a:r>
              <a:rPr lang="fr-BE" altLang="zh-CN" sz="1800" b="0" i="0" dirty="0" smtClean="0">
                <a:solidFill>
                  <a:schemeClr val="tx1"/>
                </a:solidFill>
                <a:latin typeface="Arial"/>
                <a:ea typeface="黑体" pitchFamily="49" charset="-122"/>
                <a:cs typeface="+mn-cs"/>
              </a:rPr>
              <a:t>R2 </a:t>
            </a:r>
            <a:r>
              <a:rPr lang="zh-CN" altLang="fr-BE" sz="1800" b="0" i="0" dirty="0" smtClean="0">
                <a:solidFill>
                  <a:schemeClr val="tx1"/>
                </a:solidFill>
                <a:latin typeface="Arial"/>
                <a:ea typeface="黑体" pitchFamily="49" charset="-122"/>
                <a:cs typeface="+mn-cs"/>
              </a:rPr>
              <a:t>接收有关网络 </a:t>
            </a:r>
            <a:r>
              <a:rPr lang="fr-BE" altLang="zh-CN" sz="1800" b="0" i="0" dirty="0" smtClean="0">
                <a:solidFill>
                  <a:schemeClr val="tx1"/>
                </a:solidFill>
                <a:latin typeface="Arial"/>
                <a:ea typeface="黑体" pitchFamily="49" charset="-122"/>
                <a:cs typeface="+mn-cs"/>
              </a:rPr>
              <a:t>10. 4. 0. 0 </a:t>
            </a:r>
            <a:r>
              <a:rPr lang="zh-CN" altLang="fr-BE" sz="1800" b="0" i="0" dirty="0" smtClean="0">
                <a:solidFill>
                  <a:schemeClr val="tx1"/>
                </a:solidFill>
                <a:latin typeface="Arial"/>
                <a:ea typeface="黑体" pitchFamily="49" charset="-122"/>
                <a:cs typeface="+mn-cs"/>
              </a:rPr>
              <a:t>的更新，度量为 </a:t>
            </a:r>
            <a:r>
              <a:rPr lang="fr-BE" altLang="zh-CN" sz="1800" b="0" i="0" dirty="0" smtClean="0">
                <a:solidFill>
                  <a:schemeClr val="tx1"/>
                </a:solidFill>
                <a:latin typeface="Arial"/>
                <a:ea typeface="黑体" pitchFamily="49" charset="-122"/>
                <a:cs typeface="+mn-cs"/>
              </a:rPr>
              <a:t>2</a:t>
            </a:r>
            <a:endParaRPr lang="zh-CN" altLang="fr-BE" sz="1800" b="0" i="0" dirty="0" smtClean="0">
              <a:solidFill>
                <a:schemeClr val="tx1"/>
              </a:solidFill>
              <a:latin typeface="Arial"/>
              <a:ea typeface="黑体" pitchFamily="49" charset="-122"/>
              <a:cs typeface="+mn-cs"/>
            </a:endParaRP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在路由表中存储网络 </a:t>
            </a:r>
            <a:r>
              <a:rPr lang="fr-BE" altLang="zh-CN" sz="1800" b="0" i="0" dirty="0" smtClean="0">
                <a:solidFill>
                  <a:schemeClr val="tx1"/>
                </a:solidFill>
                <a:latin typeface="Arial"/>
                <a:ea typeface="黑体" pitchFamily="49" charset="-122"/>
                <a:cs typeface="+mn-cs"/>
              </a:rPr>
              <a:t>10. 4. 0. 0</a:t>
            </a:r>
            <a:r>
              <a:rPr lang="zh-CN" altLang="fr-BE" sz="1800" b="0" i="0" dirty="0" smtClean="0">
                <a:solidFill>
                  <a:schemeClr val="tx1"/>
                </a:solidFill>
                <a:latin typeface="Arial"/>
                <a:ea typeface="黑体" pitchFamily="49" charset="-122"/>
                <a:cs typeface="+mn-cs"/>
              </a:rPr>
              <a:t>，度量为 </a:t>
            </a:r>
            <a:r>
              <a:rPr lang="fr-BE" altLang="zh-CN" sz="1800" b="0" i="0" dirty="0" smtClean="0">
                <a:solidFill>
                  <a:schemeClr val="tx1"/>
                </a:solidFill>
                <a:latin typeface="Arial"/>
                <a:ea typeface="黑体" pitchFamily="49" charset="-122"/>
                <a:cs typeface="+mn-cs"/>
              </a:rPr>
              <a:t>2</a:t>
            </a:r>
            <a:endParaRPr lang="zh-CN" altLang="fr-BE" sz="1800" b="0" i="0" dirty="0" smtClean="0">
              <a:solidFill>
                <a:schemeClr val="tx1"/>
              </a:solidFill>
              <a:latin typeface="Arial"/>
              <a:ea typeface="黑体" pitchFamily="49" charset="-122"/>
              <a:cs typeface="+mn-cs"/>
            </a:endParaRP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来自 </a:t>
            </a:r>
            <a:r>
              <a:rPr lang="fr-BE" altLang="zh-CN" sz="1800" b="0" i="0" dirty="0" smtClean="0">
                <a:solidFill>
                  <a:schemeClr val="tx1"/>
                </a:solidFill>
                <a:latin typeface="Arial"/>
                <a:ea typeface="黑体" pitchFamily="49" charset="-122"/>
                <a:cs typeface="+mn-cs"/>
              </a:rPr>
              <a:t>R2 </a:t>
            </a:r>
            <a:r>
              <a:rPr lang="zh-CN" altLang="fr-BE" sz="1800" b="0" i="0" dirty="0" smtClean="0">
                <a:solidFill>
                  <a:schemeClr val="tx1"/>
                </a:solidFill>
                <a:latin typeface="Arial"/>
                <a:ea typeface="黑体" pitchFamily="49" charset="-122"/>
                <a:cs typeface="+mn-cs"/>
              </a:rPr>
              <a:t>的同一个更新包含有关网络 </a:t>
            </a:r>
            <a:r>
              <a:rPr lang="fr-BE" altLang="zh-CN" sz="1800" b="0" i="0" dirty="0" smtClean="0">
                <a:solidFill>
                  <a:schemeClr val="tx1"/>
                </a:solidFill>
                <a:latin typeface="Arial"/>
                <a:ea typeface="黑体" pitchFamily="49" charset="-122"/>
                <a:cs typeface="+mn-cs"/>
              </a:rPr>
              <a:t>10. 3. 0. 0 </a:t>
            </a:r>
            <a:r>
              <a:rPr lang="zh-CN" altLang="fr-BE" sz="1800" b="0" i="0" dirty="0" smtClean="0">
                <a:solidFill>
                  <a:schemeClr val="tx1"/>
                </a:solidFill>
                <a:latin typeface="Arial"/>
                <a:ea typeface="黑体" pitchFamily="49" charset="-122"/>
                <a:cs typeface="+mn-cs"/>
              </a:rPr>
              <a:t>的信息，度量为 </a:t>
            </a:r>
            <a:r>
              <a:rPr lang="fr-BE" altLang="zh-CN" sz="1800" b="0" i="0" dirty="0" smtClean="0">
                <a:solidFill>
                  <a:schemeClr val="tx1"/>
                </a:solidFill>
                <a:latin typeface="Arial"/>
                <a:ea typeface="黑体" pitchFamily="49" charset="-122"/>
                <a:cs typeface="+mn-cs"/>
              </a:rPr>
              <a:t>1</a:t>
            </a:r>
            <a:r>
              <a:rPr lang="zh-CN" altLang="fr-BE" sz="1800" b="0" i="0" dirty="0" smtClean="0">
                <a:solidFill>
                  <a:schemeClr val="tx1"/>
                </a:solidFill>
                <a:latin typeface="Arial"/>
                <a:ea typeface="黑体" pitchFamily="49" charset="-122"/>
                <a:cs typeface="+mn-cs"/>
              </a:rPr>
              <a:t>。因为网络没有发生变化，所以该路由信息保持不变</a:t>
            </a:r>
            <a:endParaRPr lang="zh-CN" altLang="en-US" sz="1800" dirty="0">
              <a:ea typeface="黑体" pitchFamily="49" charset="-122"/>
            </a:endParaRPr>
          </a:p>
        </p:txBody>
      </p:sp>
      <p:sp>
        <p:nvSpPr>
          <p:cNvPr id="4" name="TextBox 3"/>
          <p:cNvSpPr txBox="1"/>
          <p:nvPr/>
        </p:nvSpPr>
        <p:spPr>
          <a:xfrm>
            <a:off x="1016114" y="5722446"/>
            <a:ext cx="3802743" cy="424732"/>
          </a:xfrm>
          <a:prstGeom prst="rect">
            <a:avLst/>
          </a:prstGeom>
          <a:noFill/>
        </p:spPr>
        <p:txBody>
          <a:bodyPr wrap="square" rtlCol="0">
            <a:spAutoFit/>
          </a:bodyPr>
          <a:lstStyle/>
          <a:p>
            <a:pPr algn="ctr" eaLnBrk="1" hangingPunct="1">
              <a:lnSpc>
                <a:spcPct val="90000"/>
              </a:lnSpc>
              <a:buNone/>
            </a:pPr>
            <a:r>
              <a:rPr lang="zh-CN" altLang="fr-BE" sz="2400" b="0" i="0" smtClean="0">
                <a:solidFill>
                  <a:schemeClr val="tx1"/>
                </a:solidFill>
                <a:latin typeface="Arial"/>
                <a:ea typeface="黑体" pitchFamily="49" charset="-122"/>
                <a:cs typeface="+mn-cs"/>
              </a:rPr>
              <a:t>运行 </a:t>
            </a:r>
            <a:r>
              <a:rPr lang="fr-BE" altLang="zh-CN" sz="2400" b="0" i="0" smtClean="0">
                <a:solidFill>
                  <a:schemeClr val="tx1"/>
                </a:solidFill>
                <a:latin typeface="Arial"/>
                <a:ea typeface="黑体" pitchFamily="49" charset="-122"/>
                <a:cs typeface="+mn-cs"/>
              </a:rPr>
              <a:t>RIPv2 </a:t>
            </a:r>
            <a:r>
              <a:rPr lang="zh-CN" altLang="fr-BE" sz="2400" b="0" i="0" smtClean="0">
                <a:solidFill>
                  <a:schemeClr val="tx1"/>
                </a:solidFill>
                <a:latin typeface="Arial"/>
                <a:ea typeface="黑体" pitchFamily="49" charset="-122"/>
                <a:cs typeface="+mn-cs"/>
              </a:rPr>
              <a:t>的路由器</a:t>
            </a:r>
            <a:endParaRPr lang="zh-CN" altLang="en-US">
              <a:ea typeface="黑体" pitchFamily="49" charset="-122"/>
            </a:endParaRPr>
          </a:p>
        </p:txBody>
      </p:sp>
    </p:spTree>
    <p:extLst>
      <p:ext uri="{BB962C8B-B14F-4D97-AF65-F5344CB8AC3E}">
        <p14:creationId xmlns:p14="http://schemas.microsoft.com/office/powerpoint/2010/main" val="52884230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交换路由信息</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718630" y="1488041"/>
            <a:ext cx="3193142" cy="3859518"/>
          </a:xfrm>
          <a:prstGeom prst="rect">
            <a:avLst/>
          </a:prstGeom>
        </p:spPr>
        <p:txBody>
          <a:bodyPr wrap="square">
            <a:spAutoFit/>
          </a:bodyPr>
          <a:lstStyle/>
          <a:p>
            <a:pPr algn="l" eaLnBrk="1" hangingPunct="1">
              <a:buNone/>
            </a:pPr>
            <a:r>
              <a:rPr lang="fr-BE" altLang="zh-CN" sz="2000" b="0" i="0" dirty="0" smtClean="0">
                <a:solidFill>
                  <a:schemeClr val="tx1"/>
                </a:solidFill>
                <a:latin typeface="Arial"/>
                <a:ea typeface="黑体" pitchFamily="49" charset="-122"/>
                <a:cs typeface="+mn-cs"/>
              </a:rPr>
              <a:t>R2</a:t>
            </a:r>
            <a:r>
              <a:rPr lang="zh-CN" altLang="fr-BE" sz="2000" b="0" i="0" dirty="0" smtClean="0">
                <a:solidFill>
                  <a:schemeClr val="tx1"/>
                </a:solidFill>
                <a:latin typeface="Arial"/>
                <a:ea typeface="黑体" pitchFamily="49" charset="-122"/>
                <a:cs typeface="+mn-cs"/>
              </a:rPr>
              <a:t>：</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10. 3. 0. 0 </a:t>
            </a:r>
            <a:r>
              <a:rPr lang="zh-CN" altLang="fr-BE" sz="1800" b="0" i="0" dirty="0" smtClean="0">
                <a:solidFill>
                  <a:schemeClr val="tx1"/>
                </a:solidFill>
                <a:latin typeface="Arial"/>
                <a:ea typeface="黑体" pitchFamily="49" charset="-122"/>
                <a:cs typeface="+mn-cs"/>
              </a:rPr>
              <a:t>的更新和 </a:t>
            </a:r>
            <a:r>
              <a:rPr lang="fr-BE" altLang="zh-CN" sz="1800" b="0" i="0" dirty="0" smtClean="0">
                <a:solidFill>
                  <a:schemeClr val="tx1"/>
                </a:solidFill>
                <a:latin typeface="Arial"/>
                <a:ea typeface="黑体" pitchFamily="49" charset="-122"/>
                <a:cs typeface="+mn-cs"/>
              </a:rPr>
              <a:t>10. 4. 0. 0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Serial 0/0/0 </a:t>
            </a:r>
            <a:r>
              <a:rPr lang="zh-CN" altLang="fr-BE" sz="1800" b="0" i="0" dirty="0" smtClean="0">
                <a:solidFill>
                  <a:schemeClr val="tx1"/>
                </a:solidFill>
                <a:latin typeface="Arial"/>
                <a:ea typeface="黑体" pitchFamily="49" charset="-122"/>
                <a:cs typeface="+mn-cs"/>
              </a:rPr>
              <a:t>接口</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10. 1. 0. 0 </a:t>
            </a:r>
            <a:r>
              <a:rPr lang="zh-CN" altLang="fr-BE" sz="1800" b="0" i="0" dirty="0" smtClean="0">
                <a:solidFill>
                  <a:schemeClr val="tx1"/>
                </a:solidFill>
                <a:latin typeface="Arial"/>
                <a:ea typeface="黑体" pitchFamily="49" charset="-122"/>
                <a:cs typeface="+mn-cs"/>
              </a:rPr>
              <a:t>的更新和 </a:t>
            </a:r>
            <a:r>
              <a:rPr lang="fr-BE" altLang="zh-CN" sz="1800" b="0" i="0" dirty="0" smtClean="0">
                <a:solidFill>
                  <a:schemeClr val="tx1"/>
                </a:solidFill>
                <a:latin typeface="Arial"/>
                <a:ea typeface="黑体" pitchFamily="49" charset="-122"/>
                <a:cs typeface="+mn-cs"/>
              </a:rPr>
              <a:t>10. 2. 0. 0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Serial 0/0/1 </a:t>
            </a:r>
            <a:r>
              <a:rPr lang="zh-CN" altLang="fr-BE" sz="1800" b="0" i="0" dirty="0" smtClean="0">
                <a:solidFill>
                  <a:schemeClr val="tx1"/>
                </a:solidFill>
                <a:latin typeface="Arial"/>
                <a:ea typeface="黑体" pitchFamily="49" charset="-122"/>
                <a:cs typeface="+mn-cs"/>
              </a:rPr>
              <a:t>接口</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从 </a:t>
            </a:r>
            <a:r>
              <a:rPr lang="fr-BE" altLang="zh-CN" sz="1800" b="0" i="0" dirty="0" smtClean="0">
                <a:solidFill>
                  <a:schemeClr val="tx1"/>
                </a:solidFill>
                <a:latin typeface="Arial"/>
                <a:ea typeface="黑体" pitchFamily="49" charset="-122"/>
                <a:cs typeface="+mn-cs"/>
              </a:rPr>
              <a:t>R1 </a:t>
            </a:r>
            <a:r>
              <a:rPr lang="zh-CN" altLang="fr-BE" sz="1800" b="0" i="0" dirty="0" smtClean="0">
                <a:solidFill>
                  <a:schemeClr val="tx1"/>
                </a:solidFill>
                <a:latin typeface="Arial"/>
                <a:ea typeface="黑体" pitchFamily="49" charset="-122"/>
                <a:cs typeface="+mn-cs"/>
              </a:rPr>
              <a:t>接收有关网络 </a:t>
            </a:r>
            <a:r>
              <a:rPr lang="fr-BE" altLang="zh-CN" sz="1800" b="0" i="0" dirty="0" smtClean="0">
                <a:solidFill>
                  <a:schemeClr val="tx1"/>
                </a:solidFill>
                <a:latin typeface="Arial"/>
                <a:ea typeface="黑体" pitchFamily="49" charset="-122"/>
                <a:cs typeface="+mn-cs"/>
              </a:rPr>
              <a:t>10 </a:t>
            </a:r>
            <a:r>
              <a:rPr lang="zh-CN" altLang="fr-BE" sz="1800" b="0" i="0" dirty="0" smtClean="0">
                <a:solidFill>
                  <a:schemeClr val="tx1"/>
                </a:solidFill>
                <a:latin typeface="Arial"/>
                <a:ea typeface="黑体" pitchFamily="49" charset="-122"/>
                <a:cs typeface="+mn-cs"/>
              </a:rPr>
              <a:t>的更新。</a:t>
            </a:r>
            <a:r>
              <a:rPr lang="fr-BE" altLang="zh-CN" sz="1800" b="0" i="0" dirty="0" smtClean="0">
                <a:solidFill>
                  <a:schemeClr val="tx1"/>
                </a:solidFill>
                <a:latin typeface="Arial"/>
                <a:ea typeface="黑体" pitchFamily="49" charset="-122"/>
                <a:cs typeface="+mn-cs"/>
              </a:rPr>
              <a:t>1. 0. 0. </a:t>
            </a:r>
            <a:r>
              <a:rPr lang="zh-CN" altLang="fr-BE" sz="1800" b="0" i="0" dirty="0" smtClean="0">
                <a:solidFill>
                  <a:schemeClr val="tx1"/>
                </a:solidFill>
                <a:latin typeface="Arial"/>
                <a:ea typeface="黑体" pitchFamily="49" charset="-122"/>
                <a:cs typeface="+mn-cs"/>
              </a:rPr>
              <a:t>因为网络没有发生变化，所以该路由信息保留不变。</a:t>
            </a:r>
          </a:p>
          <a:p>
            <a:pPr marL="342900" indent="-342900" algn="l" eaLnBrk="1" hangingPunct="1">
              <a:buFont typeface="Wingdings"/>
              <a:buChar char="§"/>
            </a:pPr>
            <a:r>
              <a:rPr lang="zh-CN" altLang="fr-BE" sz="1800" b="0" i="0" dirty="0" smtClean="0">
                <a:solidFill>
                  <a:schemeClr val="tx1"/>
                </a:solidFill>
                <a:latin typeface="Arial"/>
                <a:ea typeface="黑体" pitchFamily="49" charset="-122"/>
                <a:cs typeface="+mn-cs"/>
              </a:rPr>
              <a:t>从 </a:t>
            </a:r>
            <a:r>
              <a:rPr lang="fr-BE" altLang="zh-CN" sz="1800" b="0" i="0" dirty="0" smtClean="0">
                <a:solidFill>
                  <a:schemeClr val="tx1"/>
                </a:solidFill>
                <a:latin typeface="Arial"/>
                <a:ea typeface="黑体" pitchFamily="49" charset="-122"/>
                <a:cs typeface="+mn-cs"/>
              </a:rPr>
              <a:t>R3 </a:t>
            </a:r>
            <a:r>
              <a:rPr lang="zh-CN" altLang="fr-BE" sz="1800" b="0" i="0" dirty="0" smtClean="0">
                <a:solidFill>
                  <a:schemeClr val="tx1"/>
                </a:solidFill>
                <a:latin typeface="Arial"/>
                <a:ea typeface="黑体" pitchFamily="49" charset="-122"/>
                <a:cs typeface="+mn-cs"/>
              </a:rPr>
              <a:t>接收有关网络 </a:t>
            </a:r>
            <a:r>
              <a:rPr lang="fr-BE" altLang="zh-CN" sz="1800" b="0" i="0" dirty="0" smtClean="0">
                <a:solidFill>
                  <a:schemeClr val="tx1"/>
                </a:solidFill>
                <a:latin typeface="Arial"/>
                <a:ea typeface="黑体" pitchFamily="49" charset="-122"/>
                <a:cs typeface="+mn-cs"/>
              </a:rPr>
              <a:t>10 </a:t>
            </a:r>
            <a:r>
              <a:rPr lang="zh-CN" altLang="fr-BE" sz="1800" b="0" i="0" dirty="0" smtClean="0">
                <a:solidFill>
                  <a:schemeClr val="tx1"/>
                </a:solidFill>
                <a:latin typeface="Arial"/>
                <a:ea typeface="黑体" pitchFamily="49" charset="-122"/>
                <a:cs typeface="+mn-cs"/>
              </a:rPr>
              <a:t>的更新。</a:t>
            </a:r>
            <a:r>
              <a:rPr lang="fr-BE" altLang="zh-CN" sz="1800" b="0" i="0" dirty="0" smtClean="0">
                <a:solidFill>
                  <a:schemeClr val="tx1"/>
                </a:solidFill>
                <a:latin typeface="Arial"/>
                <a:ea typeface="黑体" pitchFamily="49" charset="-122"/>
                <a:cs typeface="+mn-cs"/>
              </a:rPr>
              <a:t>4. 0. 0. </a:t>
            </a:r>
            <a:r>
              <a:rPr lang="zh-CN" altLang="fr-BE" sz="1800" b="0" i="0" dirty="0" smtClean="0">
                <a:solidFill>
                  <a:schemeClr val="tx1"/>
                </a:solidFill>
                <a:latin typeface="Arial"/>
                <a:ea typeface="黑体" pitchFamily="49" charset="-122"/>
                <a:cs typeface="+mn-cs"/>
              </a:rPr>
              <a:t>因为网络没有发生变化，所以该路由信息保留不变。</a:t>
            </a:r>
            <a:endParaRPr lang="zh-CN" altLang="en-US" sz="1800" dirty="0">
              <a:ea typeface="黑体" pitchFamily="49" charset="-122"/>
            </a:endParaRPr>
          </a:p>
        </p:txBody>
      </p:sp>
      <p:sp>
        <p:nvSpPr>
          <p:cNvPr id="4" name="TextBox 3"/>
          <p:cNvSpPr txBox="1"/>
          <p:nvPr/>
        </p:nvSpPr>
        <p:spPr>
          <a:xfrm>
            <a:off x="1335312" y="5726358"/>
            <a:ext cx="3802743" cy="424732"/>
          </a:xfrm>
          <a:prstGeom prst="rect">
            <a:avLst/>
          </a:prstGeom>
          <a:noFill/>
        </p:spPr>
        <p:txBody>
          <a:bodyPr wrap="square" rtlCol="0">
            <a:spAutoFit/>
          </a:bodyPr>
          <a:lstStyle/>
          <a:p>
            <a:pPr algn="ctr" eaLnBrk="1" hangingPunct="1">
              <a:lnSpc>
                <a:spcPct val="90000"/>
              </a:lnSpc>
              <a:buNone/>
            </a:pPr>
            <a:r>
              <a:rPr lang="zh-CN" altLang="fr-BE" sz="2400" b="0" i="0" dirty="0" smtClean="0">
                <a:solidFill>
                  <a:schemeClr val="tx1"/>
                </a:solidFill>
                <a:latin typeface="Arial"/>
                <a:ea typeface="黑体" pitchFamily="49" charset="-122"/>
                <a:cs typeface="+mn-cs"/>
              </a:rPr>
              <a:t>运行 </a:t>
            </a:r>
            <a:r>
              <a:rPr lang="fr-BE" altLang="zh-CN" sz="2400" b="0" i="0" dirty="0" smtClean="0">
                <a:solidFill>
                  <a:schemeClr val="tx1"/>
                </a:solidFill>
                <a:latin typeface="Arial"/>
                <a:ea typeface="黑体" pitchFamily="49" charset="-122"/>
                <a:cs typeface="+mn-cs"/>
              </a:rPr>
              <a:t>RIPv2 </a:t>
            </a:r>
            <a:r>
              <a:rPr lang="zh-CN" altLang="fr-BE" sz="2400" b="0" i="0" dirty="0" smtClean="0">
                <a:solidFill>
                  <a:schemeClr val="tx1"/>
                </a:solidFill>
                <a:latin typeface="Arial"/>
                <a:ea typeface="黑体" pitchFamily="49" charset="-122"/>
                <a:cs typeface="+mn-cs"/>
              </a:rPr>
              <a:t>的路由器</a:t>
            </a:r>
            <a:endParaRPr lang="zh-CN" altLang="en-US" dirty="0">
              <a:ea typeface="黑体"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012" y="1814862"/>
            <a:ext cx="5567175"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20929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交换路由信息</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5842000" y="1542228"/>
            <a:ext cx="3098800" cy="3859518"/>
          </a:xfrm>
          <a:prstGeom prst="rect">
            <a:avLst/>
          </a:prstGeom>
        </p:spPr>
        <p:txBody>
          <a:bodyPr wrap="square">
            <a:spAutoFit/>
          </a:bodyPr>
          <a:lstStyle/>
          <a:p>
            <a:pPr algn="l">
              <a:buNone/>
            </a:pPr>
            <a:r>
              <a:rPr lang="fr-BE" altLang="zh-CN" sz="2000" b="0" i="0" dirty="0" smtClean="0">
                <a:solidFill>
                  <a:schemeClr val="tx1"/>
                </a:solidFill>
                <a:latin typeface="Arial"/>
                <a:ea typeface="黑体" pitchFamily="49" charset="-122"/>
                <a:cs typeface="+mn-cs"/>
              </a:rPr>
              <a:t>R3</a:t>
            </a:r>
            <a:r>
              <a:rPr lang="zh-CN" altLang="fr-BE" sz="2000" b="0" i="0" dirty="0" smtClean="0">
                <a:solidFill>
                  <a:schemeClr val="tx1"/>
                </a:solidFill>
                <a:latin typeface="Arial"/>
                <a:ea typeface="黑体" pitchFamily="49" charset="-122"/>
                <a:cs typeface="+mn-cs"/>
              </a:rPr>
              <a:t>：</a:t>
            </a:r>
          </a:p>
          <a:p>
            <a:pPr marL="342900" indent="-342900" algn="l">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10. 4. 0. 0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Serial 0/0/1 </a:t>
            </a:r>
            <a:r>
              <a:rPr lang="zh-CN" altLang="fr-BE" sz="1800" b="0" i="0" dirty="0" smtClean="0">
                <a:solidFill>
                  <a:schemeClr val="tx1"/>
                </a:solidFill>
                <a:latin typeface="Arial"/>
                <a:ea typeface="黑体" pitchFamily="49" charset="-122"/>
                <a:cs typeface="+mn-cs"/>
              </a:rPr>
              <a:t>接口</a:t>
            </a:r>
          </a:p>
          <a:p>
            <a:pPr marL="342900" indent="-342900" algn="l">
              <a:buFont typeface="Wingdings"/>
              <a:buChar char="§"/>
            </a:pPr>
            <a:r>
              <a:rPr lang="zh-CN" altLang="fr-BE" sz="1800" b="0" i="0" dirty="0" smtClean="0">
                <a:solidFill>
                  <a:schemeClr val="tx1"/>
                </a:solidFill>
                <a:latin typeface="Arial"/>
                <a:ea typeface="黑体" pitchFamily="49" charset="-122"/>
                <a:cs typeface="+mn-cs"/>
              </a:rPr>
              <a:t>将有关网络 </a:t>
            </a:r>
            <a:r>
              <a:rPr lang="fr-BE" altLang="zh-CN" sz="1800" b="0" i="0" dirty="0" smtClean="0">
                <a:solidFill>
                  <a:schemeClr val="tx1"/>
                </a:solidFill>
                <a:latin typeface="Arial"/>
                <a:ea typeface="黑体" pitchFamily="49" charset="-122"/>
                <a:cs typeface="+mn-cs"/>
              </a:rPr>
              <a:t>10. 2. 0. 0 </a:t>
            </a:r>
            <a:r>
              <a:rPr lang="zh-CN" altLang="fr-BE" sz="1800" b="0" i="0" dirty="0" smtClean="0">
                <a:solidFill>
                  <a:schemeClr val="tx1"/>
                </a:solidFill>
                <a:latin typeface="Arial"/>
                <a:ea typeface="黑体" pitchFamily="49" charset="-122"/>
                <a:cs typeface="+mn-cs"/>
              </a:rPr>
              <a:t>的更新和 </a:t>
            </a:r>
            <a:r>
              <a:rPr lang="fr-BE" altLang="zh-CN" sz="1800" b="0" i="0" dirty="0" smtClean="0">
                <a:solidFill>
                  <a:schemeClr val="tx1"/>
                </a:solidFill>
                <a:latin typeface="Arial"/>
                <a:ea typeface="黑体" pitchFamily="49" charset="-122"/>
                <a:cs typeface="+mn-cs"/>
              </a:rPr>
              <a:t>10. 3. 0. 0 </a:t>
            </a:r>
            <a:r>
              <a:rPr lang="zh-CN" altLang="fr-BE" sz="1800" b="0" i="0" dirty="0" smtClean="0">
                <a:solidFill>
                  <a:schemeClr val="tx1"/>
                </a:solidFill>
                <a:latin typeface="Arial"/>
                <a:ea typeface="黑体" pitchFamily="49" charset="-122"/>
                <a:cs typeface="+mn-cs"/>
              </a:rPr>
              <a:t>发送出 </a:t>
            </a:r>
            <a:r>
              <a:rPr lang="fr-BE" altLang="zh-CN" sz="1800" b="0" i="0" dirty="0" smtClean="0">
                <a:solidFill>
                  <a:schemeClr val="tx1"/>
                </a:solidFill>
                <a:latin typeface="Arial"/>
                <a:ea typeface="黑体" pitchFamily="49" charset="-122"/>
                <a:cs typeface="+mn-cs"/>
              </a:rPr>
              <a:t>FastEthernet0/0 </a:t>
            </a:r>
            <a:r>
              <a:rPr lang="zh-CN" altLang="fr-BE" sz="1800" b="0" i="0" dirty="0" smtClean="0">
                <a:solidFill>
                  <a:schemeClr val="tx1"/>
                </a:solidFill>
                <a:latin typeface="Arial"/>
                <a:ea typeface="黑体" pitchFamily="49" charset="-122"/>
                <a:cs typeface="+mn-cs"/>
              </a:rPr>
              <a:t>接口</a:t>
            </a:r>
          </a:p>
          <a:p>
            <a:pPr marL="342900" indent="-342900" algn="l">
              <a:buFont typeface="Wingdings"/>
              <a:buChar char="§"/>
            </a:pPr>
            <a:r>
              <a:rPr lang="zh-CN" altLang="fr-BE" sz="1800" b="0" i="0" dirty="0" smtClean="0">
                <a:solidFill>
                  <a:schemeClr val="tx1"/>
                </a:solidFill>
                <a:latin typeface="Arial"/>
                <a:ea typeface="黑体" pitchFamily="49" charset="-122"/>
                <a:cs typeface="+mn-cs"/>
              </a:rPr>
              <a:t>从 </a:t>
            </a:r>
            <a:r>
              <a:rPr lang="fr-BE" altLang="zh-CN" sz="1800" b="0" i="0" dirty="0" smtClean="0">
                <a:solidFill>
                  <a:schemeClr val="tx1"/>
                </a:solidFill>
                <a:latin typeface="Arial"/>
                <a:ea typeface="黑体" pitchFamily="49" charset="-122"/>
                <a:cs typeface="+mn-cs"/>
              </a:rPr>
              <a:t>R2 </a:t>
            </a:r>
            <a:r>
              <a:rPr lang="zh-CN" altLang="fr-BE" sz="1800" b="0" i="0" dirty="0" smtClean="0">
                <a:solidFill>
                  <a:schemeClr val="tx1"/>
                </a:solidFill>
                <a:latin typeface="Arial"/>
                <a:ea typeface="黑体" pitchFamily="49" charset="-122"/>
                <a:cs typeface="+mn-cs"/>
              </a:rPr>
              <a:t>接收有关网络 </a:t>
            </a:r>
            <a:r>
              <a:rPr lang="fr-BE" altLang="zh-CN" sz="1800" b="0" i="0" dirty="0" smtClean="0">
                <a:solidFill>
                  <a:schemeClr val="tx1"/>
                </a:solidFill>
                <a:latin typeface="Arial"/>
                <a:ea typeface="黑体" pitchFamily="49" charset="-122"/>
                <a:cs typeface="+mn-cs"/>
              </a:rPr>
              <a:t>10. 1. 0. 0 </a:t>
            </a:r>
            <a:r>
              <a:rPr lang="zh-CN" altLang="fr-BE" sz="1800" b="0" i="0" dirty="0" smtClean="0">
                <a:solidFill>
                  <a:schemeClr val="tx1"/>
                </a:solidFill>
                <a:latin typeface="Arial"/>
                <a:ea typeface="黑体" pitchFamily="49" charset="-122"/>
                <a:cs typeface="+mn-cs"/>
              </a:rPr>
              <a:t>的更新，度量为 </a:t>
            </a:r>
            <a:r>
              <a:rPr lang="fr-BE" altLang="zh-CN" sz="1800" b="0" i="0" dirty="0" smtClean="0">
                <a:solidFill>
                  <a:schemeClr val="tx1"/>
                </a:solidFill>
                <a:latin typeface="Arial"/>
                <a:ea typeface="黑体" pitchFamily="49" charset="-122"/>
                <a:cs typeface="+mn-cs"/>
              </a:rPr>
              <a:t>2</a:t>
            </a:r>
            <a:endParaRPr lang="zh-CN" altLang="fr-BE" sz="1800" b="0" i="0" dirty="0" smtClean="0">
              <a:solidFill>
                <a:schemeClr val="tx1"/>
              </a:solidFill>
              <a:latin typeface="Arial"/>
              <a:ea typeface="黑体" pitchFamily="49" charset="-122"/>
              <a:cs typeface="+mn-cs"/>
            </a:endParaRPr>
          </a:p>
          <a:p>
            <a:pPr marL="342900" indent="-342900" algn="l">
              <a:buFont typeface="Wingdings"/>
              <a:buChar char="§"/>
            </a:pPr>
            <a:r>
              <a:rPr lang="zh-CN" altLang="fr-BE" sz="1800" b="0" i="0" dirty="0" smtClean="0">
                <a:solidFill>
                  <a:schemeClr val="tx1"/>
                </a:solidFill>
                <a:latin typeface="Arial"/>
                <a:ea typeface="黑体" pitchFamily="49" charset="-122"/>
                <a:cs typeface="+mn-cs"/>
              </a:rPr>
              <a:t>在路由表中存储网络 </a:t>
            </a:r>
            <a:r>
              <a:rPr lang="fr-BE" altLang="zh-CN" sz="1800" b="0" i="0" dirty="0" smtClean="0">
                <a:solidFill>
                  <a:schemeClr val="tx1"/>
                </a:solidFill>
                <a:latin typeface="Arial"/>
                <a:ea typeface="黑体" pitchFamily="49" charset="-122"/>
                <a:cs typeface="+mn-cs"/>
              </a:rPr>
              <a:t>10. 1. 0. 0</a:t>
            </a:r>
            <a:r>
              <a:rPr lang="zh-CN" altLang="fr-BE" sz="1800" b="0" i="0" dirty="0" smtClean="0">
                <a:solidFill>
                  <a:schemeClr val="tx1"/>
                </a:solidFill>
                <a:latin typeface="Arial"/>
                <a:ea typeface="黑体" pitchFamily="49" charset="-122"/>
                <a:cs typeface="+mn-cs"/>
              </a:rPr>
              <a:t>，度量为 </a:t>
            </a:r>
            <a:r>
              <a:rPr lang="fr-BE" altLang="zh-CN" sz="1800" b="0" i="0" dirty="0" smtClean="0">
                <a:solidFill>
                  <a:schemeClr val="tx1"/>
                </a:solidFill>
                <a:latin typeface="Arial"/>
                <a:ea typeface="黑体" pitchFamily="49" charset="-122"/>
                <a:cs typeface="+mn-cs"/>
              </a:rPr>
              <a:t>2</a:t>
            </a:r>
            <a:endParaRPr lang="zh-CN" altLang="fr-BE" sz="1800" b="0" i="0" dirty="0" smtClean="0">
              <a:solidFill>
                <a:schemeClr val="tx1"/>
              </a:solidFill>
              <a:latin typeface="Arial"/>
              <a:ea typeface="黑体" pitchFamily="49" charset="-122"/>
              <a:cs typeface="+mn-cs"/>
            </a:endParaRPr>
          </a:p>
          <a:p>
            <a:pPr marL="342900" indent="-342900" algn="l">
              <a:buFont typeface="Wingdings"/>
              <a:buChar char="§"/>
            </a:pPr>
            <a:r>
              <a:rPr lang="zh-CN" altLang="fr-BE" sz="1800" b="0" i="0" dirty="0" smtClean="0">
                <a:solidFill>
                  <a:schemeClr val="tx1"/>
                </a:solidFill>
                <a:latin typeface="Arial"/>
                <a:ea typeface="黑体" pitchFamily="49" charset="-122"/>
                <a:cs typeface="+mn-cs"/>
              </a:rPr>
              <a:t>来自 </a:t>
            </a:r>
            <a:r>
              <a:rPr lang="fr-BE" altLang="zh-CN" sz="1800" b="0" i="0" dirty="0" smtClean="0">
                <a:solidFill>
                  <a:schemeClr val="tx1"/>
                </a:solidFill>
                <a:latin typeface="Arial"/>
                <a:ea typeface="黑体" pitchFamily="49" charset="-122"/>
                <a:cs typeface="+mn-cs"/>
              </a:rPr>
              <a:t>R2 </a:t>
            </a:r>
            <a:r>
              <a:rPr lang="zh-CN" altLang="fr-BE" sz="1800" b="0" i="0" dirty="0" smtClean="0">
                <a:solidFill>
                  <a:schemeClr val="tx1"/>
                </a:solidFill>
                <a:latin typeface="Arial"/>
                <a:ea typeface="黑体" pitchFamily="49" charset="-122"/>
                <a:cs typeface="+mn-cs"/>
              </a:rPr>
              <a:t>的同一个更新包含有关网络 </a:t>
            </a:r>
            <a:r>
              <a:rPr lang="fr-BE" altLang="zh-CN" sz="1800" b="0" i="0" dirty="0" smtClean="0">
                <a:solidFill>
                  <a:schemeClr val="tx1"/>
                </a:solidFill>
                <a:latin typeface="Arial"/>
                <a:ea typeface="黑体" pitchFamily="49" charset="-122"/>
                <a:cs typeface="+mn-cs"/>
              </a:rPr>
              <a:t>10. 2. 0. 0 </a:t>
            </a:r>
            <a:r>
              <a:rPr lang="zh-CN" altLang="fr-BE" sz="1800" b="0" i="0" dirty="0" smtClean="0">
                <a:solidFill>
                  <a:schemeClr val="tx1"/>
                </a:solidFill>
                <a:latin typeface="Arial"/>
                <a:ea typeface="黑体" pitchFamily="49" charset="-122"/>
                <a:cs typeface="+mn-cs"/>
              </a:rPr>
              <a:t>的信息，度量为 </a:t>
            </a:r>
            <a:r>
              <a:rPr lang="fr-BE" altLang="zh-CN" sz="1800" b="0" i="0" dirty="0" smtClean="0">
                <a:solidFill>
                  <a:schemeClr val="tx1"/>
                </a:solidFill>
                <a:latin typeface="Arial"/>
                <a:ea typeface="黑体" pitchFamily="49" charset="-122"/>
                <a:cs typeface="+mn-cs"/>
              </a:rPr>
              <a:t>1</a:t>
            </a:r>
            <a:r>
              <a:rPr lang="zh-CN" altLang="fr-BE" sz="1800" b="0" i="0" dirty="0" smtClean="0">
                <a:solidFill>
                  <a:schemeClr val="tx1"/>
                </a:solidFill>
                <a:latin typeface="Arial"/>
                <a:ea typeface="黑体" pitchFamily="49" charset="-122"/>
                <a:cs typeface="+mn-cs"/>
              </a:rPr>
              <a:t>。因为网络没有发生变化，所以该路由信息保留不变。</a:t>
            </a:r>
            <a:endParaRPr lang="zh-CN" altLang="fr-BE" sz="1800" b="0" i="0" dirty="0">
              <a:solidFill>
                <a:schemeClr val="tx1"/>
              </a:solidFill>
              <a:latin typeface="Arial"/>
              <a:ea typeface="黑体" pitchFamily="49" charset="-122"/>
              <a:cs typeface="+mn-cs"/>
            </a:endParaRPr>
          </a:p>
        </p:txBody>
      </p:sp>
      <p:sp>
        <p:nvSpPr>
          <p:cNvPr id="4" name="TextBox 3"/>
          <p:cNvSpPr txBox="1"/>
          <p:nvPr/>
        </p:nvSpPr>
        <p:spPr>
          <a:xfrm>
            <a:off x="1172227" y="5750604"/>
            <a:ext cx="3802743" cy="424732"/>
          </a:xfrm>
          <a:prstGeom prst="rect">
            <a:avLst/>
          </a:prstGeom>
          <a:noFill/>
        </p:spPr>
        <p:txBody>
          <a:bodyPr wrap="square" rtlCol="0">
            <a:spAutoFit/>
          </a:bodyPr>
          <a:lstStyle/>
          <a:p>
            <a:pPr algn="ctr">
              <a:lnSpc>
                <a:spcPct val="90000"/>
              </a:lnSpc>
              <a:buNone/>
            </a:pPr>
            <a:r>
              <a:rPr lang="zh-CN" altLang="fr-BE" sz="2400" b="0" i="0" dirty="0" smtClean="0">
                <a:solidFill>
                  <a:schemeClr val="tx1"/>
                </a:solidFill>
                <a:latin typeface="Arial"/>
                <a:ea typeface="黑体" pitchFamily="49" charset="-122"/>
                <a:cs typeface="+mn-cs"/>
              </a:rPr>
              <a:t>运行 </a:t>
            </a:r>
            <a:r>
              <a:rPr lang="fr-BE" altLang="zh-CN" sz="2400" b="0" i="0" dirty="0" smtClean="0">
                <a:solidFill>
                  <a:schemeClr val="tx1"/>
                </a:solidFill>
                <a:latin typeface="Arial"/>
                <a:ea typeface="黑体" pitchFamily="49" charset="-122"/>
                <a:cs typeface="+mn-cs"/>
              </a:rPr>
              <a:t>RIPv2 </a:t>
            </a:r>
            <a:r>
              <a:rPr lang="zh-CN" altLang="fr-BE" sz="2400" b="0" i="0" dirty="0" smtClean="0">
                <a:solidFill>
                  <a:schemeClr val="tx1"/>
                </a:solidFill>
                <a:latin typeface="Arial"/>
                <a:ea typeface="黑体" pitchFamily="49" charset="-122"/>
                <a:cs typeface="+mn-cs"/>
              </a:rPr>
              <a:t>的路由器</a:t>
            </a:r>
            <a:endParaRPr lang="zh-CN" altLang="en-US" dirty="0">
              <a:ea typeface="黑体"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0012" y="1814862"/>
            <a:ext cx="5567175"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10212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路由协议运行基础</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实现收敛</a:t>
            </a:r>
            <a:endParaRPr lang="zh-CN" altLang="en-US" sz="2800" smtClean="0">
              <a:solidFill>
                <a:schemeClr val="accent5">
                  <a:lumMod val="75000"/>
                </a:schemeClr>
              </a:solidFill>
              <a:ea typeface="黑体" pitchFamily="49" charset="-122"/>
              <a:cs typeface="Arial" pitchFamily="34" charset="0"/>
            </a:endParaRPr>
          </a:p>
        </p:txBody>
      </p:sp>
      <p:sp>
        <p:nvSpPr>
          <p:cNvPr id="3" name="Rectangle 2"/>
          <p:cNvSpPr/>
          <p:nvPr/>
        </p:nvSpPr>
        <p:spPr>
          <a:xfrm>
            <a:off x="377371" y="1745429"/>
            <a:ext cx="8360229" cy="4401205"/>
          </a:xfrm>
          <a:prstGeom prst="rect">
            <a:avLst/>
          </a:prstGeom>
        </p:spPr>
        <p:txBody>
          <a:bodyPr wrap="square">
            <a:spAutoFit/>
          </a:bodyPr>
          <a:lstStyle/>
          <a:p>
            <a:pPr marL="342900" indent="-342900" algn="l">
              <a:lnSpc>
                <a:spcPct val="100000"/>
              </a:lnSpc>
              <a:buFont typeface="Wingdings"/>
              <a:buChar char="§"/>
            </a:pPr>
            <a:r>
              <a:rPr lang="zh-CN" altLang="fr-BE" sz="2000" b="0" i="0" dirty="0" smtClean="0">
                <a:solidFill>
                  <a:schemeClr val="tx1"/>
                </a:solidFill>
                <a:latin typeface="Arial"/>
                <a:ea typeface="黑体" pitchFamily="49" charset="-122"/>
                <a:cs typeface="+mn-cs"/>
              </a:rPr>
              <a:t>当所有路由器都获取关于整个网络完整而准确的信息时，会出现网络收敛。</a:t>
            </a:r>
          </a:p>
          <a:p>
            <a:pPr marL="342900" indent="-342900" algn="l">
              <a:lnSpc>
                <a:spcPct val="100000"/>
              </a:lnSpc>
              <a:buFont typeface="Wingdings"/>
              <a:buChar char="§"/>
            </a:pPr>
            <a:endParaRPr lang="zh-CN" altLang="en-CA" sz="2000" dirty="0" smtClean="0">
              <a:ea typeface="黑体" pitchFamily="49" charset="-122"/>
            </a:endParaRPr>
          </a:p>
          <a:p>
            <a:pPr marL="342900" indent="-342900" algn="l">
              <a:lnSpc>
                <a:spcPct val="100000"/>
              </a:lnSpc>
              <a:buFont typeface="Wingdings"/>
              <a:buChar char="§"/>
            </a:pPr>
            <a:r>
              <a:rPr lang="zh-CN" altLang="fr-BE" sz="2000" b="0" i="0" dirty="0" smtClean="0">
                <a:solidFill>
                  <a:schemeClr val="tx1"/>
                </a:solidFill>
                <a:latin typeface="Arial"/>
                <a:ea typeface="黑体" pitchFamily="49" charset="-122"/>
                <a:cs typeface="+mn-cs"/>
              </a:rPr>
              <a:t>收敛时间是指路由器共享网络信息、计算最佳路径并更新路由表所花费的时间。</a:t>
            </a:r>
          </a:p>
          <a:p>
            <a:pPr marL="342900" indent="-342900" algn="l">
              <a:lnSpc>
                <a:spcPct val="100000"/>
              </a:lnSpc>
              <a:buFont typeface="Wingdings"/>
              <a:buChar char="§"/>
            </a:pPr>
            <a:endParaRPr lang="zh-CN" altLang="en-CA" sz="2000" dirty="0" smtClean="0">
              <a:ea typeface="黑体" pitchFamily="49" charset="-122"/>
            </a:endParaRPr>
          </a:p>
          <a:p>
            <a:pPr marL="342900" indent="-342900" algn="l">
              <a:lnSpc>
                <a:spcPct val="100000"/>
              </a:lnSpc>
              <a:buFont typeface="Wingdings"/>
              <a:buChar char="§"/>
            </a:pPr>
            <a:r>
              <a:rPr lang="zh-CN" altLang="fr-BE" sz="2000" b="0" i="0" dirty="0" smtClean="0">
                <a:solidFill>
                  <a:schemeClr val="tx1"/>
                </a:solidFill>
                <a:latin typeface="Arial"/>
                <a:ea typeface="黑体" pitchFamily="49" charset="-122"/>
                <a:cs typeface="+mn-cs"/>
              </a:rPr>
              <a:t>直到实现收敛，该网络才能完全运行。</a:t>
            </a:r>
            <a:endParaRPr lang="zh-CN" altLang="en-US" sz="2000" dirty="0" smtClean="0">
              <a:ea typeface="黑体" pitchFamily="49" charset="-122"/>
            </a:endParaRPr>
          </a:p>
          <a:p>
            <a:pPr algn="l">
              <a:lnSpc>
                <a:spcPct val="100000"/>
              </a:lnSpc>
              <a:buNone/>
            </a:pPr>
            <a:r>
              <a:rPr lang="zh-CN" altLang="fr-BE" sz="2000" b="0" i="0" dirty="0" smtClean="0">
                <a:solidFill>
                  <a:schemeClr val="tx1"/>
                </a:solidFill>
                <a:latin typeface="Arial"/>
                <a:ea typeface="黑体" pitchFamily="49" charset="-122"/>
                <a:cs typeface="+mn-cs"/>
              </a:rPr>
              <a:t> </a:t>
            </a:r>
            <a:endParaRPr lang="zh-CN" altLang="en-US" sz="2000" dirty="0" smtClean="0">
              <a:ea typeface="黑体" pitchFamily="49" charset="-122"/>
            </a:endParaRPr>
          </a:p>
          <a:p>
            <a:pPr marL="342900" indent="-342900" algn="l">
              <a:lnSpc>
                <a:spcPct val="100000"/>
              </a:lnSpc>
              <a:buFont typeface="Wingdings"/>
              <a:buChar char="§"/>
            </a:pPr>
            <a:r>
              <a:rPr lang="zh-CN" altLang="fr-BE" sz="2000" b="0" i="0" dirty="0" smtClean="0">
                <a:solidFill>
                  <a:schemeClr val="tx1"/>
                </a:solidFill>
                <a:latin typeface="Arial"/>
                <a:ea typeface="黑体" pitchFamily="49" charset="-122"/>
                <a:cs typeface="+mn-cs"/>
              </a:rPr>
              <a:t>收敛的有关属性包括路由信息的传播速度以及最佳路径的计算方法。传播速度是指网络中的路由器转发路由信息的时间。</a:t>
            </a:r>
            <a:endParaRPr lang="zh-CN" altLang="en-US" sz="2000" dirty="0" smtClean="0">
              <a:ea typeface="黑体" pitchFamily="49" charset="-122"/>
            </a:endParaRPr>
          </a:p>
          <a:p>
            <a:pPr marL="342900" indent="-342900" algn="l">
              <a:lnSpc>
                <a:spcPct val="100000"/>
              </a:lnSpc>
              <a:buFont typeface="Wingdings"/>
              <a:buChar char="§"/>
            </a:pPr>
            <a:endParaRPr lang="zh-CN" altLang="en-CA" sz="2000" dirty="0" smtClean="0">
              <a:ea typeface="黑体" pitchFamily="49" charset="-122"/>
            </a:endParaRPr>
          </a:p>
          <a:p>
            <a:pPr marL="342900" indent="-342900" algn="l">
              <a:lnSpc>
                <a:spcPct val="100000"/>
              </a:lnSpc>
              <a:buFont typeface="Wingdings"/>
              <a:buChar char="§"/>
            </a:pPr>
            <a:r>
              <a:rPr lang="zh-CN" altLang="fr-BE" sz="2000" b="0" i="0" dirty="0" smtClean="0">
                <a:solidFill>
                  <a:schemeClr val="tx1"/>
                </a:solidFill>
                <a:latin typeface="Arial"/>
                <a:ea typeface="黑体" pitchFamily="49" charset="-122"/>
                <a:cs typeface="+mn-cs"/>
              </a:rPr>
              <a:t>通常，</a:t>
            </a:r>
            <a:r>
              <a:rPr lang="fr-BE" altLang="zh-CN" sz="2000" b="0" i="0" dirty="0" smtClean="0">
                <a:solidFill>
                  <a:schemeClr val="tx1"/>
                </a:solidFill>
                <a:latin typeface="Arial"/>
                <a:ea typeface="黑体" pitchFamily="49" charset="-122"/>
                <a:cs typeface="+mn-cs"/>
              </a:rPr>
              <a:t>RIP </a:t>
            </a:r>
            <a:r>
              <a:rPr lang="zh-CN" altLang="fr-BE" sz="2000" b="0" i="0" dirty="0" smtClean="0">
                <a:solidFill>
                  <a:schemeClr val="tx1"/>
                </a:solidFill>
                <a:latin typeface="Arial"/>
                <a:ea typeface="黑体" pitchFamily="49" charset="-122"/>
                <a:cs typeface="+mn-cs"/>
              </a:rPr>
              <a:t>等早期协议收敛缓慢，而 </a:t>
            </a:r>
            <a:r>
              <a:rPr lang="fr-BE" altLang="zh-CN" sz="2000" b="0" i="0" dirty="0" smtClean="0">
                <a:solidFill>
                  <a:schemeClr val="tx1"/>
                </a:solidFill>
                <a:latin typeface="Arial"/>
                <a:ea typeface="黑体" pitchFamily="49" charset="-122"/>
                <a:cs typeface="+mn-cs"/>
              </a:rPr>
              <a:t>EIGRP </a:t>
            </a:r>
            <a:r>
              <a:rPr lang="zh-CN" altLang="fr-BE" sz="2000" b="0" i="0" dirty="0" smtClean="0">
                <a:solidFill>
                  <a:schemeClr val="tx1"/>
                </a:solidFill>
                <a:latin typeface="Arial"/>
                <a:ea typeface="黑体" pitchFamily="49" charset="-122"/>
                <a:cs typeface="+mn-cs"/>
              </a:rPr>
              <a:t>和 </a:t>
            </a:r>
            <a:r>
              <a:rPr lang="fr-BE" altLang="zh-CN" sz="2000" b="0" i="0" dirty="0" smtClean="0">
                <a:solidFill>
                  <a:schemeClr val="tx1"/>
                </a:solidFill>
                <a:latin typeface="Arial"/>
                <a:ea typeface="黑体" pitchFamily="49" charset="-122"/>
                <a:cs typeface="+mn-cs"/>
              </a:rPr>
              <a:t>OSPF </a:t>
            </a:r>
            <a:r>
              <a:rPr lang="zh-CN" altLang="fr-BE" sz="2000" b="0" i="0" dirty="0" smtClean="0">
                <a:solidFill>
                  <a:schemeClr val="tx1"/>
                </a:solidFill>
                <a:latin typeface="Arial"/>
                <a:ea typeface="黑体" pitchFamily="49" charset="-122"/>
                <a:cs typeface="+mn-cs"/>
              </a:rPr>
              <a:t>等现代协议收敛较快。</a:t>
            </a:r>
            <a:endParaRPr lang="zh-CN" altLang="en-US" sz="2000" dirty="0" smtClean="0">
              <a:ea typeface="黑体" pitchFamily="49" charset="-122"/>
            </a:endParaRPr>
          </a:p>
          <a:p>
            <a:pPr algn="l">
              <a:lnSpc>
                <a:spcPct val="100000"/>
              </a:lnSpc>
              <a:buNone/>
            </a:pPr>
            <a:r>
              <a:rPr lang="zh-CN" altLang="fr-BE" sz="2000" b="0" i="0" dirty="0" smtClean="0">
                <a:solidFill>
                  <a:schemeClr val="tx1"/>
                </a:solidFill>
                <a:latin typeface="Arial"/>
                <a:ea typeface="黑体" pitchFamily="49" charset="-122"/>
                <a:cs typeface="+mn-cs"/>
              </a:rPr>
              <a:t> </a:t>
            </a:r>
            <a:endParaRPr lang="zh-CN" altLang="en-US" sz="2000" dirty="0">
              <a:ea typeface="黑体" pitchFamily="49" charset="-122"/>
            </a:endParaRPr>
          </a:p>
        </p:txBody>
      </p:sp>
    </p:spTree>
    <p:extLst>
      <p:ext uri="{BB962C8B-B14F-4D97-AF65-F5344CB8AC3E}">
        <p14:creationId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dirty="0" smtClean="0">
                <a:solidFill>
                  <a:srgbClr val="708CA1"/>
                </a:solidFill>
                <a:latin typeface="Arial"/>
                <a:ea typeface="黑体" pitchFamily="49" charset="-122"/>
                <a:cs typeface="+mj-cs"/>
              </a:rPr>
              <a:t>路由协议类型</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分类路由协议</a:t>
            </a:r>
            <a:endParaRPr lang="zh-CN" altLang="en-US" sz="2800" dirty="0" smtClean="0">
              <a:solidFill>
                <a:schemeClr val="accent5">
                  <a:lumMod val="75000"/>
                </a:schemeClr>
              </a:solidFill>
              <a:ea typeface="黑体" pitchFamily="49" charset="-122"/>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7761" y="1436234"/>
            <a:ext cx="5855335" cy="516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19962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en-US" altLang="zh-CN" sz="2800" b="1" i="0" smtClean="0">
                <a:solidFill>
                  <a:srgbClr val="708CA1"/>
                </a:solidFill>
                <a:latin typeface="Arial"/>
                <a:ea typeface="黑体" pitchFamily="49" charset="-122"/>
                <a:cs typeface="+mj-cs"/>
              </a:rPr>
              <a:t>IGP </a:t>
            </a:r>
            <a:r>
              <a:rPr lang="zh-CN" altLang="en-US" sz="2800" b="1" i="0" smtClean="0">
                <a:solidFill>
                  <a:srgbClr val="708CA1"/>
                </a:solidFill>
                <a:latin typeface="Arial"/>
                <a:ea typeface="黑体" pitchFamily="49" charset="-122"/>
                <a:cs typeface="+mj-cs"/>
              </a:rPr>
              <a:t>和 </a:t>
            </a:r>
            <a:r>
              <a:rPr lang="en-US" altLang="zh-CN" sz="2800" b="1" i="0" smtClean="0">
                <a:solidFill>
                  <a:srgbClr val="708CA1"/>
                </a:solidFill>
                <a:latin typeface="Arial"/>
                <a:ea typeface="黑体" pitchFamily="49" charset="-122"/>
                <a:cs typeface="+mj-cs"/>
              </a:rPr>
              <a:t>EGP </a:t>
            </a:r>
            <a:r>
              <a:rPr lang="zh-CN" altLang="en-US" sz="2800" b="1" i="0" smtClean="0">
                <a:solidFill>
                  <a:srgbClr val="708CA1"/>
                </a:solidFill>
                <a:latin typeface="Arial"/>
                <a:ea typeface="黑体" pitchFamily="49" charset="-122"/>
                <a:cs typeface="+mj-cs"/>
              </a:rPr>
              <a:t>路由协议</a:t>
            </a:r>
            <a:endParaRPr lang="zh-CN" altLang="en-US" sz="2800" b="1" i="0">
              <a:solidFill>
                <a:srgbClr val="708CA1"/>
              </a:solidFill>
              <a:latin typeface="Arial"/>
              <a:ea typeface="黑体" pitchFamily="49" charset="-122"/>
              <a:cs typeface="+mj-cs"/>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1754289"/>
            <a:ext cx="6037943" cy="4157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2" y="1912091"/>
            <a:ext cx="3106057" cy="3105466"/>
          </a:xfrm>
          <a:prstGeom prst="rect">
            <a:avLst/>
          </a:prstGeom>
          <a:noFill/>
        </p:spPr>
        <p:txBody>
          <a:bodyPr wrap="square" rtlCol="0">
            <a:spAutoFit/>
          </a:bodyPr>
          <a:lstStyle/>
          <a:p>
            <a:pPr algn="l" eaLnBrk="1" hangingPunct="1">
              <a:lnSpc>
                <a:spcPct val="100000"/>
              </a:lnSpc>
              <a:buNone/>
            </a:pPr>
            <a:r>
              <a:rPr lang="zh-CN" altLang="fr-BE" sz="2200" b="1" i="0" dirty="0" smtClean="0">
                <a:solidFill>
                  <a:schemeClr val="tx1"/>
                </a:solidFill>
                <a:latin typeface="Arial"/>
                <a:ea typeface="黑体" pitchFamily="49" charset="-122"/>
              </a:rPr>
              <a:t>内部网关协议 </a:t>
            </a:r>
            <a:r>
              <a:rPr lang="fr-BE" altLang="zh-CN" sz="2200" b="1" i="0" dirty="0" smtClean="0">
                <a:solidFill>
                  <a:schemeClr val="tx1"/>
                </a:solidFill>
                <a:latin typeface="Arial"/>
                <a:ea typeface="黑体" pitchFamily="49" charset="-122"/>
              </a:rPr>
              <a:t>(IGP) </a:t>
            </a:r>
            <a:r>
              <a:rPr lang="fr-BE" altLang="zh-CN" sz="2200" b="0" i="0" dirty="0" smtClean="0">
                <a:solidFill>
                  <a:schemeClr val="tx1"/>
                </a:solidFill>
                <a:latin typeface="Arial"/>
                <a:ea typeface="黑体" pitchFamily="49" charset="-122"/>
              </a:rPr>
              <a:t>- </a:t>
            </a:r>
            <a:endParaRPr lang="zh-CN" altLang="en-US" sz="2200" dirty="0" smtClean="0">
              <a:ea typeface="黑体" pitchFamily="49" charset="-122"/>
            </a:endParaRPr>
          </a:p>
          <a:p>
            <a:pPr marL="342900" indent="-342900" algn="l" eaLnBrk="1" hangingPunct="1">
              <a:lnSpc>
                <a:spcPct val="100000"/>
              </a:lnSpc>
              <a:buFont typeface="Wingdings"/>
              <a:buChar char="§"/>
            </a:pPr>
            <a:r>
              <a:rPr lang="zh-CN" altLang="fr-BE" sz="2200" b="0" i="0" dirty="0" smtClean="0">
                <a:solidFill>
                  <a:schemeClr val="tx1"/>
                </a:solidFill>
                <a:latin typeface="Arial"/>
                <a:ea typeface="黑体" pitchFamily="49" charset="-122"/>
              </a:rPr>
              <a:t>用于在 </a:t>
            </a:r>
            <a:r>
              <a:rPr lang="fr-BE" altLang="zh-CN" sz="2200" b="0" i="0" dirty="0" smtClean="0">
                <a:solidFill>
                  <a:schemeClr val="tx1"/>
                </a:solidFill>
                <a:latin typeface="Arial"/>
                <a:ea typeface="黑体" pitchFamily="49" charset="-122"/>
              </a:rPr>
              <a:t>AS </a:t>
            </a:r>
            <a:r>
              <a:rPr lang="zh-CN" altLang="fr-BE" sz="2200" b="0" i="0" dirty="0" smtClean="0">
                <a:solidFill>
                  <a:schemeClr val="tx1"/>
                </a:solidFill>
                <a:latin typeface="Arial"/>
                <a:ea typeface="黑体" pitchFamily="49" charset="-122"/>
              </a:rPr>
              <a:t>中路由</a:t>
            </a:r>
          </a:p>
          <a:p>
            <a:pPr marL="342900" indent="-342900" algn="l" eaLnBrk="1" hangingPunct="1">
              <a:lnSpc>
                <a:spcPct val="100000"/>
              </a:lnSpc>
              <a:buFont typeface="Wingdings"/>
              <a:buChar char="§"/>
            </a:pPr>
            <a:r>
              <a:rPr lang="zh-CN" altLang="fr-BE" sz="2200" b="0" i="0" dirty="0" smtClean="0">
                <a:solidFill>
                  <a:schemeClr val="tx1"/>
                </a:solidFill>
                <a:latin typeface="Arial"/>
                <a:ea typeface="黑体" pitchFamily="49" charset="-122"/>
              </a:rPr>
              <a:t>包括 </a:t>
            </a:r>
            <a:r>
              <a:rPr lang="fr-BE" altLang="zh-CN" sz="2200" b="0" i="0" dirty="0" smtClean="0">
                <a:solidFill>
                  <a:schemeClr val="tx1"/>
                </a:solidFill>
                <a:latin typeface="Arial"/>
                <a:ea typeface="黑体" pitchFamily="49" charset="-122"/>
              </a:rPr>
              <a:t>RIP</a:t>
            </a:r>
            <a:r>
              <a:rPr lang="zh-CN" altLang="fr-BE" sz="2200" b="0" i="0" dirty="0" smtClean="0">
                <a:solidFill>
                  <a:schemeClr val="tx1"/>
                </a:solidFill>
                <a:latin typeface="Arial"/>
                <a:ea typeface="黑体" pitchFamily="49" charset="-122"/>
              </a:rPr>
              <a:t>、</a:t>
            </a:r>
            <a:r>
              <a:rPr lang="fr-BE" altLang="zh-CN" sz="2200" b="0" i="0" dirty="0" smtClean="0">
                <a:solidFill>
                  <a:schemeClr val="tx1"/>
                </a:solidFill>
                <a:latin typeface="Arial"/>
                <a:ea typeface="黑体" pitchFamily="49" charset="-122"/>
              </a:rPr>
              <a:t>EIGRP</a:t>
            </a:r>
            <a:r>
              <a:rPr lang="zh-CN" altLang="fr-BE" sz="2200" b="0" i="0" dirty="0" smtClean="0">
                <a:solidFill>
                  <a:schemeClr val="tx1"/>
                </a:solidFill>
                <a:latin typeface="Arial"/>
                <a:ea typeface="黑体" pitchFamily="49" charset="-122"/>
              </a:rPr>
              <a:t>、</a:t>
            </a:r>
            <a:r>
              <a:rPr lang="fr-BE" altLang="zh-CN" sz="2200" b="0" i="0" dirty="0" smtClean="0">
                <a:solidFill>
                  <a:schemeClr val="tx1"/>
                </a:solidFill>
                <a:latin typeface="Arial"/>
                <a:ea typeface="黑体" pitchFamily="49" charset="-122"/>
              </a:rPr>
              <a:t>OSPF </a:t>
            </a:r>
            <a:r>
              <a:rPr lang="zh-CN" altLang="fr-BE" sz="2200" b="0" i="0" dirty="0" smtClean="0">
                <a:solidFill>
                  <a:schemeClr val="tx1"/>
                </a:solidFill>
                <a:latin typeface="Arial"/>
                <a:ea typeface="黑体" pitchFamily="49" charset="-122"/>
              </a:rPr>
              <a:t>和 </a:t>
            </a:r>
            <a:r>
              <a:rPr lang="fr-BE" altLang="zh-CN" sz="2200" b="0" i="0" dirty="0" smtClean="0">
                <a:solidFill>
                  <a:schemeClr val="tx1"/>
                </a:solidFill>
                <a:latin typeface="Arial"/>
                <a:ea typeface="黑体" pitchFamily="49" charset="-122"/>
              </a:rPr>
              <a:t>IS-IS</a:t>
            </a:r>
            <a:endParaRPr lang="zh-CN" altLang="en-US" sz="2200" dirty="0" smtClean="0">
              <a:ea typeface="黑体" pitchFamily="49" charset="-122"/>
            </a:endParaRPr>
          </a:p>
          <a:p>
            <a:pPr algn="l" eaLnBrk="1" hangingPunct="1">
              <a:lnSpc>
                <a:spcPct val="100000"/>
              </a:lnSpc>
              <a:buNone/>
            </a:pPr>
            <a:r>
              <a:rPr lang="zh-CN" altLang="fr-BE" sz="2200" b="1" i="0" dirty="0" smtClean="0">
                <a:solidFill>
                  <a:schemeClr val="tx1"/>
                </a:solidFill>
                <a:latin typeface="Arial"/>
                <a:ea typeface="黑体" pitchFamily="49" charset="-122"/>
              </a:rPr>
              <a:t>外部网关协议 </a:t>
            </a:r>
            <a:r>
              <a:rPr lang="fr-BE" altLang="zh-CN" sz="2200" b="1" i="0" dirty="0" smtClean="0">
                <a:solidFill>
                  <a:schemeClr val="tx1"/>
                </a:solidFill>
                <a:latin typeface="Arial"/>
                <a:ea typeface="黑体" pitchFamily="49" charset="-122"/>
              </a:rPr>
              <a:t>(EGP)</a:t>
            </a:r>
            <a:r>
              <a:rPr lang="zh-CN" altLang="fr-BE" sz="2200" b="1" i="0" dirty="0" smtClean="0">
                <a:solidFill>
                  <a:schemeClr val="tx1"/>
                </a:solidFill>
                <a:latin typeface="Arial"/>
                <a:ea typeface="黑体" pitchFamily="49" charset="-122"/>
              </a:rPr>
              <a:t> </a:t>
            </a:r>
            <a:r>
              <a:rPr lang="fr-BE" altLang="zh-CN" sz="2200" b="0" i="0" dirty="0" smtClean="0">
                <a:solidFill>
                  <a:schemeClr val="tx1"/>
                </a:solidFill>
                <a:latin typeface="Arial"/>
                <a:ea typeface="黑体" pitchFamily="49" charset="-122"/>
              </a:rPr>
              <a:t>- </a:t>
            </a:r>
            <a:endParaRPr lang="zh-CN" altLang="en-US" sz="2200" dirty="0" smtClean="0">
              <a:ea typeface="黑体" pitchFamily="49" charset="-122"/>
            </a:endParaRPr>
          </a:p>
          <a:p>
            <a:pPr marL="342900" indent="-342900" algn="l" eaLnBrk="1" hangingPunct="1">
              <a:lnSpc>
                <a:spcPct val="100000"/>
              </a:lnSpc>
              <a:buFont typeface="Wingdings"/>
              <a:buChar char="§"/>
            </a:pPr>
            <a:r>
              <a:rPr lang="zh-CN" altLang="fr-BE" sz="2200" b="0" i="0" dirty="0" smtClean="0">
                <a:solidFill>
                  <a:schemeClr val="tx1"/>
                </a:solidFill>
                <a:latin typeface="Arial"/>
                <a:ea typeface="黑体" pitchFamily="49" charset="-122"/>
              </a:rPr>
              <a:t>用于在 </a:t>
            </a:r>
            <a:r>
              <a:rPr lang="fr-BE" altLang="zh-CN" sz="2200" b="0" i="0" dirty="0" smtClean="0">
                <a:solidFill>
                  <a:schemeClr val="tx1"/>
                </a:solidFill>
                <a:latin typeface="Arial"/>
                <a:ea typeface="黑体" pitchFamily="49" charset="-122"/>
              </a:rPr>
              <a:t>AS </a:t>
            </a:r>
            <a:r>
              <a:rPr lang="zh-CN" altLang="fr-BE" sz="2200" b="0" i="0" dirty="0" smtClean="0">
                <a:solidFill>
                  <a:schemeClr val="tx1"/>
                </a:solidFill>
                <a:latin typeface="Arial"/>
                <a:ea typeface="黑体" pitchFamily="49" charset="-122"/>
              </a:rPr>
              <a:t>之间路由</a:t>
            </a:r>
          </a:p>
          <a:p>
            <a:pPr marL="342900" indent="-342900" algn="l" eaLnBrk="1" hangingPunct="1">
              <a:lnSpc>
                <a:spcPct val="100000"/>
              </a:lnSpc>
              <a:buFont typeface="Wingdings"/>
              <a:buChar char="§"/>
            </a:pPr>
            <a:r>
              <a:rPr lang="fr-BE" altLang="zh-CN" sz="2200" b="0" i="0" dirty="0" smtClean="0">
                <a:solidFill>
                  <a:schemeClr val="tx1"/>
                </a:solidFill>
                <a:latin typeface="Arial"/>
                <a:ea typeface="黑体" pitchFamily="49" charset="-122"/>
              </a:rPr>
              <a:t>Internet </a:t>
            </a:r>
            <a:r>
              <a:rPr lang="zh-CN" altLang="fr-BE" sz="2200" b="0" i="0" dirty="0" smtClean="0">
                <a:solidFill>
                  <a:schemeClr val="tx1"/>
                </a:solidFill>
                <a:latin typeface="Arial"/>
                <a:ea typeface="黑体" pitchFamily="49" charset="-122"/>
              </a:rPr>
              <a:t>使用的官方路由协议</a:t>
            </a:r>
            <a:endParaRPr lang="zh-CN" altLang="en-US" sz="2200" dirty="0" smtClean="0">
              <a:ea typeface="黑体" pitchFamily="49" charset="-122"/>
            </a:endParaRPr>
          </a:p>
          <a:p>
            <a:pPr algn="l" eaLnBrk="1" hangingPunct="1">
              <a:buNone/>
            </a:pPr>
            <a:endParaRPr lang="zh-CN" altLang="en-US" sz="2200" dirty="0">
              <a:ea typeface="黑体" pitchFamily="49" charset="-122"/>
            </a:endParaRPr>
          </a:p>
        </p:txBody>
      </p:sp>
    </p:spTree>
    <p:extLst>
      <p:ext uri="{BB962C8B-B14F-4D97-AF65-F5344CB8AC3E}">
        <p14:creationId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6947" y="1756227"/>
            <a:ext cx="5339565" cy="3145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距离矢量路由协议</a:t>
            </a:r>
            <a:endParaRPr lang="zh-CN" altLang="en-US" sz="2800">
              <a:ea typeface="黑体" pitchFamily="49" charset="-122"/>
            </a:endParaRPr>
          </a:p>
        </p:txBody>
      </p:sp>
      <p:sp>
        <p:nvSpPr>
          <p:cNvPr id="2" name="TextBox 1"/>
          <p:cNvSpPr txBox="1"/>
          <p:nvPr/>
        </p:nvSpPr>
        <p:spPr>
          <a:xfrm>
            <a:off x="5556512" y="1640113"/>
            <a:ext cx="3587488" cy="2800767"/>
          </a:xfrm>
          <a:prstGeom prst="rect">
            <a:avLst/>
          </a:prstGeom>
          <a:noFill/>
        </p:spPr>
        <p:txBody>
          <a:bodyPr wrap="square" rtlCol="0">
            <a:spAutoFit/>
          </a:bodyPr>
          <a:lstStyle/>
          <a:p>
            <a:pPr algn="l" eaLnBrk="1" hangingPunct="1">
              <a:lnSpc>
                <a:spcPct val="100000"/>
              </a:lnSpc>
              <a:buNone/>
            </a:pPr>
            <a:r>
              <a:rPr lang="zh-CN" altLang="fr-BE" sz="2200" b="0" i="0" dirty="0" smtClean="0">
                <a:solidFill>
                  <a:schemeClr val="tx1"/>
                </a:solidFill>
                <a:latin typeface="Arial"/>
                <a:ea typeface="黑体" pitchFamily="49" charset="-122"/>
              </a:rPr>
              <a:t>距离矢量 </a:t>
            </a:r>
            <a:r>
              <a:rPr lang="fr-BE" altLang="zh-CN" sz="2200" b="0" i="0" dirty="0" smtClean="0">
                <a:solidFill>
                  <a:schemeClr val="tx1"/>
                </a:solidFill>
                <a:latin typeface="Arial"/>
                <a:ea typeface="黑体" pitchFamily="49" charset="-122"/>
              </a:rPr>
              <a:t>IPv4 IGP</a:t>
            </a:r>
            <a:r>
              <a:rPr lang="zh-CN" altLang="fr-BE" sz="2200" b="0" i="0" dirty="0" smtClean="0">
                <a:solidFill>
                  <a:schemeClr val="tx1"/>
                </a:solidFill>
                <a:latin typeface="Arial"/>
                <a:ea typeface="黑体" pitchFamily="49" charset="-122"/>
              </a:rPr>
              <a:t>：</a:t>
            </a:r>
          </a:p>
          <a:p>
            <a:pPr marL="342900" indent="-342900" algn="l" eaLnBrk="1" hangingPunct="1">
              <a:lnSpc>
                <a:spcPct val="100000"/>
              </a:lnSpc>
              <a:buFont typeface="Wingdings"/>
              <a:buChar char="§"/>
            </a:pPr>
            <a:r>
              <a:rPr lang="fr-BE" altLang="zh-CN" sz="2200" b="1" i="0" dirty="0" smtClean="0">
                <a:solidFill>
                  <a:schemeClr val="tx1"/>
                </a:solidFill>
                <a:latin typeface="Arial"/>
                <a:ea typeface="黑体" pitchFamily="49" charset="-122"/>
              </a:rPr>
              <a:t>RIPv1</a:t>
            </a:r>
            <a:r>
              <a:rPr lang="zh-CN" altLang="fr-BE" sz="2200" b="1" i="0" dirty="0" smtClean="0">
                <a:solidFill>
                  <a:schemeClr val="tx1"/>
                </a:solidFill>
                <a:latin typeface="Arial"/>
                <a:ea typeface="黑体" pitchFamily="49" charset="-122"/>
              </a:rPr>
              <a:t> </a:t>
            </a:r>
            <a:r>
              <a:rPr lang="fr-BE" altLang="zh-CN" sz="2200" b="0" i="0" dirty="0" smtClean="0">
                <a:solidFill>
                  <a:schemeClr val="tx1"/>
                </a:solidFill>
                <a:latin typeface="Arial"/>
                <a:ea typeface="黑体" pitchFamily="49" charset="-122"/>
              </a:rPr>
              <a:t>- </a:t>
            </a:r>
            <a:r>
              <a:rPr lang="zh-CN" altLang="fr-BE" sz="2200" b="0" i="0" dirty="0" smtClean="0">
                <a:solidFill>
                  <a:schemeClr val="tx1"/>
                </a:solidFill>
                <a:latin typeface="Arial"/>
                <a:ea typeface="黑体" pitchFamily="49" charset="-122"/>
              </a:rPr>
              <a:t>第一代传统协议</a:t>
            </a:r>
          </a:p>
          <a:p>
            <a:pPr marL="342900" indent="-342900" algn="l" eaLnBrk="1" hangingPunct="1">
              <a:lnSpc>
                <a:spcPct val="100000"/>
              </a:lnSpc>
              <a:buFont typeface="Wingdings"/>
              <a:buChar char="§"/>
            </a:pPr>
            <a:r>
              <a:rPr lang="fr-BE" altLang="zh-CN" sz="2200" b="1" i="0" dirty="0" smtClean="0">
                <a:solidFill>
                  <a:schemeClr val="tx1"/>
                </a:solidFill>
                <a:latin typeface="Arial"/>
                <a:ea typeface="黑体" pitchFamily="49" charset="-122"/>
              </a:rPr>
              <a:t>RIPv2</a:t>
            </a:r>
            <a:r>
              <a:rPr lang="zh-CN" altLang="fr-BE" sz="2200" b="1" i="0" dirty="0" smtClean="0">
                <a:solidFill>
                  <a:schemeClr val="tx1"/>
                </a:solidFill>
                <a:latin typeface="Arial"/>
                <a:ea typeface="黑体" pitchFamily="49" charset="-122"/>
              </a:rPr>
              <a:t> </a:t>
            </a:r>
            <a:r>
              <a:rPr lang="fr-BE" altLang="zh-CN" sz="2200" b="0" i="0" dirty="0" smtClean="0">
                <a:solidFill>
                  <a:schemeClr val="tx1"/>
                </a:solidFill>
                <a:latin typeface="Arial"/>
                <a:ea typeface="黑体" pitchFamily="49" charset="-122"/>
              </a:rPr>
              <a:t>- </a:t>
            </a:r>
            <a:r>
              <a:rPr lang="zh-CN" altLang="fr-BE" sz="2200" b="0" i="0" dirty="0" smtClean="0">
                <a:solidFill>
                  <a:schemeClr val="tx1"/>
                </a:solidFill>
                <a:latin typeface="Arial"/>
                <a:ea typeface="黑体" pitchFamily="49" charset="-122"/>
              </a:rPr>
              <a:t>简单距离矢量路由协议</a:t>
            </a:r>
          </a:p>
          <a:p>
            <a:pPr marL="342900" indent="-342900" algn="l" eaLnBrk="1" hangingPunct="1">
              <a:lnSpc>
                <a:spcPct val="100000"/>
              </a:lnSpc>
              <a:buFont typeface="Wingdings"/>
              <a:buChar char="§"/>
            </a:pPr>
            <a:r>
              <a:rPr lang="fr-BE" altLang="zh-CN" sz="2200" b="1" i="0" dirty="0" smtClean="0">
                <a:solidFill>
                  <a:schemeClr val="tx1"/>
                </a:solidFill>
                <a:latin typeface="Arial"/>
                <a:ea typeface="黑体" pitchFamily="49" charset="-122"/>
              </a:rPr>
              <a:t>IGRP</a:t>
            </a:r>
            <a:r>
              <a:rPr lang="zh-CN" altLang="fr-BE" sz="2200" b="1" i="0" dirty="0" smtClean="0">
                <a:solidFill>
                  <a:schemeClr val="tx1"/>
                </a:solidFill>
                <a:latin typeface="Arial"/>
                <a:ea typeface="黑体" pitchFamily="49" charset="-122"/>
              </a:rPr>
              <a:t> </a:t>
            </a:r>
            <a:r>
              <a:rPr lang="fr-BE" altLang="zh-CN" sz="2200" b="0" i="0" dirty="0" smtClean="0">
                <a:solidFill>
                  <a:schemeClr val="tx1"/>
                </a:solidFill>
                <a:latin typeface="Arial"/>
                <a:ea typeface="黑体" pitchFamily="49" charset="-122"/>
              </a:rPr>
              <a:t>- </a:t>
            </a:r>
            <a:r>
              <a:rPr lang="zh-CN" altLang="fr-BE" sz="2200" b="0" i="0" dirty="0" smtClean="0">
                <a:solidFill>
                  <a:schemeClr val="tx1"/>
                </a:solidFill>
                <a:latin typeface="Arial"/>
                <a:ea typeface="黑体" pitchFamily="49" charset="-122"/>
              </a:rPr>
              <a:t>第一代思科专有协议（已过时）</a:t>
            </a:r>
          </a:p>
          <a:p>
            <a:pPr marL="342900" indent="-342900" algn="l" eaLnBrk="1" hangingPunct="1">
              <a:lnSpc>
                <a:spcPct val="100000"/>
              </a:lnSpc>
              <a:buFont typeface="Wingdings"/>
              <a:buChar char="§"/>
            </a:pPr>
            <a:r>
              <a:rPr lang="fr-BE" altLang="zh-CN" sz="2200" b="1" i="0" dirty="0" smtClean="0">
                <a:solidFill>
                  <a:schemeClr val="tx1"/>
                </a:solidFill>
                <a:latin typeface="Arial"/>
                <a:ea typeface="黑体" pitchFamily="49" charset="-122"/>
              </a:rPr>
              <a:t>EIGRP</a:t>
            </a:r>
            <a:r>
              <a:rPr lang="zh-CN" altLang="fr-BE" sz="2200" b="0" i="0" dirty="0" smtClean="0">
                <a:solidFill>
                  <a:schemeClr val="tx1"/>
                </a:solidFill>
                <a:latin typeface="Arial"/>
                <a:ea typeface="黑体" pitchFamily="49" charset="-122"/>
              </a:rPr>
              <a:t> </a:t>
            </a:r>
            <a:r>
              <a:rPr lang="fr-BE" altLang="zh-CN" sz="2200" b="0" i="0" dirty="0" smtClean="0">
                <a:solidFill>
                  <a:schemeClr val="tx1"/>
                </a:solidFill>
                <a:latin typeface="Arial"/>
                <a:ea typeface="黑体" pitchFamily="49" charset="-122"/>
              </a:rPr>
              <a:t>- </a:t>
            </a:r>
            <a:r>
              <a:rPr lang="zh-CN" altLang="fr-BE" sz="2200" b="0" i="0" dirty="0" smtClean="0">
                <a:solidFill>
                  <a:schemeClr val="tx1"/>
                </a:solidFill>
                <a:latin typeface="Arial"/>
                <a:ea typeface="黑体" pitchFamily="49" charset="-122"/>
              </a:rPr>
              <a:t>距离矢量路由高级版</a:t>
            </a:r>
            <a:endParaRPr lang="zh-CN" altLang="en-US" sz="2200" dirty="0">
              <a:ea typeface="黑体" pitchFamily="49" charset="-122"/>
            </a:endParaRPr>
          </a:p>
        </p:txBody>
      </p:sp>
      <p:sp>
        <p:nvSpPr>
          <p:cNvPr id="3" name="TextBox 2"/>
          <p:cNvSpPr txBox="1"/>
          <p:nvPr/>
        </p:nvSpPr>
        <p:spPr>
          <a:xfrm>
            <a:off x="638629" y="5384798"/>
            <a:ext cx="4281714" cy="1089529"/>
          </a:xfrm>
          <a:prstGeom prst="rect">
            <a:avLst/>
          </a:prstGeom>
          <a:noFill/>
        </p:spPr>
        <p:txBody>
          <a:bodyPr wrap="square" rtlCol="0">
            <a:spAutoFit/>
          </a:bodyPr>
          <a:lstStyle/>
          <a:p>
            <a:pPr algn="ctr" eaLnBrk="1" hangingPunct="1">
              <a:lnSpc>
                <a:spcPct val="90000"/>
              </a:lnSpc>
              <a:buNone/>
            </a:pPr>
            <a:r>
              <a:rPr lang="zh-CN" altLang="fr-BE" sz="2400" b="0" i="0" dirty="0" smtClean="0">
                <a:solidFill>
                  <a:schemeClr val="tx1"/>
                </a:solidFill>
                <a:latin typeface="Arial"/>
                <a:ea typeface="黑体" pitchFamily="49" charset="-122"/>
                <a:cs typeface="+mn-cs"/>
              </a:rPr>
              <a:t>对于 </a:t>
            </a:r>
            <a:r>
              <a:rPr lang="fr-BE" altLang="zh-CN" sz="2400" b="0" i="0" dirty="0" smtClean="0">
                <a:solidFill>
                  <a:schemeClr val="tx1"/>
                </a:solidFill>
                <a:latin typeface="Arial"/>
                <a:ea typeface="黑体" pitchFamily="49" charset="-122"/>
                <a:cs typeface="+mn-cs"/>
              </a:rPr>
              <a:t>R1</a:t>
            </a:r>
            <a:r>
              <a:rPr lang="zh-CN" altLang="fr-BE" sz="2400" b="0" i="0" dirty="0" smtClean="0">
                <a:solidFill>
                  <a:schemeClr val="tx1"/>
                </a:solidFill>
                <a:latin typeface="Arial"/>
                <a:ea typeface="黑体" pitchFamily="49" charset="-122"/>
                <a:cs typeface="+mn-cs"/>
              </a:rPr>
              <a:t>，</a:t>
            </a:r>
            <a:r>
              <a:rPr lang="fr-BE" altLang="zh-CN" sz="2400" b="0" i="0" dirty="0" smtClean="0">
                <a:solidFill>
                  <a:schemeClr val="tx1"/>
                </a:solidFill>
                <a:latin typeface="Arial"/>
                <a:ea typeface="黑体" pitchFamily="49" charset="-122"/>
                <a:cs typeface="+mn-cs"/>
              </a:rPr>
              <a:t>172.16.3.0/24 </a:t>
            </a:r>
            <a:r>
              <a:rPr lang="zh-CN" altLang="fr-BE" sz="2400" b="0" i="0" dirty="0" smtClean="0">
                <a:solidFill>
                  <a:schemeClr val="tx1"/>
                </a:solidFill>
                <a:latin typeface="Arial"/>
                <a:ea typeface="黑体" pitchFamily="49" charset="-122"/>
                <a:cs typeface="+mn-cs"/>
              </a:rPr>
              <a:t>为一跳远（距离），可通过 </a:t>
            </a:r>
            <a:r>
              <a:rPr lang="fr-BE" altLang="zh-CN" sz="2400" b="0" i="0" dirty="0" smtClean="0">
                <a:solidFill>
                  <a:schemeClr val="tx1"/>
                </a:solidFill>
                <a:latin typeface="Arial"/>
                <a:ea typeface="黑体" pitchFamily="49" charset="-122"/>
                <a:cs typeface="+mn-cs"/>
              </a:rPr>
              <a:t>R2</a:t>
            </a:r>
            <a:r>
              <a:rPr lang="zh-CN" altLang="fr-BE" sz="2400" b="0" i="0" dirty="0" smtClean="0">
                <a:solidFill>
                  <a:schemeClr val="tx1"/>
                </a:solidFill>
                <a:latin typeface="Arial"/>
                <a:ea typeface="黑体" pitchFamily="49" charset="-122"/>
                <a:cs typeface="+mn-cs"/>
              </a:rPr>
              <a:t>（矢量）到达</a:t>
            </a:r>
            <a:endParaRPr lang="zh-CN" altLang="en-US" dirty="0">
              <a:ea typeface="黑体" pitchFamily="49" charset="-122"/>
            </a:endParaRPr>
          </a:p>
        </p:txBody>
      </p:sp>
    </p:spTree>
    <p:extLst>
      <p:ext uri="{BB962C8B-B14F-4D97-AF65-F5344CB8AC3E}">
        <p14:creationId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lnSpc>
                <a:spcPct val="100000"/>
              </a:lnSpc>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距离矢量或链路状态路由协议</a:t>
            </a:r>
            <a:endParaRPr lang="zh-CN" altLang="en-US" sz="2800">
              <a:ea typeface="黑体" pitchFamily="49" charset="-122"/>
            </a:endParaRPr>
          </a:p>
        </p:txBody>
      </p:sp>
      <p:sp>
        <p:nvSpPr>
          <p:cNvPr id="4" name="Rectangle 3"/>
          <p:cNvSpPr/>
          <p:nvPr/>
        </p:nvSpPr>
        <p:spPr>
          <a:xfrm>
            <a:off x="1973943" y="1872343"/>
            <a:ext cx="4884057" cy="830997"/>
          </a:xfrm>
          <a:prstGeom prst="rect">
            <a:avLst/>
          </a:prstGeom>
          <a:ln w="12700">
            <a:solidFill>
              <a:schemeClr val="tx1"/>
            </a:solidFill>
          </a:ln>
        </p:spPr>
        <p:txBody>
          <a:bodyPr wrap="square">
            <a:spAutoFit/>
          </a:bodyPr>
          <a:lstStyle/>
          <a:p>
            <a:pPr algn="ctr">
              <a:lnSpc>
                <a:spcPct val="100000"/>
              </a:lnSpc>
              <a:buNone/>
            </a:pPr>
            <a:r>
              <a:rPr lang="zh-CN" altLang="fr-BE" sz="2400" b="0" i="0" smtClean="0">
                <a:solidFill>
                  <a:schemeClr val="tx1"/>
                </a:solidFill>
                <a:latin typeface="Arial"/>
                <a:ea typeface="黑体" pitchFamily="49" charset="-122"/>
                <a:cs typeface="+mn-cs"/>
              </a:rPr>
              <a:t>距离矢量协议将路由器作为通往最终目的地的路径上的路标。</a:t>
            </a:r>
            <a:endParaRPr lang="zh-CN" altLang="fr-BE" sz="2400" b="0" i="0">
              <a:solidFill>
                <a:schemeClr val="tx1"/>
              </a:solidFill>
              <a:latin typeface="Arial"/>
              <a:ea typeface="黑体" pitchFamily="49" charset="-122"/>
              <a:cs typeface="+mn-cs"/>
            </a:endParaRPr>
          </a:p>
        </p:txBody>
      </p:sp>
      <p:sp>
        <p:nvSpPr>
          <p:cNvPr id="5" name="Rectangle 4"/>
          <p:cNvSpPr/>
          <p:nvPr/>
        </p:nvSpPr>
        <p:spPr>
          <a:xfrm>
            <a:off x="928914" y="3441679"/>
            <a:ext cx="7358743" cy="1938992"/>
          </a:xfrm>
          <a:prstGeom prst="rect">
            <a:avLst/>
          </a:prstGeom>
          <a:ln w="12700">
            <a:solidFill>
              <a:schemeClr val="tx1"/>
            </a:solidFill>
          </a:ln>
        </p:spPr>
        <p:txBody>
          <a:bodyPr wrap="square">
            <a:spAutoFit/>
          </a:bodyPr>
          <a:lstStyle/>
          <a:p>
            <a:pPr algn="l">
              <a:lnSpc>
                <a:spcPct val="100000"/>
              </a:lnSpc>
              <a:buNone/>
            </a:pPr>
            <a:r>
              <a:rPr lang="zh-CN" altLang="fr-BE" sz="2400" b="0" i="0" dirty="0" smtClean="0">
                <a:solidFill>
                  <a:schemeClr val="tx1"/>
                </a:solidFill>
                <a:latin typeface="Arial"/>
                <a:ea typeface="黑体" pitchFamily="49" charset="-122"/>
                <a:cs typeface="+mn-cs"/>
              </a:rPr>
              <a:t>链路状态路由协议好像具有完整的网络拓扑映射。从源到目的网络的路途中并不需要路标，因为所有链路状态路由器都使用相同的网络地图。链路状态路由器使用链路状态信息来创建拓扑图，并在拓扑结构中选择到达所有目的网络的最佳路径。</a:t>
            </a:r>
            <a:endParaRPr lang="zh-CN" altLang="en-US" dirty="0">
              <a:ea typeface="黑体" pitchFamily="49" charset="-122"/>
            </a:endParaRPr>
          </a:p>
        </p:txBody>
      </p:sp>
    </p:spTree>
    <p:extLst>
      <p:ext uri="{BB962C8B-B14F-4D97-AF65-F5344CB8AC3E}">
        <p14:creationId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951" y="1762784"/>
            <a:ext cx="6183792" cy="4604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链路状态路由协议</a:t>
            </a:r>
            <a:endParaRPr lang="zh-CN" altLang="en-US" sz="2800">
              <a:ea typeface="黑体" pitchFamily="49" charset="-122"/>
            </a:endParaRPr>
          </a:p>
        </p:txBody>
      </p:sp>
      <p:sp>
        <p:nvSpPr>
          <p:cNvPr id="2" name="TextBox 1"/>
          <p:cNvSpPr txBox="1"/>
          <p:nvPr/>
        </p:nvSpPr>
        <p:spPr>
          <a:xfrm>
            <a:off x="5558971" y="2191656"/>
            <a:ext cx="3251200" cy="1938992"/>
          </a:xfrm>
          <a:prstGeom prst="rect">
            <a:avLst/>
          </a:prstGeom>
          <a:noFill/>
        </p:spPr>
        <p:txBody>
          <a:bodyPr wrap="square" rtlCol="0">
            <a:spAutoFit/>
          </a:bodyPr>
          <a:lstStyle/>
          <a:p>
            <a:pPr algn="l">
              <a:lnSpc>
                <a:spcPct val="100000"/>
              </a:lnSpc>
              <a:buNone/>
            </a:pPr>
            <a:r>
              <a:rPr lang="zh-CN" altLang="en-US" sz="2400" b="0" i="0" dirty="0" smtClean="0">
                <a:solidFill>
                  <a:schemeClr val="tx1"/>
                </a:solidFill>
                <a:latin typeface="Arial"/>
                <a:ea typeface="黑体" pitchFamily="49" charset="-122"/>
                <a:cs typeface="+mn-cs"/>
              </a:rPr>
              <a:t>链路状态 </a:t>
            </a:r>
            <a:r>
              <a:rPr lang="fr-BE" altLang="zh-CN" sz="2400" b="0" i="0" dirty="0" smtClean="0">
                <a:solidFill>
                  <a:schemeClr val="tx1"/>
                </a:solidFill>
                <a:latin typeface="Arial"/>
                <a:ea typeface="黑体" pitchFamily="49" charset="-122"/>
                <a:cs typeface="+mn-cs"/>
              </a:rPr>
              <a:t>IPv4 IGP</a:t>
            </a:r>
            <a:r>
              <a:rPr lang="zh-CN" altLang="en-US" sz="2400" b="0" i="0" dirty="0" smtClean="0">
                <a:solidFill>
                  <a:schemeClr val="tx1"/>
                </a:solidFill>
                <a:latin typeface="Arial"/>
                <a:ea typeface="黑体" pitchFamily="49" charset="-122"/>
                <a:cs typeface="+mn-cs"/>
              </a:rPr>
              <a:t>：</a:t>
            </a:r>
            <a:endParaRPr lang="zh-CN" altLang="en-US" dirty="0" smtClean="0">
              <a:ea typeface="黑体" pitchFamily="49" charset="-122"/>
            </a:endParaRPr>
          </a:p>
          <a:p>
            <a:pPr marL="342900" indent="-342900" algn="l">
              <a:lnSpc>
                <a:spcPct val="100000"/>
              </a:lnSpc>
              <a:buFont typeface="Wingdings"/>
              <a:buChar char="§"/>
            </a:pPr>
            <a:r>
              <a:rPr lang="fr-BE" altLang="zh-CN" sz="2400" b="1" i="0" dirty="0" smtClean="0">
                <a:solidFill>
                  <a:schemeClr val="tx1"/>
                </a:solidFill>
                <a:latin typeface="Arial"/>
                <a:ea typeface="黑体" pitchFamily="49" charset="-122"/>
                <a:cs typeface="+mn-cs"/>
              </a:rPr>
              <a:t>OSPF </a:t>
            </a:r>
            <a:r>
              <a:rPr lang="fr-BE" altLang="zh-CN" sz="2400" b="0" i="0" dirty="0" smtClean="0">
                <a:solidFill>
                  <a:schemeClr val="tx1"/>
                </a:solidFill>
                <a:latin typeface="Arial"/>
                <a:ea typeface="黑体" pitchFamily="49" charset="-122"/>
                <a:cs typeface="+mn-cs"/>
              </a:rPr>
              <a:t>- </a:t>
            </a:r>
            <a:r>
              <a:rPr lang="zh-CN" altLang="en-US" sz="2400" b="0" i="0" dirty="0" smtClean="0">
                <a:solidFill>
                  <a:schemeClr val="tx1"/>
                </a:solidFill>
                <a:latin typeface="Arial"/>
                <a:ea typeface="黑体" pitchFamily="49" charset="-122"/>
                <a:cs typeface="+mn-cs"/>
              </a:rPr>
              <a:t>常见的基于标准的路由协议</a:t>
            </a:r>
            <a:endParaRPr lang="zh-CN" altLang="en-US" dirty="0" smtClean="0">
              <a:ea typeface="黑体" pitchFamily="49" charset="-122"/>
            </a:endParaRPr>
          </a:p>
          <a:p>
            <a:pPr marL="342900" indent="-342900" algn="l">
              <a:lnSpc>
                <a:spcPct val="100000"/>
              </a:lnSpc>
              <a:buFont typeface="Wingdings"/>
              <a:buChar char="§"/>
            </a:pPr>
            <a:r>
              <a:rPr lang="fr-BE" altLang="zh-CN" sz="2400" b="1" i="0" dirty="0" smtClean="0">
                <a:solidFill>
                  <a:schemeClr val="tx1"/>
                </a:solidFill>
                <a:latin typeface="Arial"/>
                <a:ea typeface="黑体" pitchFamily="49" charset="-122"/>
                <a:cs typeface="+mn-cs"/>
              </a:rPr>
              <a:t>IS-IS</a:t>
            </a:r>
            <a:r>
              <a:rPr lang="zh-CN" altLang="en-US" sz="2400" b="0" i="0" dirty="0" smtClean="0">
                <a:solidFill>
                  <a:schemeClr val="tx1"/>
                </a:solidFill>
                <a:latin typeface="Arial"/>
                <a:ea typeface="黑体" pitchFamily="49" charset="-122"/>
                <a:cs typeface="+mn-cs"/>
              </a:rPr>
              <a:t> </a:t>
            </a:r>
            <a:r>
              <a:rPr lang="fr-BE" altLang="zh-CN" sz="2400" b="0" i="0" dirty="0" smtClean="0">
                <a:solidFill>
                  <a:schemeClr val="tx1"/>
                </a:solidFill>
                <a:latin typeface="Arial"/>
                <a:ea typeface="黑体" pitchFamily="49" charset="-122"/>
                <a:cs typeface="+mn-cs"/>
              </a:rPr>
              <a:t>- </a:t>
            </a:r>
            <a:r>
              <a:rPr lang="zh-CN" altLang="en-US" sz="2400" b="0" i="0" dirty="0" smtClean="0">
                <a:solidFill>
                  <a:schemeClr val="tx1"/>
                </a:solidFill>
                <a:latin typeface="Arial"/>
                <a:ea typeface="黑体" pitchFamily="49" charset="-122"/>
                <a:cs typeface="+mn-cs"/>
              </a:rPr>
              <a:t>常见于提供商网络。</a:t>
            </a:r>
            <a:endParaRPr lang="zh-CN" altLang="en-US" dirty="0">
              <a:ea typeface="黑体" pitchFamily="49" charset="-122"/>
            </a:endParaRPr>
          </a:p>
        </p:txBody>
      </p:sp>
    </p:spTree>
    <p:extLst>
      <p:ext uri="{BB962C8B-B14F-4D97-AF65-F5344CB8AC3E}">
        <p14:creationId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有类路由协议</a:t>
            </a:r>
            <a:endParaRPr lang="zh-CN" altLang="en-US" sz="2800">
              <a:ea typeface="黑体" pitchFamily="49" charset="-122"/>
            </a:endParaRPr>
          </a:p>
        </p:txBody>
      </p:sp>
      <p:sp>
        <p:nvSpPr>
          <p:cNvPr id="2" name="TextBox 1"/>
          <p:cNvSpPr txBox="1"/>
          <p:nvPr/>
        </p:nvSpPr>
        <p:spPr>
          <a:xfrm>
            <a:off x="478971" y="1843316"/>
            <a:ext cx="8331200" cy="2751522"/>
          </a:xfrm>
          <a:prstGeom prst="rect">
            <a:avLst/>
          </a:prstGeom>
          <a:noFill/>
        </p:spPr>
        <p:txBody>
          <a:bodyPr wrap="square" rtlCol="0">
            <a:spAutoFit/>
          </a:bodyPr>
          <a:lstStyle/>
          <a:p>
            <a:pPr marL="342900" indent="-342900" algn="l">
              <a:buFont typeface="Wingdings"/>
              <a:buChar char="§"/>
            </a:pPr>
            <a:r>
              <a:rPr lang="zh-CN" altLang="fr-BE" sz="2400" b="0" i="0" smtClean="0">
                <a:solidFill>
                  <a:schemeClr val="tx1"/>
                </a:solidFill>
                <a:latin typeface="Arial"/>
                <a:ea typeface="黑体" pitchFamily="49" charset="-122"/>
                <a:cs typeface="+mn-cs"/>
              </a:rPr>
              <a:t>有类路由协议在其路由更新中不发送子网掩码信息 </a:t>
            </a:r>
          </a:p>
          <a:p>
            <a:pPr marL="800100" lvl="1" indent="-342900" algn="l">
              <a:buFont typeface="Arial"/>
              <a:buChar char="•"/>
            </a:pPr>
            <a:r>
              <a:rPr lang="zh-CN" altLang="fr-BE" sz="2400" b="0" i="0" smtClean="0">
                <a:solidFill>
                  <a:schemeClr val="tx1"/>
                </a:solidFill>
                <a:latin typeface="Arial"/>
                <a:ea typeface="黑体" pitchFamily="49" charset="-122"/>
                <a:cs typeface="+mn-cs"/>
              </a:rPr>
              <a:t>仅 </a:t>
            </a:r>
            <a:r>
              <a:rPr lang="fr-BE" altLang="zh-CN" sz="2400" b="0" i="0" smtClean="0">
                <a:solidFill>
                  <a:schemeClr val="tx1"/>
                </a:solidFill>
                <a:latin typeface="Arial"/>
                <a:ea typeface="黑体" pitchFamily="49" charset="-122"/>
                <a:cs typeface="+mn-cs"/>
              </a:rPr>
              <a:t>RIPv1 </a:t>
            </a:r>
            <a:r>
              <a:rPr lang="zh-CN" altLang="fr-BE" sz="2400" b="0" i="0" smtClean="0">
                <a:solidFill>
                  <a:schemeClr val="tx1"/>
                </a:solidFill>
                <a:latin typeface="Arial"/>
                <a:ea typeface="黑体" pitchFamily="49" charset="-122"/>
                <a:cs typeface="+mn-cs"/>
              </a:rPr>
              <a:t>和 </a:t>
            </a:r>
            <a:r>
              <a:rPr lang="fr-BE" altLang="zh-CN" sz="2400" b="0" i="0" smtClean="0">
                <a:solidFill>
                  <a:schemeClr val="tx1"/>
                </a:solidFill>
                <a:latin typeface="Arial"/>
                <a:ea typeface="黑体" pitchFamily="49" charset="-122"/>
                <a:cs typeface="+mn-cs"/>
              </a:rPr>
              <a:t>IGRP </a:t>
            </a:r>
            <a:r>
              <a:rPr lang="zh-CN" altLang="fr-BE" sz="2400" b="0" i="0" smtClean="0">
                <a:solidFill>
                  <a:schemeClr val="tx1"/>
                </a:solidFill>
                <a:latin typeface="Arial"/>
                <a:ea typeface="黑体" pitchFamily="49" charset="-122"/>
                <a:cs typeface="+mn-cs"/>
              </a:rPr>
              <a:t>是有类的</a:t>
            </a:r>
            <a:endParaRPr lang="zh-CN" altLang="en-US" smtClean="0">
              <a:ea typeface="黑体" pitchFamily="49" charset="-122"/>
            </a:endParaRPr>
          </a:p>
          <a:p>
            <a:pPr marL="800100" lvl="1" indent="-342900" algn="l">
              <a:buFont typeface="Arial"/>
              <a:buChar char="•"/>
            </a:pPr>
            <a:r>
              <a:rPr lang="zh-CN" altLang="fr-BE" sz="2400" b="0" i="0" smtClean="0">
                <a:solidFill>
                  <a:schemeClr val="tx1"/>
                </a:solidFill>
                <a:latin typeface="Arial"/>
                <a:ea typeface="黑体" pitchFamily="49" charset="-122"/>
                <a:cs typeface="+mn-cs"/>
              </a:rPr>
              <a:t>根据类别（</a:t>
            </a:r>
            <a:r>
              <a:rPr lang="fr-BE" altLang="zh-CN" sz="2400" b="0" i="0" smtClean="0">
                <a:solidFill>
                  <a:schemeClr val="tx1"/>
                </a:solidFill>
                <a:latin typeface="Arial"/>
                <a:ea typeface="黑体" pitchFamily="49" charset="-122"/>
                <a:cs typeface="+mn-cs"/>
              </a:rPr>
              <a:t>A </a:t>
            </a:r>
            <a:r>
              <a:rPr lang="zh-CN" altLang="fr-BE" sz="2400" b="0" i="0" smtClean="0">
                <a:solidFill>
                  <a:schemeClr val="tx1"/>
                </a:solidFill>
                <a:latin typeface="Arial"/>
                <a:ea typeface="黑体" pitchFamily="49" charset="-122"/>
                <a:cs typeface="+mn-cs"/>
              </a:rPr>
              <a:t>类、</a:t>
            </a:r>
            <a:r>
              <a:rPr lang="fr-BE" altLang="zh-CN" sz="2400" b="0" i="0" smtClean="0">
                <a:solidFill>
                  <a:schemeClr val="tx1"/>
                </a:solidFill>
                <a:latin typeface="Arial"/>
                <a:ea typeface="黑体" pitchFamily="49" charset="-122"/>
                <a:cs typeface="+mn-cs"/>
              </a:rPr>
              <a:t>B </a:t>
            </a:r>
            <a:r>
              <a:rPr lang="zh-CN" altLang="fr-BE" sz="2400" b="0" i="0" smtClean="0">
                <a:solidFill>
                  <a:schemeClr val="tx1"/>
                </a:solidFill>
                <a:latin typeface="Arial"/>
                <a:ea typeface="黑体" pitchFamily="49" charset="-122"/>
                <a:cs typeface="+mn-cs"/>
              </a:rPr>
              <a:t>类或 </a:t>
            </a:r>
            <a:r>
              <a:rPr lang="fr-BE" altLang="zh-CN" sz="2400" b="0" i="0" smtClean="0">
                <a:solidFill>
                  <a:schemeClr val="tx1"/>
                </a:solidFill>
                <a:latin typeface="Arial"/>
                <a:ea typeface="黑体" pitchFamily="49" charset="-122"/>
                <a:cs typeface="+mn-cs"/>
              </a:rPr>
              <a:t>C </a:t>
            </a:r>
            <a:r>
              <a:rPr lang="zh-CN" altLang="fr-BE" sz="2400" b="0" i="0" smtClean="0">
                <a:solidFill>
                  <a:schemeClr val="tx1"/>
                </a:solidFill>
                <a:latin typeface="Arial"/>
                <a:ea typeface="黑体" pitchFamily="49" charset="-122"/>
                <a:cs typeface="+mn-cs"/>
              </a:rPr>
              <a:t>类）分配网络地址时创建这两类协议</a:t>
            </a:r>
            <a:endParaRPr lang="zh-CN" altLang="en-CA" smtClean="0">
              <a:ea typeface="黑体" pitchFamily="49" charset="-122"/>
            </a:endParaRPr>
          </a:p>
          <a:p>
            <a:pPr marL="800100" lvl="1" indent="-342900" algn="l">
              <a:buFont typeface="Arial"/>
              <a:buChar char="•"/>
            </a:pPr>
            <a:r>
              <a:rPr lang="zh-CN" altLang="fr-BE" sz="2400" b="0" i="0" smtClean="0">
                <a:solidFill>
                  <a:schemeClr val="tx1"/>
                </a:solidFill>
                <a:latin typeface="Arial"/>
                <a:ea typeface="黑体" pitchFamily="49" charset="-122"/>
                <a:cs typeface="+mn-cs"/>
              </a:rPr>
              <a:t>不能提供可变长度子网掩码 </a:t>
            </a:r>
            <a:r>
              <a:rPr lang="fr-BE" altLang="zh-CN" sz="2400" b="0" i="0" smtClean="0">
                <a:solidFill>
                  <a:schemeClr val="tx1"/>
                </a:solidFill>
                <a:latin typeface="Arial"/>
                <a:ea typeface="黑体" pitchFamily="49" charset="-122"/>
                <a:cs typeface="+mn-cs"/>
              </a:rPr>
              <a:t>(VLSM) </a:t>
            </a:r>
            <a:r>
              <a:rPr lang="zh-CN" altLang="fr-BE" sz="2400" b="0" i="0" smtClean="0">
                <a:solidFill>
                  <a:schemeClr val="tx1"/>
                </a:solidFill>
                <a:latin typeface="Arial"/>
                <a:ea typeface="黑体" pitchFamily="49" charset="-122"/>
                <a:cs typeface="+mn-cs"/>
              </a:rPr>
              <a:t>和无类域间路由 </a:t>
            </a:r>
            <a:r>
              <a:rPr lang="fr-BE" altLang="zh-CN" sz="2400" b="0" i="0" smtClean="0">
                <a:solidFill>
                  <a:schemeClr val="tx1"/>
                </a:solidFill>
                <a:latin typeface="Arial"/>
                <a:ea typeface="黑体" pitchFamily="49" charset="-122"/>
                <a:cs typeface="+mn-cs"/>
              </a:rPr>
              <a:t>(CIDR)</a:t>
            </a:r>
            <a:endParaRPr lang="zh-CN" altLang="fr-BE" sz="2400" b="0" i="0" smtClean="0">
              <a:solidFill>
                <a:schemeClr val="tx1"/>
              </a:solidFill>
              <a:latin typeface="Arial"/>
              <a:ea typeface="黑体" pitchFamily="49" charset="-122"/>
              <a:cs typeface="+mn-cs"/>
            </a:endParaRPr>
          </a:p>
          <a:p>
            <a:pPr marL="800100" lvl="1" indent="-342900" algn="l">
              <a:buFont typeface="Arial"/>
              <a:buChar char="•"/>
            </a:pPr>
            <a:r>
              <a:rPr lang="zh-CN" altLang="fr-BE" sz="2400" b="0" i="0" smtClean="0">
                <a:solidFill>
                  <a:schemeClr val="tx1"/>
                </a:solidFill>
                <a:latin typeface="Arial"/>
                <a:ea typeface="黑体" pitchFamily="49" charset="-122"/>
                <a:cs typeface="+mn-cs"/>
              </a:rPr>
              <a:t>在不连续网络中会出现问题</a:t>
            </a:r>
          </a:p>
          <a:p>
            <a:pPr lvl="1" algn="l">
              <a:buNone/>
            </a:pPr>
            <a:endParaRPr lang="zh-CN" altLang="en-US" smtClean="0">
              <a:ea typeface="黑体" pitchFamily="49" charset="-122"/>
            </a:endParaRPr>
          </a:p>
        </p:txBody>
      </p:sp>
    </p:spTree>
    <p:extLst>
      <p:ext uri="{BB962C8B-B14F-4D97-AF65-F5344CB8AC3E}">
        <p14:creationId xmlns:p14="http://schemas.microsoft.com/office/powerpoint/2010/main" val="164876778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章：目标</a:t>
            </a:r>
            <a:endParaRPr lang="zh-CN" altLang="en-US" sz="3200" b="1" i="0">
              <a:solidFill>
                <a:srgbClr val="708CA1"/>
              </a:solidFill>
              <a:latin typeface="Arial"/>
              <a:ea typeface="黑体" pitchFamily="49" charset="-122"/>
              <a:cs typeface="+mj-cs"/>
            </a:endParaRPr>
          </a:p>
        </p:txBody>
      </p:sp>
      <p:sp>
        <p:nvSpPr>
          <p:cNvPr id="7171" name="Content Placeholder 2"/>
          <p:cNvSpPr>
            <a:spLocks noGrp="1"/>
          </p:cNvSpPr>
          <p:nvPr>
            <p:ph idx="1"/>
          </p:nvPr>
        </p:nvSpPr>
        <p:spPr>
          <a:xfrm>
            <a:off x="684667" y="1477509"/>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解释动态路由协议的基本工作原理。</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比较和对比动态路由和静态路由。</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确定在初始网络发现阶段哪些网络可用。</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定义不同类别的路由协议。</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描述距离矢量路由协议获知其他网络的过程。</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识别距离向量路由协议的特征。</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配置 </a:t>
            </a:r>
            <a:r>
              <a:rPr lang="fr-BE" altLang="zh-CN" sz="2000" b="0" i="0" dirty="0" smtClean="0">
                <a:solidFill>
                  <a:srgbClr val="000000"/>
                </a:solidFill>
                <a:latin typeface="Arial"/>
                <a:ea typeface="黑体" pitchFamily="49" charset="-122"/>
                <a:cs typeface="+mn-cs"/>
              </a:rPr>
              <a:t>RIP </a:t>
            </a:r>
            <a:r>
              <a:rPr lang="zh-CN" altLang="fr-BE" sz="2000" b="0" i="0" dirty="0" smtClean="0">
                <a:solidFill>
                  <a:srgbClr val="000000"/>
                </a:solidFill>
                <a:latin typeface="Arial"/>
                <a:ea typeface="黑体" pitchFamily="49" charset="-122"/>
                <a:cs typeface="+mn-cs"/>
              </a:rPr>
              <a:t>路由协议。</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配置 </a:t>
            </a:r>
            <a:r>
              <a:rPr lang="fr-BE" altLang="zh-CN" sz="2000" b="0" i="0" dirty="0" err="1" smtClean="0">
                <a:solidFill>
                  <a:srgbClr val="000000"/>
                </a:solidFill>
                <a:latin typeface="Arial"/>
                <a:ea typeface="黑体" pitchFamily="49" charset="-122"/>
                <a:cs typeface="+mn-cs"/>
              </a:rPr>
              <a:t>RIPng</a:t>
            </a:r>
            <a:r>
              <a:rPr lang="fr-BE" altLang="zh-CN" sz="2000" b="0" i="0" dirty="0" smtClean="0">
                <a:solidFill>
                  <a:srgbClr val="000000"/>
                </a:solidFill>
                <a:latin typeface="Arial"/>
                <a:ea typeface="黑体" pitchFamily="49" charset="-122"/>
                <a:cs typeface="+mn-cs"/>
              </a:rPr>
              <a:t> </a:t>
            </a:r>
            <a:r>
              <a:rPr lang="zh-CN" altLang="fr-BE" sz="2000" b="0" i="0" dirty="0" smtClean="0">
                <a:solidFill>
                  <a:srgbClr val="000000"/>
                </a:solidFill>
                <a:latin typeface="Arial"/>
                <a:ea typeface="黑体" pitchFamily="49" charset="-122"/>
                <a:cs typeface="+mn-cs"/>
              </a:rPr>
              <a:t>路由协议。</a:t>
            </a:r>
          </a:p>
          <a:p>
            <a:pPr marL="236555" indent="-236555" algn="l" defTabSz="814365">
              <a:lnSpc>
                <a:spcPct val="95000"/>
              </a:lnSpc>
              <a:spcBef>
                <a:spcPct val="50000"/>
              </a:spcBef>
              <a:spcAft>
                <a:spcPct val="0"/>
              </a:spcAft>
              <a:buClr>
                <a:srgbClr val="708CA1"/>
              </a:buClr>
              <a:buFont typeface="Wingdings"/>
              <a:buChar char="§"/>
            </a:pPr>
            <a:r>
              <a:rPr lang="zh-CN" altLang="fr-BE" sz="2000" b="0" i="0" dirty="0" smtClean="0">
                <a:solidFill>
                  <a:srgbClr val="000000"/>
                </a:solidFill>
                <a:latin typeface="Arial"/>
                <a:ea typeface="黑体" pitchFamily="49" charset="-122"/>
                <a:cs typeface="+mn-cs"/>
              </a:rPr>
              <a:t>解释链路状态路由协议获知其他网络的过程。</a:t>
            </a:r>
          </a:p>
          <a:p>
            <a:pPr marL="236555" indent="-236555" algn="l" defTabSz="814365">
              <a:lnSpc>
                <a:spcPct val="95000"/>
              </a:lnSpc>
              <a:spcBef>
                <a:spcPct val="50000"/>
              </a:spcBef>
              <a:spcAft>
                <a:spcPct val="0"/>
              </a:spcAft>
              <a:buClr>
                <a:srgbClr val="708CA1"/>
              </a:buClr>
              <a:buFont typeface="Wingdings"/>
              <a:buChar char="§"/>
            </a:pPr>
            <a:endParaRPr lang="zh-CN" altLang="en-CA" sz="2000" dirty="0" smtClean="0">
              <a:ea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无类路由协议</a:t>
            </a:r>
            <a:endParaRPr lang="zh-CN" altLang="en-US" sz="2800">
              <a:ea typeface="黑体" pitchFamily="49" charset="-122"/>
            </a:endParaRPr>
          </a:p>
        </p:txBody>
      </p:sp>
      <p:sp>
        <p:nvSpPr>
          <p:cNvPr id="2" name="TextBox 1"/>
          <p:cNvSpPr txBox="1"/>
          <p:nvPr/>
        </p:nvSpPr>
        <p:spPr>
          <a:xfrm>
            <a:off x="478971" y="1843316"/>
            <a:ext cx="8331200" cy="1421928"/>
          </a:xfrm>
          <a:prstGeom prst="rect">
            <a:avLst/>
          </a:prstGeom>
          <a:noFill/>
        </p:spPr>
        <p:txBody>
          <a:bodyPr wrap="square" rtlCol="0">
            <a:spAutoFit/>
          </a:bodyPr>
          <a:lstStyle/>
          <a:p>
            <a:pPr marL="342900" indent="-342900" algn="l">
              <a:buFont typeface="Wingdings"/>
              <a:buChar char="§"/>
            </a:pPr>
            <a:r>
              <a:rPr lang="zh-CN" altLang="fr-BE" sz="2400" b="0" i="0" smtClean="0">
                <a:solidFill>
                  <a:schemeClr val="tx1"/>
                </a:solidFill>
                <a:latin typeface="Arial"/>
                <a:ea typeface="黑体" pitchFamily="49" charset="-122"/>
                <a:cs typeface="+mn-cs"/>
              </a:rPr>
              <a:t>无类路由协议在路由更新中包含子网掩码信息</a:t>
            </a:r>
          </a:p>
          <a:p>
            <a:pPr marL="800100" lvl="1" indent="-342900" algn="l">
              <a:buFont typeface="Arial"/>
              <a:buChar char="•"/>
            </a:pPr>
            <a:r>
              <a:rPr lang="fr-BE" altLang="zh-CN" sz="2400" b="0" i="0" smtClean="0">
                <a:solidFill>
                  <a:schemeClr val="tx1"/>
                </a:solidFill>
                <a:latin typeface="Arial"/>
                <a:ea typeface="黑体" pitchFamily="49" charset="-122"/>
                <a:cs typeface="+mn-cs"/>
              </a:rPr>
              <a:t>RIPv2</a:t>
            </a:r>
            <a:r>
              <a:rPr lang="zh-CN" altLang="fr-BE" sz="2400" b="0" i="0" smtClean="0">
                <a:solidFill>
                  <a:schemeClr val="tx1"/>
                </a:solidFill>
                <a:latin typeface="Arial"/>
                <a:ea typeface="黑体" pitchFamily="49" charset="-122"/>
                <a:cs typeface="+mn-cs"/>
              </a:rPr>
              <a:t>、</a:t>
            </a:r>
            <a:r>
              <a:rPr lang="fr-BE" altLang="zh-CN" sz="2400" b="0" i="0" smtClean="0">
                <a:solidFill>
                  <a:schemeClr val="tx1"/>
                </a:solidFill>
                <a:latin typeface="Arial"/>
                <a:ea typeface="黑体" pitchFamily="49" charset="-122"/>
                <a:cs typeface="+mn-cs"/>
              </a:rPr>
              <a:t>EIGRP</a:t>
            </a:r>
            <a:r>
              <a:rPr lang="zh-CN" altLang="fr-BE" sz="2400" b="0" i="0" smtClean="0">
                <a:solidFill>
                  <a:schemeClr val="tx1"/>
                </a:solidFill>
                <a:latin typeface="Arial"/>
                <a:ea typeface="黑体" pitchFamily="49" charset="-122"/>
                <a:cs typeface="+mn-cs"/>
              </a:rPr>
              <a:t>、</a:t>
            </a:r>
            <a:r>
              <a:rPr lang="fr-BE" altLang="zh-CN" sz="2400" b="0" i="0" smtClean="0">
                <a:solidFill>
                  <a:schemeClr val="tx1"/>
                </a:solidFill>
                <a:latin typeface="Arial"/>
                <a:ea typeface="黑体" pitchFamily="49" charset="-122"/>
                <a:cs typeface="+mn-cs"/>
              </a:rPr>
              <a:t>OSPF </a:t>
            </a:r>
            <a:r>
              <a:rPr lang="zh-CN" altLang="fr-BE" sz="2400" b="0" i="0" smtClean="0">
                <a:solidFill>
                  <a:schemeClr val="tx1"/>
                </a:solidFill>
                <a:latin typeface="Arial"/>
                <a:ea typeface="黑体" pitchFamily="49" charset="-122"/>
                <a:cs typeface="+mn-cs"/>
              </a:rPr>
              <a:t>和 </a:t>
            </a:r>
            <a:r>
              <a:rPr lang="fr-BE" altLang="zh-CN" sz="2400" b="0" i="0" smtClean="0">
                <a:solidFill>
                  <a:schemeClr val="tx1"/>
                </a:solidFill>
                <a:latin typeface="Arial"/>
                <a:ea typeface="黑体" pitchFamily="49" charset="-122"/>
                <a:cs typeface="+mn-cs"/>
              </a:rPr>
              <a:t>IS_IS</a:t>
            </a:r>
            <a:endParaRPr lang="zh-CN" altLang="fr-BE" sz="2400" b="0" i="0" smtClean="0">
              <a:solidFill>
                <a:schemeClr val="tx1"/>
              </a:solidFill>
              <a:latin typeface="Arial"/>
              <a:ea typeface="黑体" pitchFamily="49" charset="-122"/>
              <a:cs typeface="+mn-cs"/>
            </a:endParaRPr>
          </a:p>
          <a:p>
            <a:pPr marL="800100" lvl="1" indent="-342900" algn="l">
              <a:buFont typeface="Arial"/>
              <a:buChar char="•"/>
            </a:pPr>
            <a:r>
              <a:rPr lang="zh-CN" altLang="fr-BE" sz="2400" b="0" i="0" smtClean="0">
                <a:solidFill>
                  <a:schemeClr val="tx1"/>
                </a:solidFill>
                <a:latin typeface="Arial"/>
                <a:ea typeface="黑体" pitchFamily="49" charset="-122"/>
                <a:cs typeface="+mn-cs"/>
              </a:rPr>
              <a:t>支持 </a:t>
            </a:r>
            <a:r>
              <a:rPr lang="fr-BE" altLang="zh-CN" sz="2400" b="0" i="0" smtClean="0">
                <a:solidFill>
                  <a:schemeClr val="tx1"/>
                </a:solidFill>
                <a:latin typeface="Arial"/>
                <a:ea typeface="黑体" pitchFamily="49" charset="-122"/>
                <a:cs typeface="+mn-cs"/>
              </a:rPr>
              <a:t>VLSM </a:t>
            </a:r>
            <a:r>
              <a:rPr lang="zh-CN" altLang="fr-BE" sz="2400" b="0" i="0" smtClean="0">
                <a:solidFill>
                  <a:schemeClr val="tx1"/>
                </a:solidFill>
                <a:latin typeface="Arial"/>
                <a:ea typeface="黑体" pitchFamily="49" charset="-122"/>
                <a:cs typeface="+mn-cs"/>
              </a:rPr>
              <a:t>和 </a:t>
            </a:r>
            <a:r>
              <a:rPr lang="fr-BE" altLang="zh-CN" sz="2400" b="0" i="0" smtClean="0">
                <a:solidFill>
                  <a:schemeClr val="tx1"/>
                </a:solidFill>
                <a:latin typeface="Arial"/>
                <a:ea typeface="黑体" pitchFamily="49" charset="-122"/>
                <a:cs typeface="+mn-cs"/>
              </a:rPr>
              <a:t>CIDR</a:t>
            </a:r>
            <a:endParaRPr lang="zh-CN" altLang="fr-BE" sz="2400" b="0" i="0" smtClean="0">
              <a:solidFill>
                <a:schemeClr val="tx1"/>
              </a:solidFill>
              <a:latin typeface="Arial"/>
              <a:ea typeface="黑体" pitchFamily="49" charset="-122"/>
              <a:cs typeface="+mn-cs"/>
            </a:endParaRPr>
          </a:p>
          <a:p>
            <a:pPr marL="800100" lvl="1" indent="-342900" algn="l">
              <a:buFont typeface="Arial"/>
              <a:buChar char="•"/>
            </a:pPr>
            <a:r>
              <a:rPr lang="fr-BE" altLang="zh-CN" sz="2400" b="0" i="0" smtClean="0">
                <a:solidFill>
                  <a:schemeClr val="tx1"/>
                </a:solidFill>
                <a:latin typeface="Arial"/>
                <a:ea typeface="黑体" pitchFamily="49" charset="-122"/>
                <a:cs typeface="+mn-cs"/>
              </a:rPr>
              <a:t>IPv6 </a:t>
            </a:r>
            <a:r>
              <a:rPr lang="zh-CN" altLang="fr-BE" sz="2400" b="0" i="0" smtClean="0">
                <a:solidFill>
                  <a:schemeClr val="tx1"/>
                </a:solidFill>
                <a:latin typeface="Arial"/>
                <a:ea typeface="黑体" pitchFamily="49" charset="-122"/>
                <a:cs typeface="+mn-cs"/>
              </a:rPr>
              <a:t>路由协议</a:t>
            </a:r>
            <a:endParaRPr lang="zh-CN" altLang="fr-BE" sz="2400" b="0" i="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9326607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路由协议类型</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路由协议的特征</a:t>
            </a:r>
            <a:endParaRPr lang="zh-CN" altLang="en-US" sz="2800" dirty="0">
              <a:ea typeface="黑体" pitchFamily="49"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344" y="1987773"/>
            <a:ext cx="8389256" cy="3258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路由协议度量</a:t>
            </a:r>
            <a:endParaRPr lang="zh-CN" altLang="en-US" sz="2800">
              <a:ea typeface="黑体" pitchFamily="49" charset="-122"/>
            </a:endParaRPr>
          </a:p>
        </p:txBody>
      </p:sp>
      <p:sp>
        <p:nvSpPr>
          <p:cNvPr id="2" name="Rectangle 1"/>
          <p:cNvSpPr/>
          <p:nvPr/>
        </p:nvSpPr>
        <p:spPr>
          <a:xfrm>
            <a:off x="638628" y="1828800"/>
            <a:ext cx="7605485" cy="1754326"/>
          </a:xfrm>
          <a:prstGeom prst="rect">
            <a:avLst/>
          </a:prstGeom>
        </p:spPr>
        <p:txBody>
          <a:bodyPr wrap="square">
            <a:spAutoFit/>
          </a:bodyPr>
          <a:lstStyle/>
          <a:p>
            <a:pPr algn="l">
              <a:buNone/>
            </a:pPr>
            <a:r>
              <a:rPr lang="zh-CN" altLang="fr-BE" sz="2400" b="0" i="0" smtClean="0">
                <a:solidFill>
                  <a:schemeClr val="tx1"/>
                </a:solidFill>
                <a:latin typeface="Arial"/>
                <a:ea typeface="黑体" pitchFamily="49" charset="-122"/>
                <a:cs typeface="+mn-cs"/>
              </a:rPr>
              <a:t>度量是路由协议根据不同路由的有用性分配给该路由的可测量的值</a:t>
            </a:r>
          </a:p>
          <a:p>
            <a:pPr marL="342900" indent="-342900" algn="l">
              <a:buFont typeface="Wingdings"/>
              <a:buChar char="§"/>
            </a:pPr>
            <a:r>
              <a:rPr lang="zh-CN" altLang="en-CA" sz="2400" b="0" i="0" smtClean="0">
                <a:solidFill>
                  <a:schemeClr val="tx1"/>
                </a:solidFill>
                <a:latin typeface="Arial"/>
                <a:ea typeface="黑体" pitchFamily="49" charset="-122"/>
                <a:cs typeface="+mn-cs"/>
              </a:rPr>
              <a:t>用于确定从源到目的地的路径的</a:t>
            </a:r>
            <a:r>
              <a:rPr lang="zh-CN" altLang="en-US" sz="2400" b="0" i="0" smtClean="0">
                <a:solidFill>
                  <a:schemeClr val="tx1"/>
                </a:solidFill>
                <a:latin typeface="Arial"/>
                <a:ea typeface="黑体" pitchFamily="49" charset="-122"/>
                <a:cs typeface="+mn-cs"/>
              </a:rPr>
              <a:t> </a:t>
            </a:r>
            <a:r>
              <a:rPr lang="zh-CN" altLang="en-CA" sz="2400" b="0" i="0" smtClean="0">
                <a:solidFill>
                  <a:schemeClr val="tx1"/>
                </a:solidFill>
                <a:latin typeface="Arial"/>
                <a:ea typeface="黑体" pitchFamily="49" charset="-122"/>
                <a:cs typeface="+mn-cs"/>
              </a:rPr>
              <a:t>总体“成本”</a:t>
            </a:r>
          </a:p>
          <a:p>
            <a:pPr marL="342900" indent="-342900" algn="l">
              <a:buFont typeface="Wingdings"/>
              <a:buChar char="§"/>
            </a:pPr>
            <a:r>
              <a:rPr lang="zh-CN" altLang="fr-BE" sz="2400" b="0" i="0" smtClean="0">
                <a:solidFill>
                  <a:schemeClr val="tx1"/>
                </a:solidFill>
                <a:latin typeface="Arial"/>
                <a:ea typeface="黑体" pitchFamily="49" charset="-122"/>
                <a:cs typeface="+mn-cs"/>
              </a:rPr>
              <a:t>路由协议根据成本最低的路由来确定最佳路径 </a:t>
            </a:r>
            <a:endParaRPr lang="zh-CN" altLang="en-US" smtClean="0">
              <a:ea typeface="黑体" pitchFamily="49" charset="-122"/>
            </a:endParaRPr>
          </a:p>
          <a:p>
            <a:pPr algn="ctr">
              <a:lnSpc>
                <a:spcPct val="90000"/>
              </a:lnSpc>
              <a:buNone/>
            </a:pPr>
            <a:r>
              <a:rPr lang="zh-CN" altLang="fr-BE" sz="2400" b="0" i="0" smtClean="0">
                <a:solidFill>
                  <a:schemeClr val="tx1"/>
                </a:solidFill>
                <a:latin typeface="Arial"/>
                <a:ea typeface="黑体" pitchFamily="49" charset="-122"/>
                <a:cs typeface="+mn-cs"/>
              </a:rPr>
              <a:t> </a:t>
            </a:r>
            <a:endParaRPr lang="zh-CN" altLang="fr-BE" sz="2400" b="0" i="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距离矢量动态路由</a:t>
            </a:r>
            <a:endParaRPr lang="zh-CN" altLang="en-US" sz="2800" dirty="0">
              <a:ea typeface="黑体" pitchFamily="49" charset="-122"/>
            </a:endParaRPr>
          </a:p>
        </p:txBody>
      </p:sp>
    </p:spTree>
    <p:extLst>
      <p:ext uri="{BB962C8B-B14F-4D97-AF65-F5344CB8AC3E}">
        <p14:creationId xmlns:p14="http://schemas.microsoft.com/office/powerpoint/2010/main" val="395496936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距离矢量路由协议运行</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距离矢量技术</a:t>
            </a:r>
            <a:endParaRPr lang="zh-CN" altLang="en-US" sz="2800">
              <a:ea typeface="黑体" pitchFamily="49" charset="-122"/>
            </a:endParaRPr>
          </a:p>
        </p:txBody>
      </p:sp>
      <p:sp>
        <p:nvSpPr>
          <p:cNvPr id="2" name="Rectangle 1"/>
          <p:cNvSpPr/>
          <p:nvPr/>
        </p:nvSpPr>
        <p:spPr>
          <a:xfrm>
            <a:off x="281779" y="1805980"/>
            <a:ext cx="5669077" cy="3416320"/>
          </a:xfrm>
          <a:prstGeom prst="rect">
            <a:avLst/>
          </a:prstGeom>
        </p:spPr>
        <p:txBody>
          <a:bodyPr wrap="square">
            <a:spAutoFit/>
          </a:bodyPr>
          <a:lstStyle/>
          <a:p>
            <a:pPr algn="l">
              <a:lnSpc>
                <a:spcPct val="100000"/>
              </a:lnSpc>
              <a:buNone/>
            </a:pPr>
            <a:r>
              <a:rPr lang="zh-CN" altLang="en-US" sz="2400" b="1" i="0" dirty="0" smtClean="0">
                <a:solidFill>
                  <a:schemeClr val="tx1"/>
                </a:solidFill>
                <a:latin typeface="Arial"/>
                <a:ea typeface="黑体" pitchFamily="49" charset="-122"/>
                <a:cs typeface="+mn-cs"/>
              </a:rPr>
              <a:t>距离矢量路由协议 </a:t>
            </a:r>
            <a:endParaRPr lang="zh-CN" altLang="en-US" b="1" dirty="0" smtClean="0">
              <a:ea typeface="黑体" pitchFamily="49" charset="-122"/>
            </a:endParaRP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在邻居之间共享更新</a:t>
            </a: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不知道网络拓扑</a:t>
            </a: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即使拓扑未发生变化，一些协议也会定期将更新发送到广播 </a:t>
            </a:r>
            <a:r>
              <a:rPr lang="fr-BE" altLang="zh-CN" sz="2400" b="0" i="0" dirty="0" smtClean="0">
                <a:solidFill>
                  <a:schemeClr val="tx1"/>
                </a:solidFill>
                <a:latin typeface="Arial"/>
                <a:ea typeface="黑体" pitchFamily="49" charset="-122"/>
                <a:cs typeface="+mn-cs"/>
              </a:rPr>
              <a:t>IP 255.255.255.255 </a:t>
            </a:r>
            <a:endParaRPr lang="zh-CN" altLang="fr-BE" sz="2400" b="0" i="0" dirty="0" smtClean="0">
              <a:solidFill>
                <a:schemeClr val="tx1"/>
              </a:solidFill>
              <a:latin typeface="Arial"/>
              <a:ea typeface="黑体" pitchFamily="49" charset="-122"/>
              <a:cs typeface="+mn-cs"/>
            </a:endParaRP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更新消耗带宽和网络设备 </a:t>
            </a:r>
            <a:r>
              <a:rPr lang="fr-BE" altLang="zh-CN" sz="2400" b="0" i="0" dirty="0" smtClean="0">
                <a:solidFill>
                  <a:schemeClr val="tx1"/>
                </a:solidFill>
                <a:latin typeface="Arial"/>
                <a:ea typeface="黑体" pitchFamily="49" charset="-122"/>
                <a:cs typeface="+mn-cs"/>
              </a:rPr>
              <a:t>CPU </a:t>
            </a:r>
            <a:r>
              <a:rPr lang="zh-CN" altLang="fr-BE" sz="2400" b="0" i="0" dirty="0" smtClean="0">
                <a:solidFill>
                  <a:schemeClr val="tx1"/>
                </a:solidFill>
                <a:latin typeface="Arial"/>
                <a:ea typeface="黑体" pitchFamily="49" charset="-122"/>
                <a:cs typeface="+mn-cs"/>
              </a:rPr>
              <a:t>资源</a:t>
            </a:r>
          </a:p>
          <a:p>
            <a:pPr marL="342900" indent="-342900" algn="l">
              <a:lnSpc>
                <a:spcPct val="100000"/>
              </a:lnSpc>
              <a:buFont typeface="Wingdings"/>
              <a:buChar char="§"/>
            </a:pPr>
            <a:r>
              <a:rPr lang="fr-BE" altLang="zh-CN" sz="2400" b="0" i="0" dirty="0" smtClean="0">
                <a:solidFill>
                  <a:schemeClr val="tx1"/>
                </a:solidFill>
                <a:latin typeface="Arial"/>
                <a:ea typeface="黑体" pitchFamily="49" charset="-122"/>
                <a:cs typeface="+mn-cs"/>
              </a:rPr>
              <a:t>RIPv2 </a:t>
            </a:r>
            <a:r>
              <a:rPr lang="zh-CN" altLang="fr-BE" sz="2400" b="0" i="0" dirty="0" smtClean="0">
                <a:solidFill>
                  <a:schemeClr val="tx1"/>
                </a:solidFill>
                <a:latin typeface="Arial"/>
                <a:ea typeface="黑体" pitchFamily="49" charset="-122"/>
                <a:cs typeface="+mn-cs"/>
              </a:rPr>
              <a:t>和 </a:t>
            </a:r>
            <a:r>
              <a:rPr lang="fr-BE" altLang="zh-CN" sz="2400" b="0" i="0" dirty="0" smtClean="0">
                <a:solidFill>
                  <a:schemeClr val="tx1"/>
                </a:solidFill>
                <a:latin typeface="Arial"/>
                <a:ea typeface="黑体" pitchFamily="49" charset="-122"/>
                <a:cs typeface="+mn-cs"/>
              </a:rPr>
              <a:t>EIGRP </a:t>
            </a:r>
            <a:r>
              <a:rPr lang="zh-CN" altLang="fr-BE" sz="2400" b="0" i="0" dirty="0" smtClean="0">
                <a:solidFill>
                  <a:schemeClr val="tx1"/>
                </a:solidFill>
                <a:latin typeface="Arial"/>
                <a:ea typeface="黑体" pitchFamily="49" charset="-122"/>
                <a:cs typeface="+mn-cs"/>
              </a:rPr>
              <a:t>使用组播地址</a:t>
            </a:r>
          </a:p>
          <a:p>
            <a:pPr marL="342900" indent="-342900" algn="l">
              <a:lnSpc>
                <a:spcPct val="100000"/>
              </a:lnSpc>
              <a:buFont typeface="Wingdings"/>
              <a:buChar char="§"/>
            </a:pPr>
            <a:r>
              <a:rPr lang="fr-BE" altLang="zh-CN" sz="2400" b="0" i="0" dirty="0" smtClean="0">
                <a:solidFill>
                  <a:schemeClr val="tx1"/>
                </a:solidFill>
                <a:latin typeface="Arial"/>
                <a:ea typeface="黑体" pitchFamily="49" charset="-122"/>
                <a:cs typeface="+mn-cs"/>
              </a:rPr>
              <a:t>EIGRP </a:t>
            </a:r>
            <a:r>
              <a:rPr lang="zh-CN" altLang="fr-BE" sz="2400" b="0" i="0" dirty="0" smtClean="0">
                <a:solidFill>
                  <a:schemeClr val="tx1"/>
                </a:solidFill>
                <a:latin typeface="Arial"/>
                <a:ea typeface="黑体" pitchFamily="49" charset="-122"/>
                <a:cs typeface="+mn-cs"/>
              </a:rPr>
              <a:t>只在拓扑发生变化时发送更新</a:t>
            </a:r>
            <a:endParaRPr lang="zh-CN" altLang="en-US" dirty="0">
              <a:ea typeface="黑体" pitchFamily="49" charset="-122"/>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3440" y="2162628"/>
            <a:ext cx="3059833"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距离矢量路由协议运行过程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距离矢量算法</a:t>
            </a:r>
            <a:endParaRPr lang="zh-CN" altLang="en-US" sz="2800">
              <a:ea typeface="黑体" pitchFamily="49" charset="-122"/>
            </a:endParaRPr>
          </a:p>
        </p:txBody>
      </p:sp>
      <p:sp>
        <p:nvSpPr>
          <p:cNvPr id="2" name="Rectangle 1"/>
          <p:cNvSpPr/>
          <p:nvPr/>
        </p:nvSpPr>
        <p:spPr>
          <a:xfrm>
            <a:off x="551543" y="4462346"/>
            <a:ext cx="8069943" cy="1421928"/>
          </a:xfrm>
          <a:prstGeom prst="rect">
            <a:avLst/>
          </a:prstGeom>
        </p:spPr>
        <p:txBody>
          <a:bodyPr wrap="square">
            <a:spAutoFit/>
          </a:bodyPr>
          <a:lstStyle/>
          <a:p>
            <a:pPr algn="l">
              <a:buNone/>
            </a:pPr>
            <a:r>
              <a:rPr lang="fr-BE" altLang="zh-CN" sz="2400" b="0" i="0" dirty="0" smtClean="0">
                <a:solidFill>
                  <a:schemeClr val="tx1"/>
                </a:solidFill>
                <a:latin typeface="Arial"/>
                <a:ea typeface="黑体" pitchFamily="49" charset="-122"/>
                <a:cs typeface="+mn-cs"/>
              </a:rPr>
              <a:t>RIP </a:t>
            </a:r>
            <a:r>
              <a:rPr lang="zh-CN" altLang="fr-BE" sz="2400" b="0" i="0" dirty="0" smtClean="0">
                <a:solidFill>
                  <a:schemeClr val="tx1"/>
                </a:solidFill>
                <a:latin typeface="Arial"/>
                <a:ea typeface="黑体" pitchFamily="49" charset="-122"/>
                <a:cs typeface="+mn-cs"/>
              </a:rPr>
              <a:t>使用贝尔曼</a:t>
            </a:r>
            <a:r>
              <a:rPr lang="fr-BE" altLang="zh-CN" sz="2400" b="0" i="0" dirty="0" smtClean="0">
                <a:solidFill>
                  <a:schemeClr val="tx1"/>
                </a:solidFill>
                <a:latin typeface="Arial"/>
                <a:ea typeface="黑体" pitchFamily="49" charset="-122"/>
                <a:cs typeface="+mn-cs"/>
              </a:rPr>
              <a:t>-</a:t>
            </a:r>
            <a:r>
              <a:rPr lang="zh-CN" altLang="fr-BE" sz="2400" b="0" i="0" dirty="0" smtClean="0">
                <a:solidFill>
                  <a:schemeClr val="tx1"/>
                </a:solidFill>
                <a:latin typeface="Arial"/>
                <a:ea typeface="黑体" pitchFamily="49" charset="-122"/>
                <a:cs typeface="+mn-cs"/>
              </a:rPr>
              <a:t>福特算法作为其路由算法</a:t>
            </a:r>
          </a:p>
          <a:p>
            <a:pPr algn="l">
              <a:buNone/>
            </a:pPr>
            <a:endParaRPr lang="zh-CN" altLang="en-US" dirty="0" smtClean="0">
              <a:ea typeface="黑体" pitchFamily="49" charset="-122"/>
            </a:endParaRPr>
          </a:p>
          <a:p>
            <a:pPr algn="l">
              <a:buNone/>
            </a:pPr>
            <a:r>
              <a:rPr lang="fr-BE" altLang="zh-CN" sz="2400" b="0" i="0" dirty="0" smtClean="0">
                <a:solidFill>
                  <a:schemeClr val="tx1"/>
                </a:solidFill>
                <a:latin typeface="Arial"/>
                <a:ea typeface="黑体" pitchFamily="49" charset="-122"/>
                <a:cs typeface="+mn-cs"/>
              </a:rPr>
              <a:t>IGRP </a:t>
            </a:r>
            <a:r>
              <a:rPr lang="zh-CN" altLang="fr-BE" sz="2400" b="0" i="0" dirty="0" smtClean="0">
                <a:solidFill>
                  <a:schemeClr val="tx1"/>
                </a:solidFill>
                <a:latin typeface="Arial"/>
                <a:ea typeface="黑体" pitchFamily="49" charset="-122"/>
                <a:cs typeface="+mn-cs"/>
              </a:rPr>
              <a:t>和 </a:t>
            </a:r>
            <a:r>
              <a:rPr lang="fr-BE" altLang="zh-CN" sz="2400" b="0" i="0" dirty="0" smtClean="0">
                <a:solidFill>
                  <a:schemeClr val="tx1"/>
                </a:solidFill>
                <a:latin typeface="Arial"/>
                <a:ea typeface="黑体" pitchFamily="49" charset="-122"/>
                <a:cs typeface="+mn-cs"/>
              </a:rPr>
              <a:t>EIGRP </a:t>
            </a:r>
            <a:r>
              <a:rPr lang="zh-CN" altLang="fr-BE" sz="2400" b="0" i="0" dirty="0" smtClean="0">
                <a:solidFill>
                  <a:schemeClr val="tx1"/>
                </a:solidFill>
                <a:latin typeface="Arial"/>
                <a:ea typeface="黑体" pitchFamily="49" charset="-122"/>
                <a:cs typeface="+mn-cs"/>
              </a:rPr>
              <a:t>使用思科开发的扩散更新算法 </a:t>
            </a:r>
            <a:r>
              <a:rPr lang="fr-BE" altLang="zh-CN" sz="2400" b="0" i="0" dirty="0" smtClean="0">
                <a:solidFill>
                  <a:schemeClr val="tx1"/>
                </a:solidFill>
                <a:latin typeface="Arial"/>
                <a:ea typeface="黑体" pitchFamily="49" charset="-122"/>
                <a:cs typeface="+mn-cs"/>
              </a:rPr>
              <a:t>(DUAL) </a:t>
            </a:r>
            <a:r>
              <a:rPr lang="zh-CN" altLang="fr-BE" sz="2400" b="0" i="0" dirty="0" smtClean="0">
                <a:solidFill>
                  <a:schemeClr val="tx1"/>
                </a:solidFill>
                <a:latin typeface="Arial"/>
                <a:ea typeface="黑体" pitchFamily="49" charset="-122"/>
                <a:cs typeface="+mn-cs"/>
              </a:rPr>
              <a:t>路由算法</a:t>
            </a:r>
            <a:endParaRPr lang="zh-CN" altLang="en-US" dirty="0">
              <a:ea typeface="黑体" pitchFamily="49" charset="-122"/>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44912" y="1565609"/>
            <a:ext cx="5688070"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距离矢量路由协议类型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路由信息协议</a:t>
            </a:r>
            <a:endParaRPr lang="zh-CN" altLang="en-US" sz="2800">
              <a:ea typeface="黑体" pitchFamily="49" charset="-122"/>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85256" y="1330871"/>
            <a:ext cx="6005837" cy="462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36914" y="5954476"/>
            <a:ext cx="6894283" cy="369332"/>
          </a:xfrm>
          <a:prstGeom prst="rect">
            <a:avLst/>
          </a:prstGeom>
        </p:spPr>
        <p:txBody>
          <a:bodyPr wrap="square">
            <a:spAutoFit/>
          </a:bodyPr>
          <a:lstStyle/>
          <a:p>
            <a:pPr algn="ctr">
              <a:lnSpc>
                <a:spcPct val="90000"/>
              </a:lnSpc>
              <a:buNone/>
            </a:pPr>
            <a:r>
              <a:rPr lang="fr-BE" altLang="zh-CN" sz="2000" b="0" i="0" smtClean="0">
                <a:solidFill>
                  <a:schemeClr val="tx1"/>
                </a:solidFill>
                <a:latin typeface="Arial"/>
                <a:ea typeface="黑体" pitchFamily="49" charset="-122"/>
                <a:cs typeface="+mn-cs"/>
              </a:rPr>
              <a:t>RIPng </a:t>
            </a:r>
            <a:r>
              <a:rPr lang="zh-CN" altLang="fr-BE" sz="2000" b="0" i="0" smtClean="0">
                <a:solidFill>
                  <a:schemeClr val="tx1"/>
                </a:solidFill>
                <a:latin typeface="Arial"/>
                <a:ea typeface="黑体" pitchFamily="49" charset="-122"/>
                <a:cs typeface="+mn-cs"/>
              </a:rPr>
              <a:t>基于 </a:t>
            </a:r>
            <a:r>
              <a:rPr lang="fr-BE" altLang="zh-CN" sz="2000" b="0" i="0" smtClean="0">
                <a:solidFill>
                  <a:schemeClr val="tx1"/>
                </a:solidFill>
                <a:latin typeface="Arial"/>
                <a:ea typeface="黑体" pitchFamily="49" charset="-122"/>
                <a:cs typeface="+mn-cs"/>
              </a:rPr>
              <a:t>RIPv2</a:t>
            </a:r>
            <a:r>
              <a:rPr lang="zh-CN" altLang="fr-BE" sz="2000" b="0" i="0" smtClean="0">
                <a:solidFill>
                  <a:schemeClr val="tx1"/>
                </a:solidFill>
                <a:latin typeface="Arial"/>
                <a:ea typeface="黑体" pitchFamily="49" charset="-122"/>
                <a:cs typeface="+mn-cs"/>
              </a:rPr>
              <a:t>，跳数限制为 </a:t>
            </a:r>
            <a:r>
              <a:rPr lang="fr-BE" altLang="zh-CN" sz="2000" b="0" i="0" smtClean="0">
                <a:solidFill>
                  <a:schemeClr val="tx1"/>
                </a:solidFill>
                <a:latin typeface="Arial"/>
                <a:ea typeface="黑体" pitchFamily="49" charset="-122"/>
                <a:cs typeface="+mn-cs"/>
              </a:rPr>
              <a:t>15</a:t>
            </a:r>
            <a:r>
              <a:rPr lang="zh-CN" altLang="fr-BE" sz="2000" b="0" i="0" smtClean="0">
                <a:solidFill>
                  <a:schemeClr val="tx1"/>
                </a:solidFill>
                <a:latin typeface="Arial"/>
                <a:ea typeface="黑体" pitchFamily="49" charset="-122"/>
                <a:cs typeface="+mn-cs"/>
              </a:rPr>
              <a:t>，管理距离为 </a:t>
            </a:r>
            <a:r>
              <a:rPr lang="fr-BE" altLang="zh-CN" sz="2000" b="0" i="0" smtClean="0">
                <a:solidFill>
                  <a:schemeClr val="tx1"/>
                </a:solidFill>
                <a:latin typeface="Arial"/>
                <a:ea typeface="黑体" pitchFamily="49" charset="-122"/>
                <a:cs typeface="+mn-cs"/>
              </a:rPr>
              <a:t>120</a:t>
            </a:r>
            <a:endParaRPr lang="zh-CN" altLang="en-US" sz="2000">
              <a:ea typeface="黑体" pitchFamily="49" charset="-122"/>
            </a:endParaRPr>
          </a:p>
        </p:txBody>
      </p:sp>
      <p:sp>
        <p:nvSpPr>
          <p:cNvPr id="5" name="TextBox 4"/>
          <p:cNvSpPr txBox="1"/>
          <p:nvPr/>
        </p:nvSpPr>
        <p:spPr>
          <a:xfrm>
            <a:off x="7721600" y="3192316"/>
            <a:ext cx="1306288" cy="840230"/>
          </a:xfrm>
          <a:prstGeom prst="rect">
            <a:avLst/>
          </a:prstGeom>
          <a:noFill/>
        </p:spPr>
        <p:txBody>
          <a:bodyPr wrap="square" rtlCol="0">
            <a:spAutoFit/>
          </a:bodyPr>
          <a:lstStyle/>
          <a:p>
            <a:pPr algn="ctr">
              <a:lnSpc>
                <a:spcPct val="90000"/>
              </a:lnSpc>
              <a:buNone/>
            </a:pPr>
            <a:r>
              <a:rPr lang="zh-CN" altLang="fr-BE" sz="1800" b="0" i="0" dirty="0" smtClean="0">
                <a:solidFill>
                  <a:schemeClr val="tx1"/>
                </a:solidFill>
                <a:latin typeface="Arial"/>
                <a:ea typeface="黑体" pitchFamily="49" charset="-122"/>
                <a:cs typeface="+mn-cs"/>
              </a:rPr>
              <a:t>更新使用 </a:t>
            </a:r>
            <a:r>
              <a:rPr lang="fr-BE" altLang="zh-CN" sz="1800" b="0" i="0" dirty="0" smtClean="0">
                <a:solidFill>
                  <a:schemeClr val="tx1"/>
                </a:solidFill>
                <a:latin typeface="Arial"/>
                <a:ea typeface="黑体" pitchFamily="49" charset="-122"/>
                <a:cs typeface="+mn-cs"/>
              </a:rPr>
              <a:t>UDP </a:t>
            </a:r>
            <a:r>
              <a:rPr lang="zh-CN" altLang="fr-BE" sz="1800" b="0" i="0" dirty="0" smtClean="0">
                <a:solidFill>
                  <a:schemeClr val="tx1"/>
                </a:solidFill>
                <a:latin typeface="Arial"/>
                <a:ea typeface="黑体" pitchFamily="49" charset="-122"/>
                <a:cs typeface="+mn-cs"/>
              </a:rPr>
              <a:t>端口 </a:t>
            </a:r>
            <a:r>
              <a:rPr lang="fr-BE" altLang="zh-CN" sz="1800" b="0" i="0" dirty="0" smtClean="0">
                <a:solidFill>
                  <a:schemeClr val="tx1"/>
                </a:solidFill>
                <a:latin typeface="Arial"/>
                <a:ea typeface="黑体" pitchFamily="49" charset="-122"/>
                <a:cs typeface="+mn-cs"/>
              </a:rPr>
              <a:t>520</a:t>
            </a:r>
            <a:endParaRPr lang="zh-CN" altLang="en-US" sz="1800" dirty="0">
              <a:ea typeface="黑体" pitchFamily="49" charset="-122"/>
            </a:endParaRPr>
          </a:p>
        </p:txBody>
      </p:sp>
      <p:sp>
        <p:nvSpPr>
          <p:cNvPr id="6" name="Rectangle 5"/>
          <p:cNvSpPr/>
          <p:nvPr/>
        </p:nvSpPr>
        <p:spPr>
          <a:xfrm>
            <a:off x="188685" y="3366486"/>
            <a:ext cx="1596571" cy="590931"/>
          </a:xfrm>
          <a:prstGeom prst="rect">
            <a:avLst/>
          </a:prstGeom>
        </p:spPr>
        <p:txBody>
          <a:bodyPr wrap="square">
            <a:spAutoFit/>
          </a:bodyPr>
          <a:lstStyle/>
          <a:p>
            <a:pPr algn="ctr">
              <a:lnSpc>
                <a:spcPct val="90000"/>
              </a:lnSpc>
              <a:buNone/>
            </a:pPr>
            <a:r>
              <a:rPr lang="zh-CN" altLang="fr-BE" sz="1800" b="0" i="0" dirty="0" smtClean="0">
                <a:solidFill>
                  <a:schemeClr val="tx1"/>
                </a:solidFill>
                <a:latin typeface="Arial"/>
                <a:ea typeface="黑体" pitchFamily="49" charset="-122"/>
                <a:cs typeface="+mn-cs"/>
              </a:rPr>
              <a:t>每 </a:t>
            </a:r>
            <a:r>
              <a:rPr lang="fr-BE" altLang="zh-CN" sz="1800" b="0" i="0" dirty="0" smtClean="0">
                <a:solidFill>
                  <a:schemeClr val="tx1"/>
                </a:solidFill>
                <a:latin typeface="Arial"/>
                <a:ea typeface="黑体" pitchFamily="49" charset="-122"/>
                <a:cs typeface="+mn-cs"/>
              </a:rPr>
              <a:t>30 </a:t>
            </a:r>
            <a:r>
              <a:rPr lang="zh-CN" altLang="fr-BE" sz="1800" b="0" i="0" dirty="0" smtClean="0">
                <a:solidFill>
                  <a:schemeClr val="tx1"/>
                </a:solidFill>
                <a:latin typeface="Arial"/>
                <a:ea typeface="黑体" pitchFamily="49" charset="-122"/>
                <a:cs typeface="+mn-cs"/>
              </a:rPr>
              <a:t>秒广播一次路由更新</a:t>
            </a:r>
            <a:endParaRPr lang="zh-CN" altLang="fr-BE" sz="1800" b="0" i="0" dirty="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距离矢量路由协议类型</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增强型内部网关路由协议</a:t>
            </a:r>
            <a:endParaRPr lang="zh-CN" altLang="en-US" sz="2800">
              <a:ea typeface="黑体" pitchFamily="49" charset="-122"/>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8362" y="1734969"/>
            <a:ext cx="5982658"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84686" y="2457473"/>
            <a:ext cx="2423886" cy="2616101"/>
          </a:xfrm>
          <a:prstGeom prst="rect">
            <a:avLst/>
          </a:prstGeom>
          <a:noFill/>
        </p:spPr>
        <p:txBody>
          <a:bodyPr wrap="square" rtlCol="0">
            <a:spAutoFit/>
          </a:bodyPr>
          <a:lstStyle/>
          <a:p>
            <a:pPr algn="l" eaLnBrk="1" hangingPunct="1">
              <a:lnSpc>
                <a:spcPct val="100000"/>
              </a:lnSpc>
              <a:buNone/>
            </a:pPr>
            <a:r>
              <a:rPr lang="fr-BE" altLang="zh-CN" sz="2400" b="0" i="0" dirty="0" smtClean="0">
                <a:solidFill>
                  <a:schemeClr val="tx1"/>
                </a:solidFill>
                <a:latin typeface="Arial"/>
                <a:ea typeface="黑体" pitchFamily="49" charset="-122"/>
                <a:cs typeface="+mn-cs"/>
              </a:rPr>
              <a:t>EIGRP</a:t>
            </a: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限定触发更新</a:t>
            </a:r>
          </a:p>
          <a:p>
            <a:pPr marL="342900" indent="-342900" algn="l" eaLnBrk="1" hangingPunct="1">
              <a:lnSpc>
                <a:spcPct val="100000"/>
              </a:lnSpc>
              <a:buFont typeface="Wingdings"/>
              <a:buChar char="§"/>
            </a:pPr>
            <a:r>
              <a:rPr lang="fr-BE" altLang="zh-CN" sz="2000" b="0" i="0" dirty="0" smtClean="0">
                <a:solidFill>
                  <a:schemeClr val="tx1"/>
                </a:solidFill>
                <a:latin typeface="Arial"/>
                <a:ea typeface="黑体" pitchFamily="49" charset="-122"/>
                <a:cs typeface="+mn-cs"/>
              </a:rPr>
              <a:t>Hello </a:t>
            </a:r>
            <a:r>
              <a:rPr lang="fr-BE" altLang="zh-CN" sz="2000" b="0" i="0" dirty="0" err="1" smtClean="0">
                <a:solidFill>
                  <a:schemeClr val="tx1"/>
                </a:solidFill>
                <a:latin typeface="Arial"/>
                <a:ea typeface="黑体" pitchFamily="49" charset="-122"/>
                <a:cs typeface="+mn-cs"/>
              </a:rPr>
              <a:t>Keepalive</a:t>
            </a:r>
            <a:r>
              <a:rPr lang="fr-BE" altLang="zh-CN" sz="2000" b="0" i="0" dirty="0" smtClean="0">
                <a:solidFill>
                  <a:schemeClr val="tx1"/>
                </a:solidFill>
                <a:latin typeface="Arial"/>
                <a:ea typeface="黑体" pitchFamily="49" charset="-122"/>
                <a:cs typeface="+mn-cs"/>
              </a:rPr>
              <a:t> </a:t>
            </a:r>
            <a:r>
              <a:rPr lang="zh-CN" altLang="fr-BE" sz="2000" b="0" i="0" dirty="0" smtClean="0">
                <a:solidFill>
                  <a:schemeClr val="tx1"/>
                </a:solidFill>
                <a:latin typeface="Arial"/>
                <a:ea typeface="黑体" pitchFamily="49" charset="-122"/>
                <a:cs typeface="+mn-cs"/>
              </a:rPr>
              <a:t>机制</a:t>
            </a: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维护拓扑表</a:t>
            </a: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快速收敛</a:t>
            </a:r>
          </a:p>
          <a:p>
            <a:pPr marL="342900" indent="-342900" algn="l" eaLnBrk="1" hangingPunct="1">
              <a:lnSpc>
                <a:spcPct val="100000"/>
              </a:lnSpc>
              <a:buFont typeface="Wingdings"/>
              <a:buChar char="§"/>
            </a:pPr>
            <a:r>
              <a:rPr lang="zh-CN" altLang="fr-BE" sz="2000" b="0" i="0" dirty="0" smtClean="0">
                <a:solidFill>
                  <a:schemeClr val="tx1"/>
                </a:solidFill>
                <a:latin typeface="Arial"/>
                <a:ea typeface="黑体" pitchFamily="49" charset="-122"/>
                <a:cs typeface="+mn-cs"/>
              </a:rPr>
              <a:t>多个网络层协议支持</a:t>
            </a:r>
            <a:endParaRPr lang="zh-CN" altLang="en-US" sz="2000" dirty="0">
              <a:ea typeface="黑体" pitchFamily="49" charset="-122"/>
            </a:endParaRPr>
          </a:p>
        </p:txBody>
      </p:sp>
    </p:spTree>
    <p:extLst>
      <p:ext uri="{BB962C8B-B14F-4D97-AF65-F5344CB8AC3E}">
        <p14:creationId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
            </a:r>
            <a:br>
              <a:rPr lang="zh-CN" altLang="en-US" sz="1800" b="1" i="0" dirty="0" smtClean="0">
                <a:solidFill>
                  <a:srgbClr val="708CA1"/>
                </a:solidFill>
                <a:latin typeface="Arial"/>
                <a:ea typeface="黑体" pitchFamily="49" charset="-122"/>
                <a:cs typeface="+mj-cs"/>
              </a:rPr>
            </a:br>
            <a:r>
              <a:rPr lang="en-US" altLang="zh-CN" sz="2800" b="1" i="0" dirty="0" smtClean="0">
                <a:solidFill>
                  <a:srgbClr val="708CA1"/>
                </a:solidFill>
                <a:latin typeface="Arial"/>
                <a:ea typeface="黑体" pitchFamily="49" charset="-122"/>
                <a:cs typeface="+mj-cs"/>
              </a:rPr>
              <a:t>RIP </a:t>
            </a:r>
            <a:r>
              <a:rPr lang="zh-CN" altLang="en-US" sz="2800" b="1" i="0" dirty="0" smtClean="0">
                <a:solidFill>
                  <a:srgbClr val="708CA1"/>
                </a:solidFill>
                <a:latin typeface="Arial"/>
                <a:ea typeface="黑体" pitchFamily="49" charset="-122"/>
                <a:cs typeface="+mj-cs"/>
              </a:rPr>
              <a:t>和 </a:t>
            </a:r>
            <a:r>
              <a:rPr lang="en-US" altLang="zh-CN" sz="2800" b="1" i="0" dirty="0" err="1" smtClean="0">
                <a:solidFill>
                  <a:srgbClr val="708CA1"/>
                </a:solidFill>
                <a:latin typeface="Arial"/>
                <a:ea typeface="黑体" pitchFamily="49" charset="-122"/>
                <a:cs typeface="+mj-cs"/>
              </a:rPr>
              <a:t>RIPng</a:t>
            </a:r>
            <a:r>
              <a:rPr lang="en-US" altLang="zh-CN" sz="2800" b="1" i="0" dirty="0" smtClean="0">
                <a:solidFill>
                  <a:srgbClr val="708CA1"/>
                </a:solidFill>
                <a:latin typeface="Arial"/>
                <a:ea typeface="黑体" pitchFamily="49" charset="-122"/>
                <a:cs typeface="+mj-cs"/>
              </a:rPr>
              <a:t> </a:t>
            </a:r>
            <a:r>
              <a:rPr lang="zh-CN" altLang="en-US" sz="2800" b="1" i="0" dirty="0" smtClean="0">
                <a:solidFill>
                  <a:srgbClr val="708CA1"/>
                </a:solidFill>
                <a:latin typeface="Arial"/>
                <a:ea typeface="黑体" pitchFamily="49" charset="-122"/>
                <a:cs typeface="+mj-cs"/>
              </a:rPr>
              <a:t>路由</a:t>
            </a:r>
            <a:endParaRPr lang="zh-CN" altLang="en-US" sz="2800" dirty="0">
              <a:ea typeface="黑体" pitchFamily="49" charset="-122"/>
            </a:endParaRPr>
          </a:p>
        </p:txBody>
      </p:sp>
    </p:spTree>
    <p:extLst>
      <p:ext uri="{BB962C8B-B14F-4D97-AF65-F5344CB8AC3E}">
        <p14:creationId xmlns:p14="http://schemas.microsoft.com/office/powerpoint/2010/main" val="184631823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1838" y="624114"/>
            <a:ext cx="8456613" cy="1113514"/>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smtClean="0">
                <a:solidFill>
                  <a:srgbClr val="708CA1"/>
                </a:solidFill>
                <a:latin typeface="Arial"/>
                <a:ea typeface="黑体" pitchFamily="49" charset="-122"/>
                <a:cs typeface="+mj-cs"/>
              </a:rPr>
              <a:t>RIP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路由器 </a:t>
            </a:r>
            <a:r>
              <a:rPr lang="en-US" altLang="zh-CN" sz="2800" b="1" i="0" dirty="0" smtClean="0">
                <a:solidFill>
                  <a:srgbClr val="708CA1"/>
                </a:solidFill>
                <a:latin typeface="Arial"/>
                <a:ea typeface="黑体" pitchFamily="49" charset="-122"/>
                <a:cs typeface="+mj-cs"/>
              </a:rPr>
              <a:t>RIP </a:t>
            </a:r>
            <a:r>
              <a:rPr lang="zh-CN" altLang="en-US" sz="2800" b="1" i="0" dirty="0" smtClean="0">
                <a:solidFill>
                  <a:srgbClr val="708CA1"/>
                </a:solidFill>
                <a:latin typeface="Arial"/>
                <a:ea typeface="黑体" pitchFamily="49" charset="-122"/>
                <a:cs typeface="+mj-cs"/>
              </a:rPr>
              <a:t>配置模式</a:t>
            </a:r>
            <a:br>
              <a:rPr lang="zh-CN" altLang="en-US" sz="2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通告网络</a:t>
            </a:r>
            <a:endParaRPr lang="zh-CN" altLang="en-US" sz="2800" dirty="0">
              <a:ea typeface="黑体" pitchFamily="49" charset="-122"/>
            </a:endParaRPr>
          </a:p>
        </p:txBody>
      </p:sp>
      <p:pic>
        <p:nvPicPr>
          <p:cNvPr id="2150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100" y="1801133"/>
            <a:ext cx="5561200" cy="142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024" b="6821"/>
          <a:stretch/>
        </p:blipFill>
        <p:spPr bwMode="auto">
          <a:xfrm>
            <a:off x="1778000" y="3390900"/>
            <a:ext cx="5105400" cy="292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22258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pPr algn="l" defTabSz="814365">
              <a:lnSpc>
                <a:spcPct val="90000"/>
              </a:lnSpc>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章：目标（续）</a:t>
            </a:r>
            <a:endParaRPr lang="zh-CN" altLang="en-US" sz="3200" b="1" i="0">
              <a:solidFill>
                <a:srgbClr val="708CA1"/>
              </a:solidFill>
              <a:latin typeface="Arial"/>
              <a:ea typeface="黑体" pitchFamily="49" charset="-122"/>
              <a:cs typeface="+mj-cs"/>
            </a:endParaRPr>
          </a:p>
        </p:txBody>
      </p:sp>
      <p:sp>
        <p:nvSpPr>
          <p:cNvPr id="7171" name="Content Placeholder 2"/>
          <p:cNvSpPr>
            <a:spLocks noGrp="1"/>
          </p:cNvSpPr>
          <p:nvPr>
            <p:ph idx="1"/>
          </p:nvPr>
        </p:nvSpPr>
        <p:spPr>
          <a:xfrm>
            <a:off x="684666" y="1477509"/>
            <a:ext cx="8197850" cy="4575175"/>
          </a:xfrm>
        </p:spPr>
        <p:txBody>
          <a:bodyPr/>
          <a:lstStyle/>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描述链路状态更新中发送的信息。</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描述使用链路状态路由协议的优点和缺点。</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标识使用链路状态路由过程的协议。（</a:t>
            </a:r>
            <a:r>
              <a:rPr lang="fr-BE" altLang="zh-CN" sz="2000" b="0" i="0" smtClean="0">
                <a:solidFill>
                  <a:srgbClr val="000000"/>
                </a:solidFill>
                <a:latin typeface="Arial"/>
                <a:ea typeface="黑体" pitchFamily="49" charset="-122"/>
                <a:cs typeface="+mn-cs"/>
              </a:rPr>
              <a:t>OSPF</a:t>
            </a:r>
            <a:r>
              <a:rPr lang="zh-CN" altLang="fr-BE" sz="2000" b="0" i="0" smtClean="0">
                <a:solidFill>
                  <a:srgbClr val="000000"/>
                </a:solidFill>
                <a:latin typeface="Arial"/>
                <a:ea typeface="黑体" pitchFamily="49" charset="-122"/>
                <a:cs typeface="+mn-cs"/>
              </a:rPr>
              <a:t>、</a:t>
            </a:r>
            <a:r>
              <a:rPr lang="fr-BE" altLang="zh-CN" sz="2000" b="0" i="0" smtClean="0">
                <a:solidFill>
                  <a:srgbClr val="000000"/>
                </a:solidFill>
                <a:latin typeface="Arial"/>
                <a:ea typeface="黑体" pitchFamily="49" charset="-122"/>
                <a:cs typeface="+mn-cs"/>
              </a:rPr>
              <a:t>IS-IS</a:t>
            </a:r>
            <a:r>
              <a:rPr lang="zh-CN" altLang="fr-BE" sz="2000" b="0" i="0" smtClean="0">
                <a:solidFill>
                  <a:srgbClr val="000000"/>
                </a:solidFill>
                <a:latin typeface="Arial"/>
                <a:ea typeface="黑体" pitchFamily="49" charset="-122"/>
                <a:cs typeface="+mn-cs"/>
              </a:rPr>
              <a:t>）</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确定给定路由的路由来源、管理距离和度量。</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解释动态建立的路由表中的父</a:t>
            </a:r>
            <a:r>
              <a:rPr lang="fr-BE" altLang="zh-CN" sz="2000" b="0" i="0" smtClean="0">
                <a:solidFill>
                  <a:srgbClr val="000000"/>
                </a:solidFill>
                <a:latin typeface="Arial"/>
                <a:ea typeface="黑体" pitchFamily="49" charset="-122"/>
                <a:cs typeface="+mn-cs"/>
              </a:rPr>
              <a:t>/</a:t>
            </a:r>
            <a:r>
              <a:rPr lang="zh-CN" altLang="fr-BE" sz="2000" b="0" i="0" smtClean="0">
                <a:solidFill>
                  <a:srgbClr val="000000"/>
                </a:solidFill>
                <a:latin typeface="Arial"/>
                <a:ea typeface="黑体" pitchFamily="49" charset="-122"/>
                <a:cs typeface="+mn-cs"/>
              </a:rPr>
              <a:t>子关系概念。</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比较 </a:t>
            </a:r>
            <a:r>
              <a:rPr lang="fr-BE" altLang="zh-CN" sz="2000" b="0" i="0" smtClean="0">
                <a:solidFill>
                  <a:srgbClr val="000000"/>
                </a:solidFill>
                <a:latin typeface="Arial"/>
                <a:ea typeface="黑体" pitchFamily="49" charset="-122"/>
                <a:cs typeface="+mn-cs"/>
              </a:rPr>
              <a:t>IPv4 </a:t>
            </a:r>
            <a:r>
              <a:rPr lang="zh-CN" altLang="fr-BE" sz="2000" b="0" i="0" smtClean="0">
                <a:solidFill>
                  <a:srgbClr val="000000"/>
                </a:solidFill>
                <a:latin typeface="Arial"/>
                <a:ea typeface="黑体" pitchFamily="49" charset="-122"/>
                <a:cs typeface="+mn-cs"/>
              </a:rPr>
              <a:t>无类路由查找过程与 </a:t>
            </a:r>
            <a:r>
              <a:rPr lang="fr-BE" altLang="zh-CN" sz="2000" b="0" i="0" smtClean="0">
                <a:solidFill>
                  <a:srgbClr val="000000"/>
                </a:solidFill>
                <a:latin typeface="Arial"/>
                <a:ea typeface="黑体" pitchFamily="49" charset="-122"/>
                <a:cs typeface="+mn-cs"/>
              </a:rPr>
              <a:t>IPv6 </a:t>
            </a:r>
            <a:r>
              <a:rPr lang="zh-CN" altLang="fr-BE" sz="2000" b="0" i="0" smtClean="0">
                <a:solidFill>
                  <a:srgbClr val="000000"/>
                </a:solidFill>
                <a:latin typeface="Arial"/>
                <a:ea typeface="黑体" pitchFamily="49" charset="-122"/>
                <a:cs typeface="+mn-cs"/>
              </a:rPr>
              <a:t>查找过程。</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分析路由表以确定使用哪条路由来转发数据包。</a:t>
            </a:r>
            <a:endParaRPr lang="zh-CN" altLang="fr-BE" sz="2000" b="0" i="0">
              <a:solidFill>
                <a:srgbClr val="000000"/>
              </a:solidFill>
              <a:latin typeface="Arial"/>
              <a:ea typeface="黑体" pitchFamily="49" charset="-122"/>
              <a:cs typeface="+mn-cs"/>
            </a:endParaRPr>
          </a:p>
        </p:txBody>
      </p:sp>
    </p:spTree>
    <p:extLst>
      <p:ext uri="{BB962C8B-B14F-4D97-AF65-F5344CB8AC3E}">
        <p14:creationId xmlns:p14="http://schemas.microsoft.com/office/powerpoint/2010/main" val="344849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smtClean="0">
                <a:solidFill>
                  <a:srgbClr val="708CA1"/>
                </a:solidFill>
                <a:latin typeface="Arial"/>
                <a:ea typeface="黑体" pitchFamily="49" charset="-122"/>
                <a:cs typeface="+mj-cs"/>
              </a:rPr>
              <a:t>RIP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检查默认 </a:t>
            </a:r>
            <a:r>
              <a:rPr lang="en-US" altLang="zh-CN" sz="2800" b="1" i="0" dirty="0" smtClean="0">
                <a:solidFill>
                  <a:srgbClr val="708CA1"/>
                </a:solidFill>
                <a:latin typeface="Arial"/>
                <a:ea typeface="黑体" pitchFamily="49" charset="-122"/>
                <a:cs typeface="+mj-cs"/>
              </a:rPr>
              <a:t>RIP </a:t>
            </a:r>
            <a:r>
              <a:rPr lang="zh-CN" altLang="en-US" sz="2800" b="1" i="0" dirty="0" smtClean="0">
                <a:solidFill>
                  <a:srgbClr val="708CA1"/>
                </a:solidFill>
                <a:latin typeface="Arial"/>
                <a:ea typeface="黑体" pitchFamily="49" charset="-122"/>
                <a:cs typeface="+mj-cs"/>
              </a:rPr>
              <a:t>设置</a:t>
            </a:r>
            <a:endParaRPr lang="zh-CN" altLang="en-US" sz="2800" dirty="0">
              <a:ea typeface="黑体" pitchFamily="49" charset="-122"/>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3657" y="1665949"/>
            <a:ext cx="4018034" cy="408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69349" y="1665949"/>
            <a:ext cx="4468053" cy="2253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47830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smtClean="0">
                <a:solidFill>
                  <a:srgbClr val="708CA1"/>
                </a:solidFill>
                <a:latin typeface="Arial"/>
                <a:ea typeface="黑体" pitchFamily="49" charset="-122"/>
                <a:cs typeface="+mj-cs"/>
              </a:rPr>
              <a:t>RIP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启用 </a:t>
            </a:r>
            <a:r>
              <a:rPr lang="en-US" altLang="zh-CN" sz="2800" b="1" i="0" dirty="0" smtClean="0">
                <a:solidFill>
                  <a:srgbClr val="708CA1"/>
                </a:solidFill>
                <a:latin typeface="Arial"/>
                <a:ea typeface="黑体" pitchFamily="49" charset="-122"/>
                <a:cs typeface="+mj-cs"/>
              </a:rPr>
              <a:t>RIPv2</a:t>
            </a:r>
            <a:endParaRPr lang="zh-CN" altLang="en-US" sz="2800" dirty="0">
              <a:ea typeface="黑体" pitchFamily="49" charset="-122"/>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6384" y="2134296"/>
            <a:ext cx="4181475" cy="3576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20809" y="2099356"/>
            <a:ext cx="421202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16682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配置 </a:t>
            </a:r>
            <a:r>
              <a:rPr lang="en-US" altLang="zh-CN" sz="1800" b="1" i="0" smtClean="0">
                <a:solidFill>
                  <a:srgbClr val="708CA1"/>
                </a:solidFill>
                <a:latin typeface="Arial"/>
                <a:ea typeface="黑体" pitchFamily="49" charset="-122"/>
                <a:cs typeface="+mj-cs"/>
              </a:rPr>
              <a:t>RIP </a:t>
            </a:r>
            <a:r>
              <a:rPr lang="zh-CN" altLang="en-US" sz="1800" b="1" i="0" smtClean="0">
                <a:solidFill>
                  <a:srgbClr val="708CA1"/>
                </a:solidFill>
                <a:latin typeface="Arial"/>
                <a:ea typeface="黑体" pitchFamily="49" charset="-122"/>
                <a:cs typeface="+mj-cs"/>
              </a:rPr>
              <a:t>协议</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配置被动接口</a:t>
            </a:r>
            <a:endParaRPr lang="zh-CN" altLang="en-US" sz="2800">
              <a:ea typeface="黑体" pitchFamily="49" charset="-122"/>
            </a:endParaRPr>
          </a:p>
        </p:txBody>
      </p:sp>
      <p:pic>
        <p:nvPicPr>
          <p:cNvPr id="2458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0020" y="3581400"/>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4916"/>
          <a:stretch/>
        </p:blipFill>
        <p:spPr bwMode="auto">
          <a:xfrm>
            <a:off x="396648" y="1511300"/>
            <a:ext cx="5188878" cy="207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2308324"/>
          </a:xfrm>
          <a:prstGeom prst="rect">
            <a:avLst/>
          </a:prstGeom>
          <a:noFill/>
        </p:spPr>
        <p:txBody>
          <a:bodyPr wrap="square" rtlCol="0">
            <a:spAutoFit/>
          </a:bodyPr>
          <a:lstStyle/>
          <a:p>
            <a:pPr algn="l">
              <a:lnSpc>
                <a:spcPct val="100000"/>
              </a:lnSpc>
              <a:buNone/>
            </a:pPr>
            <a:r>
              <a:rPr lang="zh-CN" altLang="fr-BE" sz="2400" b="0" i="0" dirty="0" smtClean="0">
                <a:solidFill>
                  <a:schemeClr val="tx1"/>
                </a:solidFill>
                <a:latin typeface="Arial"/>
                <a:ea typeface="黑体" pitchFamily="49" charset="-122"/>
                <a:cs typeface="+mn-cs"/>
              </a:rPr>
              <a:t>在 </a:t>
            </a:r>
            <a:r>
              <a:rPr lang="fr-BE" altLang="zh-CN" sz="2400" b="0" i="0" dirty="0" smtClean="0">
                <a:solidFill>
                  <a:schemeClr val="tx1"/>
                </a:solidFill>
                <a:latin typeface="Arial"/>
                <a:ea typeface="黑体" pitchFamily="49" charset="-122"/>
                <a:cs typeface="+mn-cs"/>
              </a:rPr>
              <a:t>LAN </a:t>
            </a:r>
            <a:r>
              <a:rPr lang="zh-CN" altLang="fr-BE" sz="2400" b="0" i="0" dirty="0" smtClean="0">
                <a:solidFill>
                  <a:schemeClr val="tx1"/>
                </a:solidFill>
                <a:latin typeface="Arial"/>
                <a:ea typeface="黑体" pitchFamily="49" charset="-122"/>
                <a:cs typeface="+mn-cs"/>
              </a:rPr>
              <a:t>上发送不需要的更新会在以下三个方面对网络造成影响：</a:t>
            </a:r>
          </a:p>
          <a:p>
            <a:pPr marL="342900" indent="-342900" algn="l">
              <a:lnSpc>
                <a:spcPct val="100000"/>
              </a:lnSpc>
              <a:buFont typeface="Wingdings"/>
              <a:buChar char="§"/>
            </a:pPr>
            <a:r>
              <a:rPr lang="zh-CN" altLang="en-US" sz="2400" b="1" i="0" dirty="0" smtClean="0">
                <a:solidFill>
                  <a:schemeClr val="tx1"/>
                </a:solidFill>
                <a:latin typeface="Arial"/>
                <a:ea typeface="黑体" pitchFamily="49" charset="-122"/>
                <a:cs typeface="+mn-cs"/>
              </a:rPr>
              <a:t>带宽浪费 </a:t>
            </a:r>
            <a:endParaRPr lang="zh-CN" altLang="en-US" dirty="0" smtClean="0">
              <a:ea typeface="黑体" pitchFamily="49" charset="-122"/>
            </a:endParaRPr>
          </a:p>
          <a:p>
            <a:pPr marL="342900" indent="-342900" algn="l">
              <a:lnSpc>
                <a:spcPct val="100000"/>
              </a:lnSpc>
              <a:buFont typeface="Wingdings"/>
              <a:buChar char="§"/>
            </a:pPr>
            <a:r>
              <a:rPr lang="zh-CN" altLang="en-US" sz="2400" b="1" i="0" dirty="0" smtClean="0">
                <a:solidFill>
                  <a:schemeClr val="tx1"/>
                </a:solidFill>
                <a:latin typeface="Arial"/>
                <a:ea typeface="黑体" pitchFamily="49" charset="-122"/>
                <a:cs typeface="+mn-cs"/>
              </a:rPr>
              <a:t>资源浪费</a:t>
            </a:r>
          </a:p>
          <a:p>
            <a:pPr marL="342900" indent="-342900" algn="l">
              <a:lnSpc>
                <a:spcPct val="100000"/>
              </a:lnSpc>
              <a:buFont typeface="Wingdings"/>
              <a:buChar char="§"/>
            </a:pPr>
            <a:r>
              <a:rPr lang="zh-CN" altLang="en-US" sz="2400" b="1" i="0" dirty="0" smtClean="0">
                <a:solidFill>
                  <a:schemeClr val="tx1"/>
                </a:solidFill>
                <a:latin typeface="Arial"/>
                <a:ea typeface="黑体" pitchFamily="49" charset="-122"/>
                <a:cs typeface="+mn-cs"/>
              </a:rPr>
              <a:t>安全风险 </a:t>
            </a:r>
            <a:endParaRPr lang="zh-CN" altLang="en-US" dirty="0">
              <a:ea typeface="黑体" pitchFamily="49" charset="-122"/>
            </a:endParaRPr>
          </a:p>
        </p:txBody>
      </p:sp>
    </p:spTree>
    <p:extLst>
      <p:ext uri="{BB962C8B-B14F-4D97-AF65-F5344CB8AC3E}">
        <p14:creationId xmlns:p14="http://schemas.microsoft.com/office/powerpoint/2010/main" val="97676697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smtClean="0">
                <a:solidFill>
                  <a:srgbClr val="708CA1"/>
                </a:solidFill>
                <a:latin typeface="Arial"/>
                <a:ea typeface="黑体" pitchFamily="49" charset="-122"/>
                <a:cs typeface="+mj-cs"/>
              </a:rPr>
              <a:t>RIP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传播默认路由</a:t>
            </a:r>
            <a:endParaRPr lang="zh-CN" altLang="en-US" sz="2800" dirty="0">
              <a:ea typeface="黑体" pitchFamily="49" charset="-122"/>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5903" y="1541896"/>
            <a:ext cx="5058895" cy="216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err="1" smtClean="0">
                <a:solidFill>
                  <a:srgbClr val="708CA1"/>
                </a:solidFill>
                <a:latin typeface="Arial"/>
                <a:ea typeface="黑体" pitchFamily="49" charset="-122"/>
                <a:cs typeface="+mj-cs"/>
              </a:rPr>
              <a:t>RIPng</a:t>
            </a:r>
            <a:r>
              <a:rPr lang="en-US" altLang="zh-CN" sz="1800" b="1" i="0" dirty="0" smtClean="0">
                <a:solidFill>
                  <a:srgbClr val="708CA1"/>
                </a:solidFill>
                <a:latin typeface="Arial"/>
                <a:ea typeface="黑体" pitchFamily="49" charset="-122"/>
                <a:cs typeface="+mj-cs"/>
              </a:rPr>
              <a:t>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通告 </a:t>
            </a:r>
            <a:r>
              <a:rPr lang="en-US" altLang="zh-CN" sz="2800" b="1" i="0" dirty="0" smtClean="0">
                <a:solidFill>
                  <a:srgbClr val="708CA1"/>
                </a:solidFill>
                <a:latin typeface="Arial"/>
                <a:ea typeface="黑体" pitchFamily="49" charset="-122"/>
                <a:cs typeface="+mj-cs"/>
              </a:rPr>
              <a:t>IPv6 </a:t>
            </a:r>
            <a:r>
              <a:rPr lang="zh-CN" altLang="en-US" sz="2800" b="1" i="0" dirty="0" smtClean="0">
                <a:solidFill>
                  <a:srgbClr val="708CA1"/>
                </a:solidFill>
                <a:latin typeface="Arial"/>
                <a:ea typeface="黑体" pitchFamily="49" charset="-122"/>
                <a:cs typeface="+mj-cs"/>
              </a:rPr>
              <a:t>网络</a:t>
            </a:r>
            <a:endParaRPr lang="zh-CN" altLang="en-US" sz="2800" dirty="0">
              <a:ea typeface="黑体" pitchFamily="49" charset="-122"/>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25342" y="1491729"/>
            <a:ext cx="5656508" cy="503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80406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err="1" smtClean="0">
                <a:solidFill>
                  <a:srgbClr val="708CA1"/>
                </a:solidFill>
                <a:latin typeface="Arial"/>
                <a:ea typeface="黑体" pitchFamily="49" charset="-122"/>
                <a:cs typeface="+mj-cs"/>
              </a:rPr>
              <a:t>RIPng</a:t>
            </a:r>
            <a:r>
              <a:rPr lang="en-US" altLang="zh-CN" sz="1800" b="1" i="0" dirty="0" smtClean="0">
                <a:solidFill>
                  <a:srgbClr val="708CA1"/>
                </a:solidFill>
                <a:latin typeface="Arial"/>
                <a:ea typeface="黑体" pitchFamily="49" charset="-122"/>
                <a:cs typeface="+mj-cs"/>
              </a:rPr>
              <a:t>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检查 </a:t>
            </a:r>
            <a:r>
              <a:rPr lang="en-US" altLang="zh-CN" sz="2800" b="1" i="0" dirty="0" err="1" smtClean="0">
                <a:solidFill>
                  <a:srgbClr val="708CA1"/>
                </a:solidFill>
                <a:latin typeface="Arial"/>
                <a:ea typeface="黑体" pitchFamily="49" charset="-122"/>
                <a:cs typeface="+mj-cs"/>
              </a:rPr>
              <a:t>RIPng</a:t>
            </a:r>
            <a:r>
              <a:rPr lang="en-US" altLang="zh-CN" sz="2800" b="1" i="0" dirty="0" smtClean="0">
                <a:solidFill>
                  <a:srgbClr val="708CA1"/>
                </a:solidFill>
                <a:latin typeface="Arial"/>
                <a:ea typeface="黑体" pitchFamily="49" charset="-122"/>
                <a:cs typeface="+mj-cs"/>
              </a:rPr>
              <a:t> </a:t>
            </a:r>
            <a:r>
              <a:rPr lang="zh-CN" altLang="en-US" sz="2800" b="1" i="0" dirty="0" smtClean="0">
                <a:solidFill>
                  <a:srgbClr val="708CA1"/>
                </a:solidFill>
                <a:latin typeface="Arial"/>
                <a:ea typeface="黑体" pitchFamily="49" charset="-122"/>
                <a:cs typeface="+mj-cs"/>
              </a:rPr>
              <a:t>配置</a:t>
            </a:r>
            <a:endParaRPr lang="zh-CN" altLang="en-US" sz="2800" dirty="0">
              <a:ea typeface="黑体" pitchFamily="49" charset="-122"/>
            </a:endParaRP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6126" y="1716085"/>
            <a:ext cx="4002760" cy="247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243"/>
          <a:stretch/>
        </p:blipFill>
        <p:spPr bwMode="auto">
          <a:xfrm>
            <a:off x="4381500" y="1821256"/>
            <a:ext cx="4483100" cy="4035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配置 </a:t>
            </a:r>
            <a:r>
              <a:rPr lang="en-US" altLang="zh-CN" sz="1800" b="1" i="0" dirty="0" err="1" smtClean="0">
                <a:solidFill>
                  <a:srgbClr val="708CA1"/>
                </a:solidFill>
                <a:latin typeface="Arial"/>
                <a:ea typeface="黑体" pitchFamily="49" charset="-122"/>
                <a:cs typeface="+mj-cs"/>
              </a:rPr>
              <a:t>RIPng</a:t>
            </a:r>
            <a:r>
              <a:rPr lang="en-US" altLang="zh-CN" sz="1800" b="1" i="0" dirty="0" smtClean="0">
                <a:solidFill>
                  <a:srgbClr val="708CA1"/>
                </a:solidFill>
                <a:latin typeface="Arial"/>
                <a:ea typeface="黑体" pitchFamily="49" charset="-122"/>
                <a:cs typeface="+mj-cs"/>
              </a:rPr>
              <a:t> </a:t>
            </a:r>
            <a:r>
              <a:rPr lang="zh-CN" altLang="en-US" sz="1800" b="1" i="0" dirty="0" smtClean="0">
                <a:solidFill>
                  <a:srgbClr val="708CA1"/>
                </a:solidFill>
                <a:latin typeface="Arial"/>
                <a:ea typeface="黑体" pitchFamily="49" charset="-122"/>
                <a:cs typeface="+mj-cs"/>
              </a:rPr>
              <a:t>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检查 </a:t>
            </a:r>
            <a:r>
              <a:rPr lang="en-US" altLang="zh-CN" sz="2800" b="1" i="0" dirty="0" err="1" smtClean="0">
                <a:solidFill>
                  <a:srgbClr val="708CA1"/>
                </a:solidFill>
                <a:latin typeface="Arial"/>
                <a:ea typeface="黑体" pitchFamily="49" charset="-122"/>
                <a:cs typeface="+mj-cs"/>
              </a:rPr>
              <a:t>RIPng</a:t>
            </a:r>
            <a:r>
              <a:rPr lang="en-US" altLang="zh-CN" sz="2800" b="1" i="0" dirty="0" smtClean="0">
                <a:solidFill>
                  <a:srgbClr val="708CA1"/>
                </a:solidFill>
                <a:latin typeface="Arial"/>
                <a:ea typeface="黑体" pitchFamily="49" charset="-122"/>
                <a:cs typeface="+mj-cs"/>
              </a:rPr>
              <a:t> </a:t>
            </a:r>
            <a:r>
              <a:rPr lang="zh-CN" altLang="en-US" sz="2800" b="1" i="0" dirty="0" smtClean="0">
                <a:solidFill>
                  <a:srgbClr val="708CA1"/>
                </a:solidFill>
                <a:latin typeface="Arial"/>
                <a:ea typeface="黑体" pitchFamily="49" charset="-122"/>
                <a:cs typeface="+mj-cs"/>
              </a:rPr>
              <a:t>配置</a:t>
            </a:r>
            <a:endParaRPr lang="zh-CN" altLang="en-US" sz="2800" dirty="0">
              <a:ea typeface="黑体" pitchFamily="49" charset="-122"/>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38403" y="1759630"/>
            <a:ext cx="5797821" cy="461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链路状态动态路由</a:t>
            </a:r>
            <a:endParaRPr lang="zh-CN" altLang="en-US" sz="2800" dirty="0">
              <a:ea typeface="黑体" pitchFamily="49" charset="-122"/>
            </a:endParaRPr>
          </a:p>
        </p:txBody>
      </p:sp>
    </p:spTree>
    <p:extLst>
      <p:ext uri="{BB962C8B-B14F-4D97-AF65-F5344CB8AC3E}">
        <p14:creationId xmlns:p14="http://schemas.microsoft.com/office/powerpoint/2010/main" val="269850029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链路状态路由协议运行过程</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最短路径优先协议</a:t>
            </a:r>
            <a:endParaRPr lang="zh-CN" altLang="en-US" sz="2800" dirty="0">
              <a:ea typeface="黑体" pitchFamily="49" charset="-122"/>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1208" y="1612310"/>
            <a:ext cx="4704905" cy="458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48199"/>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链路状态路由协议运行过程</a:t>
            </a:r>
            <a:br>
              <a:rPr lang="zh-CN" altLang="en-US" sz="1800" b="1" i="0" dirty="0" smtClean="0">
                <a:solidFill>
                  <a:srgbClr val="708CA1"/>
                </a:solidFill>
                <a:latin typeface="Arial"/>
                <a:ea typeface="黑体" pitchFamily="49" charset="-122"/>
                <a:cs typeface="+mj-cs"/>
              </a:rPr>
            </a:br>
            <a:r>
              <a:rPr lang="en-US" altLang="zh-CN" sz="2800" b="1" i="0" dirty="0" err="1" smtClean="0">
                <a:solidFill>
                  <a:srgbClr val="708CA1"/>
                </a:solidFill>
                <a:latin typeface="Arial"/>
                <a:ea typeface="黑体" pitchFamily="49" charset="-122"/>
                <a:cs typeface="+mj-cs"/>
              </a:rPr>
              <a:t>Dijkstra</a:t>
            </a:r>
            <a:r>
              <a:rPr lang="en-US" altLang="zh-CN" sz="2800" b="1" i="0" dirty="0" smtClean="0">
                <a:solidFill>
                  <a:srgbClr val="708CA1"/>
                </a:solidFill>
                <a:latin typeface="Arial"/>
                <a:ea typeface="黑体" pitchFamily="49" charset="-122"/>
                <a:cs typeface="+mj-cs"/>
              </a:rPr>
              <a:t> </a:t>
            </a:r>
            <a:r>
              <a:rPr lang="zh-CN" altLang="en-US" sz="2800" b="1" i="0" dirty="0" smtClean="0">
                <a:solidFill>
                  <a:srgbClr val="708CA1"/>
                </a:solidFill>
                <a:latin typeface="Arial"/>
                <a:ea typeface="黑体" pitchFamily="49" charset="-122"/>
                <a:cs typeface="+mj-cs"/>
              </a:rPr>
              <a:t>算法</a:t>
            </a:r>
            <a:endParaRPr lang="zh-CN" altLang="en-US" sz="2800" dirty="0">
              <a:ea typeface="黑体" pitchFamily="49"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94496" y="1523999"/>
            <a:ext cx="5843871" cy="494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8999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182" y="854982"/>
            <a:ext cx="8456613" cy="871538"/>
          </a:xfrm>
        </p:spPr>
        <p:txBody>
          <a:bodyPr/>
          <a:lstStyle/>
          <a:p>
            <a:pPr algn="l" defTabSz="814365">
              <a:spcBef>
                <a:spcPct val="0"/>
              </a:spcBef>
              <a:spcAft>
                <a:spcPct val="0"/>
              </a:spcAft>
              <a:buNone/>
            </a:pPr>
            <a:r>
              <a:rPr lang="zh-CN" altLang="en-US" sz="3200" b="1" i="0" dirty="0" smtClean="0">
                <a:solidFill>
                  <a:srgbClr val="708CA1"/>
                </a:solidFill>
                <a:latin typeface="Arial"/>
                <a:ea typeface="黑体" pitchFamily="49" charset="-122"/>
                <a:cs typeface="+mj-cs"/>
              </a:rPr>
              <a:t>动态路由协议</a:t>
            </a:r>
            <a:endParaRPr lang="zh-CN" altLang="en-US" dirty="0" smtClean="0">
              <a:solidFill>
                <a:schemeClr val="accent5">
                  <a:lumMod val="75000"/>
                </a:schemeClr>
              </a:solidFill>
              <a:ea typeface="黑体" pitchFamily="49" charset="-122"/>
              <a:cs typeface="Arial" pitchFamily="34" charset="0"/>
            </a:endParaRPr>
          </a:p>
        </p:txBody>
      </p:sp>
    </p:spTree>
    <p:extLst>
      <p:ext uri="{BB962C8B-B14F-4D97-AF65-F5344CB8AC3E}">
        <p14:creationId xmlns:p14="http://schemas.microsoft.com/office/powerpoint/2010/main" val="35847824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链路状态更新</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链路状态路由过程</a:t>
            </a:r>
            <a:endParaRPr lang="zh-CN" altLang="en-US" sz="2800" dirty="0">
              <a:ea typeface="黑体" pitchFamily="49" charset="-122"/>
            </a:endParaRP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9609" y="2232537"/>
            <a:ext cx="7863820" cy="3290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87496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链路状态更新</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链路和链路状态</a:t>
            </a:r>
            <a:endParaRPr lang="zh-CN" altLang="en-US" sz="2800">
              <a:ea typeface="黑体" pitchFamily="49" charset="-122"/>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0635" y="2240467"/>
            <a:ext cx="3966176" cy="4075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21918" y="2227488"/>
            <a:ext cx="4055382" cy="4055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901700" y="1576614"/>
            <a:ext cx="7785100" cy="646331"/>
          </a:xfrm>
          <a:prstGeom prst="rect">
            <a:avLst/>
          </a:prstGeom>
        </p:spPr>
        <p:txBody>
          <a:bodyPr wrap="square">
            <a:spAutoFit/>
          </a:bodyPr>
          <a:lstStyle/>
          <a:p>
            <a:pPr algn="l">
              <a:buNone/>
            </a:pPr>
            <a:r>
              <a:rPr lang="zh-CN" altLang="fr-BE" sz="2000" b="0" i="0" dirty="0" smtClean="0">
                <a:solidFill>
                  <a:schemeClr val="tx1"/>
                </a:solidFill>
                <a:latin typeface="Arial"/>
                <a:ea typeface="黑体" pitchFamily="49" charset="-122"/>
                <a:cs typeface="+mn-cs"/>
              </a:rPr>
              <a:t>链路状态路由过程的第一步是，每台路由器了解其自身的链路及其直连网络。</a:t>
            </a:r>
            <a:endParaRPr lang="zh-CN" altLang="fr-BE" sz="2000" b="0" i="0" dirty="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链路状态更新</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问好</a:t>
            </a:r>
            <a:endParaRPr lang="zh-CN" altLang="en-US" sz="2800">
              <a:ea typeface="黑体" pitchFamily="49" charset="-122"/>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1610" y="2565401"/>
            <a:ext cx="4280710" cy="35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77531" y="2541384"/>
            <a:ext cx="3902466" cy="362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3086" y="1567541"/>
            <a:ext cx="6850744" cy="646331"/>
          </a:xfrm>
          <a:prstGeom prst="rect">
            <a:avLst/>
          </a:prstGeom>
          <a:noFill/>
        </p:spPr>
        <p:txBody>
          <a:bodyPr wrap="square" rtlCol="0">
            <a:spAutoFit/>
          </a:bodyPr>
          <a:lstStyle/>
          <a:p>
            <a:pPr algn="l">
              <a:buNone/>
            </a:pPr>
            <a:r>
              <a:rPr lang="zh-CN" altLang="fr-BE" sz="2000" b="0" i="0" smtClean="0">
                <a:solidFill>
                  <a:schemeClr val="tx1"/>
                </a:solidFill>
                <a:latin typeface="Arial"/>
                <a:ea typeface="黑体" pitchFamily="49" charset="-122"/>
                <a:cs typeface="+mn-cs"/>
              </a:rPr>
              <a:t>链路状态路由过程的第二步是，每台路由器负责联系其直连网络上的相邻路由器。</a:t>
            </a:r>
            <a:endParaRPr lang="zh-CN" altLang="fr-BE" sz="2000" b="0" i="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eaLnBrk="1" hangingPunct="1">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链路状态更新</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问好</a:t>
            </a:r>
            <a:endParaRPr lang="zh-CN" altLang="en-US" sz="2800">
              <a:ea typeface="黑体" pitchFamily="49" charset="-122"/>
            </a:endParaRPr>
          </a:p>
        </p:txBody>
      </p:sp>
      <p:sp>
        <p:nvSpPr>
          <p:cNvPr id="3" name="TextBox 2"/>
          <p:cNvSpPr txBox="1"/>
          <p:nvPr/>
        </p:nvSpPr>
        <p:spPr>
          <a:xfrm>
            <a:off x="493127" y="1567541"/>
            <a:ext cx="8200929" cy="646331"/>
          </a:xfrm>
          <a:prstGeom prst="rect">
            <a:avLst/>
          </a:prstGeom>
          <a:noFill/>
        </p:spPr>
        <p:txBody>
          <a:bodyPr wrap="square" rtlCol="0">
            <a:spAutoFit/>
          </a:bodyPr>
          <a:lstStyle/>
          <a:p>
            <a:pPr algn="l" eaLnBrk="1" hangingPunct="1">
              <a:buNone/>
            </a:pPr>
            <a:r>
              <a:rPr lang="zh-CN" altLang="fr-BE" sz="2000" b="0" i="0" smtClean="0">
                <a:solidFill>
                  <a:schemeClr val="tx1"/>
                </a:solidFill>
                <a:latin typeface="Arial"/>
                <a:ea typeface="黑体" pitchFamily="49" charset="-122"/>
                <a:cs typeface="+mn-cs"/>
              </a:rPr>
              <a:t>链路状态路由过程的第三步是，每台路由器创建一个链路状态数据包 </a:t>
            </a:r>
            <a:r>
              <a:rPr lang="fr-BE" altLang="zh-CN" sz="2000" b="0" i="0" smtClean="0">
                <a:solidFill>
                  <a:schemeClr val="tx1"/>
                </a:solidFill>
                <a:latin typeface="Arial"/>
                <a:ea typeface="黑体" pitchFamily="49" charset="-122"/>
                <a:cs typeface="+mn-cs"/>
              </a:rPr>
              <a:t>(LSP)</a:t>
            </a:r>
            <a:r>
              <a:rPr lang="zh-CN" altLang="fr-BE" sz="2000" b="0" i="0" smtClean="0">
                <a:solidFill>
                  <a:schemeClr val="tx1"/>
                </a:solidFill>
                <a:latin typeface="Arial"/>
                <a:ea typeface="黑体" pitchFamily="49" charset="-122"/>
                <a:cs typeface="+mn-cs"/>
              </a:rPr>
              <a:t>，其中包含每个直连链路的状态。</a:t>
            </a:r>
            <a:endParaRPr lang="zh-CN" altLang="fr-BE" sz="2000" b="0" i="0">
              <a:solidFill>
                <a:schemeClr val="tx1"/>
              </a:solidFill>
              <a:latin typeface="Arial"/>
              <a:ea typeface="黑体" pitchFamily="49" charset="-122"/>
              <a:cs typeface="+mn-cs"/>
            </a:endParaRP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115" y="2476500"/>
            <a:ext cx="5116661"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8" y="2917371"/>
            <a:ext cx="3615872" cy="2308324"/>
          </a:xfrm>
          <a:prstGeom prst="rect">
            <a:avLst/>
          </a:prstGeom>
        </p:spPr>
        <p:txBody>
          <a:bodyPr wrap="square">
            <a:spAutoFit/>
          </a:bodyPr>
          <a:lstStyle/>
          <a:p>
            <a:pPr marL="457200" indent="-457200" algn="l" eaLnBrk="1" hangingPunct="1">
              <a:buFont typeface="Arial"/>
              <a:buAutoNum type="arabicPeriod"/>
            </a:pPr>
            <a:r>
              <a:rPr lang="fr-BE" altLang="zh-CN" sz="2000" b="0" i="0" dirty="0" smtClean="0">
                <a:solidFill>
                  <a:schemeClr val="tx1"/>
                </a:solidFill>
                <a:latin typeface="Arial"/>
                <a:ea typeface="黑体" pitchFamily="49" charset="-122"/>
                <a:cs typeface="+mn-cs"/>
              </a:rPr>
              <a:t>R1</a:t>
            </a:r>
            <a:r>
              <a:rPr lang="zh-CN" altLang="fr-BE" sz="2000" b="0" i="0" dirty="0" smtClean="0">
                <a:solidFill>
                  <a:schemeClr val="tx1"/>
                </a:solidFill>
                <a:latin typeface="Arial"/>
                <a:ea typeface="黑体" pitchFamily="49" charset="-122"/>
                <a:cs typeface="+mn-cs"/>
              </a:rPr>
              <a:t>；以太网 </a:t>
            </a:r>
            <a:r>
              <a:rPr lang="fr-BE" altLang="zh-CN" sz="2000" b="0" i="0" dirty="0" smtClean="0">
                <a:solidFill>
                  <a:schemeClr val="tx1"/>
                </a:solidFill>
                <a:latin typeface="Arial"/>
                <a:ea typeface="黑体" pitchFamily="49" charset="-122"/>
                <a:cs typeface="+mn-cs"/>
              </a:rPr>
              <a:t>10.1.0.0/16</a:t>
            </a:r>
            <a:r>
              <a:rPr lang="zh-CN" altLang="fr-BE" sz="2000" b="0" i="0" dirty="0" smtClean="0">
                <a:solidFill>
                  <a:schemeClr val="tx1"/>
                </a:solidFill>
                <a:latin typeface="Arial"/>
                <a:ea typeface="黑体" pitchFamily="49" charset="-122"/>
                <a:cs typeface="+mn-cs"/>
              </a:rPr>
              <a:t>；开销 </a:t>
            </a:r>
            <a:r>
              <a:rPr lang="fr-BE" altLang="zh-CN" sz="2000" b="0" i="0" dirty="0" smtClean="0">
                <a:solidFill>
                  <a:schemeClr val="tx1"/>
                </a:solidFill>
                <a:latin typeface="Arial"/>
                <a:ea typeface="黑体" pitchFamily="49" charset="-122"/>
                <a:cs typeface="+mn-cs"/>
              </a:rPr>
              <a:t>2</a:t>
            </a:r>
          </a:p>
          <a:p>
            <a:pPr marL="457200" indent="-457200" algn="l" eaLnBrk="1" hangingPunct="1">
              <a:buFont typeface="Arial"/>
              <a:buAutoNum type="arabicPeriod"/>
            </a:pPr>
            <a:r>
              <a:rPr lang="fr-BE" altLang="zh-CN" sz="2000" b="0" i="0" dirty="0" smtClean="0">
                <a:solidFill>
                  <a:schemeClr val="tx1"/>
                </a:solidFill>
                <a:latin typeface="Arial"/>
                <a:ea typeface="黑体" pitchFamily="49" charset="-122"/>
                <a:cs typeface="+mn-cs"/>
              </a:rPr>
              <a:t>R1 -&gt; R2</a:t>
            </a:r>
            <a:r>
              <a:rPr lang="zh-CN" altLang="fr-BE" sz="2000" b="0" i="0" dirty="0" smtClean="0">
                <a:solidFill>
                  <a:schemeClr val="tx1"/>
                </a:solidFill>
                <a:latin typeface="Arial"/>
                <a:ea typeface="黑体" pitchFamily="49" charset="-122"/>
                <a:cs typeface="+mn-cs"/>
              </a:rPr>
              <a:t>；串行点对点网络；</a:t>
            </a:r>
            <a:r>
              <a:rPr lang="fr-BE" altLang="zh-CN" sz="2000" b="0" i="0" dirty="0" smtClean="0">
                <a:solidFill>
                  <a:schemeClr val="tx1"/>
                </a:solidFill>
                <a:latin typeface="Arial"/>
                <a:ea typeface="黑体" pitchFamily="49" charset="-122"/>
                <a:cs typeface="+mn-cs"/>
              </a:rPr>
              <a:t>10.2.0.0/16</a:t>
            </a:r>
            <a:r>
              <a:rPr lang="zh-CN" altLang="fr-BE" sz="2000" b="0" i="0" dirty="0" smtClean="0">
                <a:solidFill>
                  <a:schemeClr val="tx1"/>
                </a:solidFill>
                <a:latin typeface="Arial"/>
                <a:ea typeface="黑体" pitchFamily="49" charset="-122"/>
                <a:cs typeface="+mn-cs"/>
              </a:rPr>
              <a:t>；成本 </a:t>
            </a:r>
            <a:r>
              <a:rPr lang="fr-BE" altLang="zh-CN" sz="2000" b="0" i="0" dirty="0" smtClean="0">
                <a:solidFill>
                  <a:schemeClr val="tx1"/>
                </a:solidFill>
                <a:latin typeface="Arial"/>
                <a:ea typeface="黑体" pitchFamily="49" charset="-122"/>
                <a:cs typeface="+mn-cs"/>
              </a:rPr>
              <a:t>20 </a:t>
            </a:r>
            <a:endParaRPr lang="zh-CN" altLang="fr-BE" sz="2000" b="0" i="0" dirty="0" smtClean="0">
              <a:solidFill>
                <a:schemeClr val="tx1"/>
              </a:solidFill>
              <a:latin typeface="Arial"/>
              <a:ea typeface="黑体" pitchFamily="49" charset="-122"/>
              <a:cs typeface="+mn-cs"/>
            </a:endParaRPr>
          </a:p>
          <a:p>
            <a:pPr marL="457200" indent="-457200" algn="l" eaLnBrk="1" hangingPunct="1">
              <a:buFont typeface="Arial"/>
              <a:buAutoNum type="arabicPeriod"/>
            </a:pPr>
            <a:r>
              <a:rPr lang="fr-BE" altLang="zh-CN" sz="2000" b="0" i="0" dirty="0" smtClean="0">
                <a:solidFill>
                  <a:schemeClr val="tx1"/>
                </a:solidFill>
                <a:latin typeface="Arial"/>
                <a:ea typeface="黑体" pitchFamily="49" charset="-122"/>
                <a:cs typeface="+mn-cs"/>
              </a:rPr>
              <a:t>R1 -&gt; R3</a:t>
            </a:r>
            <a:r>
              <a:rPr lang="zh-CN" altLang="fr-BE" sz="2000" b="0" i="0" dirty="0" smtClean="0">
                <a:solidFill>
                  <a:schemeClr val="tx1"/>
                </a:solidFill>
                <a:latin typeface="Arial"/>
                <a:ea typeface="黑体" pitchFamily="49" charset="-122"/>
                <a:cs typeface="+mn-cs"/>
              </a:rPr>
              <a:t>；串行点对点网络；</a:t>
            </a:r>
            <a:r>
              <a:rPr lang="fr-BE" altLang="zh-CN" sz="2000" b="0" i="0" dirty="0" smtClean="0">
                <a:solidFill>
                  <a:schemeClr val="tx1"/>
                </a:solidFill>
                <a:latin typeface="Arial"/>
                <a:ea typeface="黑体" pitchFamily="49" charset="-122"/>
                <a:cs typeface="+mn-cs"/>
              </a:rPr>
              <a:t>10.7.0.0/16</a:t>
            </a:r>
            <a:r>
              <a:rPr lang="zh-CN" altLang="fr-BE" sz="2000" b="0" i="0" dirty="0" smtClean="0">
                <a:solidFill>
                  <a:schemeClr val="tx1"/>
                </a:solidFill>
                <a:latin typeface="Arial"/>
                <a:ea typeface="黑体" pitchFamily="49" charset="-122"/>
                <a:cs typeface="+mn-cs"/>
              </a:rPr>
              <a:t>；成本 </a:t>
            </a:r>
            <a:r>
              <a:rPr lang="fr-BE" altLang="zh-CN" sz="2000" b="0" i="0" dirty="0" smtClean="0">
                <a:solidFill>
                  <a:schemeClr val="tx1"/>
                </a:solidFill>
                <a:latin typeface="Arial"/>
                <a:ea typeface="黑体" pitchFamily="49" charset="-122"/>
                <a:cs typeface="+mn-cs"/>
              </a:rPr>
              <a:t>5</a:t>
            </a:r>
            <a:endParaRPr lang="zh-CN" altLang="fr-BE" sz="2000" b="0" i="0" dirty="0" smtClean="0">
              <a:solidFill>
                <a:schemeClr val="tx1"/>
              </a:solidFill>
              <a:latin typeface="Arial"/>
              <a:ea typeface="黑体" pitchFamily="49" charset="-122"/>
              <a:cs typeface="+mn-cs"/>
            </a:endParaRPr>
          </a:p>
          <a:p>
            <a:pPr marL="457200" indent="-457200" algn="l" eaLnBrk="1" hangingPunct="1">
              <a:buFont typeface="Arial"/>
              <a:buAutoNum type="arabicPeriod"/>
            </a:pPr>
            <a:r>
              <a:rPr lang="fr-BE" altLang="zh-CN" sz="2000" b="0" i="0" dirty="0" smtClean="0">
                <a:solidFill>
                  <a:schemeClr val="tx1"/>
                </a:solidFill>
                <a:latin typeface="Arial"/>
                <a:ea typeface="黑体" pitchFamily="49" charset="-122"/>
                <a:cs typeface="+mn-cs"/>
              </a:rPr>
              <a:t>R1 -&gt; R4</a:t>
            </a:r>
            <a:r>
              <a:rPr lang="zh-CN" altLang="fr-BE" sz="2000" b="0" i="0" dirty="0" smtClean="0">
                <a:solidFill>
                  <a:schemeClr val="tx1"/>
                </a:solidFill>
                <a:latin typeface="Arial"/>
                <a:ea typeface="黑体" pitchFamily="49" charset="-122"/>
                <a:cs typeface="+mn-cs"/>
              </a:rPr>
              <a:t>；串行点对点网络；</a:t>
            </a:r>
            <a:r>
              <a:rPr lang="fr-BE" altLang="zh-CN" sz="2000" b="0" i="0" dirty="0" smtClean="0">
                <a:solidFill>
                  <a:schemeClr val="tx1"/>
                </a:solidFill>
                <a:latin typeface="Arial"/>
                <a:ea typeface="黑体" pitchFamily="49" charset="-122"/>
                <a:cs typeface="+mn-cs"/>
              </a:rPr>
              <a:t>10.4.0.0/16</a:t>
            </a:r>
            <a:r>
              <a:rPr lang="zh-CN" altLang="fr-BE" sz="2000" b="0" i="0" dirty="0" smtClean="0">
                <a:solidFill>
                  <a:schemeClr val="tx1"/>
                </a:solidFill>
                <a:latin typeface="Arial"/>
                <a:ea typeface="黑体" pitchFamily="49" charset="-122"/>
                <a:cs typeface="+mn-cs"/>
              </a:rPr>
              <a:t>；成本 </a:t>
            </a:r>
            <a:r>
              <a:rPr lang="fr-BE" altLang="zh-CN" sz="2000" b="0" i="0" dirty="0" smtClean="0">
                <a:solidFill>
                  <a:schemeClr val="tx1"/>
                </a:solidFill>
                <a:latin typeface="Arial"/>
                <a:ea typeface="黑体" pitchFamily="49" charset="-122"/>
                <a:cs typeface="+mn-cs"/>
              </a:rPr>
              <a:t>20</a:t>
            </a:r>
            <a:endParaRPr lang="zh-CN" altLang="fr-BE" sz="2000" b="0" i="0" dirty="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链路状态更新</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泛洪 </a:t>
            </a:r>
            <a:r>
              <a:rPr lang="en-US" altLang="zh-CN" sz="2800" b="1" i="0" smtClean="0">
                <a:solidFill>
                  <a:srgbClr val="708CA1"/>
                </a:solidFill>
                <a:latin typeface="Arial"/>
                <a:ea typeface="黑体" pitchFamily="49" charset="-122"/>
                <a:cs typeface="+mj-cs"/>
              </a:rPr>
              <a:t>LSP</a:t>
            </a:r>
            <a:endParaRPr lang="zh-CN" altLang="en-US" sz="2800">
              <a:ea typeface="黑体" pitchFamily="49" charset="-122"/>
            </a:endParaRPr>
          </a:p>
        </p:txBody>
      </p:sp>
      <p:sp>
        <p:nvSpPr>
          <p:cNvPr id="3" name="TextBox 2"/>
          <p:cNvSpPr txBox="1"/>
          <p:nvPr/>
        </p:nvSpPr>
        <p:spPr>
          <a:xfrm>
            <a:off x="493127" y="1553023"/>
            <a:ext cx="8200929" cy="646331"/>
          </a:xfrm>
          <a:prstGeom prst="rect">
            <a:avLst/>
          </a:prstGeom>
          <a:noFill/>
        </p:spPr>
        <p:txBody>
          <a:bodyPr wrap="square" rtlCol="0">
            <a:spAutoFit/>
          </a:bodyPr>
          <a:lstStyle/>
          <a:p>
            <a:pPr algn="l">
              <a:buNone/>
            </a:pPr>
            <a:r>
              <a:rPr lang="zh-CN" altLang="fr-BE" sz="2000" b="0" i="0" smtClean="0">
                <a:solidFill>
                  <a:schemeClr val="tx1"/>
                </a:solidFill>
                <a:latin typeface="Arial"/>
                <a:ea typeface="黑体" pitchFamily="49" charset="-122"/>
                <a:cs typeface="+mn-cs"/>
              </a:rPr>
              <a:t>链路状态路由过程的第四步是，每台路由器将 </a:t>
            </a:r>
            <a:r>
              <a:rPr lang="fr-BE" altLang="zh-CN" sz="2000" b="0" i="0" smtClean="0">
                <a:solidFill>
                  <a:schemeClr val="tx1"/>
                </a:solidFill>
                <a:latin typeface="Arial"/>
                <a:ea typeface="黑体" pitchFamily="49" charset="-122"/>
                <a:cs typeface="+mn-cs"/>
              </a:rPr>
              <a:t>LSP </a:t>
            </a:r>
            <a:r>
              <a:rPr lang="zh-CN" altLang="fr-BE" sz="2000" b="0" i="0" smtClean="0">
                <a:solidFill>
                  <a:schemeClr val="tx1"/>
                </a:solidFill>
                <a:latin typeface="Arial"/>
                <a:ea typeface="黑体" pitchFamily="49" charset="-122"/>
                <a:cs typeface="+mn-cs"/>
              </a:rPr>
              <a:t>泛洪到所有邻居，然后邻居将收到的所有 </a:t>
            </a:r>
            <a:r>
              <a:rPr lang="fr-BE" altLang="zh-CN" sz="2000" b="0" i="0" smtClean="0">
                <a:solidFill>
                  <a:schemeClr val="tx1"/>
                </a:solidFill>
                <a:latin typeface="Arial"/>
                <a:ea typeface="黑体" pitchFamily="49" charset="-122"/>
                <a:cs typeface="+mn-cs"/>
              </a:rPr>
              <a:t>LSP </a:t>
            </a:r>
            <a:r>
              <a:rPr lang="zh-CN" altLang="fr-BE" sz="2000" b="0" i="0" smtClean="0">
                <a:solidFill>
                  <a:schemeClr val="tx1"/>
                </a:solidFill>
                <a:latin typeface="Arial"/>
                <a:ea typeface="黑体" pitchFamily="49" charset="-122"/>
                <a:cs typeface="+mn-cs"/>
              </a:rPr>
              <a:t>存储到数据库。</a:t>
            </a:r>
            <a:endParaRPr lang="zh-CN" altLang="fr-BE" sz="2000" b="0" i="0">
              <a:solidFill>
                <a:schemeClr val="tx1"/>
              </a:solidFill>
              <a:latin typeface="Arial"/>
              <a:ea typeface="黑体" pitchFamily="49" charset="-122"/>
              <a:cs typeface="+mn-cs"/>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81402" y="2477088"/>
            <a:ext cx="5182529" cy="391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链路状态更新</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构建链路状态数据库</a:t>
            </a:r>
            <a:endParaRPr lang="zh-CN" altLang="en-US" sz="2800">
              <a:ea typeface="黑体" pitchFamily="49" charset="-122"/>
            </a:endParaRPr>
          </a:p>
        </p:txBody>
      </p:sp>
      <p:sp>
        <p:nvSpPr>
          <p:cNvPr id="3" name="TextBox 2"/>
          <p:cNvSpPr txBox="1"/>
          <p:nvPr/>
        </p:nvSpPr>
        <p:spPr>
          <a:xfrm>
            <a:off x="493126" y="1553023"/>
            <a:ext cx="8200929" cy="646331"/>
          </a:xfrm>
          <a:prstGeom prst="rect">
            <a:avLst/>
          </a:prstGeom>
          <a:noFill/>
        </p:spPr>
        <p:txBody>
          <a:bodyPr wrap="square" rtlCol="0">
            <a:spAutoFit/>
          </a:bodyPr>
          <a:lstStyle/>
          <a:p>
            <a:pPr algn="l">
              <a:buNone/>
            </a:pPr>
            <a:r>
              <a:rPr lang="zh-CN" altLang="fr-BE" sz="2000" b="0" i="0" smtClean="0">
                <a:solidFill>
                  <a:schemeClr val="tx1"/>
                </a:solidFill>
                <a:latin typeface="Arial"/>
                <a:ea typeface="黑体" pitchFamily="49" charset="-122"/>
                <a:cs typeface="+mn-cs"/>
              </a:rPr>
              <a:t>链路状态路由过程的最后一步是，每台路由器使用数据库构建一个完整的拓扑图，并计算到达每个目的网络的最佳路径。</a:t>
            </a:r>
            <a:endParaRPr lang="zh-CN" altLang="fr-BE" sz="2000" b="0" i="0">
              <a:solidFill>
                <a:schemeClr val="tx1"/>
              </a:solidFill>
              <a:latin typeface="Arial"/>
              <a:ea typeface="黑体" pitchFamily="49" charset="-122"/>
              <a:cs typeface="+mn-cs"/>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9511" y="2351088"/>
            <a:ext cx="5175040" cy="413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链路状态更新</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构建 </a:t>
            </a:r>
            <a:r>
              <a:rPr lang="en-US" altLang="zh-CN" sz="2800" b="1" i="0" dirty="0" smtClean="0">
                <a:solidFill>
                  <a:srgbClr val="708CA1"/>
                </a:solidFill>
                <a:latin typeface="Arial"/>
                <a:ea typeface="黑体" pitchFamily="49" charset="-122"/>
                <a:cs typeface="+mj-cs"/>
              </a:rPr>
              <a:t>SPF </a:t>
            </a:r>
            <a:r>
              <a:rPr lang="zh-CN" altLang="en-US" sz="2800" b="1" i="0" dirty="0" smtClean="0">
                <a:solidFill>
                  <a:srgbClr val="708CA1"/>
                </a:solidFill>
                <a:latin typeface="Arial"/>
                <a:ea typeface="黑体" pitchFamily="49" charset="-122"/>
                <a:cs typeface="+mj-cs"/>
              </a:rPr>
              <a:t>树</a:t>
            </a:r>
            <a:endParaRPr lang="zh-CN" altLang="en-US" sz="2800" dirty="0">
              <a:ea typeface="黑体"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362238"/>
            <a:ext cx="5511800" cy="525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2991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链路状态更新</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构建 </a:t>
            </a:r>
            <a:r>
              <a:rPr lang="en-US" altLang="zh-CN" sz="2800" b="1" i="0" dirty="0" smtClean="0">
                <a:solidFill>
                  <a:srgbClr val="708CA1"/>
                </a:solidFill>
                <a:latin typeface="Arial"/>
                <a:ea typeface="黑体" pitchFamily="49" charset="-122"/>
                <a:cs typeface="+mj-cs"/>
              </a:rPr>
              <a:t>SPF </a:t>
            </a:r>
            <a:r>
              <a:rPr lang="zh-CN" altLang="en-US" sz="2800" b="1" i="0" dirty="0" smtClean="0">
                <a:solidFill>
                  <a:srgbClr val="708CA1"/>
                </a:solidFill>
                <a:latin typeface="Arial"/>
                <a:ea typeface="黑体" pitchFamily="49" charset="-122"/>
                <a:cs typeface="+mj-cs"/>
              </a:rPr>
              <a:t>树</a:t>
            </a:r>
            <a:endParaRPr lang="zh-CN" altLang="en-US" sz="2800" dirty="0">
              <a:ea typeface="黑体"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6509" y="1625600"/>
            <a:ext cx="6929006" cy="486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链路状态更新</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将 </a:t>
            </a:r>
            <a:r>
              <a:rPr lang="en-US" altLang="zh-CN" sz="2800" b="1" i="0" dirty="0" smtClean="0">
                <a:solidFill>
                  <a:srgbClr val="708CA1"/>
                </a:solidFill>
                <a:latin typeface="Arial"/>
                <a:ea typeface="黑体" pitchFamily="49" charset="-122"/>
                <a:cs typeface="+mj-cs"/>
              </a:rPr>
              <a:t>OSPF </a:t>
            </a:r>
            <a:r>
              <a:rPr lang="zh-CN" altLang="en-US" sz="2800" b="1" i="0" dirty="0" smtClean="0">
                <a:solidFill>
                  <a:srgbClr val="708CA1"/>
                </a:solidFill>
                <a:latin typeface="Arial"/>
                <a:ea typeface="黑体" pitchFamily="49" charset="-122"/>
                <a:cs typeface="+mj-cs"/>
              </a:rPr>
              <a:t>路由添加到路由表</a:t>
            </a:r>
            <a:endParaRPr lang="zh-CN" altLang="en-US" sz="2800" dirty="0">
              <a:ea typeface="黑体" pitchFamily="49" charset="-122"/>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513318"/>
            <a:ext cx="6040568" cy="479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为什么使用链路状态路由协议</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为什么使用链路状态协议？</a:t>
            </a:r>
            <a:endParaRPr lang="zh-CN" altLang="en-US" sz="2800">
              <a:ea typeface="黑体" pitchFamily="49"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5448" y="2074726"/>
            <a:ext cx="7564018" cy="220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204835" y="4688115"/>
            <a:ext cx="6825244" cy="1323439"/>
          </a:xfrm>
          <a:prstGeom prst="rect">
            <a:avLst/>
          </a:prstGeom>
          <a:noFill/>
          <a:ln w="28575">
            <a:solidFill>
              <a:schemeClr val="bg1">
                <a:lumMod val="65000"/>
              </a:schemeClr>
            </a:solidFill>
          </a:ln>
        </p:spPr>
        <p:txBody>
          <a:bodyPr wrap="square" rtlCol="0">
            <a:spAutoFit/>
          </a:bodyPr>
          <a:lstStyle/>
          <a:p>
            <a:pPr algn="l">
              <a:lnSpc>
                <a:spcPct val="100000"/>
              </a:lnSpc>
              <a:buNone/>
            </a:pPr>
            <a:r>
              <a:rPr lang="zh-CN" altLang="en-US" sz="2000" b="1" i="0" dirty="0" smtClean="0">
                <a:solidFill>
                  <a:schemeClr val="tx1"/>
                </a:solidFill>
                <a:latin typeface="Arial"/>
                <a:ea typeface="黑体" pitchFamily="49" charset="-122"/>
              </a:rPr>
              <a:t>与距离矢量路由协议相比，链路状态路由协议的缺点是：</a:t>
            </a:r>
          </a:p>
          <a:p>
            <a:pPr marL="342900" indent="-342900" algn="l">
              <a:lnSpc>
                <a:spcPct val="100000"/>
              </a:lnSpc>
              <a:buFont typeface="Arial"/>
              <a:buChar char="•"/>
            </a:pPr>
            <a:r>
              <a:rPr lang="zh-CN" altLang="fr-BE" sz="2000" b="0" i="0" dirty="0" smtClean="0">
                <a:solidFill>
                  <a:schemeClr val="tx1"/>
                </a:solidFill>
                <a:latin typeface="Arial"/>
                <a:ea typeface="黑体" pitchFamily="49" charset="-122"/>
              </a:rPr>
              <a:t>内存要求 </a:t>
            </a:r>
            <a:endParaRPr lang="zh-CN" altLang="en-US" sz="2000" dirty="0" smtClean="0">
              <a:ea typeface="黑体" pitchFamily="49" charset="-122"/>
            </a:endParaRPr>
          </a:p>
          <a:p>
            <a:pPr marL="342900" indent="-342900" algn="l">
              <a:lnSpc>
                <a:spcPct val="100000"/>
              </a:lnSpc>
              <a:buFont typeface="Arial"/>
              <a:buChar char="•"/>
            </a:pPr>
            <a:r>
              <a:rPr lang="fr-BE" altLang="zh-CN" sz="2000" b="0" i="0" dirty="0" smtClean="0">
                <a:solidFill>
                  <a:schemeClr val="tx1"/>
                </a:solidFill>
                <a:latin typeface="Arial"/>
                <a:ea typeface="黑体" pitchFamily="49" charset="-122"/>
              </a:rPr>
              <a:t>CPU </a:t>
            </a:r>
            <a:r>
              <a:rPr lang="zh-CN" altLang="fr-BE" sz="2000" b="0" i="0" dirty="0" smtClean="0">
                <a:solidFill>
                  <a:schemeClr val="tx1"/>
                </a:solidFill>
                <a:latin typeface="Arial"/>
                <a:ea typeface="黑体" pitchFamily="49" charset="-122"/>
              </a:rPr>
              <a:t>占用要求 </a:t>
            </a:r>
            <a:endParaRPr lang="zh-CN" altLang="en-US" sz="2000" dirty="0" smtClean="0">
              <a:ea typeface="黑体" pitchFamily="49" charset="-122"/>
            </a:endParaRPr>
          </a:p>
          <a:p>
            <a:pPr marL="342900" indent="-342900" algn="l">
              <a:lnSpc>
                <a:spcPct val="100000"/>
              </a:lnSpc>
              <a:buFont typeface="Arial"/>
              <a:buChar char="•"/>
            </a:pPr>
            <a:r>
              <a:rPr lang="zh-CN" altLang="fr-BE" sz="2000" b="0" i="0" dirty="0" smtClean="0">
                <a:solidFill>
                  <a:schemeClr val="tx1"/>
                </a:solidFill>
                <a:latin typeface="Arial"/>
                <a:ea typeface="黑体" pitchFamily="49" charset="-122"/>
              </a:rPr>
              <a:t>带宽要求</a:t>
            </a:r>
            <a:endParaRPr lang="zh-CN" altLang="en-US" sz="2000" dirty="0">
              <a:ea typeface="黑体" pitchFamily="49" charset="-122"/>
            </a:endParaRPr>
          </a:p>
        </p:txBody>
      </p:sp>
    </p:spTree>
    <p:extLst>
      <p:ext uri="{BB962C8B-B14F-4D97-AF65-F5344CB8AC3E}">
        <p14:creationId xmlns:p14="http://schemas.microsoft.com/office/powerpoint/2010/main" val="315652639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动态路由协议的工作原理</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动态路由协议的发展</a:t>
            </a:r>
            <a:endParaRPr lang="zh-CN" altLang="en-US" sz="2800" smtClean="0">
              <a:solidFill>
                <a:schemeClr val="accent5">
                  <a:lumMod val="75000"/>
                </a:schemeClr>
              </a:solidFill>
              <a:ea typeface="黑体" pitchFamily="49" charset="-122"/>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pPr marL="236555" indent="-236555" algn="l" defTabSz="814365">
              <a:lnSpc>
                <a:spcPct val="95000"/>
              </a:lnSpc>
              <a:spcBef>
                <a:spcPct val="50000"/>
              </a:spcBef>
              <a:spcAft>
                <a:spcPct val="0"/>
              </a:spcAft>
              <a:buClr>
                <a:srgbClr val="708CA1"/>
              </a:buClr>
              <a:buFont typeface="Wingdings"/>
              <a:buChar char="§"/>
            </a:pPr>
            <a:r>
              <a:rPr lang="zh-CN" altLang="fr-BE" sz="2400" b="0" i="0" smtClean="0">
                <a:solidFill>
                  <a:srgbClr val="000000"/>
                </a:solidFill>
                <a:latin typeface="Arial"/>
                <a:ea typeface="黑体" pitchFamily="49" charset="-122"/>
                <a:cs typeface="+mn-cs"/>
              </a:rPr>
              <a:t>自 </a:t>
            </a:r>
            <a:r>
              <a:rPr lang="fr-BE" altLang="zh-CN" sz="2400" b="0" i="0" smtClean="0">
                <a:solidFill>
                  <a:srgbClr val="000000"/>
                </a:solidFill>
                <a:latin typeface="Arial"/>
                <a:ea typeface="黑体" pitchFamily="49" charset="-122"/>
                <a:cs typeface="+mn-cs"/>
              </a:rPr>
              <a:t>20 </a:t>
            </a:r>
            <a:r>
              <a:rPr lang="zh-CN" altLang="fr-BE" sz="2400" b="0" i="0" smtClean="0">
                <a:solidFill>
                  <a:srgbClr val="000000"/>
                </a:solidFill>
                <a:latin typeface="Arial"/>
                <a:ea typeface="黑体" pitchFamily="49" charset="-122"/>
                <a:cs typeface="+mn-cs"/>
              </a:rPr>
              <a:t>世纪 </a:t>
            </a:r>
            <a:r>
              <a:rPr lang="fr-BE" altLang="zh-CN" sz="2400" b="0" i="0" smtClean="0">
                <a:solidFill>
                  <a:srgbClr val="000000"/>
                </a:solidFill>
                <a:latin typeface="Arial"/>
                <a:ea typeface="黑体" pitchFamily="49" charset="-122"/>
                <a:cs typeface="+mn-cs"/>
              </a:rPr>
              <a:t>80 </a:t>
            </a:r>
            <a:r>
              <a:rPr lang="zh-CN" altLang="fr-BE" sz="2400" b="0" i="0" smtClean="0">
                <a:solidFill>
                  <a:srgbClr val="000000"/>
                </a:solidFill>
                <a:latin typeface="Arial"/>
                <a:ea typeface="黑体" pitchFamily="49" charset="-122"/>
                <a:cs typeface="+mn-cs"/>
              </a:rPr>
              <a:t>年代后期用于网络的动态路由协议</a:t>
            </a:r>
            <a:endParaRPr lang="zh-CN" altLang="en-US"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400" b="0" i="0" smtClean="0">
                <a:solidFill>
                  <a:srgbClr val="000000"/>
                </a:solidFill>
                <a:latin typeface="Arial"/>
                <a:ea typeface="黑体" pitchFamily="49" charset="-122"/>
                <a:cs typeface="+mn-cs"/>
              </a:rPr>
              <a:t>更新版本支持基于 </a:t>
            </a:r>
            <a:r>
              <a:rPr lang="fr-BE" altLang="zh-CN" sz="2400" b="0" i="0" smtClean="0">
                <a:solidFill>
                  <a:srgbClr val="000000"/>
                </a:solidFill>
                <a:latin typeface="Arial"/>
                <a:ea typeface="黑体" pitchFamily="49" charset="-122"/>
                <a:cs typeface="+mn-cs"/>
              </a:rPr>
              <a:t>IPv6 </a:t>
            </a:r>
            <a:r>
              <a:rPr lang="zh-CN" altLang="fr-BE" sz="2400" b="0" i="0" smtClean="0">
                <a:solidFill>
                  <a:srgbClr val="000000"/>
                </a:solidFill>
                <a:latin typeface="Arial"/>
                <a:ea typeface="黑体" pitchFamily="49" charset="-122"/>
                <a:cs typeface="+mn-cs"/>
              </a:rPr>
              <a:t>的通信 </a:t>
            </a:r>
            <a:endParaRPr lang="zh-CN" altLang="en-US">
              <a:ea typeface="黑体" pitchFamily="49"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3502" y="4036975"/>
            <a:ext cx="8246876" cy="1720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03569" y="3568982"/>
            <a:ext cx="5123543" cy="424732"/>
          </a:xfrm>
          <a:prstGeom prst="rect">
            <a:avLst/>
          </a:prstGeom>
          <a:noFill/>
        </p:spPr>
        <p:txBody>
          <a:bodyPr wrap="square" rtlCol="0">
            <a:spAutoFit/>
          </a:bodyPr>
          <a:lstStyle/>
          <a:p>
            <a:pPr algn="ctr">
              <a:lnSpc>
                <a:spcPct val="90000"/>
              </a:lnSpc>
              <a:buNone/>
            </a:pPr>
            <a:r>
              <a:rPr lang="zh-CN" altLang="fr-BE" sz="2400" b="0" i="0" smtClean="0">
                <a:solidFill>
                  <a:schemeClr val="tx1"/>
                </a:solidFill>
                <a:latin typeface="Arial"/>
                <a:ea typeface="黑体" pitchFamily="49" charset="-122"/>
                <a:cs typeface="+mn-cs"/>
              </a:rPr>
              <a:t>路由协议的分类</a:t>
            </a:r>
            <a:endParaRPr lang="zh-CN" altLang="en-US">
              <a:ea typeface="黑体" pitchFamily="49" charset="-122"/>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为什么使用链路状态路由协议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链路状态协议的缺点</a:t>
            </a:r>
            <a:endParaRPr lang="zh-CN" altLang="en-US" sz="2800" dirty="0">
              <a:ea typeface="黑体"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28763" y="1498828"/>
            <a:ext cx="6480588"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为什么使用链路状态路由协议</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使用链路状态的协议</a:t>
            </a:r>
            <a:endParaRPr lang="zh-CN" altLang="en-US" sz="2800">
              <a:ea typeface="黑体" pitchFamily="49" charset="-122"/>
            </a:endParaRPr>
          </a:p>
        </p:txBody>
      </p:sp>
      <p:sp>
        <p:nvSpPr>
          <p:cNvPr id="3" name="TextBox 2"/>
          <p:cNvSpPr txBox="1"/>
          <p:nvPr/>
        </p:nvSpPr>
        <p:spPr>
          <a:xfrm>
            <a:off x="406398" y="2032000"/>
            <a:ext cx="8273143" cy="3416320"/>
          </a:xfrm>
          <a:prstGeom prst="rect">
            <a:avLst/>
          </a:prstGeom>
          <a:noFill/>
        </p:spPr>
        <p:txBody>
          <a:bodyPr wrap="square" rtlCol="0">
            <a:spAutoFit/>
          </a:bodyPr>
          <a:lstStyle/>
          <a:p>
            <a:pPr algn="l">
              <a:lnSpc>
                <a:spcPct val="100000"/>
              </a:lnSpc>
              <a:buNone/>
            </a:pPr>
            <a:r>
              <a:rPr lang="zh-CN" altLang="fr-BE" sz="2400" b="0" i="0" dirty="0" smtClean="0">
                <a:solidFill>
                  <a:schemeClr val="tx1"/>
                </a:solidFill>
                <a:latin typeface="Arial"/>
                <a:ea typeface="黑体" pitchFamily="49" charset="-122"/>
                <a:cs typeface="+mn-cs"/>
              </a:rPr>
              <a:t>仅两个链路状态路由协议：</a:t>
            </a:r>
          </a:p>
          <a:p>
            <a:pPr algn="l">
              <a:lnSpc>
                <a:spcPct val="100000"/>
              </a:lnSpc>
              <a:buNone/>
            </a:pPr>
            <a:endParaRPr lang="zh-CN" altLang="en-US" dirty="0" smtClean="0">
              <a:ea typeface="黑体" pitchFamily="49" charset="-122"/>
            </a:endParaRPr>
          </a:p>
          <a:p>
            <a:pPr marL="342900" indent="-342900" algn="l">
              <a:lnSpc>
                <a:spcPct val="100000"/>
              </a:lnSpc>
              <a:buFont typeface="Wingdings"/>
              <a:buChar char="§"/>
            </a:pPr>
            <a:r>
              <a:rPr lang="zh-CN" altLang="fr-BE" sz="2400" b="0" i="0" dirty="0" smtClean="0">
                <a:solidFill>
                  <a:schemeClr val="tx1"/>
                </a:solidFill>
                <a:latin typeface="Arial"/>
                <a:ea typeface="黑体" pitchFamily="49" charset="-122"/>
                <a:cs typeface="+mn-cs"/>
              </a:rPr>
              <a:t>开放最短路径优先 </a:t>
            </a:r>
            <a:r>
              <a:rPr lang="fr-BE" altLang="zh-CN" sz="2400" b="0" i="0" dirty="0" smtClean="0">
                <a:solidFill>
                  <a:schemeClr val="tx1"/>
                </a:solidFill>
                <a:latin typeface="Arial"/>
                <a:ea typeface="黑体" pitchFamily="49" charset="-122"/>
                <a:cs typeface="+mn-cs"/>
              </a:rPr>
              <a:t>(OSPF) </a:t>
            </a:r>
            <a:r>
              <a:rPr lang="zh-CN" altLang="fr-BE" sz="2400" b="0" i="0" dirty="0" smtClean="0">
                <a:solidFill>
                  <a:schemeClr val="tx1"/>
                </a:solidFill>
                <a:latin typeface="Arial"/>
                <a:ea typeface="黑体" pitchFamily="49" charset="-122"/>
                <a:cs typeface="+mn-cs"/>
              </a:rPr>
              <a:t>最普遍 </a:t>
            </a:r>
            <a:endParaRPr lang="zh-CN" altLang="en-US" dirty="0" smtClean="0">
              <a:ea typeface="黑体" pitchFamily="49" charset="-122"/>
            </a:endParaRP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始于 </a:t>
            </a:r>
            <a:r>
              <a:rPr lang="fr-BE" altLang="zh-CN" sz="2400" b="0" i="0" dirty="0" smtClean="0">
                <a:solidFill>
                  <a:schemeClr val="tx1"/>
                </a:solidFill>
                <a:latin typeface="Arial"/>
                <a:ea typeface="黑体" pitchFamily="49" charset="-122"/>
                <a:cs typeface="+mn-cs"/>
              </a:rPr>
              <a:t>1987 </a:t>
            </a:r>
            <a:r>
              <a:rPr lang="zh-CN" altLang="fr-BE" sz="2400" b="0" i="0" dirty="0" smtClean="0">
                <a:solidFill>
                  <a:schemeClr val="tx1"/>
                </a:solidFill>
                <a:latin typeface="Arial"/>
                <a:ea typeface="黑体" pitchFamily="49" charset="-122"/>
                <a:cs typeface="+mn-cs"/>
              </a:rPr>
              <a:t>年 </a:t>
            </a:r>
            <a:endParaRPr lang="zh-CN" altLang="en-US" dirty="0" smtClean="0">
              <a:ea typeface="黑体" pitchFamily="49" charset="-122"/>
            </a:endParaRPr>
          </a:p>
          <a:p>
            <a:pPr marL="800100" lvl="1" indent="-342900" algn="l">
              <a:lnSpc>
                <a:spcPct val="100000"/>
              </a:lnSpc>
              <a:buFont typeface="Arial"/>
              <a:buChar char="•"/>
            </a:pPr>
            <a:r>
              <a:rPr lang="zh-CN" altLang="fr-BE" sz="2400" b="0" i="0" dirty="0" smtClean="0">
                <a:solidFill>
                  <a:schemeClr val="tx1"/>
                </a:solidFill>
                <a:latin typeface="Arial"/>
                <a:ea typeface="黑体" pitchFamily="49" charset="-122"/>
                <a:cs typeface="+mn-cs"/>
              </a:rPr>
              <a:t>两个当前版本</a:t>
            </a:r>
            <a:endParaRPr lang="zh-CN" altLang="en-US" dirty="0" smtClean="0">
              <a:ea typeface="黑体" pitchFamily="49" charset="-122"/>
            </a:endParaRPr>
          </a:p>
          <a:p>
            <a:pPr marL="800100" lvl="1" indent="-342900" algn="l">
              <a:lnSpc>
                <a:spcPct val="100000"/>
              </a:lnSpc>
              <a:buFont typeface="Arial"/>
              <a:buChar char="•"/>
            </a:pPr>
            <a:r>
              <a:rPr lang="fr-BE" altLang="zh-CN" sz="2400" b="0" i="0" dirty="0" smtClean="0">
                <a:solidFill>
                  <a:schemeClr val="tx1"/>
                </a:solidFill>
                <a:latin typeface="Arial"/>
                <a:ea typeface="黑体" pitchFamily="49" charset="-122"/>
                <a:cs typeface="+mn-cs"/>
              </a:rPr>
              <a:t>OSPFv2 - </a:t>
            </a:r>
            <a:r>
              <a:rPr lang="zh-CN" altLang="fr-BE" sz="2400" b="0" i="0" dirty="0" smtClean="0">
                <a:solidFill>
                  <a:schemeClr val="tx1"/>
                </a:solidFill>
                <a:latin typeface="Arial"/>
                <a:ea typeface="黑体" pitchFamily="49" charset="-122"/>
                <a:cs typeface="+mn-cs"/>
              </a:rPr>
              <a:t>用于 </a:t>
            </a:r>
            <a:r>
              <a:rPr lang="fr-BE" altLang="zh-CN" sz="2400" b="0" i="0" dirty="0" smtClean="0">
                <a:solidFill>
                  <a:schemeClr val="tx1"/>
                </a:solidFill>
                <a:latin typeface="Arial"/>
                <a:ea typeface="黑体" pitchFamily="49" charset="-122"/>
                <a:cs typeface="+mn-cs"/>
              </a:rPr>
              <a:t>IPv4 </a:t>
            </a:r>
            <a:r>
              <a:rPr lang="zh-CN" altLang="fr-BE" sz="2400" b="0" i="0" dirty="0" smtClean="0">
                <a:solidFill>
                  <a:schemeClr val="tx1"/>
                </a:solidFill>
                <a:latin typeface="Arial"/>
                <a:ea typeface="黑体" pitchFamily="49" charset="-122"/>
                <a:cs typeface="+mn-cs"/>
              </a:rPr>
              <a:t>网络的 </a:t>
            </a:r>
            <a:r>
              <a:rPr lang="fr-BE" altLang="zh-CN" sz="2400" b="0" i="0" dirty="0" smtClean="0">
                <a:solidFill>
                  <a:schemeClr val="tx1"/>
                </a:solidFill>
                <a:latin typeface="Arial"/>
                <a:ea typeface="黑体" pitchFamily="49" charset="-122"/>
                <a:cs typeface="+mn-cs"/>
              </a:rPr>
              <a:t>OSPF</a:t>
            </a:r>
            <a:endParaRPr lang="zh-CN" altLang="en-US" dirty="0" smtClean="0">
              <a:ea typeface="黑体" pitchFamily="49" charset="-122"/>
            </a:endParaRPr>
          </a:p>
          <a:p>
            <a:pPr marL="800100" lvl="1" indent="-342900" algn="l">
              <a:lnSpc>
                <a:spcPct val="100000"/>
              </a:lnSpc>
              <a:buFont typeface="Arial"/>
              <a:buChar char="•"/>
            </a:pPr>
            <a:r>
              <a:rPr lang="fr-BE" altLang="zh-CN" sz="2400" b="0" i="0" dirty="0" smtClean="0">
                <a:solidFill>
                  <a:schemeClr val="tx1"/>
                </a:solidFill>
                <a:latin typeface="Arial"/>
                <a:ea typeface="黑体" pitchFamily="49" charset="-122"/>
                <a:cs typeface="+mn-cs"/>
              </a:rPr>
              <a:t>OSPFv3 - </a:t>
            </a:r>
            <a:r>
              <a:rPr lang="zh-CN" altLang="fr-BE" sz="2400" b="0" i="0" dirty="0" smtClean="0">
                <a:solidFill>
                  <a:schemeClr val="tx1"/>
                </a:solidFill>
                <a:latin typeface="Arial"/>
                <a:ea typeface="黑体" pitchFamily="49" charset="-122"/>
                <a:cs typeface="+mn-cs"/>
              </a:rPr>
              <a:t>用于 </a:t>
            </a:r>
            <a:r>
              <a:rPr lang="fr-BE" altLang="zh-CN" sz="2400" b="0" i="0" dirty="0" smtClean="0">
                <a:solidFill>
                  <a:schemeClr val="tx1"/>
                </a:solidFill>
                <a:latin typeface="Arial"/>
                <a:ea typeface="黑体" pitchFamily="49" charset="-122"/>
                <a:cs typeface="+mn-cs"/>
              </a:rPr>
              <a:t>IPv6 </a:t>
            </a:r>
            <a:r>
              <a:rPr lang="zh-CN" altLang="fr-BE" sz="2400" b="0" i="0" dirty="0" smtClean="0">
                <a:solidFill>
                  <a:schemeClr val="tx1"/>
                </a:solidFill>
                <a:latin typeface="Arial"/>
                <a:ea typeface="黑体" pitchFamily="49" charset="-122"/>
                <a:cs typeface="+mn-cs"/>
              </a:rPr>
              <a:t>网络的 </a:t>
            </a:r>
            <a:r>
              <a:rPr lang="fr-BE" altLang="zh-CN" sz="2400" b="0" i="0" dirty="0" smtClean="0">
                <a:solidFill>
                  <a:schemeClr val="tx1"/>
                </a:solidFill>
                <a:latin typeface="Arial"/>
                <a:ea typeface="黑体" pitchFamily="49" charset="-122"/>
                <a:cs typeface="+mn-cs"/>
              </a:rPr>
              <a:t>OSPF </a:t>
            </a:r>
            <a:endParaRPr lang="zh-CN" altLang="en-US" dirty="0" smtClean="0">
              <a:ea typeface="黑体" pitchFamily="49" charset="-122"/>
            </a:endParaRPr>
          </a:p>
          <a:p>
            <a:pPr marL="342900" indent="-342900" algn="l">
              <a:lnSpc>
                <a:spcPct val="100000"/>
              </a:lnSpc>
              <a:buFont typeface="Arial"/>
              <a:buChar char="•"/>
            </a:pPr>
            <a:endParaRPr lang="zh-CN" altLang="en-US" dirty="0" smtClean="0">
              <a:ea typeface="黑体" pitchFamily="49" charset="-122"/>
            </a:endParaRPr>
          </a:p>
          <a:p>
            <a:pPr marL="342900" indent="-342900" algn="l">
              <a:lnSpc>
                <a:spcPct val="100000"/>
              </a:lnSpc>
              <a:buFont typeface="Wingdings"/>
              <a:buChar char="§"/>
            </a:pPr>
            <a:r>
              <a:rPr lang="fr-BE" altLang="zh-CN" sz="2400" b="0" i="0" dirty="0" smtClean="0">
                <a:solidFill>
                  <a:schemeClr val="tx1"/>
                </a:solidFill>
                <a:latin typeface="Arial"/>
                <a:ea typeface="黑体" pitchFamily="49" charset="-122"/>
                <a:cs typeface="+mn-cs"/>
              </a:rPr>
              <a:t>IS-IS </a:t>
            </a:r>
            <a:r>
              <a:rPr lang="zh-CN" altLang="fr-BE" sz="2400" b="0" i="0" dirty="0" smtClean="0">
                <a:solidFill>
                  <a:schemeClr val="tx1"/>
                </a:solidFill>
                <a:latin typeface="Arial"/>
                <a:ea typeface="黑体" pitchFamily="49" charset="-122"/>
                <a:cs typeface="+mn-cs"/>
              </a:rPr>
              <a:t>由国际标准化组织 </a:t>
            </a:r>
            <a:r>
              <a:rPr lang="fr-BE" altLang="zh-CN" sz="2400" b="0" i="0" dirty="0" smtClean="0">
                <a:solidFill>
                  <a:schemeClr val="tx1"/>
                </a:solidFill>
                <a:latin typeface="Arial"/>
                <a:ea typeface="黑体" pitchFamily="49" charset="-122"/>
                <a:cs typeface="+mn-cs"/>
              </a:rPr>
              <a:t>(ISO) </a:t>
            </a:r>
            <a:r>
              <a:rPr lang="zh-CN" altLang="fr-BE" sz="2400" b="0" i="0" dirty="0" smtClean="0">
                <a:solidFill>
                  <a:schemeClr val="tx1"/>
                </a:solidFill>
                <a:latin typeface="Arial"/>
                <a:ea typeface="黑体" pitchFamily="49" charset="-122"/>
                <a:cs typeface="+mn-cs"/>
              </a:rPr>
              <a:t>设计</a:t>
            </a:r>
            <a:endParaRPr lang="zh-CN" altLang="en-US" dirty="0">
              <a:ea typeface="黑体" pitchFamily="49" charset="-122"/>
            </a:endParaRPr>
          </a:p>
        </p:txBody>
      </p:sp>
    </p:spTree>
    <p:extLst>
      <p:ext uri="{BB962C8B-B14F-4D97-AF65-F5344CB8AC3E}">
        <p14:creationId xmlns:p14="http://schemas.microsoft.com/office/powerpoint/2010/main" val="168123788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路由表</a:t>
            </a:r>
            <a:endParaRPr lang="zh-CN" altLang="en-US" sz="2800" dirty="0">
              <a:ea typeface="黑体" pitchFamily="49" charset="-122"/>
            </a:endParaRPr>
          </a:p>
        </p:txBody>
      </p:sp>
    </p:spTree>
    <p:extLst>
      <p:ext uri="{BB962C8B-B14F-4D97-AF65-F5344CB8AC3E}">
        <p14:creationId xmlns:p14="http://schemas.microsoft.com/office/powerpoint/2010/main" val="175584809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部分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路由条目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路由表条目</a:t>
            </a:r>
            <a:endParaRPr lang="zh-CN" altLang="en-US" sz="2800" dirty="0">
              <a:ea typeface="黑体"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3614" y="1704973"/>
            <a:ext cx="5783876" cy="46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47960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部分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路由条目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直连条目</a:t>
            </a:r>
            <a:endParaRPr lang="zh-CN" altLang="en-US" sz="2800" dirty="0">
              <a:ea typeface="黑体" pitchFamily="49"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0689" y="1722891"/>
            <a:ext cx="5195099" cy="472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02869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部分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路由条目</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远程网络条目</a:t>
            </a:r>
            <a:endParaRPr lang="zh-CN" altLang="en-US" sz="2800" dirty="0">
              <a:ea typeface="黑体" pitchFamily="49"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2347" y="1958899"/>
            <a:ext cx="7829825" cy="351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11918" y="1495423"/>
            <a:ext cx="5879406"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动态获知的 </a:t>
            </a:r>
            <a:r>
              <a:rPr lang="en-US" altLang="zh-CN" sz="1800" b="1" i="0" smtClean="0">
                <a:solidFill>
                  <a:srgbClr val="708CA1"/>
                </a:solidFill>
                <a:latin typeface="Arial"/>
                <a:ea typeface="黑体" pitchFamily="49" charset="-122"/>
                <a:cs typeface="+mj-cs"/>
              </a:rPr>
              <a:t>IPv4 </a:t>
            </a:r>
            <a:r>
              <a:rPr lang="zh-CN" altLang="en-US" sz="1800" b="1" i="0" smtClean="0">
                <a:solidFill>
                  <a:srgbClr val="708CA1"/>
                </a:solidFill>
                <a:latin typeface="Arial"/>
                <a:ea typeface="黑体" pitchFamily="49" charset="-122"/>
                <a:cs typeface="+mj-cs"/>
              </a:rPr>
              <a:t>路由</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路由表术语</a:t>
            </a:r>
            <a:endParaRPr lang="zh-CN" altLang="en-US" sz="2800">
              <a:ea typeface="黑体" pitchFamily="49" charset="-122"/>
            </a:endParaRPr>
          </a:p>
        </p:txBody>
      </p:sp>
      <p:sp>
        <p:nvSpPr>
          <p:cNvPr id="2" name="Rectangle 1"/>
          <p:cNvSpPr/>
          <p:nvPr/>
        </p:nvSpPr>
        <p:spPr>
          <a:xfrm>
            <a:off x="1916848" y="3048256"/>
            <a:ext cx="4869543" cy="1754326"/>
          </a:xfrm>
          <a:prstGeom prst="rect">
            <a:avLst/>
          </a:prstGeom>
          <a:solidFill>
            <a:srgbClr val="FFFFFF"/>
          </a:solidFill>
        </p:spPr>
        <p:txBody>
          <a:bodyPr wrap="square">
            <a:spAutoFit/>
          </a:bodyPr>
          <a:lstStyle/>
          <a:p>
            <a:pPr algn="l">
              <a:buNone/>
            </a:pPr>
            <a:r>
              <a:rPr lang="zh-CN" altLang="fr-BE" sz="2400" b="0" i="0" smtClean="0">
                <a:solidFill>
                  <a:schemeClr val="tx1"/>
                </a:solidFill>
                <a:latin typeface="Arial"/>
                <a:ea typeface="黑体" pitchFamily="49" charset="-122"/>
                <a:cs typeface="+mn-cs"/>
              </a:rPr>
              <a:t>采用下列形式讨论路由：</a:t>
            </a:r>
          </a:p>
          <a:p>
            <a:pPr marL="342900" indent="-342900" algn="l">
              <a:buFont typeface="Wingdings"/>
              <a:buChar char="§"/>
            </a:pPr>
            <a:r>
              <a:rPr lang="zh-CN" altLang="fr-BE" sz="2400" b="0" i="0" smtClean="0">
                <a:solidFill>
                  <a:schemeClr val="tx1"/>
                </a:solidFill>
                <a:latin typeface="Arial"/>
                <a:ea typeface="黑体" pitchFamily="49" charset="-122"/>
                <a:cs typeface="+mn-cs"/>
              </a:rPr>
              <a:t>最终路由</a:t>
            </a:r>
          </a:p>
          <a:p>
            <a:pPr marL="342900" indent="-342900" algn="l">
              <a:buFont typeface="Wingdings"/>
              <a:buChar char="§"/>
            </a:pPr>
            <a:r>
              <a:rPr lang="fr-BE" altLang="zh-CN" sz="2400" b="0" i="0" smtClean="0">
                <a:solidFill>
                  <a:schemeClr val="tx1"/>
                </a:solidFill>
                <a:latin typeface="Arial"/>
                <a:ea typeface="黑体" pitchFamily="49" charset="-122"/>
                <a:cs typeface="+mn-cs"/>
              </a:rPr>
              <a:t>1 </a:t>
            </a:r>
            <a:r>
              <a:rPr lang="zh-CN" altLang="fr-BE" sz="2400" b="0" i="0" smtClean="0">
                <a:solidFill>
                  <a:schemeClr val="tx1"/>
                </a:solidFill>
                <a:latin typeface="Arial"/>
                <a:ea typeface="黑体" pitchFamily="49" charset="-122"/>
                <a:cs typeface="+mn-cs"/>
              </a:rPr>
              <a:t>级路由</a:t>
            </a:r>
          </a:p>
          <a:p>
            <a:pPr marL="342900" indent="-342900" algn="l">
              <a:buFont typeface="Wingdings"/>
              <a:buChar char="§"/>
            </a:pPr>
            <a:r>
              <a:rPr lang="fr-BE" altLang="zh-CN" sz="2400" b="0" i="0" smtClean="0">
                <a:solidFill>
                  <a:schemeClr val="tx1"/>
                </a:solidFill>
                <a:latin typeface="Arial"/>
                <a:ea typeface="黑体" pitchFamily="49" charset="-122"/>
                <a:cs typeface="+mn-cs"/>
              </a:rPr>
              <a:t>1 </a:t>
            </a:r>
            <a:r>
              <a:rPr lang="zh-CN" altLang="fr-BE" sz="2400" b="0" i="0" smtClean="0">
                <a:solidFill>
                  <a:schemeClr val="tx1"/>
                </a:solidFill>
                <a:latin typeface="Arial"/>
                <a:ea typeface="黑体" pitchFamily="49" charset="-122"/>
                <a:cs typeface="+mn-cs"/>
              </a:rPr>
              <a:t>级父路由</a:t>
            </a:r>
          </a:p>
          <a:p>
            <a:pPr marL="342900" indent="-342900" algn="l">
              <a:buFont typeface="Wingdings"/>
              <a:buChar char="§"/>
            </a:pPr>
            <a:r>
              <a:rPr lang="fr-BE" altLang="zh-CN" sz="2400" b="0" i="0" smtClean="0">
                <a:solidFill>
                  <a:schemeClr val="tx1"/>
                </a:solidFill>
                <a:latin typeface="Arial"/>
                <a:ea typeface="黑体" pitchFamily="49" charset="-122"/>
                <a:cs typeface="+mn-cs"/>
              </a:rPr>
              <a:t>2 </a:t>
            </a:r>
            <a:r>
              <a:rPr lang="zh-CN" altLang="fr-BE" sz="2400" b="0" i="0" smtClean="0">
                <a:solidFill>
                  <a:schemeClr val="tx1"/>
                </a:solidFill>
                <a:latin typeface="Arial"/>
                <a:ea typeface="黑体" pitchFamily="49" charset="-122"/>
                <a:cs typeface="+mn-cs"/>
              </a:rPr>
              <a:t>级子路由</a:t>
            </a:r>
            <a:endParaRPr lang="zh-CN" altLang="fr-BE" sz="2400" b="0" i="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smtClean="0">
                <a:solidFill>
                  <a:srgbClr val="708CA1"/>
                </a:solidFill>
                <a:latin typeface="Arial"/>
                <a:ea typeface="黑体" pitchFamily="49" charset="-122"/>
                <a:cs typeface="+mj-cs"/>
              </a:rPr>
              <a:t>动态获知的 </a:t>
            </a:r>
            <a:r>
              <a:rPr lang="en-US" altLang="zh-CN" sz="1800" b="1" i="0" smtClean="0">
                <a:solidFill>
                  <a:srgbClr val="708CA1"/>
                </a:solidFill>
                <a:latin typeface="Arial"/>
                <a:ea typeface="黑体" pitchFamily="49" charset="-122"/>
                <a:cs typeface="+mj-cs"/>
              </a:rPr>
              <a:t>IPv4 </a:t>
            </a:r>
            <a:r>
              <a:rPr lang="zh-CN" altLang="en-US" sz="1800" b="1" i="0" smtClean="0">
                <a:solidFill>
                  <a:srgbClr val="708CA1"/>
                </a:solidFill>
                <a:latin typeface="Arial"/>
                <a:ea typeface="黑体" pitchFamily="49" charset="-122"/>
                <a:cs typeface="+mj-cs"/>
              </a:rPr>
              <a:t>路由</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最终路由</a:t>
            </a:r>
            <a:endParaRPr lang="zh-CN" altLang="en-US" sz="2800">
              <a:ea typeface="黑体" pitchFamily="49"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64344" y="1504169"/>
            <a:ext cx="5908520" cy="5107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51314" y="2989942"/>
            <a:ext cx="4177668" cy="1421928"/>
          </a:xfrm>
          <a:prstGeom prst="rect">
            <a:avLst/>
          </a:prstGeom>
          <a:solidFill>
            <a:schemeClr val="bg1"/>
          </a:solidFill>
        </p:spPr>
        <p:txBody>
          <a:bodyPr wrap="square">
            <a:spAutoFit/>
          </a:bodyPr>
          <a:lstStyle/>
          <a:p>
            <a:pPr algn="l">
              <a:buNone/>
            </a:pPr>
            <a:r>
              <a:rPr lang="zh-CN" altLang="fr-BE" sz="2400" b="0" i="0" smtClean="0">
                <a:solidFill>
                  <a:schemeClr val="tx1"/>
                </a:solidFill>
                <a:latin typeface="Arial"/>
                <a:ea typeface="黑体" pitchFamily="49" charset="-122"/>
                <a:cs typeface="+mn-cs"/>
              </a:rPr>
              <a:t>最终路由是包含下一跳 </a:t>
            </a:r>
            <a:r>
              <a:rPr lang="fr-BE" altLang="zh-CN" sz="2400" b="0" i="0" smtClean="0">
                <a:solidFill>
                  <a:schemeClr val="tx1"/>
                </a:solidFill>
                <a:latin typeface="Arial"/>
                <a:ea typeface="黑体" pitchFamily="49" charset="-122"/>
                <a:cs typeface="+mn-cs"/>
              </a:rPr>
              <a:t>IP </a:t>
            </a:r>
            <a:r>
              <a:rPr lang="zh-CN" altLang="fr-BE" sz="2400" b="0" i="0" smtClean="0">
                <a:solidFill>
                  <a:schemeClr val="tx1"/>
                </a:solidFill>
                <a:latin typeface="Arial"/>
                <a:ea typeface="黑体" pitchFamily="49" charset="-122"/>
                <a:cs typeface="+mn-cs"/>
              </a:rPr>
              <a:t>地址或送出接口的路由表条目。动态获知的直连本地链路路由是最终路由。</a:t>
            </a:r>
            <a:endParaRPr lang="zh-CN" altLang="fr-BE" sz="2400" b="0" i="0">
              <a:solidFill>
                <a:schemeClr val="tx1"/>
              </a:solidFill>
              <a:latin typeface="Arial"/>
              <a:ea typeface="黑体" pitchFamily="49" charset="-122"/>
              <a:cs typeface="+mn-cs"/>
            </a:endParaRPr>
          </a:p>
        </p:txBody>
      </p:sp>
    </p:spTree>
    <p:extLst>
      <p:ext uri="{BB962C8B-B14F-4D97-AF65-F5344CB8AC3E}">
        <p14:creationId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动态获知的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a:t>
            </a:r>
            <a:br>
              <a:rPr lang="zh-CN" altLang="en-US" sz="1800" b="1" i="0" dirty="0" smtClean="0">
                <a:solidFill>
                  <a:srgbClr val="708CA1"/>
                </a:solidFill>
                <a:latin typeface="Arial"/>
                <a:ea typeface="黑体" pitchFamily="49" charset="-122"/>
                <a:cs typeface="+mj-cs"/>
              </a:rPr>
            </a:br>
            <a:r>
              <a:rPr lang="en-US" altLang="zh-CN" sz="2800" b="1" i="0" dirty="0" smtClean="0">
                <a:solidFill>
                  <a:srgbClr val="708CA1"/>
                </a:solidFill>
                <a:latin typeface="Arial"/>
                <a:ea typeface="黑体" pitchFamily="49" charset="-122"/>
                <a:cs typeface="+mj-cs"/>
              </a:rPr>
              <a:t>1 </a:t>
            </a:r>
            <a:r>
              <a:rPr lang="zh-CN" altLang="en-US" sz="2800" b="1" i="0" dirty="0" smtClean="0">
                <a:solidFill>
                  <a:srgbClr val="708CA1"/>
                </a:solidFill>
                <a:latin typeface="Arial"/>
                <a:ea typeface="黑体" pitchFamily="49" charset="-122"/>
                <a:cs typeface="+mj-cs"/>
              </a:rPr>
              <a:t>级路由</a:t>
            </a:r>
            <a:endParaRPr lang="zh-CN" altLang="en-US" sz="2800" dirty="0">
              <a:ea typeface="黑体" pitchFamily="49" charset="-122"/>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573" y="1973943"/>
            <a:ext cx="7243438" cy="364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080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动态获知的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a:t>
            </a:r>
            <a:br>
              <a:rPr lang="zh-CN" altLang="en-US" sz="1800" b="1" i="0" dirty="0" smtClean="0">
                <a:solidFill>
                  <a:srgbClr val="708CA1"/>
                </a:solidFill>
                <a:latin typeface="Arial"/>
                <a:ea typeface="黑体" pitchFamily="49" charset="-122"/>
                <a:cs typeface="+mj-cs"/>
              </a:rPr>
            </a:br>
            <a:r>
              <a:rPr lang="en-US" altLang="zh-CN" sz="2800" b="1" i="0" dirty="0" smtClean="0">
                <a:solidFill>
                  <a:srgbClr val="708CA1"/>
                </a:solidFill>
                <a:latin typeface="Arial"/>
                <a:ea typeface="黑体" pitchFamily="49" charset="-122"/>
                <a:cs typeface="+mj-cs"/>
              </a:rPr>
              <a:t>1 </a:t>
            </a:r>
            <a:r>
              <a:rPr lang="zh-CN" altLang="en-US" sz="2800" b="1" i="0" dirty="0" smtClean="0">
                <a:solidFill>
                  <a:srgbClr val="708CA1"/>
                </a:solidFill>
                <a:latin typeface="Arial"/>
                <a:ea typeface="黑体" pitchFamily="49" charset="-122"/>
                <a:cs typeface="+mj-cs"/>
              </a:rPr>
              <a:t>级父路由</a:t>
            </a:r>
            <a:endParaRPr lang="zh-CN" altLang="en-US" sz="2800" dirty="0">
              <a:ea typeface="黑体" pitchFamily="49" charset="-122"/>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7417" y="1471613"/>
            <a:ext cx="5241117"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8976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smtClean="0">
                <a:solidFill>
                  <a:srgbClr val="708CA1"/>
                </a:solidFill>
                <a:latin typeface="Arial"/>
                <a:ea typeface="黑体" pitchFamily="49" charset="-122"/>
                <a:cs typeface="+mj-cs"/>
              </a:rPr>
              <a:t>动态路由协议的工作原理</a:t>
            </a:r>
            <a:br>
              <a:rPr lang="zh-CN" altLang="en-US" sz="1800" b="1" i="0" smtClean="0">
                <a:solidFill>
                  <a:srgbClr val="708CA1"/>
                </a:solidFill>
                <a:latin typeface="Arial"/>
                <a:ea typeface="黑体" pitchFamily="49" charset="-122"/>
                <a:cs typeface="+mj-cs"/>
              </a:rPr>
            </a:br>
            <a:r>
              <a:rPr lang="zh-CN" altLang="en-US" sz="2800" b="1" i="0" smtClean="0">
                <a:solidFill>
                  <a:srgbClr val="708CA1"/>
                </a:solidFill>
                <a:latin typeface="Arial"/>
                <a:ea typeface="黑体" pitchFamily="49" charset="-122"/>
                <a:cs typeface="+mj-cs"/>
              </a:rPr>
              <a:t>动态路由协议的用途</a:t>
            </a:r>
            <a:endParaRPr lang="zh-CN" altLang="en-US" sz="2800" smtClean="0">
              <a:solidFill>
                <a:schemeClr val="accent5">
                  <a:lumMod val="75000"/>
                </a:schemeClr>
              </a:solidFill>
              <a:ea typeface="黑体" pitchFamily="49" charset="-122"/>
              <a:cs typeface="Arial" pitchFamily="34" charset="0"/>
            </a:endParaRPr>
          </a:p>
        </p:txBody>
      </p:sp>
      <p:sp>
        <p:nvSpPr>
          <p:cNvPr id="38915" name="Content Placeholder 5"/>
          <p:cNvSpPr>
            <a:spLocks noGrp="1"/>
          </p:cNvSpPr>
          <p:nvPr>
            <p:ph idx="1"/>
          </p:nvPr>
        </p:nvSpPr>
        <p:spPr>
          <a:xfrm>
            <a:off x="525010" y="1698171"/>
            <a:ext cx="7940675" cy="4542972"/>
          </a:xfrm>
        </p:spPr>
        <p:txBody>
          <a:bodyPr/>
          <a:lstStyle/>
          <a:p>
            <a:pPr marL="236555" indent="-236555" algn="l" defTabSz="814365">
              <a:lnSpc>
                <a:spcPct val="95000"/>
              </a:lnSpc>
              <a:spcBef>
                <a:spcPct val="50000"/>
              </a:spcBef>
              <a:spcAft>
                <a:spcPct val="0"/>
              </a:spcAft>
              <a:buClr>
                <a:srgbClr val="708CA1"/>
              </a:buClr>
              <a:buFont typeface="Wingdings"/>
              <a:buChar char="§"/>
            </a:pPr>
            <a:r>
              <a:rPr lang="zh-CN" altLang="fr-BE" sz="2400" b="0" i="0" smtClean="0">
                <a:solidFill>
                  <a:srgbClr val="000000"/>
                </a:solidFill>
                <a:latin typeface="Arial"/>
                <a:ea typeface="黑体" pitchFamily="49" charset="-122"/>
                <a:cs typeface="+mn-cs"/>
              </a:rPr>
              <a:t>路由协议 </a:t>
            </a:r>
          </a:p>
          <a:p>
            <a:pPr marL="682600" lvl="1" indent="-334945" algn="l" defTabSz="682600">
              <a:spcBef>
                <a:spcPct val="35000"/>
              </a:spcBef>
              <a:spcAft>
                <a:spcPct val="0"/>
              </a:spcAft>
              <a:buClr>
                <a:srgbClr val="708CA1"/>
              </a:buClr>
              <a:buFont typeface="Arial"/>
              <a:buChar char="•"/>
            </a:pPr>
            <a:r>
              <a:rPr lang="zh-CN" altLang="fr-BE" sz="2000" b="0" i="0" smtClean="0">
                <a:solidFill>
                  <a:srgbClr val="000000"/>
                </a:solidFill>
                <a:latin typeface="Arial"/>
                <a:ea typeface="黑体" pitchFamily="49" charset="-122"/>
                <a:cs typeface="+mn-cs"/>
              </a:rPr>
              <a:t>用于促进路由器间路由信息的交换</a:t>
            </a:r>
          </a:p>
          <a:p>
            <a:pPr marL="236555" indent="-236555" algn="l" defTabSz="814365">
              <a:lnSpc>
                <a:spcPct val="95000"/>
              </a:lnSpc>
              <a:spcBef>
                <a:spcPct val="50000"/>
              </a:spcBef>
              <a:spcAft>
                <a:spcPct val="0"/>
              </a:spcAft>
              <a:buClr>
                <a:srgbClr val="708CA1"/>
              </a:buClr>
              <a:buFont typeface="Wingdings"/>
              <a:buChar char="§"/>
            </a:pPr>
            <a:r>
              <a:rPr lang="zh-CN" altLang="fr-BE" sz="2400" b="0" i="0" smtClean="0">
                <a:solidFill>
                  <a:srgbClr val="000000"/>
                </a:solidFill>
                <a:latin typeface="Arial"/>
                <a:ea typeface="黑体" pitchFamily="49" charset="-122"/>
                <a:cs typeface="+mn-cs"/>
              </a:rPr>
              <a:t>动态路由协议的用途包括：</a:t>
            </a:r>
            <a:endParaRPr lang="zh-CN" altLang="en-US" smtClean="0">
              <a:ea typeface="黑体" pitchFamily="49" charset="-122"/>
            </a:endParaRPr>
          </a:p>
          <a:p>
            <a:pPr marL="681045" lvl="1" indent="-342900" algn="l" defTabSz="814365">
              <a:spcBef>
                <a:spcPct val="35000"/>
              </a:spcBef>
              <a:spcAft>
                <a:spcPct val="0"/>
              </a:spcAft>
              <a:buClr>
                <a:srgbClr val="708CA1"/>
              </a:buClr>
              <a:buFont typeface="Arial"/>
              <a:buChar char="•"/>
            </a:pPr>
            <a:r>
              <a:rPr lang="zh-CN" altLang="fr-BE" sz="2000" b="0" i="0" smtClean="0">
                <a:solidFill>
                  <a:srgbClr val="000000"/>
                </a:solidFill>
                <a:latin typeface="Arial"/>
                <a:ea typeface="黑体" pitchFamily="49" charset="-122"/>
                <a:cs typeface="+mn-cs"/>
              </a:rPr>
              <a:t>发现远程网络</a:t>
            </a:r>
            <a:endParaRPr lang="zh-CN" altLang="en-US" smtClean="0">
              <a:ea typeface="黑体" pitchFamily="49" charset="-122"/>
            </a:endParaRPr>
          </a:p>
          <a:p>
            <a:pPr marL="681045" lvl="1" indent="-342900" algn="l" defTabSz="814365">
              <a:spcBef>
                <a:spcPct val="35000"/>
              </a:spcBef>
              <a:spcAft>
                <a:spcPct val="0"/>
              </a:spcAft>
              <a:buClr>
                <a:srgbClr val="708CA1"/>
              </a:buClr>
              <a:buFont typeface="Arial"/>
              <a:buChar char="•"/>
            </a:pPr>
            <a:r>
              <a:rPr lang="zh-CN" altLang="fr-BE" sz="2000" b="0" i="0" smtClean="0">
                <a:solidFill>
                  <a:srgbClr val="000000"/>
                </a:solidFill>
                <a:latin typeface="Arial"/>
                <a:ea typeface="黑体" pitchFamily="49" charset="-122"/>
                <a:cs typeface="+mn-cs"/>
              </a:rPr>
              <a:t>维护最新路由信息</a:t>
            </a:r>
            <a:endParaRPr lang="zh-CN" altLang="en-US" smtClean="0">
              <a:ea typeface="黑体" pitchFamily="49" charset="-122"/>
            </a:endParaRPr>
          </a:p>
          <a:p>
            <a:pPr marL="681045" lvl="1" indent="-342900" algn="l" defTabSz="814365">
              <a:spcBef>
                <a:spcPct val="35000"/>
              </a:spcBef>
              <a:spcAft>
                <a:spcPct val="0"/>
              </a:spcAft>
              <a:buClr>
                <a:srgbClr val="708CA1"/>
              </a:buClr>
              <a:buFont typeface="Arial"/>
              <a:buChar char="•"/>
            </a:pPr>
            <a:r>
              <a:rPr lang="zh-CN" altLang="fr-BE" sz="2000" b="0" i="0" smtClean="0">
                <a:solidFill>
                  <a:srgbClr val="000000"/>
                </a:solidFill>
                <a:latin typeface="Arial"/>
                <a:ea typeface="黑体" pitchFamily="49" charset="-122"/>
                <a:cs typeface="+mn-cs"/>
              </a:rPr>
              <a:t>选择通往目的网络的最佳路径</a:t>
            </a:r>
            <a:endParaRPr lang="zh-CN" altLang="en-US" smtClean="0">
              <a:ea typeface="黑体" pitchFamily="49" charset="-122"/>
            </a:endParaRPr>
          </a:p>
          <a:p>
            <a:pPr marL="681045" lvl="1" indent="-342900" algn="l" defTabSz="814365">
              <a:spcBef>
                <a:spcPct val="35000"/>
              </a:spcBef>
              <a:spcAft>
                <a:spcPct val="0"/>
              </a:spcAft>
              <a:buClr>
                <a:srgbClr val="708CA1"/>
              </a:buClr>
              <a:buFont typeface="Arial"/>
              <a:buChar char="•"/>
            </a:pPr>
            <a:r>
              <a:rPr lang="zh-CN" altLang="fr-BE" sz="2000" b="0" i="0" smtClean="0">
                <a:solidFill>
                  <a:srgbClr val="000000"/>
                </a:solidFill>
                <a:latin typeface="Arial"/>
                <a:ea typeface="黑体" pitchFamily="49" charset="-122"/>
                <a:cs typeface="+mn-cs"/>
              </a:rPr>
              <a:t>当前路径无法使用时找出新的最佳路径</a:t>
            </a:r>
            <a:endParaRPr lang="zh-CN" altLang="en-US" smtClean="0">
              <a:ea typeface="黑体" pitchFamily="49" charset="-122"/>
            </a:endParaRPr>
          </a:p>
        </p:txBody>
      </p:sp>
    </p:spTree>
    <p:extLst>
      <p:ext uri="{BB962C8B-B14F-4D97-AF65-F5344CB8AC3E}">
        <p14:creationId xmlns:p14="http://schemas.microsoft.com/office/powerpoint/2010/main" val="23095675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动态获知的 </a:t>
            </a: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a:t>
            </a:r>
            <a:br>
              <a:rPr lang="zh-CN" altLang="en-US" sz="1800" b="1" i="0" dirty="0" smtClean="0">
                <a:solidFill>
                  <a:srgbClr val="708CA1"/>
                </a:solidFill>
                <a:latin typeface="Arial"/>
                <a:ea typeface="黑体" pitchFamily="49" charset="-122"/>
                <a:cs typeface="+mj-cs"/>
              </a:rPr>
            </a:br>
            <a:r>
              <a:rPr lang="en-US" altLang="zh-CN" sz="2800" b="1" i="0" dirty="0" smtClean="0">
                <a:solidFill>
                  <a:srgbClr val="708CA1"/>
                </a:solidFill>
                <a:latin typeface="Arial"/>
                <a:ea typeface="黑体" pitchFamily="49" charset="-122"/>
                <a:cs typeface="+mj-cs"/>
              </a:rPr>
              <a:t>2 </a:t>
            </a:r>
            <a:r>
              <a:rPr lang="zh-CN" altLang="en-US" sz="2800" b="1" i="0" dirty="0" smtClean="0">
                <a:solidFill>
                  <a:srgbClr val="708CA1"/>
                </a:solidFill>
                <a:latin typeface="Arial"/>
                <a:ea typeface="黑体" pitchFamily="49" charset="-122"/>
                <a:cs typeface="+mj-cs"/>
              </a:rPr>
              <a:t>级子路由</a:t>
            </a:r>
            <a:endParaRPr lang="zh-CN" altLang="en-US" sz="2800" dirty="0">
              <a:ea typeface="黑体" pitchFamily="49"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10858" y="1457324"/>
            <a:ext cx="5249159"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66235"/>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en-US" altLang="zh-CN" sz="1800" b="1" i="0" dirty="0" smtClean="0">
                <a:solidFill>
                  <a:srgbClr val="708CA1"/>
                </a:solidFill>
                <a:latin typeface="Arial"/>
                <a:ea typeface="黑体" pitchFamily="49" charset="-122"/>
                <a:cs typeface="+mj-cs"/>
              </a:rPr>
              <a:t>IPv4 </a:t>
            </a:r>
            <a:r>
              <a:rPr lang="zh-CN" altLang="en-US" sz="1800" b="1" i="0" dirty="0" smtClean="0">
                <a:solidFill>
                  <a:srgbClr val="708CA1"/>
                </a:solidFill>
                <a:latin typeface="Arial"/>
                <a:ea typeface="黑体" pitchFamily="49" charset="-122"/>
                <a:cs typeface="+mj-cs"/>
              </a:rPr>
              <a:t>路由查找过程</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最佳路由 </a:t>
            </a:r>
            <a:r>
              <a:rPr lang="en-US" altLang="zh-CN" sz="2800" b="1" i="0" dirty="0" smtClean="0">
                <a:solidFill>
                  <a:srgbClr val="708CA1"/>
                </a:solidFill>
                <a:latin typeface="Arial"/>
                <a:ea typeface="黑体" pitchFamily="49" charset="-122"/>
                <a:cs typeface="+mj-cs"/>
              </a:rPr>
              <a:t>= </a:t>
            </a:r>
            <a:r>
              <a:rPr lang="zh-CN" altLang="en-US" sz="2800" b="1" i="0" dirty="0" smtClean="0">
                <a:solidFill>
                  <a:srgbClr val="708CA1"/>
                </a:solidFill>
                <a:latin typeface="Arial"/>
                <a:ea typeface="黑体" pitchFamily="49" charset="-122"/>
                <a:cs typeface="+mj-cs"/>
              </a:rPr>
              <a:t>最长匹配</a:t>
            </a:r>
            <a:endParaRPr lang="zh-CN" altLang="en-US" sz="2800" dirty="0">
              <a:ea typeface="黑体" pitchFamily="49" charset="-122"/>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88908" y="1557338"/>
            <a:ext cx="6435199" cy="487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1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分析 </a:t>
            </a:r>
            <a:r>
              <a:rPr lang="en-US" altLang="zh-CN" sz="1800" b="1" i="0" dirty="0" smtClean="0">
                <a:solidFill>
                  <a:srgbClr val="708CA1"/>
                </a:solidFill>
                <a:latin typeface="Arial"/>
                <a:ea typeface="黑体" pitchFamily="49" charset="-122"/>
                <a:cs typeface="+mj-cs"/>
              </a:rPr>
              <a:t>IPVv6 </a:t>
            </a:r>
            <a:r>
              <a:rPr lang="zh-CN" altLang="en-US" sz="1800" b="1" i="0" dirty="0" smtClean="0">
                <a:solidFill>
                  <a:srgbClr val="708CA1"/>
                </a:solidFill>
                <a:latin typeface="Arial"/>
                <a:ea typeface="黑体" pitchFamily="49" charset="-122"/>
                <a:cs typeface="+mj-cs"/>
              </a:rPr>
              <a:t>路由表</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直连条目</a:t>
            </a:r>
            <a:endParaRPr lang="zh-CN" altLang="en-US" sz="2800" dirty="0">
              <a:ea typeface="黑体" pitchFamily="49" charset="-122"/>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3440" y="1666294"/>
            <a:ext cx="5182960" cy="4596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19600" y="1704393"/>
            <a:ext cx="4696121" cy="416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algn="l" defTabSz="814365">
              <a:spcBef>
                <a:spcPct val="0"/>
              </a:spcBef>
              <a:spcAft>
                <a:spcPct val="0"/>
              </a:spcAft>
              <a:buNone/>
              <a:tabLst>
                <a:tab pos="4803775" algn="l"/>
              </a:tabLst>
            </a:pPr>
            <a:r>
              <a:rPr lang="zh-CN" altLang="en-US" sz="1800" b="1" i="0" dirty="0" smtClean="0">
                <a:solidFill>
                  <a:srgbClr val="708CA1"/>
                </a:solidFill>
                <a:latin typeface="Arial"/>
                <a:ea typeface="黑体" pitchFamily="49" charset="-122"/>
                <a:cs typeface="+mj-cs"/>
              </a:rPr>
              <a:t>分析 </a:t>
            </a:r>
            <a:r>
              <a:rPr lang="en-US" altLang="zh-CN" sz="1800" b="1" i="0" dirty="0" smtClean="0">
                <a:solidFill>
                  <a:srgbClr val="708CA1"/>
                </a:solidFill>
                <a:latin typeface="Arial"/>
                <a:ea typeface="黑体" pitchFamily="49" charset="-122"/>
                <a:cs typeface="+mj-cs"/>
              </a:rPr>
              <a:t>IPVv6 </a:t>
            </a:r>
            <a:r>
              <a:rPr lang="zh-CN" altLang="en-US" sz="1800" b="1" i="0" dirty="0" smtClean="0">
                <a:solidFill>
                  <a:srgbClr val="708CA1"/>
                </a:solidFill>
                <a:latin typeface="Arial"/>
                <a:ea typeface="黑体" pitchFamily="49" charset="-122"/>
                <a:cs typeface="+mj-cs"/>
              </a:rPr>
              <a:t>路由表</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远程 </a:t>
            </a:r>
            <a:r>
              <a:rPr lang="en-US" altLang="zh-CN" sz="2800" b="1" i="0" dirty="0" smtClean="0">
                <a:solidFill>
                  <a:srgbClr val="708CA1"/>
                </a:solidFill>
                <a:latin typeface="Arial"/>
                <a:ea typeface="黑体" pitchFamily="49" charset="-122"/>
                <a:cs typeface="+mj-cs"/>
              </a:rPr>
              <a:t>IPv6 </a:t>
            </a:r>
            <a:r>
              <a:rPr lang="zh-CN" altLang="en-US" sz="2800" b="1" i="0" dirty="0" smtClean="0">
                <a:solidFill>
                  <a:srgbClr val="708CA1"/>
                </a:solidFill>
                <a:latin typeface="Arial"/>
                <a:ea typeface="黑体" pitchFamily="49" charset="-122"/>
                <a:cs typeface="+mj-cs"/>
              </a:rPr>
              <a:t>网络条目</a:t>
            </a:r>
            <a:endParaRPr lang="zh-CN" altLang="en-US" sz="2800" dirty="0">
              <a:ea typeface="黑体" pitchFamily="49"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8417" y="1623248"/>
            <a:ext cx="4881499" cy="449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89148" y="1634134"/>
            <a:ext cx="4458729"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章：总结</a:t>
            </a:r>
            <a:endParaRPr lang="zh-CN" altLang="en-US" sz="3200" b="1" i="0">
              <a:solidFill>
                <a:srgbClr val="708CA1"/>
              </a:solidFill>
              <a:latin typeface="Arial"/>
              <a:ea typeface="黑体" pitchFamily="49" charset="-122"/>
              <a:cs typeface="+mj-cs"/>
            </a:endParaRPr>
          </a:p>
        </p:txBody>
      </p:sp>
      <p:sp>
        <p:nvSpPr>
          <p:cNvPr id="52227" name="Content Placeholder 2"/>
          <p:cNvSpPr>
            <a:spLocks noGrp="1"/>
          </p:cNvSpPr>
          <p:nvPr>
            <p:ph idx="1"/>
          </p:nvPr>
        </p:nvSpPr>
        <p:spPr>
          <a:xfrm>
            <a:off x="582386" y="1317625"/>
            <a:ext cx="8082643" cy="5417004"/>
          </a:xfrm>
        </p:spPr>
        <p:txBody>
          <a:bodyPr/>
          <a:lstStyle/>
          <a:p>
            <a:pPr marL="0" indent="0" algn="l" defTabSz="814365">
              <a:spcBef>
                <a:spcPct val="50000"/>
              </a:spcBef>
              <a:spcAft>
                <a:spcPct val="0"/>
              </a:spcAft>
              <a:buNone/>
            </a:pPr>
            <a:r>
              <a:rPr lang="zh-CN" altLang="fr-BE" sz="2000" b="0" i="0" smtClean="0">
                <a:solidFill>
                  <a:srgbClr val="000000"/>
                </a:solidFill>
                <a:latin typeface="Arial"/>
                <a:ea typeface="黑体" pitchFamily="49" charset="-122"/>
                <a:cs typeface="+mn-cs"/>
              </a:rPr>
              <a:t>动态路由协议： </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路由器使用动态路由协议自动获知来自其他路由器的远程网络</a:t>
            </a:r>
            <a:endParaRPr lang="zh-CN" altLang="en-US"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用途包括：发现远程网络，维护最新路由信息，选择到达目的网络的最佳路径，能够在当前路径不再可用时找到新的最佳路径</a:t>
            </a:r>
            <a:endParaRPr lang="zh-CN" altLang="en-US"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是大型网络的最佳选择，但是对于末节网络而言，静态路由更好。</a:t>
            </a:r>
            <a:endParaRPr lang="zh-CN" altLang="en-US"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将更改告知其他路由器的功能  </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可分为有类协议或无类协议、距离矢量协议或链路状态协议、内部网关协议或外部网关协议</a:t>
            </a:r>
            <a:endParaRPr lang="zh-CN" altLang="en-US" sz="2000" smtClean="0">
              <a:ea typeface="黑体" pitchFamily="49" charset="-122"/>
            </a:endParaRPr>
          </a:p>
          <a:p>
            <a:pPr marL="0" indent="0" algn="l" defTabSz="814365">
              <a:spcBef>
                <a:spcPct val="50000"/>
              </a:spcBef>
              <a:spcAft>
                <a:spcPct val="0"/>
              </a:spcAft>
              <a:buNone/>
            </a:pPr>
            <a:endParaRPr lang="zh-CN" altLang="en-US" sz="2000">
              <a:ea typeface="黑体"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a:lnSpc>
                <a:spcPct val="90000"/>
              </a:lnSpc>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章：总结</a:t>
            </a:r>
            <a:endParaRPr lang="zh-CN" altLang="en-US" sz="3200" b="1" i="0">
              <a:solidFill>
                <a:srgbClr val="708CA1"/>
              </a:solidFill>
              <a:latin typeface="Arial"/>
              <a:ea typeface="黑体" pitchFamily="49" charset="-122"/>
              <a:cs typeface="+mj-cs"/>
            </a:endParaRPr>
          </a:p>
        </p:txBody>
      </p:sp>
      <p:sp>
        <p:nvSpPr>
          <p:cNvPr id="52227" name="Content Placeholder 2"/>
          <p:cNvSpPr>
            <a:spLocks noGrp="1"/>
          </p:cNvSpPr>
          <p:nvPr>
            <p:ph idx="1"/>
          </p:nvPr>
        </p:nvSpPr>
        <p:spPr>
          <a:xfrm>
            <a:off x="582386" y="1317625"/>
            <a:ext cx="8184243" cy="5540375"/>
          </a:xfrm>
        </p:spPr>
        <p:txBody>
          <a:bodyPr/>
          <a:lstStyle/>
          <a:p>
            <a:pPr marL="0" indent="0" algn="l" defTabSz="814365">
              <a:spcBef>
                <a:spcPct val="50000"/>
              </a:spcBef>
              <a:spcAft>
                <a:spcPct val="0"/>
              </a:spcAft>
              <a:buNone/>
            </a:pPr>
            <a:r>
              <a:rPr lang="zh-CN" altLang="fr-BE" sz="2000" b="0" i="0" smtClean="0">
                <a:solidFill>
                  <a:srgbClr val="000000"/>
                </a:solidFill>
                <a:latin typeface="Arial"/>
                <a:ea typeface="黑体" pitchFamily="49" charset="-122"/>
                <a:cs typeface="+mn-cs"/>
              </a:rPr>
              <a:t>动态路由协议（续）： </a:t>
            </a:r>
            <a:endParaRPr lang="zh-CN" altLang="en-CA"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链路状态路由协议可以通过从所有其他路由器收集信息来创建完整的网络视图或网络拓扑</a:t>
            </a:r>
            <a:endParaRPr lang="zh-CN" altLang="en-US"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度量用于确定到达目的网络的最佳路径或最短路径</a:t>
            </a:r>
          </a:p>
          <a:p>
            <a:pPr marL="236555" indent="-236555" algn="l" defTabSz="814365">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不同的路由协议可能使用不同的（跳、带宽、延迟、可靠性和负载）</a:t>
            </a:r>
            <a:endParaRPr lang="zh-CN" altLang="en-US" sz="2000" smtClean="0">
              <a:ea typeface="黑体" pitchFamily="49" charset="-122"/>
            </a:endParaRPr>
          </a:p>
          <a:p>
            <a:pPr marL="236555" indent="-236555" algn="l" defTabSz="814365">
              <a:lnSpc>
                <a:spcPct val="95000"/>
              </a:lnSpc>
              <a:spcBef>
                <a:spcPct val="50000"/>
              </a:spcBef>
              <a:spcAft>
                <a:spcPct val="0"/>
              </a:spcAft>
              <a:buClr>
                <a:srgbClr val="708CA1"/>
              </a:buClr>
              <a:buFont typeface="Wingdings"/>
              <a:buChar char="§"/>
            </a:pPr>
            <a:r>
              <a:rPr lang="fr-BE" altLang="zh-CN" sz="2000" b="0" i="0" smtClean="0">
                <a:solidFill>
                  <a:srgbClr val="000000"/>
                </a:solidFill>
                <a:latin typeface="Arial"/>
                <a:ea typeface="黑体" pitchFamily="49" charset="-122"/>
                <a:cs typeface="+mn-cs"/>
              </a:rPr>
              <a:t>Show ip protocols</a:t>
            </a:r>
            <a:r>
              <a:rPr lang="zh-CN" altLang="fr-BE" sz="2000" b="1" i="0" smtClean="0">
                <a:solidFill>
                  <a:srgbClr val="000000"/>
                </a:solidFill>
                <a:latin typeface="Arial"/>
                <a:ea typeface="黑体" pitchFamily="49" charset="-122"/>
                <a:cs typeface="+mn-cs"/>
              </a:rPr>
              <a:t> </a:t>
            </a:r>
            <a:r>
              <a:rPr lang="zh-CN" altLang="fr-BE" sz="2000" b="0" i="0" smtClean="0">
                <a:solidFill>
                  <a:srgbClr val="000000"/>
                </a:solidFill>
                <a:latin typeface="Arial"/>
                <a:ea typeface="黑体" pitchFamily="49" charset="-122"/>
                <a:cs typeface="+mn-cs"/>
              </a:rPr>
              <a:t>命令显示当前配置在路由器上的 </a:t>
            </a:r>
            <a:r>
              <a:rPr lang="fr-BE" altLang="zh-CN" sz="2000" b="0" i="0" smtClean="0">
                <a:solidFill>
                  <a:srgbClr val="000000"/>
                </a:solidFill>
                <a:latin typeface="Arial"/>
                <a:ea typeface="黑体" pitchFamily="49" charset="-122"/>
                <a:cs typeface="+mn-cs"/>
              </a:rPr>
              <a:t>IPv4 </a:t>
            </a:r>
            <a:r>
              <a:rPr lang="zh-CN" altLang="fr-BE" sz="2000" b="0" i="0" smtClean="0">
                <a:solidFill>
                  <a:srgbClr val="000000"/>
                </a:solidFill>
                <a:latin typeface="Arial"/>
                <a:ea typeface="黑体" pitchFamily="49" charset="-122"/>
                <a:cs typeface="+mn-cs"/>
              </a:rPr>
              <a:t>路由协议设置，对于 </a:t>
            </a:r>
            <a:r>
              <a:rPr lang="fr-BE" altLang="zh-CN" sz="2000" b="0" i="0" smtClean="0">
                <a:solidFill>
                  <a:srgbClr val="000000"/>
                </a:solidFill>
                <a:latin typeface="Arial"/>
                <a:ea typeface="黑体" pitchFamily="49" charset="-122"/>
                <a:cs typeface="+mn-cs"/>
              </a:rPr>
              <a:t>IPv6</a:t>
            </a:r>
            <a:r>
              <a:rPr lang="zh-CN" altLang="fr-BE" sz="2000" b="0" i="0" smtClean="0">
                <a:solidFill>
                  <a:srgbClr val="000000"/>
                </a:solidFill>
                <a:latin typeface="Arial"/>
                <a:ea typeface="黑体" pitchFamily="49" charset="-122"/>
                <a:cs typeface="+mn-cs"/>
              </a:rPr>
              <a:t>，则使用 </a:t>
            </a:r>
            <a:r>
              <a:rPr lang="fr-BE" altLang="zh-CN" sz="2000" b="0" i="0" smtClean="0">
                <a:solidFill>
                  <a:srgbClr val="000000"/>
                </a:solidFill>
                <a:latin typeface="Arial"/>
                <a:ea typeface="黑体" pitchFamily="49" charset="-122"/>
                <a:cs typeface="+mn-cs"/>
              </a:rPr>
              <a:t>show ipv6 protocols </a:t>
            </a:r>
            <a:r>
              <a:rPr lang="zh-CN" altLang="fr-BE" sz="2000" b="0" i="0" smtClean="0">
                <a:solidFill>
                  <a:srgbClr val="000000"/>
                </a:solidFill>
                <a:latin typeface="Arial"/>
                <a:ea typeface="黑体" pitchFamily="49" charset="-122"/>
                <a:cs typeface="+mn-cs"/>
              </a:rPr>
              <a:t>命令</a:t>
            </a:r>
            <a:endParaRPr lang="zh-CN" altLang="en-US" sz="2000" smtClean="0">
              <a:ea typeface="黑体" pitchFamily="49" charset="-122"/>
            </a:endParaRPr>
          </a:p>
          <a:p>
            <a:pPr marL="0" indent="0" algn="l" defTabSz="814365">
              <a:spcBef>
                <a:spcPct val="50000"/>
              </a:spcBef>
              <a:spcAft>
                <a:spcPct val="0"/>
              </a:spcAft>
              <a:buNone/>
            </a:pPr>
            <a:endParaRPr lang="zh-CN" altLang="en-US" sz="2000">
              <a:ea typeface="黑体" pitchFamily="49" charset="-122"/>
            </a:endParaRPr>
          </a:p>
        </p:txBody>
      </p:sp>
    </p:spTree>
    <p:extLst>
      <p:ext uri="{BB962C8B-B14F-4D97-AF65-F5344CB8AC3E}">
        <p14:creationId xmlns:p14="http://schemas.microsoft.com/office/powerpoint/2010/main" val="2088859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pPr algn="l" defTabSz="814365" eaLnBrk="1" hangingPunct="1">
              <a:lnSpc>
                <a:spcPct val="90000"/>
              </a:lnSpc>
              <a:spcBef>
                <a:spcPct val="0"/>
              </a:spcBef>
              <a:spcAft>
                <a:spcPct val="0"/>
              </a:spcAft>
              <a:buNone/>
            </a:pPr>
            <a:r>
              <a:rPr lang="zh-CN" altLang="en-US" sz="3200" b="1" i="0" smtClean="0">
                <a:solidFill>
                  <a:srgbClr val="708CA1"/>
                </a:solidFill>
                <a:latin typeface="Arial"/>
                <a:ea typeface="黑体" pitchFamily="49" charset="-122"/>
                <a:cs typeface="+mj-cs"/>
              </a:rPr>
              <a:t>第 </a:t>
            </a:r>
            <a:r>
              <a:rPr lang="en-US" altLang="zh-CN" sz="3200" b="1" i="0" smtClean="0">
                <a:solidFill>
                  <a:srgbClr val="708CA1"/>
                </a:solidFill>
                <a:latin typeface="Arial"/>
                <a:ea typeface="黑体" pitchFamily="49" charset="-122"/>
                <a:cs typeface="+mj-cs"/>
              </a:rPr>
              <a:t>7 </a:t>
            </a:r>
            <a:r>
              <a:rPr lang="zh-CN" altLang="en-US" sz="3200" b="1" i="0" smtClean="0">
                <a:solidFill>
                  <a:srgbClr val="708CA1"/>
                </a:solidFill>
                <a:latin typeface="Arial"/>
                <a:ea typeface="黑体" pitchFamily="49" charset="-122"/>
                <a:cs typeface="+mj-cs"/>
              </a:rPr>
              <a:t>章：总结</a:t>
            </a:r>
            <a:endParaRPr lang="zh-CN" altLang="en-US" sz="3200" b="1" i="0">
              <a:solidFill>
                <a:srgbClr val="708CA1"/>
              </a:solidFill>
              <a:latin typeface="Arial"/>
              <a:ea typeface="黑体" pitchFamily="49" charset="-122"/>
              <a:cs typeface="+mj-cs"/>
            </a:endParaRPr>
          </a:p>
        </p:txBody>
      </p:sp>
      <p:sp>
        <p:nvSpPr>
          <p:cNvPr id="52227" name="Content Placeholder 2"/>
          <p:cNvSpPr>
            <a:spLocks noGrp="1"/>
          </p:cNvSpPr>
          <p:nvPr>
            <p:ph idx="1"/>
          </p:nvPr>
        </p:nvSpPr>
        <p:spPr>
          <a:xfrm>
            <a:off x="582386" y="1317625"/>
            <a:ext cx="8184243" cy="5540375"/>
          </a:xfrm>
        </p:spPr>
        <p:txBody>
          <a:bodyPr/>
          <a:lstStyle/>
          <a:p>
            <a:pPr marL="0" indent="0" algn="l" defTabSz="814365" eaLnBrk="1" hangingPunct="1">
              <a:spcBef>
                <a:spcPct val="50000"/>
              </a:spcBef>
              <a:spcAft>
                <a:spcPct val="0"/>
              </a:spcAft>
              <a:buNone/>
            </a:pPr>
            <a:r>
              <a:rPr lang="zh-CN" altLang="fr-BE" sz="2000" b="0" i="0" smtClean="0">
                <a:solidFill>
                  <a:srgbClr val="000000"/>
                </a:solidFill>
                <a:latin typeface="Arial"/>
                <a:ea typeface="黑体" pitchFamily="49" charset="-122"/>
                <a:cs typeface="+mn-cs"/>
              </a:rPr>
              <a:t>动态路由协议（续）： </a:t>
            </a:r>
            <a:endParaRPr lang="zh-CN" altLang="en-US" sz="2000" smtClean="0">
              <a:ea typeface="黑体" pitchFamily="49" charset="-122"/>
            </a:endParaRPr>
          </a:p>
          <a:p>
            <a:pPr marL="236555" indent="-236555" algn="l" defTabSz="814365" eaLnBrk="1" hangingPunct="1">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思科路由器使用管理距离值来确定使用哪个路由源</a:t>
            </a:r>
          </a:p>
          <a:p>
            <a:pPr marL="236555" indent="-236555" algn="l" defTabSz="814365" eaLnBrk="1" hangingPunct="1">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每个动态路由协议都有唯一的管理值，静态路由和直连网络也不例外，首选管理值较低的路由</a:t>
            </a:r>
          </a:p>
          <a:p>
            <a:pPr marL="236555" indent="-236555" algn="l" defTabSz="814365" eaLnBrk="1" hangingPunct="1">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直连网络是首选源，其次是静态路由，再次是各种动态路由协议</a:t>
            </a:r>
            <a:endParaRPr lang="zh-CN" altLang="en-US" sz="2000" smtClean="0">
              <a:ea typeface="黑体" pitchFamily="49" charset="-122"/>
            </a:endParaRPr>
          </a:p>
          <a:p>
            <a:pPr marL="236555" indent="-236555" algn="l" defTabSz="814365" eaLnBrk="1" hangingPunct="1">
              <a:lnSpc>
                <a:spcPct val="95000"/>
              </a:lnSpc>
              <a:spcBef>
                <a:spcPct val="50000"/>
              </a:spcBef>
              <a:spcAft>
                <a:spcPct val="0"/>
              </a:spcAft>
              <a:buClr>
                <a:srgbClr val="708CA1"/>
              </a:buClr>
              <a:buFont typeface="Wingdings"/>
              <a:buChar char="§"/>
            </a:pPr>
            <a:r>
              <a:rPr lang="fr-BE" altLang="zh-CN" sz="2000" b="0" i="0" smtClean="0">
                <a:solidFill>
                  <a:srgbClr val="000000"/>
                </a:solidFill>
                <a:latin typeface="Arial"/>
                <a:ea typeface="黑体" pitchFamily="49" charset="-122"/>
                <a:cs typeface="+mn-cs"/>
              </a:rPr>
              <a:t>OSPF </a:t>
            </a:r>
            <a:r>
              <a:rPr lang="zh-CN" altLang="fr-BE" sz="2000" b="0" i="0" smtClean="0">
                <a:solidFill>
                  <a:srgbClr val="000000"/>
                </a:solidFill>
                <a:latin typeface="Arial"/>
                <a:ea typeface="黑体" pitchFamily="49" charset="-122"/>
                <a:cs typeface="+mn-cs"/>
              </a:rPr>
              <a:t>链路是路由器上的接口，有关链路状态的信息称为链路状态</a:t>
            </a:r>
          </a:p>
          <a:p>
            <a:pPr marL="236555" indent="-236555" algn="l" defTabSz="814365" eaLnBrk="1" hangingPunct="1">
              <a:lnSpc>
                <a:spcPct val="95000"/>
              </a:lnSpc>
              <a:spcBef>
                <a:spcPct val="50000"/>
              </a:spcBef>
              <a:spcAft>
                <a:spcPct val="0"/>
              </a:spcAft>
              <a:buClr>
                <a:srgbClr val="708CA1"/>
              </a:buClr>
              <a:buFont typeface="Wingdings"/>
              <a:buChar char="§"/>
            </a:pPr>
            <a:r>
              <a:rPr lang="zh-CN" altLang="fr-BE" sz="2000" b="0" i="0" smtClean="0">
                <a:solidFill>
                  <a:srgbClr val="000000"/>
                </a:solidFill>
                <a:latin typeface="Arial"/>
                <a:ea typeface="黑体" pitchFamily="49" charset="-122"/>
                <a:cs typeface="+mn-cs"/>
              </a:rPr>
              <a:t>链路状态路由协议应用 </a:t>
            </a:r>
            <a:r>
              <a:rPr lang="fr-BE" altLang="zh-CN" sz="2000" b="0" i="0" smtClean="0">
                <a:solidFill>
                  <a:srgbClr val="000000"/>
                </a:solidFill>
                <a:latin typeface="Arial"/>
                <a:ea typeface="黑体" pitchFamily="49" charset="-122"/>
                <a:cs typeface="+mn-cs"/>
              </a:rPr>
              <a:t>Dijkstra </a:t>
            </a:r>
            <a:r>
              <a:rPr lang="zh-CN" altLang="fr-BE" sz="2000" b="0" i="0" smtClean="0">
                <a:solidFill>
                  <a:srgbClr val="000000"/>
                </a:solidFill>
                <a:latin typeface="Arial"/>
                <a:ea typeface="黑体" pitchFamily="49" charset="-122"/>
                <a:cs typeface="+mn-cs"/>
              </a:rPr>
              <a:t>算法计算最佳路径路由，该路由使用从源到目的地的每条路径的累积成本确定路由的总成本</a:t>
            </a:r>
            <a:endParaRPr lang="zh-CN" altLang="en-US" sz="2000" smtClean="0">
              <a:ea typeface="黑体" pitchFamily="49" charset="-122"/>
            </a:endParaRPr>
          </a:p>
          <a:p>
            <a:pPr marL="0" indent="0" algn="l" defTabSz="814365" eaLnBrk="1" hangingPunct="1">
              <a:spcBef>
                <a:spcPct val="50000"/>
              </a:spcBef>
              <a:spcAft>
                <a:spcPct val="0"/>
              </a:spcAft>
              <a:buNone/>
            </a:pPr>
            <a:endParaRPr lang="zh-CN" altLang="en-US" sz="2000">
              <a:ea typeface="黑体" pitchFamily="49" charset="-122"/>
            </a:endParaRPr>
          </a:p>
        </p:txBody>
      </p:sp>
    </p:spTree>
    <p:extLst>
      <p:ext uri="{BB962C8B-B14F-4D97-AF65-F5344CB8AC3E}">
        <p14:creationId xmlns:p14="http://schemas.microsoft.com/office/powerpoint/2010/main" val="836669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eaLnBrk="1" hangingPunct="1">
              <a:spcBef>
                <a:spcPct val="0"/>
              </a:spcBef>
              <a:spcAft>
                <a:spcPct val="0"/>
              </a:spcAft>
              <a:buNone/>
            </a:pPr>
            <a:r>
              <a:rPr lang="zh-CN" altLang="en-US" sz="1800" b="1" i="0" dirty="0" smtClean="0">
                <a:solidFill>
                  <a:srgbClr val="708CA1"/>
                </a:solidFill>
                <a:latin typeface="Arial"/>
                <a:ea typeface="黑体" pitchFamily="49" charset="-122"/>
                <a:cs typeface="+mj-cs"/>
              </a:rPr>
              <a:t>动态路由协议的工作原理</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动态路由协议的用途</a:t>
            </a:r>
            <a:endParaRPr lang="zh-CN" altLang="en-US" sz="2800" dirty="0" smtClean="0">
              <a:solidFill>
                <a:schemeClr val="accent5">
                  <a:lumMod val="75000"/>
                </a:schemeClr>
              </a:solidFill>
              <a:ea typeface="黑体" pitchFamily="49" charset="-122"/>
              <a:cs typeface="Arial" pitchFamily="34" charset="0"/>
            </a:endParaRPr>
          </a:p>
        </p:txBody>
      </p:sp>
      <p:sp>
        <p:nvSpPr>
          <p:cNvPr id="38915" name="Content Placeholder 5"/>
          <p:cNvSpPr>
            <a:spLocks noGrp="1"/>
          </p:cNvSpPr>
          <p:nvPr>
            <p:ph idx="1"/>
          </p:nvPr>
        </p:nvSpPr>
        <p:spPr>
          <a:xfrm>
            <a:off x="539524" y="1683657"/>
            <a:ext cx="7940675" cy="4731657"/>
          </a:xfrm>
        </p:spPr>
        <p:txBody>
          <a:bodyPr/>
          <a:lstStyle/>
          <a:p>
            <a:pPr marL="0" indent="0" algn="l" defTabSz="814365" eaLnBrk="1" hangingPunct="1">
              <a:spcBef>
                <a:spcPct val="50000"/>
              </a:spcBef>
              <a:spcAft>
                <a:spcPct val="0"/>
              </a:spcAft>
              <a:buNone/>
            </a:pPr>
            <a:r>
              <a:rPr lang="zh-CN" altLang="fr-BE" sz="2400" b="0" i="0" dirty="0" smtClean="0">
                <a:solidFill>
                  <a:srgbClr val="000000"/>
                </a:solidFill>
                <a:latin typeface="Arial"/>
                <a:ea typeface="黑体" pitchFamily="49" charset="-122"/>
                <a:cs typeface="+mn-cs"/>
              </a:rPr>
              <a:t>动态路由协议的主要组件包括：</a:t>
            </a:r>
            <a:endParaRPr lang="zh-CN" altLang="en-US" dirty="0" smtClean="0">
              <a:ea typeface="黑体" pitchFamily="49" charset="-122"/>
            </a:endParaRPr>
          </a:p>
          <a:p>
            <a:pPr marL="236555" indent="-236555" algn="l" defTabSz="814365" eaLnBrk="1" hangingPunct="1">
              <a:spcBef>
                <a:spcPct val="50000"/>
              </a:spcBef>
              <a:spcAft>
                <a:spcPct val="0"/>
              </a:spcAft>
              <a:buClr>
                <a:srgbClr val="708CA1"/>
              </a:buClr>
              <a:buFont typeface="Wingdings"/>
              <a:buChar char="§"/>
            </a:pPr>
            <a:r>
              <a:rPr lang="zh-CN" altLang="fr-BE" sz="2400" b="1" i="0" dirty="0" smtClean="0">
                <a:solidFill>
                  <a:srgbClr val="000000"/>
                </a:solidFill>
                <a:latin typeface="Arial"/>
                <a:ea typeface="黑体" pitchFamily="49" charset="-122"/>
                <a:cs typeface="+mn-cs"/>
              </a:rPr>
              <a:t>数据结构</a:t>
            </a:r>
            <a:r>
              <a:rPr lang="zh-CN" altLang="fr-BE" sz="2400" b="0" i="0" dirty="0" smtClean="0">
                <a:solidFill>
                  <a:srgbClr val="000000"/>
                </a:solidFill>
                <a:latin typeface="Arial"/>
                <a:ea typeface="黑体" pitchFamily="49" charset="-122"/>
                <a:cs typeface="+mn-cs"/>
              </a:rPr>
              <a:t> － 路由协议通常使用路由表或数据库来完成路由过程。此类信息保存在内存中。</a:t>
            </a:r>
            <a:endParaRPr lang="zh-CN" altLang="en-US" dirty="0" smtClean="0">
              <a:ea typeface="黑体" pitchFamily="49" charset="-122"/>
            </a:endParaRPr>
          </a:p>
          <a:p>
            <a:pPr marL="236555" indent="-236555" algn="l" defTabSz="814365" eaLnBrk="1" hangingPunct="1">
              <a:spcBef>
                <a:spcPct val="50000"/>
              </a:spcBef>
              <a:spcAft>
                <a:spcPct val="0"/>
              </a:spcAft>
              <a:buClr>
                <a:srgbClr val="708CA1"/>
              </a:buClr>
              <a:buFont typeface="Wingdings"/>
              <a:buChar char="§"/>
            </a:pPr>
            <a:r>
              <a:rPr lang="zh-CN" altLang="fr-BE" sz="2400" b="1" i="0" dirty="0" smtClean="0">
                <a:solidFill>
                  <a:srgbClr val="000000"/>
                </a:solidFill>
                <a:latin typeface="Arial"/>
                <a:ea typeface="黑体" pitchFamily="49" charset="-122"/>
                <a:cs typeface="+mn-cs"/>
              </a:rPr>
              <a:t>路由协议消息</a:t>
            </a:r>
            <a:r>
              <a:rPr lang="zh-CN" altLang="fr-BE" sz="2400" b="0" i="0" dirty="0" smtClean="0">
                <a:solidFill>
                  <a:srgbClr val="000000"/>
                </a:solidFill>
                <a:latin typeface="Arial"/>
                <a:ea typeface="黑体" pitchFamily="49" charset="-122"/>
                <a:cs typeface="+mn-cs"/>
              </a:rPr>
              <a:t> － 路由协议使用各种消息找出邻近的路由器，交换路由信息，并通过其他一些任务来获取和维护准确的网络信息。</a:t>
            </a:r>
            <a:endParaRPr lang="zh-CN" altLang="en-US" dirty="0" smtClean="0">
              <a:ea typeface="黑体" pitchFamily="49" charset="-122"/>
            </a:endParaRPr>
          </a:p>
          <a:p>
            <a:pPr marL="236555" indent="-236555" algn="l" defTabSz="814365" eaLnBrk="1" hangingPunct="1">
              <a:spcBef>
                <a:spcPct val="50000"/>
              </a:spcBef>
              <a:spcAft>
                <a:spcPct val="0"/>
              </a:spcAft>
              <a:buClr>
                <a:srgbClr val="708CA1"/>
              </a:buClr>
              <a:buFont typeface="Wingdings"/>
              <a:buChar char="§"/>
            </a:pPr>
            <a:r>
              <a:rPr lang="zh-CN" altLang="fr-BE" sz="2400" b="1" i="0" dirty="0" smtClean="0">
                <a:solidFill>
                  <a:srgbClr val="000000"/>
                </a:solidFill>
                <a:latin typeface="Arial"/>
                <a:ea typeface="黑体" pitchFamily="49" charset="-122"/>
                <a:cs typeface="+mn-cs"/>
              </a:rPr>
              <a:t>算法 </a:t>
            </a:r>
            <a:r>
              <a:rPr lang="fr-BE" altLang="zh-CN" sz="2400" b="1" i="0" dirty="0" smtClean="0">
                <a:solidFill>
                  <a:srgbClr val="000000"/>
                </a:solidFill>
                <a:latin typeface="Arial"/>
                <a:ea typeface="黑体" pitchFamily="49" charset="-122"/>
                <a:cs typeface="+mn-cs"/>
              </a:rPr>
              <a:t>- </a:t>
            </a:r>
            <a:r>
              <a:rPr lang="zh-CN" altLang="fr-BE" sz="2400" b="0" i="0" dirty="0" smtClean="0">
                <a:solidFill>
                  <a:srgbClr val="000000"/>
                </a:solidFill>
                <a:latin typeface="Arial"/>
                <a:ea typeface="黑体" pitchFamily="49" charset="-122"/>
                <a:cs typeface="+mn-cs"/>
              </a:rPr>
              <a:t>路由协议使用算法促进路由信息以确定最佳路径。</a:t>
            </a:r>
            <a:endParaRPr lang="zh-CN" altLang="en-US" dirty="0">
              <a:ea typeface="黑体" pitchFamily="49" charset="-122"/>
            </a:endParaRPr>
          </a:p>
        </p:txBody>
      </p:sp>
    </p:spTree>
    <p:extLst>
      <p:ext uri="{BB962C8B-B14F-4D97-AF65-F5344CB8AC3E}">
        <p14:creationId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algn="l" defTabSz="814365">
              <a:spcBef>
                <a:spcPct val="0"/>
              </a:spcBef>
              <a:spcAft>
                <a:spcPct val="0"/>
              </a:spcAft>
              <a:buNone/>
            </a:pPr>
            <a:r>
              <a:rPr lang="zh-CN" altLang="en-US" sz="1800" b="1" i="0" dirty="0" smtClean="0">
                <a:solidFill>
                  <a:srgbClr val="708CA1"/>
                </a:solidFill>
                <a:latin typeface="Arial"/>
                <a:ea typeface="黑体" pitchFamily="49" charset="-122"/>
                <a:cs typeface="+mj-cs"/>
              </a:rPr>
              <a:t>动态路由协议的工作原理</a:t>
            </a:r>
            <a:br>
              <a:rPr lang="zh-CN" altLang="en-US" sz="1800" b="1" i="0" dirty="0" smtClean="0">
                <a:solidFill>
                  <a:srgbClr val="708CA1"/>
                </a:solidFill>
                <a:latin typeface="Arial"/>
                <a:ea typeface="黑体" pitchFamily="49" charset="-122"/>
                <a:cs typeface="+mj-cs"/>
              </a:rPr>
            </a:br>
            <a:r>
              <a:rPr lang="zh-CN" altLang="en-US" sz="2800" b="1" i="0" dirty="0" smtClean="0">
                <a:solidFill>
                  <a:srgbClr val="708CA1"/>
                </a:solidFill>
                <a:latin typeface="Arial"/>
                <a:ea typeface="黑体" pitchFamily="49" charset="-122"/>
                <a:cs typeface="+mj-cs"/>
              </a:rPr>
              <a:t>动态路由协议的用途</a:t>
            </a:r>
            <a:endParaRPr lang="zh-CN" altLang="en-US" sz="2800" dirty="0" smtClean="0">
              <a:solidFill>
                <a:schemeClr val="accent5">
                  <a:lumMod val="75000"/>
                </a:schemeClr>
              </a:solidFill>
              <a:ea typeface="黑体" pitchFamily="49" charset="-122"/>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9886" y="1463218"/>
            <a:ext cx="6139543" cy="492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34995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15588</TotalTime>
  <Pages>28</Pages>
  <Words>4047</Words>
  <Application>Microsoft Office PowerPoint</Application>
  <PresentationFormat>On-screen Show (4:3)</PresentationFormat>
  <Paragraphs>438</Paragraphs>
  <Slides>77</Slides>
  <Notes>77</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PPT-TMPLT-WHT_C</vt:lpstr>
      <vt:lpstr>NetAcad-4F_PPT-WHT_060408</vt:lpstr>
      <vt:lpstr>第 7 章：动态路由</vt:lpstr>
      <vt:lpstr>第 7 章</vt:lpstr>
      <vt:lpstr>第 7 章：目标</vt:lpstr>
      <vt:lpstr>第 7 章：目标（续）</vt:lpstr>
      <vt:lpstr>动态路由协议</vt:lpstr>
      <vt:lpstr>动态路由协议的工作原理 动态路由协议的发展</vt:lpstr>
      <vt:lpstr>动态路由协议的工作原理 动态路由协议的用途</vt:lpstr>
      <vt:lpstr>动态路由协议的工作原理 动态路由协议的用途</vt:lpstr>
      <vt:lpstr>动态路由协议的工作原理 动态路由协议的用途</vt:lpstr>
      <vt:lpstr>动态路由协议运行 动态路由协议的角色</vt:lpstr>
      <vt:lpstr>动态与静态路由 使用静态路由</vt:lpstr>
      <vt:lpstr>动态与静态路由 使用静态路由</vt:lpstr>
      <vt:lpstr>动态与静态路由 静态路由计分卡</vt:lpstr>
      <vt:lpstr>动态与静态路由 动态路由计分卡</vt:lpstr>
      <vt:lpstr>路由协议运行基础 动态路由协议运行</vt:lpstr>
      <vt:lpstr>路由协议运行基础 冷启动</vt:lpstr>
      <vt:lpstr>路由协议运行基础 网络发现</vt:lpstr>
      <vt:lpstr>路由协议运行基础 网络发现</vt:lpstr>
      <vt:lpstr>路由协议运行基础 网络发现</vt:lpstr>
      <vt:lpstr>路由协议运行基础 交换路由信息</vt:lpstr>
      <vt:lpstr>路由协议运行基础 交换路由信息</vt:lpstr>
      <vt:lpstr>路由协议运行基础 交换路由信息</vt:lpstr>
      <vt:lpstr>路由协议运行基础 实现收敛</vt:lpstr>
      <vt:lpstr>路由协议类型 分类路由协议</vt:lpstr>
      <vt:lpstr>路由协议类型 IGP 和 EGP 路由协议</vt:lpstr>
      <vt:lpstr>路由协议类型 距离矢量路由协议</vt:lpstr>
      <vt:lpstr>路由协议类型 距离矢量或链路状态路由协议</vt:lpstr>
      <vt:lpstr>路由协议类型 链路状态路由协议</vt:lpstr>
      <vt:lpstr>路由协议类型 有类路由协议</vt:lpstr>
      <vt:lpstr>路由协议类型 无类路由协议</vt:lpstr>
      <vt:lpstr>路由协议类型 路由协议的特征</vt:lpstr>
      <vt:lpstr>路由协议类型 路由协议度量</vt:lpstr>
      <vt:lpstr> 距离矢量动态路由</vt:lpstr>
      <vt:lpstr>距离矢量路由协议运行 距离矢量技术</vt:lpstr>
      <vt:lpstr>距离矢量路由协议运行过程 距离矢量算法</vt:lpstr>
      <vt:lpstr>距离矢量路由协议类型 路由信息协议</vt:lpstr>
      <vt:lpstr>距离矢量路由协议类型 增强型内部网关路由协议</vt:lpstr>
      <vt:lpstr> RIP 和 RIPng 路由</vt:lpstr>
      <vt:lpstr>配置 RIP 协议 路由器 RIP 配置模式 通告网络</vt:lpstr>
      <vt:lpstr>配置 RIP 协议 检查默认 RIP 设置</vt:lpstr>
      <vt:lpstr>配置 RIP 协议 启用 RIPv2</vt:lpstr>
      <vt:lpstr>配置 RIP 协议 配置被动接口</vt:lpstr>
      <vt:lpstr>配置 RIP 协议 传播默认路由</vt:lpstr>
      <vt:lpstr>配置 RIPng 协议 通告 IPv6 网络</vt:lpstr>
      <vt:lpstr>配置 RIPng 协议 检查 RIPng 配置</vt:lpstr>
      <vt:lpstr>配置 RIPng 协议 检查 RIPng 配置</vt:lpstr>
      <vt:lpstr> 链路状态动态路由</vt:lpstr>
      <vt:lpstr>链路状态路由协议运行过程 最短路径优先协议</vt:lpstr>
      <vt:lpstr>链路状态路由协议运行过程 Dijkstra 算法</vt:lpstr>
      <vt:lpstr>链路状态更新 链路状态路由过程</vt:lpstr>
      <vt:lpstr>链路状态更新 链路和链路状态</vt:lpstr>
      <vt:lpstr>链路状态更新 问好</vt:lpstr>
      <vt:lpstr>链路状态更新 问好</vt:lpstr>
      <vt:lpstr>链路状态更新 泛洪 LSP</vt:lpstr>
      <vt:lpstr>链路状态更新 构建链路状态数据库</vt:lpstr>
      <vt:lpstr>链路状态更新 构建 SPF 树</vt:lpstr>
      <vt:lpstr>链路状态更新 构建 SPF 树</vt:lpstr>
      <vt:lpstr>链路状态更新 将 OSPF 路由添加到路由表</vt:lpstr>
      <vt:lpstr>为什么使用链路状态路由协议 为什么使用链路状态协议？</vt:lpstr>
      <vt:lpstr>为什么使用链路状态路由协议 链路状态协议的缺点</vt:lpstr>
      <vt:lpstr>为什么使用链路状态路由协议 使用链路状态的协议</vt:lpstr>
      <vt:lpstr> 路由表</vt:lpstr>
      <vt:lpstr>部分 IPv4 路由条目 路由表条目</vt:lpstr>
      <vt:lpstr>部分 IPv4 路由条目 直连条目</vt:lpstr>
      <vt:lpstr>部分 IPv4 路由条目 远程网络条目</vt:lpstr>
      <vt:lpstr>动态获知的 IPv4 路由 路由表术语</vt:lpstr>
      <vt:lpstr>动态获知的 IPv4 路由 最终路由</vt:lpstr>
      <vt:lpstr>动态获知的 IPv4 路由 1 级路由</vt:lpstr>
      <vt:lpstr>动态获知的 IPv4 路由 1 级父路由</vt:lpstr>
      <vt:lpstr>动态获知的 IPv4 路由 2 级子路由</vt:lpstr>
      <vt:lpstr>IPv4 路由查找过程 最佳路由 = 最长匹配</vt:lpstr>
      <vt:lpstr>分析 IPVv6 路由表 直连条目</vt:lpstr>
      <vt:lpstr>分析 IPVv6 路由表 远程 IPv6 网络条目</vt:lpstr>
      <vt:lpstr>第 7 章：总结</vt:lpstr>
      <vt:lpstr>第 7 章：总结</vt:lpstr>
      <vt:lpstr>第 7 章：总结</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xiao</cp:lastModifiedBy>
  <cp:revision>1053</cp:revision>
  <cp:lastPrinted>1999-01-27T00:54:54Z</cp:lastPrinted>
  <dcterms:created xsi:type="dcterms:W3CDTF">2006-10-23T15:07:30Z</dcterms:created>
  <dcterms:modified xsi:type="dcterms:W3CDTF">2014-06-12T08:46:01Z</dcterms:modified>
</cp:coreProperties>
</file>