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7"/>
  </p:notesMasterIdLst>
  <p:handoutMasterIdLst>
    <p:handoutMasterId r:id="rId118"/>
  </p:handoutMasterIdLst>
  <p:sldIdLst>
    <p:sldId id="1418" r:id="rId2"/>
    <p:sldId id="1094" r:id="rId3"/>
    <p:sldId id="1305" r:id="rId4"/>
    <p:sldId id="1306" r:id="rId5"/>
    <p:sldId id="1307" r:id="rId6"/>
    <p:sldId id="1308" r:id="rId7"/>
    <p:sldId id="1309" r:id="rId8"/>
    <p:sldId id="1310" r:id="rId9"/>
    <p:sldId id="1311" r:id="rId10"/>
    <p:sldId id="1312" r:id="rId11"/>
    <p:sldId id="1313" r:id="rId12"/>
    <p:sldId id="1314" r:id="rId13"/>
    <p:sldId id="1315" r:id="rId14"/>
    <p:sldId id="1316" r:id="rId15"/>
    <p:sldId id="1317" r:id="rId16"/>
    <p:sldId id="1318" r:id="rId17"/>
    <p:sldId id="1319" r:id="rId18"/>
    <p:sldId id="1320" r:id="rId19"/>
    <p:sldId id="1321" r:id="rId20"/>
    <p:sldId id="1322" r:id="rId21"/>
    <p:sldId id="1323" r:id="rId22"/>
    <p:sldId id="1324" r:id="rId23"/>
    <p:sldId id="1325" r:id="rId24"/>
    <p:sldId id="1326" r:id="rId25"/>
    <p:sldId id="1327" r:id="rId26"/>
    <p:sldId id="1328" r:id="rId27"/>
    <p:sldId id="1329" r:id="rId28"/>
    <p:sldId id="1330" r:id="rId29"/>
    <p:sldId id="1331" r:id="rId30"/>
    <p:sldId id="1332" r:id="rId31"/>
    <p:sldId id="1333" r:id="rId32"/>
    <p:sldId id="1334" r:id="rId33"/>
    <p:sldId id="1335" r:id="rId34"/>
    <p:sldId id="1336" r:id="rId35"/>
    <p:sldId id="1337" r:id="rId36"/>
    <p:sldId id="1338" r:id="rId37"/>
    <p:sldId id="1339" r:id="rId38"/>
    <p:sldId id="1340" r:id="rId39"/>
    <p:sldId id="1341" r:id="rId40"/>
    <p:sldId id="1342" r:id="rId41"/>
    <p:sldId id="1343" r:id="rId42"/>
    <p:sldId id="1344" r:id="rId43"/>
    <p:sldId id="1345" r:id="rId44"/>
    <p:sldId id="1346" r:id="rId45"/>
    <p:sldId id="1347" r:id="rId46"/>
    <p:sldId id="1348" r:id="rId47"/>
    <p:sldId id="1349" r:id="rId48"/>
    <p:sldId id="1350" r:id="rId49"/>
    <p:sldId id="1351" r:id="rId50"/>
    <p:sldId id="1352" r:id="rId51"/>
    <p:sldId id="1353" r:id="rId52"/>
    <p:sldId id="1354" r:id="rId53"/>
    <p:sldId id="1355" r:id="rId54"/>
    <p:sldId id="1356" r:id="rId55"/>
    <p:sldId id="1357" r:id="rId56"/>
    <p:sldId id="1358" r:id="rId57"/>
    <p:sldId id="1359" r:id="rId58"/>
    <p:sldId id="1360" r:id="rId59"/>
    <p:sldId id="1361" r:id="rId60"/>
    <p:sldId id="1362" r:id="rId61"/>
    <p:sldId id="1363" r:id="rId62"/>
    <p:sldId id="1364" r:id="rId63"/>
    <p:sldId id="1365" r:id="rId64"/>
    <p:sldId id="1366" r:id="rId65"/>
    <p:sldId id="1367" r:id="rId66"/>
    <p:sldId id="1368" r:id="rId67"/>
    <p:sldId id="1369" r:id="rId68"/>
    <p:sldId id="1370" r:id="rId69"/>
    <p:sldId id="1371" r:id="rId70"/>
    <p:sldId id="1372" r:id="rId71"/>
    <p:sldId id="1373" r:id="rId72"/>
    <p:sldId id="1374" r:id="rId73"/>
    <p:sldId id="1375" r:id="rId74"/>
    <p:sldId id="1376" r:id="rId75"/>
    <p:sldId id="1377" r:id="rId76"/>
    <p:sldId id="1378" r:id="rId77"/>
    <p:sldId id="1379" r:id="rId78"/>
    <p:sldId id="1380" r:id="rId79"/>
    <p:sldId id="1381" r:id="rId80"/>
    <p:sldId id="1382" r:id="rId81"/>
    <p:sldId id="1383" r:id="rId82"/>
    <p:sldId id="1384" r:id="rId83"/>
    <p:sldId id="1385" r:id="rId84"/>
    <p:sldId id="1386" r:id="rId85"/>
    <p:sldId id="1387" r:id="rId86"/>
    <p:sldId id="1388" r:id="rId87"/>
    <p:sldId id="1389" r:id="rId88"/>
    <p:sldId id="1390" r:id="rId89"/>
    <p:sldId id="1391" r:id="rId90"/>
    <p:sldId id="1392" r:id="rId91"/>
    <p:sldId id="1393" r:id="rId92"/>
    <p:sldId id="1394" r:id="rId93"/>
    <p:sldId id="1395" r:id="rId94"/>
    <p:sldId id="1396" r:id="rId95"/>
    <p:sldId id="1397" r:id="rId96"/>
    <p:sldId id="1398" r:id="rId97"/>
    <p:sldId id="1399" r:id="rId98"/>
    <p:sldId id="1400" r:id="rId99"/>
    <p:sldId id="1401" r:id="rId100"/>
    <p:sldId id="1402" r:id="rId101"/>
    <p:sldId id="1403" r:id="rId102"/>
    <p:sldId id="1404" r:id="rId103"/>
    <p:sldId id="1405" r:id="rId104"/>
    <p:sldId id="1406" r:id="rId105"/>
    <p:sldId id="1407" r:id="rId106"/>
    <p:sldId id="1408" r:id="rId107"/>
    <p:sldId id="1409" r:id="rId108"/>
    <p:sldId id="1410" r:id="rId109"/>
    <p:sldId id="1411" r:id="rId110"/>
    <p:sldId id="1412" r:id="rId111"/>
    <p:sldId id="1413" r:id="rId112"/>
    <p:sldId id="1414" r:id="rId113"/>
    <p:sldId id="1415" r:id="rId114"/>
    <p:sldId id="1416" r:id="rId115"/>
    <p:sldId id="1417" r:id="rId116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BDD3E9"/>
    <a:srgbClr val="2A7041"/>
    <a:srgbClr val="E6F2ED"/>
    <a:srgbClr val="DBEDE6"/>
    <a:srgbClr val="D7F1E6"/>
    <a:srgbClr val="D4F0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0" autoAdjust="0"/>
    <p:restoredTop sz="72051" autoAdjust="0"/>
  </p:normalViewPr>
  <p:slideViewPr>
    <p:cSldViewPr>
      <p:cViewPr>
        <p:scale>
          <a:sx n="123" d="100"/>
          <a:sy n="123" d="100"/>
        </p:scale>
        <p:origin x="1896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viewProps" Target="viewProps.xml"/><Relationship Id="rId121" Type="http://schemas.openxmlformats.org/officeDocument/2006/relationships/theme" Target="theme/theme1.xml"/><Relationship Id="rId122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notesMaster" Target="notesMasters/notesMaster1.xml"/><Relationship Id="rId118" Type="http://schemas.openxmlformats.org/officeDocument/2006/relationships/handoutMaster" Target="handoutMasters/handoutMaster1.xml"/><Relationship Id="rId119" Type="http://schemas.openxmlformats.org/officeDocument/2006/relationships/presProps" Target="pres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12.09.19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004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4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35310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356736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6351258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6158009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4533526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9100249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6706609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0322973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0132652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41749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3197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53569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6376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30822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99824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8739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89965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22577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138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51747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07725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78780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39198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02755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81922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53718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94220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3158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68715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4257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98075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94729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40025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36856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682552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99909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41600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42968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17492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515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5421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322336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27901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871715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812190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347293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307762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976582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813438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348656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891260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8439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950504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363170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845865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24496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311036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176808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114848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210385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383743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047613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57170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578548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715472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97230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967878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94348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254885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290195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507041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140903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863738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8844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69573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119302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104101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186533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433204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075285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8624818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993606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9038296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08120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36987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7229654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3261936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301900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0357126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75780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6451579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068714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2289701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2696354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6215423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37318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6470781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290286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0670473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103100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3318705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8499927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0748105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9335645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91053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02996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0722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1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72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331" y="2020262"/>
            <a:ext cx="84447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437085"/>
                </a:solidFill>
                <a:latin typeface="Calibri" charset="0"/>
              </a:rPr>
              <a:t>Lecture 3: Dictionaries and tolerant retrieval</a:t>
            </a:r>
          </a:p>
          <a:p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3644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zh-CN" sz="2800" dirty="0"/>
              <a:t>Lectured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dirty="0"/>
              <a:t>Shangsong</a:t>
            </a:r>
            <a:r>
              <a:rPr lang="zh-CN" altLang="en-US" sz="2800" dirty="0"/>
              <a:t> </a:t>
            </a:r>
            <a:r>
              <a:rPr lang="en-US" altLang="zh-CN" sz="2800" dirty="0"/>
              <a:t>Liang</a:t>
            </a:r>
            <a:endParaRPr lang="zh-CN" altLang="en-US" sz="2800" dirty="0"/>
          </a:p>
          <a:p>
            <a:pPr algn="ctr" eaLnBrk="1" hangingPunct="1"/>
            <a:r>
              <a:rPr lang="en-US" altLang="zh-CN" sz="2800" dirty="0"/>
              <a:t>Sun</a:t>
            </a:r>
            <a:r>
              <a:rPr lang="zh-CN" altLang="en-US" sz="2800" dirty="0"/>
              <a:t> </a:t>
            </a:r>
            <a:r>
              <a:rPr lang="en-US" altLang="zh-CN" sz="2800" dirty="0" err="1"/>
              <a:t>Yat-sen</a:t>
            </a:r>
            <a:r>
              <a:rPr lang="zh-CN" altLang="en-US" sz="2800" dirty="0"/>
              <a:t> </a:t>
            </a:r>
            <a:r>
              <a:rPr lang="en-US" altLang="zh-CN" sz="2800" dirty="0"/>
              <a:t>University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09908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</a:rPr>
              <a:t>away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Tolerant retrieval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What to do if there is no exact match between query term and document term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Wildcard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Now that we can compute edit distance: how to use it for isolated word spelling correction – this is the last slide in this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 indexes for isolated word spelling correction.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-sensitive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General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issues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-gram indexes for spelling correction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Enumerate all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-grams in the query term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bigram index, misspelled word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bordroom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Bigrams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bo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rd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dr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ro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oo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om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 index to retrieve “correct” words that match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grams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Threshold by number of matching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E.g., only vocabulary terms that differ by at most 3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-gram indexes for spelling correction: </a:t>
            </a:r>
            <a:r>
              <a:rPr lang="en-US" sz="3400" i="1" dirty="0" err="1" smtClean="0">
                <a:solidFill>
                  <a:schemeClr val="tx1"/>
                </a:solidFill>
                <a:latin typeface="+mj-lt"/>
              </a:rPr>
              <a:t>bordroom</a:t>
            </a:r>
            <a:endParaRPr lang="en-US" sz="34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  <p:pic>
        <p:nvPicPr>
          <p:cNvPr id="8" name="Picture 7" descr="31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500306"/>
            <a:ext cx="6947690" cy="23574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Context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-sensitive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Our example was: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an asteroid that fell 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form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the sky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correct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form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here?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One idea: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hit-based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spelling correction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Retrieve “correct” terms close to each query term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flew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form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munich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flea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flew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form,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munch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for</a:t>
            </a:r>
            <a:endParaRPr lang="de-DE" sz="2200" i="1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munich</a:t>
            </a:r>
            <a:endParaRPr lang="de-DE" sz="2200" i="1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Now try all possible resulting phrases as queries with one word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fixed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a time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Try query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“flea form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munich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Try query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“flew from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munich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Try query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“flew form munch”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correct query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“flew from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munich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has the most hits.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Suppose we have 7 alternatives for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 flew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, 20 for form and 3 for </a:t>
            </a:r>
            <a:r>
              <a:rPr lang="en-US" i="1" dirty="0" err="1" smtClean="0">
                <a:solidFill>
                  <a:srgbClr val="00B050"/>
                </a:solidFill>
                <a:latin typeface="+mj-lt"/>
              </a:rPr>
              <a:t>munich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, how many “corrected” phrases will we enumerate?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Context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-sensitive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71744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“hit-based” algorithm we just outlined is not very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efficient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efficient alternative: look at “collection” of queries, 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General issues in spelling correction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interface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automatic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suggested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Did you mean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only works for one suggestion.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What about multiple possible corrections?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Tradeoff: simple vs. powerful UI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Cost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Spelling correction is potentially expensive.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Avoid running on every query?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Maybe just on queries that match few documents.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Guess: Spelling correction of major search engines is efficient enough to be run on every query.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Exercise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: Understand Peter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Norvig’s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corrector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pic>
        <p:nvPicPr>
          <p:cNvPr id="9" name="Picture 8" descr="1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00174"/>
            <a:ext cx="6900379" cy="53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33669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Soundex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Soundex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basis for finding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phonetic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(as opposed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orthographic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alternatives.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chebyshev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/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tchebyscheff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Turn every token to be indexed into a 4-character reduced form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Do the same with query terms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Build and search an index on the reduced forms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Soundex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SzPct val="64000"/>
              <a:buFont typeface="Calibri" pitchFamily="34" charset="0"/>
              <a:buChar char="❶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Retain the first letter of the term.</a:t>
            </a:r>
          </a:p>
          <a:p>
            <a:pPr lvl="1">
              <a:buClr>
                <a:srgbClr val="336699"/>
              </a:buClr>
              <a:buSzPct val="64000"/>
              <a:buFont typeface="Calibri" pitchFamily="34" charset="0"/>
              <a:buChar char="❷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Change all occurrences of the following letters to ’0’ (zero): A, E, I, </a:t>
            </a:r>
            <a:r>
              <a:rPr lang="pl-PL" sz="2200" dirty="0" smtClean="0">
                <a:solidFill>
                  <a:schemeClr val="tx1"/>
                </a:solidFill>
                <a:latin typeface="+mj-lt"/>
              </a:rPr>
              <a:t>O, U, H, W, Y</a:t>
            </a:r>
          </a:p>
          <a:p>
            <a:pPr lvl="1">
              <a:buClr>
                <a:srgbClr val="336699"/>
              </a:buClr>
              <a:buSzPct val="64000"/>
              <a:buFont typeface="Calibri" pitchFamily="34" charset="0"/>
              <a:buChar char="❸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Change letters to digits as follows: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B, F, P, V to 1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pl-PL" sz="2200" dirty="0" smtClean="0">
                <a:solidFill>
                  <a:schemeClr val="tx1"/>
                </a:solidFill>
                <a:latin typeface="+mj-lt"/>
              </a:rPr>
              <a:t>C, G, J, K, Q, S, X, Z to 2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D,T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3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4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M, 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5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6</a:t>
            </a:r>
          </a:p>
          <a:p>
            <a:pPr lvl="1">
              <a:buClr>
                <a:srgbClr val="336699"/>
              </a:buClr>
              <a:buSzPct val="65000"/>
              <a:buFont typeface="Calibri" pitchFamily="34" charset="0"/>
              <a:buChar char="❹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Repeatedly remove one out of each pair of consecutive identical digits</a:t>
            </a:r>
          </a:p>
          <a:p>
            <a:pPr lvl="1">
              <a:buClr>
                <a:srgbClr val="336699"/>
              </a:buClr>
              <a:buSzPct val="65000"/>
              <a:buFont typeface="Calibri" pitchFamily="34" charset="0"/>
              <a:buChar char="❺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Remove all zeros from the resulting string; pad the resulting string</a:t>
            </a:r>
          </a:p>
          <a:p>
            <a:pPr lvl="1">
              <a:buSzPct val="65000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with trailing zeros and return the first four positions, which will</a:t>
            </a:r>
          </a:p>
          <a:p>
            <a:pPr lvl="1">
              <a:buSzPct val="65000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consist of a letter followed by three digits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Soundex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HERMAN</a:t>
            </a:r>
            <a:endParaRPr lang="en-US" sz="3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ERMAN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0RM0N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0RM0N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06505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06505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06505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06505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655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Return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H655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HERMANN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will generate the same code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useful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Soundex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 very – for information retrieval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Ok for “high recall” tasks in other applications (e.g., Interpol)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Zobel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Dart (1996) suggest better alternatives for phonetic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matching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IR.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071810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Compute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Soundex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code of your last name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Tolerant retrieval: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What to do if there is no exact match between query term and document term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Wildcard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3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Soundex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demo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demo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Peter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Norvig’s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corrector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Inverted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 descr="3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857364"/>
            <a:ext cx="7783592" cy="35605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Inverted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9" name="Picture 8" descr="3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071678"/>
            <a:ext cx="7696303" cy="35004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Dictionaries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dictionary is the data structure for storing the term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vocabulary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0070C0"/>
                </a:solidFill>
                <a:latin typeface="+mj-lt"/>
              </a:rPr>
              <a:t>Term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vocabulary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data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Dictionary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data structure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for storing the term vocabulary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Dictionary as array of fixed-width entries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term, we need to store a couple of items: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frequency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pointer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list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Assume for the time being that we can store this information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fixed-length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entry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Assume that we store these entries in an array.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Dictionary as array of fixed-width entries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42910" y="3571876"/>
            <a:ext cx="8143932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  </a:t>
            </a:r>
            <a:endParaRPr lang="en-US" dirty="0" smtClean="0">
              <a:solidFill>
                <a:srgbClr val="00B050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space needed:   20 bytes   4 bytes            4 bytes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+mj-lt"/>
              </a:rPr>
              <a:t>How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do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we look up a query term </a:t>
            </a:r>
            <a:r>
              <a:rPr lang="en-US" i="1" dirty="0" err="1" smtClean="0">
                <a:solidFill>
                  <a:srgbClr val="00B050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baseline="-25000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in this array at query time? That is: which data structure do we use to locate the entry (row) in the array where </a:t>
            </a:r>
            <a:r>
              <a:rPr lang="en-US" i="1" dirty="0" err="1" smtClean="0">
                <a:solidFill>
                  <a:srgbClr val="00B050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baseline="-25000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is stored?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Picture 7" descr="3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2214554"/>
            <a:ext cx="4611339" cy="21080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Data structures for looking up term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 main classes of data structures: hashes and trees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Some IR systems use hashes, some use trees.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Criteria for when to use hashes vs. trees: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Is there a fixed number of terms or will it keep growing?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What are the relative frequencies with which various keys will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accessed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many terms are we likely to have?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Hashes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vocabulary term is hashed into an integer.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avoid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collisions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At query time, do the following: hash query term, resolve collisions, locate entry in fixed-width array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Pros: Lookup in a hash is faster than lookup in a tree.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Lookup time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constant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 way to find minor variants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resume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sz="2200" i="1" dirty="0" smtClean="0">
                <a:solidFill>
                  <a:schemeClr val="tx1"/>
                </a:solidFill>
                <a:latin typeface="Calibri"/>
                <a:cs typeface="Calibri"/>
              </a:rPr>
              <a:t>é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sum</a:t>
            </a:r>
            <a:r>
              <a:rPr lang="en-US" sz="2200" i="1" dirty="0" smtClean="0">
                <a:solidFill>
                  <a:schemeClr val="tx1"/>
                </a:solidFill>
                <a:latin typeface="Calibri"/>
                <a:cs typeface="Calibri"/>
              </a:rPr>
              <a:t>é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 prefix search (all terms starting with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automat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need to rehash everything periodically if vocabulary keeps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growing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Trees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Trees solve the prefix problem (find all terms starting with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automat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Simplest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tree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binary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tree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is slightly slower than in hashes: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log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), 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size of the vocabulary.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log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only holds for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balanced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trees.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Rebalancing binary trees is expensive.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B-trees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mitigate the rebalancing problem.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B-tree definition: every internal node has a number of children in the interval [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] 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appropriate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positive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integers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e.g., [2, 4].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33669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tree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8" name="Picture 7" descr="3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571612"/>
            <a:ext cx="7429552" cy="45228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tree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9" name="Picture 8" descr="3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500306"/>
            <a:ext cx="6906875" cy="25126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Wildcard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*: find all docs containing any term beginning with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mon</a:t>
            </a:r>
            <a:endParaRPr lang="en-US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Easy with B-tree dictionary: retrieve all terms t in the range: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≤ t &lt;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moo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find all docs containing any term ending with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mon</a:t>
            </a:r>
            <a:endParaRPr lang="en-US" i="1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Maintain an additional tree for terms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backwards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Then retrieve all terms t in the range: nom ≤ t &lt; non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Result: A set of terms that are matches for wildcard query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retrieve documents that contain any of these terms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to handle * in the middle of a term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m*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nchen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could look up m* and *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nchen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B-tree and intersect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Expensive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Alternative: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permuterm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Basic idea: Rotate every wildcard query, so that the * occurs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end.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Store each of these rotations in the dictionary, say, in a B-tree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92893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term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HELLO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add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hello$,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ello$h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llo$he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lo$hel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, and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o$hell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the B-tree where $ is a special symbol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mapping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92893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Picture 7" descr="3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928802"/>
            <a:ext cx="3726497" cy="42203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HELLO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we’ve stored: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hello$,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ello$h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llo$he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lo$hel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, and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o$hell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X, look up X$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X*, look up X*$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*X, look up X$*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*X*, look up X*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X*Y, look up Y$X*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Example: For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hel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*o, look up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o$hel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*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 would better be called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tree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 is the more common name.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Processing a lookup in the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Rotate query wildcard to the right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B-tree lookup as before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Problem: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more than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quadruples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the size of the dictionary compared to a regular B-tree. (empirical number)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-gram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space-efficient than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Enumerate all character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-grams (sequence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characters)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2-grams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called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bigrams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from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April is the cruelest month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we get the bigrams: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$a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ap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pr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ri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il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l$ $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is s$ $t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he e$ $c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cr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ru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ue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el le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es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t$ $m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mo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nt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h$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$ is a special word boundary symbol, as before.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Maintain an inverted index from bigrams to the terms that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bigram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Postings list in a 3-gram inverted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8" name="Picture 7" descr="3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3227848"/>
            <a:ext cx="7405001" cy="8440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-gram (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bigram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trigram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, . . . )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 that we now have two different types of inverted indexes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term-document inverted index for finding documents based on a query consisting of terms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 index for finding terms based on a query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consisting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grams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Processing </a:t>
            </a:r>
            <a:r>
              <a:rPr lang="en-US" sz="3400" dirty="0" err="1" smtClean="0">
                <a:solidFill>
                  <a:schemeClr val="tx1"/>
                </a:solidFill>
                <a:latin typeface="+mj-lt"/>
              </a:rPr>
              <a:t>wildcarded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terms in a bigram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 can now be run as: $m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Gets us all terms with the prefix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mon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also many “false positives” 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must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postfilter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these terms against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Surviving terms are then looked up in the term-document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inverted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-gram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-gram index is more space efficient.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index doesn’t require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postfiltering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Google has very limited support for wildcard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this query doesn’t work very well on Google: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[gen*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universit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*]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Intention: you are looking for the University of Geneva, but don’t know which accents to use for the French words for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university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Geneva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According to Google search basics, 2010-04-29: “Note that the * operator works only on whole words, not parts of words.”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this is not entirely true. Try [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pythag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*] and [m*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nchen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Exercise: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Why doesn’t Google fully support wildcard queries?</a:t>
            </a:r>
            <a:endParaRPr lang="en-US" sz="48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Processing wildcard queries in the term-document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Problem 1: we must potentially execute a large number of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Boolean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straightforward semantics: Conjunction of disjunctions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[gen*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universit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*]: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geneva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university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geneva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universit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Calibri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gen</a:t>
            </a:r>
            <a:r>
              <a:rPr lang="de-DE" dirty="0" err="1" smtClean="0">
                <a:solidFill>
                  <a:schemeClr val="tx1"/>
                </a:solidFill>
                <a:latin typeface="Calibri"/>
                <a:cs typeface="Calibri"/>
              </a:rPr>
              <a:t>è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university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gen</a:t>
            </a:r>
            <a:r>
              <a:rPr lang="de-DE" dirty="0" err="1" smtClean="0">
                <a:solidFill>
                  <a:schemeClr val="tx1"/>
                </a:solidFill>
                <a:latin typeface="Calibri"/>
                <a:cs typeface="Calibri"/>
              </a:rPr>
              <a:t>è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universit</a:t>
            </a:r>
            <a:r>
              <a:rPr lang="de-DE" dirty="0" err="1" smtClean="0">
                <a:solidFill>
                  <a:schemeClr val="tx1"/>
                </a:solidFill>
                <a:latin typeface="Calibri"/>
                <a:cs typeface="Calibri"/>
              </a:rPr>
              <a:t>é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general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universities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expensive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Problem 2: Users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type.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abbreviated queries like [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pyth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*] for [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pythagoras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’ theorem] are allowed, users will use them a lot.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would significantly increase the cost of answering queries.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Somewhat alleviated by Google Suggest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principal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Correcting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being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indexed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Correcting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 different methods for spelling correction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70C0"/>
                </a:solidFill>
                <a:latin typeface="+mj-lt"/>
              </a:rPr>
              <a:t>Isolated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word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Check each word on its own for misspelling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Will not catch typos resulting in correctly spelled words, e.g.,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an asteroid that fell </a:t>
            </a:r>
            <a:r>
              <a:rPr lang="en-US" sz="2200" i="1" dirty="0" smtClean="0">
                <a:solidFill>
                  <a:srgbClr val="0070C0"/>
                </a:solidFill>
                <a:latin typeface="+mj-lt"/>
              </a:rPr>
              <a:t>form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the sky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Context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-sensitive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Look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surrounding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words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Can correct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form/from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error above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Correcting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We’re not interested in interactive spelling correction of documents (e.g., MS Word) in this class.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IR, we use document correction primarily for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OCR’ed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(OCR =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optical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recognition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general philosophy in IR is: don’t change the documents.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Correcting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14488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First: isolated word spelling correction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Premise 1: There is a list of “correct words” from which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Premise 2: We have a way of computing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distance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between a misspelled word and a correct word.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 spelling correction algorithm: return the “correct” word that has the smallest distance to the misspelled word.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nformaton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information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the list of correct words, we can use the vocabulary of all words that occur in our collection.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Why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is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problematic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  <a:endParaRPr lang="en-US" sz="88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Alternatives to using the term vocabulary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7174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standard dictionary (Webster’s, OED etc.)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 industry-specific dictionary (for specialized IR systems)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term vocabulary of the collection, appropriately weighted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Type/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token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distinction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Token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an instance of a word or term occurring 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Type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an equivalence class of tokens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In June, the dog likes to chase the cat in the barn.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12 word tokens, 9 word types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Distance between misspelled word and “correct” word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57174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study several alternatives.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Edit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edit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-gram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overlap</a:t>
            </a:r>
            <a:endParaRPr lang="en-US" sz="209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Edit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edit distance between string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string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minimum number of basic operations that convert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distance: The admissible basic operations are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insert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delete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replace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dog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-do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cat-cart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cat-cut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cat-act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2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Damerau-Levenshtein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cat-act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Damerau-Levenshtein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includes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transposition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fourth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possible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operation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09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Computation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8" name="Picture 7" descr="3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811646"/>
            <a:ext cx="3287150" cy="277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9" name="Picture 8" descr="3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43050"/>
            <a:ext cx="8326965" cy="45719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8" name="Picture 7" descr="3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9" y="1643050"/>
            <a:ext cx="8392167" cy="45720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9" name="Picture 8" descr="3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19" y="1571612"/>
            <a:ext cx="8526029" cy="471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8" name="Picture 7" descr="3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75" y="1643050"/>
            <a:ext cx="8456188" cy="468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9" name="Picture 8" descr="3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643050"/>
            <a:ext cx="8399045" cy="45566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8" name="Picture 7" descr="3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928802"/>
            <a:ext cx="6929486" cy="442852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Each cell of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matrix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0100" y="2185044"/>
          <a:ext cx="7143800" cy="2529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00462"/>
                <a:gridCol w="3643338"/>
              </a:tblGrid>
              <a:tr h="1035851">
                <a:tc>
                  <a:txBody>
                    <a:bodyPr/>
                    <a:lstStyle/>
                    <a:p>
                      <a:pPr rtl="0"/>
                      <a:r>
                        <a:rPr lang="en-US" sz="2200" b="0" kern="1200" baseline="0" dirty="0" smtClean="0"/>
                        <a:t>cost of getting here from</a:t>
                      </a:r>
                    </a:p>
                    <a:p>
                      <a:pPr rtl="0"/>
                      <a:r>
                        <a:rPr lang="de-DE" sz="2200" b="0" kern="1200" baseline="0" dirty="0" err="1" smtClean="0"/>
                        <a:t>my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upper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left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neighbor</a:t>
                      </a:r>
                      <a:endParaRPr lang="de-DE" sz="2200" b="0" kern="1200" baseline="0" dirty="0" smtClean="0"/>
                    </a:p>
                    <a:p>
                      <a:pPr rtl="0"/>
                      <a:r>
                        <a:rPr lang="de-DE" sz="2200" b="0" kern="1200" baseline="0" dirty="0" smtClean="0"/>
                        <a:t>(</a:t>
                      </a:r>
                      <a:r>
                        <a:rPr lang="de-DE" sz="2200" b="0" kern="1200" baseline="0" dirty="0" err="1" smtClean="0"/>
                        <a:t>copy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or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replace</a:t>
                      </a:r>
                      <a:r>
                        <a:rPr lang="de-DE" sz="2200" b="0" kern="1200" baseline="0" dirty="0" smtClean="0"/>
                        <a:t>)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200" b="0" kern="1200" baseline="0" dirty="0" err="1" smtClean="0"/>
                        <a:t>cost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of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getting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here</a:t>
                      </a:r>
                      <a:endParaRPr lang="de-DE" sz="2200" b="0" kern="1200" baseline="0" dirty="0" smtClean="0"/>
                    </a:p>
                    <a:p>
                      <a:pPr rtl="0"/>
                      <a:r>
                        <a:rPr lang="de-DE" sz="2200" b="0" kern="1200" baseline="0" dirty="0" err="1" smtClean="0"/>
                        <a:t>from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my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upper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neighbor</a:t>
                      </a:r>
                      <a:endParaRPr lang="de-DE" sz="2200" b="0" kern="1200" baseline="0" dirty="0" smtClean="0"/>
                    </a:p>
                    <a:p>
                      <a:pPr rtl="0"/>
                      <a:r>
                        <a:rPr lang="de-DE" sz="2200" b="0" kern="1200" baseline="0" dirty="0" smtClean="0"/>
                        <a:t>(</a:t>
                      </a:r>
                      <a:r>
                        <a:rPr lang="de-DE" sz="2200" b="0" kern="1200" baseline="0" dirty="0" err="1" smtClean="0"/>
                        <a:t>delete</a:t>
                      </a:r>
                      <a:r>
                        <a:rPr lang="de-DE" sz="2200" b="0" kern="1200" baseline="0" dirty="0" smtClean="0"/>
                        <a:t>)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851">
                <a:tc>
                  <a:txBody>
                    <a:bodyPr/>
                    <a:lstStyle/>
                    <a:p>
                      <a:pPr rtl="0"/>
                      <a:r>
                        <a:rPr lang="en-US" sz="2200" kern="1200" baseline="0" dirty="0" smtClean="0"/>
                        <a:t>cost of getting here from</a:t>
                      </a:r>
                    </a:p>
                    <a:p>
                      <a:pPr rtl="0"/>
                      <a:r>
                        <a:rPr lang="de-DE" sz="2200" kern="1200" baseline="0" dirty="0" err="1" smtClean="0"/>
                        <a:t>my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left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neighbor</a:t>
                      </a:r>
                      <a:r>
                        <a:rPr lang="de-DE" sz="2200" kern="1200" baseline="0" dirty="0" smtClean="0"/>
                        <a:t> (</a:t>
                      </a:r>
                      <a:r>
                        <a:rPr lang="de-DE" sz="2200" kern="1200" baseline="0" dirty="0" err="1" smtClean="0"/>
                        <a:t>insert</a:t>
                      </a:r>
                      <a:r>
                        <a:rPr lang="de-DE" sz="2200" kern="1200" baseline="0" dirty="0" smtClean="0"/>
                        <a:t>)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200" kern="1200" baseline="0" dirty="0" err="1" smtClean="0"/>
                        <a:t>the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minimum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of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the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three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possible</a:t>
                      </a:r>
                      <a:r>
                        <a:rPr lang="de-DE" sz="2200" kern="1200" baseline="0" dirty="0" smtClean="0"/>
                        <a:t> “</a:t>
                      </a:r>
                      <a:r>
                        <a:rPr lang="de-DE" sz="2200" kern="1200" baseline="0" dirty="0" err="1" smtClean="0"/>
                        <a:t>movements</a:t>
                      </a:r>
                      <a:r>
                        <a:rPr lang="de-DE" sz="2200" kern="1200" baseline="0" dirty="0" smtClean="0"/>
                        <a:t>”;</a:t>
                      </a:r>
                    </a:p>
                    <a:p>
                      <a:pPr rtl="0"/>
                      <a:r>
                        <a:rPr lang="de-DE" sz="2200" kern="1200" baseline="0" dirty="0" err="1" smtClean="0"/>
                        <a:t>the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cheapest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way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of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getting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here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Problems in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tokenization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are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delimiters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定界符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)?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Space?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Apostrophe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单引号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 Hyphen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连字符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of these: sometimes they delimit, sometimes they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don’t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 whitespace in many languages! (e.g., Chinese)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 whitespace in Dutch, German, Swedish compounds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Lebensversicherungsgesellschaftsangestellter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9" name="Picture 8" descr="3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928802"/>
            <a:ext cx="6929486" cy="43886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nb-NO" sz="3600" dirty="0" smtClean="0">
                <a:solidFill>
                  <a:schemeClr val="tx1"/>
                </a:solidFill>
                <a:latin typeface="+mj-lt"/>
              </a:rPr>
              <a:t>Dynamic programming (Cormen et al.)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Optimal substructure: The optimal solution to the problem contains within it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subsolutions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i.e., optimal solutions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subproblems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Overlapping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subsolutions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subsolutions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overlap. These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subsolutions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computed over and over again when computing the global optimal solution in a brute-force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Subproblem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case of edit distance: what is the edit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prefixes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Overlapping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subsolutions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We need most distances of prefixes 3 times – this corresponds to moving right, diagonally, down.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edit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above, but weight of an operation depends on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characters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involved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Meant to capture keyboard errors, e.g.,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more likely to be mistyped as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than as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Therefore, replacing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smaller edit distance than by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now require a weight matrix as input.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Modify dynamic programming to handle weights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Using edit distance for spelling correction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3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Given query, first enumerate all character sequences within a preset (possibly weighted) edit distance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Intersect this set with our list of “correct” words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suggest terms in the intersection to the user.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exercise in a few slides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86058"/>
            <a:ext cx="8572560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❶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OSLO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–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SNOW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are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editing operations that transform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catcat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8" name="Picture 7" descr="3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759254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9" name="Picture 8" descr="3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703517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8" name="Picture 7" descr="3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8" y="1571612"/>
            <a:ext cx="5789254" cy="36433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9" name="Picture 8" descr="3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1571612"/>
            <a:ext cx="5809091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8" name="Picture 7" descr="3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726563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Problems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equivalence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term is an equivalence class of tokens.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define equivalence classes?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Numbers (3/20/91 vs. 20/3/91)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Case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folding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Stemming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Porter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stemmer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Morphological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analysis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inflectional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derivational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Equivalence classing problems in other languages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More complex morphology than in English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Finnish: a single verb may have 12,000 different forms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Accents,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umlauts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9" name="Picture 8" descr="36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739428" cy="356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3" y="1571612"/>
            <a:ext cx="5750849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8" name="Picture 7" descr="3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" y="1571612"/>
            <a:ext cx="5850360" cy="36433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9" name="Picture 8" descr="36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850361" cy="36433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8" name="Picture 7" descr="36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743490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9" name="Picture 8" descr="3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815269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8" name="Picture 7" descr="36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" y="1571612"/>
            <a:ext cx="5907030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10" name="Picture 9" descr="36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778642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8" name="Picture 7" descr="3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712750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pic>
        <p:nvPicPr>
          <p:cNvPr id="9" name="Picture 8" descr="36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743479" cy="36433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Skip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pointers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 descr="3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143116"/>
            <a:ext cx="6143668" cy="335529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pic>
        <p:nvPicPr>
          <p:cNvPr id="8" name="Picture 7" descr="37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1571612"/>
            <a:ext cx="5716295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pic>
        <p:nvPicPr>
          <p:cNvPr id="9" name="Picture 8" descr="37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738083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pic>
        <p:nvPicPr>
          <p:cNvPr id="8" name="Picture 7" descr="37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789891" cy="36433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9" name="Picture 8" descr="37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" y="1571612"/>
            <a:ext cx="5870522" cy="367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8" name="Picture 7" descr="37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1571612"/>
            <a:ext cx="5805871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9" name="Picture 8" descr="3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71612"/>
            <a:ext cx="5676923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pic>
        <p:nvPicPr>
          <p:cNvPr id="8" name="Picture 7" descr="37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701302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pic>
        <p:nvPicPr>
          <p:cNvPr id="9" name="Picture 8" descr="3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668949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pic>
        <p:nvPicPr>
          <p:cNvPr id="8" name="Picture 7" descr="37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1571612"/>
            <a:ext cx="5797402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pic>
        <p:nvPicPr>
          <p:cNvPr id="9" name="Picture 8" descr="37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71612"/>
            <a:ext cx="5733692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1428736"/>
            <a:ext cx="8715404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Postings lists in a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nonpositional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index: each posting is just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Postings lists in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positional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index: each posting is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 list of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positions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“to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be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or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not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to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5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be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6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”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TO, 993427:</a:t>
            </a:r>
          </a:p>
          <a:p>
            <a:pPr lvl="2">
              <a:spcBef>
                <a:spcPts val="0"/>
              </a:spcBef>
            </a:pPr>
            <a:r>
              <a:rPr lang="pt-BR" sz="2200" dirty="0" smtClean="0">
                <a:solidFill>
                  <a:schemeClr val="tx1"/>
                </a:solidFill>
                <a:latin typeface="+mj-lt"/>
                <a:cs typeface="Calibri"/>
              </a:rPr>
              <a:t>‹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7, 18, 33, 72, 86, 231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0"/>
              </a:spcBef>
            </a:pP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  2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1, 17, 74, 222, 255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0"/>
              </a:spcBef>
            </a:pP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4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8, 16, 190, 429, 433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0"/>
              </a:spcBef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5: </a:t>
            </a:r>
            <a:r>
              <a:rPr lang="de-DE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363, 367</a:t>
            </a:r>
            <a:r>
              <a:rPr lang="de-DE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0"/>
              </a:spcBef>
            </a:pP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 7: 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13, 23, 191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; . . . 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endParaRPr lang="pt-BR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BE, 178239:</a:t>
            </a:r>
          </a:p>
          <a:p>
            <a:pPr lvl="2">
              <a:spcBef>
                <a:spcPts val="0"/>
              </a:spcBef>
            </a:pPr>
            <a:r>
              <a:rPr lang="de-DE" sz="2200" dirty="0" smtClean="0">
                <a:solidFill>
                  <a:schemeClr val="tx1"/>
                </a:solidFill>
                <a:latin typeface="+mj-lt"/>
                <a:cs typeface="Calibri"/>
              </a:rPr>
              <a:t>‹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cs typeface="Calibri"/>
              </a:rPr>
              <a:t>‹</a:t>
            </a:r>
            <a:r>
              <a:rPr lang="de-DE" sz="2200" dirty="0" smtClean="0">
                <a:solidFill>
                  <a:srgbClr val="FF0000"/>
                </a:solidFill>
                <a:latin typeface="+mj-lt"/>
              </a:rPr>
              <a:t>17, 25</a:t>
            </a:r>
            <a:r>
              <a:rPr lang="de-DE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0"/>
              </a:spcBef>
            </a:pP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4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17, 191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, 291, 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430, 434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0"/>
              </a:spcBef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5: </a:t>
            </a:r>
            <a:r>
              <a:rPr lang="de-DE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14, 19, 101</a:t>
            </a:r>
            <a:r>
              <a:rPr lang="de-DE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; . . . </a:t>
            </a:r>
            <a:r>
              <a:rPr lang="de-DE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4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match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!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pic>
        <p:nvPicPr>
          <p:cNvPr id="8" name="Picture 7" descr="3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71612"/>
            <a:ext cx="5745347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pic>
        <p:nvPicPr>
          <p:cNvPr id="9" name="Picture 8" descr="38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748385" cy="356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8" name="Picture 7" descr="38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1571612"/>
            <a:ext cx="5951693" cy="370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pic>
        <p:nvPicPr>
          <p:cNvPr id="9" name="Picture 8" descr="38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0" y="1571612"/>
            <a:ext cx="5809091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pic>
        <p:nvPicPr>
          <p:cNvPr id="8" name="Picture 7" descr="38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1"/>
            <a:ext cx="5801045" cy="36433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pic>
        <p:nvPicPr>
          <p:cNvPr id="9" name="Picture 8" descr="38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71612"/>
            <a:ext cx="5652228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pic>
        <p:nvPicPr>
          <p:cNvPr id="8" name="Picture 7" descr="38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1571612"/>
            <a:ext cx="5735497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pic>
        <p:nvPicPr>
          <p:cNvPr id="9" name="Picture 8" descr="38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1571612"/>
            <a:ext cx="5805871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14488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pic>
        <p:nvPicPr>
          <p:cNvPr id="8" name="Picture 7" descr="38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1543995"/>
            <a:ext cx="5817825" cy="367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														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do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 read out the editing operations that transform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OSLO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into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SNOW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pic>
        <p:nvPicPr>
          <p:cNvPr id="9" name="Picture 8" descr="3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643050"/>
            <a:ext cx="6143668" cy="38304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86058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a positional index, we can answer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phrase queries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a positional index, we can answer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proximity queries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pic>
        <p:nvPicPr>
          <p:cNvPr id="10" name="Picture 9" descr="39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1" y="1571612"/>
            <a:ext cx="5399312" cy="33840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072073"/>
            <a:ext cx="4929222" cy="103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pic>
        <p:nvPicPr>
          <p:cNvPr id="9" name="Picture 8" descr="39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804129" cy="3528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143512"/>
            <a:ext cx="410399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pic>
        <p:nvPicPr>
          <p:cNvPr id="10" name="Picture 9" descr="39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36032"/>
            <a:ext cx="5734466" cy="349200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000636"/>
            <a:ext cx="418712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pic>
        <p:nvPicPr>
          <p:cNvPr id="9" name="Picture 8" descr="39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00174"/>
            <a:ext cx="5572164" cy="329889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929198"/>
            <a:ext cx="3929090" cy="166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pic>
        <p:nvPicPr>
          <p:cNvPr id="10" name="Picture 9" descr="39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00174"/>
            <a:ext cx="5735876" cy="335758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857760"/>
            <a:ext cx="3643338" cy="186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pic>
        <p:nvPicPr>
          <p:cNvPr id="9" name="Picture 8" descr="39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643050"/>
            <a:ext cx="8018010" cy="32147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pic>
        <p:nvPicPr>
          <p:cNvPr id="9" name="Picture 8" descr="39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19" y="1571612"/>
            <a:ext cx="7620055" cy="2857520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500569"/>
            <a:ext cx="3571900" cy="212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pic>
        <p:nvPicPr>
          <p:cNvPr id="10" name="Picture 9" descr="39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71612"/>
            <a:ext cx="7786742" cy="290705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500569"/>
            <a:ext cx="3714776" cy="211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  <p:pic>
        <p:nvPicPr>
          <p:cNvPr id="9" name="Picture 8" descr="39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00174"/>
            <a:ext cx="7620052" cy="285752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429132"/>
            <a:ext cx="371693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  <p:pic>
        <p:nvPicPr>
          <p:cNvPr id="10" name="Picture 9" descr="39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00174"/>
            <a:ext cx="7786742" cy="2914269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429132"/>
            <a:ext cx="3714776" cy="224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3280</Words>
  <Application>Microsoft Macintosh PowerPoint</Application>
  <PresentationFormat>On-screen Show (4:3)</PresentationFormat>
  <Paragraphs>712</Paragraphs>
  <Slides>115</Slides>
  <Notes>107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3" baseType="lpstr">
      <vt:lpstr>Arial Unicode MS</vt:lpstr>
      <vt:lpstr>Calibri</vt:lpstr>
      <vt:lpstr>Lucida Sans</vt:lpstr>
      <vt:lpstr>ＭＳ Ｐゴシック</vt:lpstr>
      <vt:lpstr>Tahoma</vt:lpstr>
      <vt:lpstr>Times New Roman</vt:lpstr>
      <vt:lpstr>Wingdings</vt:lpstr>
      <vt:lpstr>2_Office Theme</vt:lpstr>
      <vt:lpstr>PowerPoint Presentation</vt:lpstr>
      <vt:lpstr>Overview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Shangsong Liang</cp:lastModifiedBy>
  <cp:revision>1463</cp:revision>
  <cp:lastPrinted>2009-09-22T15:48:09Z</cp:lastPrinted>
  <dcterms:created xsi:type="dcterms:W3CDTF">2009-09-21T23:46:17Z</dcterms:created>
  <dcterms:modified xsi:type="dcterms:W3CDTF">2019-09-12T05:59:51Z</dcterms:modified>
</cp:coreProperties>
</file>