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6"/>
  </p:notesMasterIdLst>
  <p:handoutMasterIdLst>
    <p:handoutMasterId r:id="rId67"/>
  </p:handoutMasterIdLst>
  <p:sldIdLst>
    <p:sldId id="1038" r:id="rId2"/>
    <p:sldId id="872" r:id="rId3"/>
    <p:sldId id="974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93" r:id="rId23"/>
    <p:sldId id="994" r:id="rId24"/>
    <p:sldId id="995" r:id="rId25"/>
    <p:sldId id="996" r:id="rId26"/>
    <p:sldId id="997" r:id="rId27"/>
    <p:sldId id="998" r:id="rId28"/>
    <p:sldId id="999" r:id="rId29"/>
    <p:sldId id="1000" r:id="rId30"/>
    <p:sldId id="1001" r:id="rId31"/>
    <p:sldId id="1002" r:id="rId32"/>
    <p:sldId id="1003" r:id="rId33"/>
    <p:sldId id="1004" r:id="rId34"/>
    <p:sldId id="1005" r:id="rId35"/>
    <p:sldId id="1006" r:id="rId36"/>
    <p:sldId id="1007" r:id="rId37"/>
    <p:sldId id="1008" r:id="rId38"/>
    <p:sldId id="1009" r:id="rId39"/>
    <p:sldId id="1010" r:id="rId40"/>
    <p:sldId id="1011" r:id="rId41"/>
    <p:sldId id="1012" r:id="rId42"/>
    <p:sldId id="1014" r:id="rId43"/>
    <p:sldId id="1015" r:id="rId44"/>
    <p:sldId id="1016" r:id="rId45"/>
    <p:sldId id="1017" r:id="rId46"/>
    <p:sldId id="1018" r:id="rId47"/>
    <p:sldId id="1036" r:id="rId48"/>
    <p:sldId id="1019" r:id="rId49"/>
    <p:sldId id="1020" r:id="rId50"/>
    <p:sldId id="1021" r:id="rId51"/>
    <p:sldId id="1022" r:id="rId52"/>
    <p:sldId id="1023" r:id="rId53"/>
    <p:sldId id="1024" r:id="rId54"/>
    <p:sldId id="1025" r:id="rId55"/>
    <p:sldId id="1026" r:id="rId56"/>
    <p:sldId id="1027" r:id="rId57"/>
    <p:sldId id="1028" r:id="rId58"/>
    <p:sldId id="1029" r:id="rId59"/>
    <p:sldId id="1030" r:id="rId60"/>
    <p:sldId id="1031" r:id="rId61"/>
    <p:sldId id="1032" r:id="rId62"/>
    <p:sldId id="1033" r:id="rId63"/>
    <p:sldId id="1034" r:id="rId64"/>
    <p:sldId id="1035" r:id="rId6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 autoAdjust="0"/>
    <p:restoredTop sz="72051" autoAdjust="0"/>
  </p:normalViewPr>
  <p:slideViewPr>
    <p:cSldViewPr>
      <p:cViewPr>
        <p:scale>
          <a:sx n="129" d="100"/>
          <a:sy n="129" d="100"/>
        </p:scale>
        <p:origin x="1704" y="2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17.10.19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202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18992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8802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3738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7432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3724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087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81434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3515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753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24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870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2165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222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52701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95555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2590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336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00251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03721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47600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0647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4528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6060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3192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660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63994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9236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42144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218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23480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64328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83686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783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4503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43721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93067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1744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07781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88958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805402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0624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49253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7348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388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92951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726532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25408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5915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54268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43013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955609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42691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936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0407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9823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30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873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437085"/>
                </a:solidFill>
                <a:latin typeface="Calibri" charset="0"/>
              </a:rPr>
              <a:t>Scoring, Term Weighting, The Vector Space Model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zh-CN" altLang="en-US" dirty="0" smtClean="0"/>
          </a:p>
          <a:p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472" y="1687188"/>
          <a:ext cx="7286676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0367"/>
                <a:gridCol w="2166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/>
                        <a:t>data structure</a:t>
                      </a:r>
                      <a:endParaRPr lang="en-U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baseline="0" dirty="0" smtClean="0"/>
                        <a:t>size in MB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baseline="0" dirty="0" err="1" smtClean="0"/>
                        <a:t>dictionary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fixed-width</a:t>
                      </a:r>
                      <a:r>
                        <a:rPr lang="de-DE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dictionary, term pointers into string </a:t>
                      </a:r>
                    </a:p>
                    <a:p>
                      <a:r>
                        <a:rPr lang="en-US" sz="2400" kern="1200" baseline="0" dirty="0" smtClean="0"/>
                        <a:t>∼, with blocking, k = 4 </a:t>
                      </a:r>
                    </a:p>
                    <a:p>
                      <a:r>
                        <a:rPr lang="en-US" sz="2400" kern="1200" baseline="0" dirty="0" smtClean="0"/>
                        <a:t>∼, with blocking &amp; front coding </a:t>
                      </a:r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xml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markup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etc</a:t>
                      </a:r>
                      <a:r>
                        <a:rPr lang="de-DE" sz="2400" kern="1200" baseline="0" dirty="0" smtClean="0"/>
                        <a:t>) </a:t>
                      </a:r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) </a:t>
                      </a:r>
                    </a:p>
                    <a:p>
                      <a:r>
                        <a:rPr lang="de-DE" sz="2400" kern="1200" baseline="0" dirty="0" smtClean="0"/>
                        <a:t>T/D </a:t>
                      </a:r>
                      <a:r>
                        <a:rPr lang="de-DE" sz="2400" kern="1200" baseline="0" dirty="0" err="1" smtClean="0"/>
                        <a:t>incidence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matrix</a:t>
                      </a:r>
                      <a:r>
                        <a:rPr lang="de-DE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postings, uncompressed (32-bit words) </a:t>
                      </a:r>
                    </a:p>
                    <a:p>
                      <a:r>
                        <a:rPr lang="en-US" sz="2400" kern="1200" baseline="0" dirty="0" smtClean="0"/>
                        <a:t>postings, uncompressed (20 bits) </a:t>
                      </a:r>
                    </a:p>
                    <a:p>
                      <a:r>
                        <a:rPr lang="nb-NO" sz="2400" kern="1200" baseline="0" dirty="0" smtClean="0"/>
                        <a:t>postings, variable byte encoded </a:t>
                      </a:r>
                    </a:p>
                    <a:p>
                      <a:r>
                        <a:rPr lang="de-DE" sz="2400" kern="1200" baseline="0" dirty="0" err="1" smtClean="0"/>
                        <a:t>postings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el-GR" sz="2400" kern="1200" baseline="0" dirty="0" smtClean="0"/>
                        <a:t>γ </a:t>
                      </a:r>
                      <a:r>
                        <a:rPr lang="de-DE" sz="2400" kern="1200" baseline="0" dirty="0" err="1" smtClean="0"/>
                        <a:t>encoded</a:t>
                      </a:r>
                      <a:r>
                        <a:rPr lang="de-DE" sz="2400" kern="1200" baseline="0" dirty="0" smtClean="0"/>
                        <a:t> </a:t>
                      </a:r>
                      <a:endParaRPr lang="de-DE" sz="2400" dirty="0" smtClean="0"/>
                    </a:p>
                    <a:p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400" kern="1200" baseline="0" dirty="0" smtClean="0"/>
                        <a:t>116.0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101.0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far, our queries have all been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either match or don’t.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expert users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precise understanding of their needs and of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applications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Applications can easily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consum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1000s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Not good for the majority of users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are not capable of writing Boolean queries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or they are, but they think it’s too much work.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don’t want to wade through 1000s of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particularly true of web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Problem with Boolean search: Feast or famine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Boolean queries often result in either too few (=0) or too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(1000s)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1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200,000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feast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2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 no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famine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Boolean retrieval, it takes a lot of skill to come up with a query that produces a manageable number of hits.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Feast or famine: No problem in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ranking, large result sets are not an issue.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Just show the top 10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Doesn’t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overwhelm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Premise: the ranking algorithm works: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More relevant results are ranked higher than less relevant results.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Scoring as the basis of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wish to rank documents that are more relevant higher than documents that are less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accomplish such a ranking of the documents in the collection with respect to a query?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score to each query-document pair, say in [0, 1].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score measures how well document and query “match”.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Query-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score of a query-document pair?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start with a one-term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query term does not occur in the document: 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should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more frequent the query term in the document,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a number of alternatives for doing this.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 1: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commonly used measure of overlap of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0 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and B don’t have to be the same size.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Always assigns a number between 0 and 1.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6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928934"/>
            <a:ext cx="3351990" cy="837998"/>
          </a:xfrm>
          <a:prstGeom prst="rect">
            <a:avLst/>
          </a:prstGeom>
        </p:spPr>
      </p:pic>
      <p:pic>
        <p:nvPicPr>
          <p:cNvPr id="10" name="Picture 9" descr="6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857628"/>
            <a:ext cx="2209942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query-document match score that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ides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 “Caesar died in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= 1/6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What’s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wrong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doesn’t consider term frequency (how many occurrences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does not consider this information.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 more sophisticated way of normalizing for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Later in this lecture, we’ll use                                  (cosine)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instead of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|/|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for length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 descr="6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4572008"/>
            <a:ext cx="214087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|V|.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consider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words in a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John is quicker than Mary and Mary is quicker than John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called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bag of words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 sense, this is a step back: The positional index was able to distinguish these two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“recovering” positional information later in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now: bag of words model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defined as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number of times that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occurs in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use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computing query-document match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Raw term frequency is not what we want because: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10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occurrences of the term is more relevant than 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occurrence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not 10 times more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does not increase proportionally with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Instead of raw frequency: Log frequency weighting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:                                                                                         0 → 0, 1 → 1, 2 → 1.3, 10 → 2, 1000 → 4,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Score for a document-query pair: sum over terms t in both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-matching-score(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    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∩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 + log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score is 0 if none of the query terms is present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6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79" y="2357430"/>
            <a:ext cx="5189999" cy="900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71934" y="4929198"/>
          <a:ext cx="5382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ergelijking" r:id="rId5" imgW="291960" imgH="253800" progId="Equation.3">
                  <p:embed/>
                </p:oleObj>
              </mc:Choice>
              <mc:Fallback>
                <p:oleObj name="Vergelijking" r:id="rId5" imgW="2919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929198"/>
                        <a:ext cx="538200" cy="46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and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for the following query-document pairs.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[information on cars] d: “all you’ve ever wanted to know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d: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trucks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information on planes, information on trains”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[red cars and red trucks] d: “cops stop red cars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Frequency in document vs. frequency in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addition, to term frequency (the frequency of the term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.we also want to use the frequency of the term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 the collection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weighting and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rare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SYSU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very likely to be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SYSU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frequent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Frequent terms are less informative than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frequent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INCREASE, 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more likely to be relevant than a document that doesn’t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words 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not sure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indicators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For frequent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lower weights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than for rare terms.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SYSU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 (positive) weights for frequent words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 frequency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factor this into computing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frequency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number of documents in the collection that the term occurs 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document frequency, the number of documents that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an inverse measure of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in the collection.)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measure of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[log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instead of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to “dampen” the effect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use the log transformation for both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7" descr="6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99" y="3315942"/>
            <a:ext cx="2155653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using the formula: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0100" y="2258692"/>
          <a:ext cx="5072098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1754214"/>
                <a:gridCol w="12858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b="0" kern="1200" baseline="0" dirty="0" err="1" smtClean="0"/>
                        <a:t>term</a:t>
                      </a:r>
                      <a:endParaRPr lang="de-DE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idf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kern="1200" baseline="0" dirty="0" err="1" smtClean="0"/>
                        <a:t>calpurnia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animal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sunday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fly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under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the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100</a:t>
                      </a:r>
                    </a:p>
                    <a:p>
                      <a:pPr algn="r" rtl="0"/>
                      <a:r>
                        <a:rPr lang="de-DE" sz="2400" dirty="0" smtClean="0"/>
                        <a:t>1000</a:t>
                      </a:r>
                    </a:p>
                    <a:p>
                      <a:pPr algn="r" rtl="0"/>
                      <a:r>
                        <a:rPr lang="de-DE" sz="2400" dirty="0" smtClean="0"/>
                        <a:t>10,000</a:t>
                      </a:r>
                    </a:p>
                    <a:p>
                      <a:pPr algn="r" rtl="0"/>
                      <a:r>
                        <a:rPr lang="de-DE" sz="2400" dirty="0" smtClean="0"/>
                        <a:t>100,000</a:t>
                      </a:r>
                    </a:p>
                    <a:p>
                      <a:pPr algn="r" rtl="0"/>
                      <a:r>
                        <a:rPr lang="de-DE" sz="2400" dirty="0" smtClean="0"/>
                        <a:t>1,000,000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6</a:t>
                      </a:r>
                    </a:p>
                    <a:p>
                      <a:pPr algn="r" rtl="0"/>
                      <a:r>
                        <a:rPr lang="de-DE" sz="2400" dirty="0" smtClean="0"/>
                        <a:t>4</a:t>
                      </a:r>
                    </a:p>
                    <a:p>
                      <a:pPr algn="r" rtl="0"/>
                      <a:r>
                        <a:rPr lang="de-DE" sz="2400" dirty="0" smtClean="0"/>
                        <a:t>3</a:t>
                      </a:r>
                    </a:p>
                    <a:p>
                      <a:pPr algn="r" rtl="0"/>
                      <a:r>
                        <a:rPr lang="de-DE" sz="2400" dirty="0" smtClean="0"/>
                        <a:t>2</a:t>
                      </a:r>
                    </a:p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20" y="1571612"/>
            <a:ext cx="2558514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Effect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on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affects the ranking of documents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queries with at least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in the query “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line”,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little effect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ranking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one-term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071810"/>
            <a:ext cx="8286808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tokens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occurs in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numbers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Which word is a better search term (and should get a higher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example suggests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better for weighting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cf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icf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615750"/>
          <a:ext cx="7643865" cy="1418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2727"/>
                <a:gridCol w="2547955"/>
                <a:gridCol w="3443183"/>
              </a:tblGrid>
              <a:tr h="656592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word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collection</a:t>
                      </a:r>
                      <a:r>
                        <a:rPr lang="de-DE" sz="2200" b="0" baseline="0" dirty="0" smtClean="0"/>
                        <a:t> </a:t>
                      </a:r>
                      <a:r>
                        <a:rPr lang="de-DE" sz="2200" b="0" baseline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document</a:t>
                      </a:r>
                      <a:r>
                        <a:rPr lang="de-DE" sz="2200" b="0" dirty="0" smtClean="0"/>
                        <a:t>  </a:t>
                      </a:r>
                      <a:r>
                        <a:rPr lang="de-DE" sz="2200" b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INSURANCE</a:t>
                      </a:r>
                    </a:p>
                    <a:p>
                      <a:r>
                        <a:rPr lang="de-DE" sz="2200" dirty="0" smtClean="0"/>
                        <a:t>TRY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10440</a:t>
                      </a:r>
                    </a:p>
                    <a:p>
                      <a:pPr algn="r"/>
                      <a:r>
                        <a:rPr lang="de-DE" sz="2200" dirty="0" smtClean="0"/>
                        <a:t>10422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3997</a:t>
                      </a:r>
                    </a:p>
                    <a:p>
                      <a:pPr algn="r"/>
                      <a:r>
                        <a:rPr lang="de-DE" sz="2200" dirty="0" smtClean="0"/>
                        <a:t>8760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weighting scheme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the “-”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hyphen, not a minus sign!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tf.idf,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" name="Picture 8" descr="6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72" y="2565562"/>
            <a:ext cx="3960002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for each term t in each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number of occurrences within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rarity of the term in the collection.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(inverse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Picture 7" descr="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424934"/>
            <a:ext cx="364736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Exercise: Term, collection and document frequency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4857760"/>
            <a:ext cx="828680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571612"/>
          <a:ext cx="7786742" cy="30718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768"/>
                <a:gridCol w="1022112"/>
                <a:gridCol w="4192862"/>
              </a:tblGrid>
              <a:tr h="466294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540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frequency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t,d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2200" i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documents in the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that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 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occurrences of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Vocabulary size M as a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(number of tokens) for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10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+ 1.64 is the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fit.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44 and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0.49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(M=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kT^b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 descr="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00240"/>
            <a:ext cx="4458622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binary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Count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count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now represented as a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real-valued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	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 R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1.21</a:t>
                      </a:r>
                    </a:p>
                    <a:p>
                      <a:pPr algn="r"/>
                      <a:r>
                        <a:rPr lang="de-DE" dirty="0" smtClean="0"/>
                        <a:t>8.59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2.85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1.37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3.18</a:t>
                      </a:r>
                    </a:p>
                    <a:p>
                      <a:pPr algn="r"/>
                      <a:r>
                        <a:rPr lang="de-DE" dirty="0" smtClean="0"/>
                        <a:t>6.10</a:t>
                      </a:r>
                    </a:p>
                    <a:p>
                      <a:pPr algn="r"/>
                      <a:r>
                        <a:rPr lang="de-DE" dirty="0" smtClean="0"/>
                        <a:t>2.54</a:t>
                      </a:r>
                    </a:p>
                    <a:p>
                      <a:pPr algn="r"/>
                      <a:r>
                        <a:rPr lang="de-DE" dirty="0" smtClean="0"/>
                        <a:t>1.54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1.90</a:t>
                      </a:r>
                    </a:p>
                    <a:p>
                      <a:pPr algn="r"/>
                      <a:r>
                        <a:rPr lang="de-DE" dirty="0" smtClean="0"/>
                        <a:t>0.11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1.0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0.12</a:t>
                      </a:r>
                    </a:p>
                    <a:p>
                      <a:pPr algn="r"/>
                      <a:r>
                        <a:rPr lang="de-DE" dirty="0" smtClean="0"/>
                        <a:t>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0.35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0.88</a:t>
                      </a:r>
                    </a:p>
                    <a:p>
                      <a:pPr algn="r"/>
                      <a:r>
                        <a:rPr lang="de-DE" dirty="0" smtClean="0"/>
                        <a:t>1.95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85736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document is now represented as a real-valued vector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∈ R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we have a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|-dimensional real-valued vector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axes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points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vectors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this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high-dimensional: tens of millions of dimensions when you apply this to web search engines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vector is very sparse - most entries are zero.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do the same for queries: represent them as vectors in the high-dimensional space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Rank documents according to their proximity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negative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Recall: We’re doing this because we want to get away from the you’re-either-in-or-out, feast-or-famine Boolean model.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Instead: rank relevant documents higher than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do we formalize vector space similarity?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cut: (negative) distance between two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 = distance between the end points of the two vectors)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Euclidean distance is a bad idea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Euclidean distance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vectors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 different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lengths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very similar.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Questions about basic vector space setup?</a:t>
            </a:r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angle instead of distance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according to angle with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Thought experiment: take a document d and append it to itself. Call this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twice as long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“Semantically”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have the same content.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angle between the two documents is 0, corresponding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maximal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even though the Euclidean distance between the two documents can be quite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angles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following two notions are equivalent.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Rank documents according to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angle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between query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Rank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according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cosine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query,document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Cosine is a monotonically decreasing function of the angle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[0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180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times, the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 descr="6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39"/>
            <a:ext cx="4572032" cy="4258383"/>
          </a:xfrm>
          <a:prstGeom prst="rect">
            <a:avLst/>
          </a:prstGeom>
        </p:spPr>
      </p:pic>
      <p:pic>
        <p:nvPicPr>
          <p:cNvPr id="10" name="Picture 9" descr="60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61" y="1928802"/>
            <a:ext cx="1022399" cy="432000"/>
          </a:xfrm>
          <a:prstGeom prst="rect">
            <a:avLst/>
          </a:prstGeom>
        </p:spPr>
      </p:pic>
      <p:pic>
        <p:nvPicPr>
          <p:cNvPr id="11" name="Picture 10" descr="60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67" y="3461628"/>
            <a:ext cx="1175229" cy="396000"/>
          </a:xfrm>
          <a:prstGeom prst="rect">
            <a:avLst/>
          </a:prstGeom>
        </p:spPr>
      </p:pic>
      <p:pic>
        <p:nvPicPr>
          <p:cNvPr id="12" name="Picture 11" descr="605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392" y="4532636"/>
            <a:ext cx="1280120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8" name="Picture 7" descr="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00240"/>
            <a:ext cx="6274591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cosine?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vector can be (length-) normalized by dividing each of its components by its length – here we use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maps vectors onto the unit sphere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since after normalization: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 result, longer documents and shorter documents have weights of the same order of magnitude.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 on the two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appended to itself) from earlier slide: they have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identical vectors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after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length-normalization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" name="Picture 7" descr="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55" y="2714620"/>
            <a:ext cx="2294999" cy="612000"/>
          </a:xfrm>
          <a:prstGeom prst="rect">
            <a:avLst/>
          </a:prstGeom>
        </p:spPr>
      </p:pic>
      <p:pic>
        <p:nvPicPr>
          <p:cNvPr id="9" name="Picture 8" descr="6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3602818"/>
            <a:ext cx="3005602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Cosine similarity between query and document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|    | and |    | are the lengths of     and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cosine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     and      . . . . . . or, equivalently, the cosine of the angle between      and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" name="Picture 9" descr="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884934"/>
            <a:ext cx="6645180" cy="1080000"/>
          </a:xfrm>
          <a:prstGeom prst="rect">
            <a:avLst/>
          </a:prstGeom>
        </p:spPr>
      </p:pic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4357694"/>
            <a:ext cx="317031" cy="468000"/>
          </a:xfrm>
          <a:prstGeom prst="rect">
            <a:avLst/>
          </a:prstGeom>
        </p:spPr>
      </p:pic>
      <p:pic>
        <p:nvPicPr>
          <p:cNvPr id="13" name="Picture 12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4286256"/>
            <a:ext cx="317031" cy="468000"/>
          </a:xfrm>
          <a:prstGeom prst="rect">
            <a:avLst/>
          </a:prstGeom>
        </p:spPr>
      </p:pic>
      <p:pic>
        <p:nvPicPr>
          <p:cNvPr id="14" name="Picture 13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93" y="4746950"/>
            <a:ext cx="317031" cy="468000"/>
          </a:xfrm>
          <a:prstGeom prst="rect">
            <a:avLst/>
          </a:prstGeom>
        </p:spPr>
      </p:pic>
      <p:pic>
        <p:nvPicPr>
          <p:cNvPr id="15" name="Picture 14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99" y="5175578"/>
            <a:ext cx="317031" cy="468000"/>
          </a:xfrm>
          <a:prstGeom prst="rect">
            <a:avLst/>
          </a:prstGeom>
        </p:spPr>
      </p:pic>
      <p:pic>
        <p:nvPicPr>
          <p:cNvPr id="16" name="Picture 15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4710950"/>
            <a:ext cx="366547" cy="504000"/>
          </a:xfrm>
          <a:prstGeom prst="rect">
            <a:avLst/>
          </a:prstGeom>
        </p:spPr>
      </p:pic>
      <p:pic>
        <p:nvPicPr>
          <p:cNvPr id="17" name="Picture 16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47" y="4286256"/>
            <a:ext cx="340365" cy="468000"/>
          </a:xfrm>
          <a:prstGeom prst="rect">
            <a:avLst/>
          </a:prstGeom>
        </p:spPr>
      </p:pic>
      <p:pic>
        <p:nvPicPr>
          <p:cNvPr id="18" name="Picture 17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96" y="5072074"/>
            <a:ext cx="366547" cy="504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22" y="4286256"/>
            <a:ext cx="361031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normalized vectors, the cosine is equivalent to the dot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scalar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(if      and       are length-normalized).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15" y="4214818"/>
            <a:ext cx="317031" cy="468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4175446"/>
            <a:ext cx="388803" cy="504000"/>
          </a:xfrm>
          <a:prstGeom prst="rect">
            <a:avLst/>
          </a:prstGeom>
        </p:spPr>
      </p:pic>
      <p:pic>
        <p:nvPicPr>
          <p:cNvPr id="29" name="Picture 28" descr="6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3460504"/>
            <a:ext cx="4367646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928802"/>
            <a:ext cx="5160694" cy="3895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novels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Sense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Sensibility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Pride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Prejudice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WH: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Wuthering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Heights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2" y="2417452"/>
          <a:ext cx="464343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50"/>
                <a:gridCol w="928694"/>
                <a:gridCol w="1071570"/>
                <a:gridCol w="857224"/>
              </a:tblGrid>
              <a:tr h="356725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simplify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don</a:t>
            </a:r>
            <a:r>
              <a:rPr lang="de-DE" baseline="30000" dirty="0" err="1" smtClean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.)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2417452"/>
          <a:ext cx="4214841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928694"/>
                <a:gridCol w="785818"/>
                <a:gridCol w="85725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3.06</a:t>
                      </a:r>
                    </a:p>
                    <a:p>
                      <a:pPr algn="r"/>
                      <a:r>
                        <a:rPr lang="de-DE" sz="2400" dirty="0" smtClean="0"/>
                        <a:t>2.0</a:t>
                      </a:r>
                    </a:p>
                    <a:p>
                      <a:pPr algn="r"/>
                      <a:r>
                        <a:rPr lang="de-DE" sz="2400" dirty="0" smtClean="0"/>
                        <a:t>1.30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2.76</a:t>
                      </a:r>
                    </a:p>
                    <a:p>
                      <a:pPr algn="r"/>
                      <a:r>
                        <a:rPr lang="de-DE" sz="2400" dirty="0" smtClean="0"/>
                        <a:t>1.85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2.30</a:t>
                      </a:r>
                    </a:p>
                    <a:p>
                      <a:pPr algn="r"/>
                      <a:r>
                        <a:rPr lang="de-DE" sz="2400" dirty="0" smtClean="0"/>
                        <a:t>2.04</a:t>
                      </a:r>
                    </a:p>
                    <a:p>
                      <a:pPr algn="r"/>
                      <a:r>
                        <a:rPr lang="de-DE" sz="2400" dirty="0" smtClean="0"/>
                        <a:t>1.78</a:t>
                      </a:r>
                    </a:p>
                    <a:p>
                      <a:pPr algn="r"/>
                      <a:r>
                        <a:rPr lang="de-DE" sz="2400" dirty="0" smtClean="0"/>
                        <a:t>2.58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2428868"/>
          <a:ext cx="371477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714380"/>
                <a:gridCol w="642942"/>
                <a:gridCol w="714380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&amp;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9" y="2417452"/>
          <a:ext cx="400052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714380"/>
                <a:gridCol w="857256"/>
                <a:gridCol w="785819"/>
              </a:tblGrid>
              <a:tr h="486697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8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3.06</a:t>
                      </a:r>
                    </a:p>
                    <a:p>
                      <a:pPr algn="r"/>
                      <a:r>
                        <a:rPr lang="de-DE" sz="2200" dirty="0" smtClean="0"/>
                        <a:t>2.0</a:t>
                      </a:r>
                    </a:p>
                    <a:p>
                      <a:pPr algn="r"/>
                      <a:r>
                        <a:rPr lang="de-DE" sz="2200" dirty="0" smtClean="0"/>
                        <a:t>1.30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2.76</a:t>
                      </a:r>
                    </a:p>
                    <a:p>
                      <a:pPr algn="r"/>
                      <a:r>
                        <a:rPr lang="de-DE" sz="2200" dirty="0" smtClean="0"/>
                        <a:t>1.85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2.30</a:t>
                      </a:r>
                    </a:p>
                    <a:p>
                      <a:pPr algn="r"/>
                      <a:r>
                        <a:rPr lang="de-DE" sz="2200" dirty="0" smtClean="0"/>
                        <a:t>2.04</a:t>
                      </a:r>
                    </a:p>
                    <a:p>
                      <a:pPr algn="r"/>
                      <a:r>
                        <a:rPr lang="de-DE" sz="2200" dirty="0" smtClean="0"/>
                        <a:t>1.78</a:t>
                      </a:r>
                    </a:p>
                    <a:p>
                      <a:pPr algn="r"/>
                      <a:r>
                        <a:rPr lang="de-DE" sz="2200" dirty="0" smtClean="0"/>
                        <a:t>2.58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3" y="2467934"/>
          <a:ext cx="4357718" cy="1889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928694"/>
                <a:gridCol w="857256"/>
                <a:gridCol w="92869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0.789</a:t>
                      </a:r>
                    </a:p>
                    <a:p>
                      <a:pPr algn="r"/>
                      <a:r>
                        <a:rPr lang="de-DE" sz="2200" dirty="0" smtClean="0"/>
                        <a:t>0.515</a:t>
                      </a:r>
                    </a:p>
                    <a:p>
                      <a:pPr algn="r"/>
                      <a:r>
                        <a:rPr lang="de-DE" sz="2200" dirty="0" smtClean="0"/>
                        <a:t>0.335</a:t>
                      </a:r>
                    </a:p>
                    <a:p>
                      <a:pPr algn="r"/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0.832</a:t>
                      </a:r>
                    </a:p>
                    <a:p>
                      <a:r>
                        <a:rPr lang="de-DE" sz="2200" dirty="0" smtClean="0"/>
                        <a:t>0.555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0.524</a:t>
                      </a:r>
                    </a:p>
                    <a:p>
                      <a:r>
                        <a:rPr lang="de-DE" sz="2200" dirty="0" smtClean="0"/>
                        <a:t>0.465</a:t>
                      </a:r>
                    </a:p>
                    <a:p>
                      <a:r>
                        <a:rPr lang="de-DE" sz="2200" dirty="0" smtClean="0"/>
                        <a:t>0.405</a:t>
                      </a:r>
                    </a:p>
                    <a:p>
                      <a:r>
                        <a:rPr lang="de-DE" sz="2200" dirty="0" smtClean="0"/>
                        <a:t>0.588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8596" y="4429132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                                                                            0.789 ∗ 0.832 + 0.515 ∗ 0.555 + 0.335 ∗ 0.0 + 0.0 ∗ 0.0 ≈ 0.94.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0.79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0.69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do we have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SaS,PaP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) &gt;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(SAS,WH)?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score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0" name="Picture 9" descr="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1785926"/>
            <a:ext cx="6166419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Components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3117"/>
            <a:ext cx="8728422" cy="34290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857364"/>
            <a:ext cx="64851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often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different weightings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queries and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Notation: ddd.qqq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lnc.ltn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weighting, cosine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normalization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Isn’t it bad to not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-weight the document?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query: “best car insurance”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document: “car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auto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Inc.Itn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40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8" name="Picture 7" descr="66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4" y="1802405"/>
            <a:ext cx="8643966" cy="1698033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939242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Key to columns: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-raw: raw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unweighted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tf-wght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logarithmically weighted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inverse document frequency, weight: the final weight of the term in the query or document,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weights after cosine normalization, product: the product of final query weight and final document weight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3182402" cy="46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158" y="5447758"/>
            <a:ext cx="8429684" cy="112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1/1.92 ≈ 0.52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1.3/1.92 ≈ 0.68 Final similarity score between query and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       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qi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·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0 + 0 + 1.04 + 2.04 = 3.08 </a:t>
            </a:r>
            <a:r>
              <a:rPr lang="de-DE" sz="2200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sz="2200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57356" y="6140834"/>
          <a:ext cx="41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Vergelijking" r:id="rId6" imgW="291960" imgH="253800" progId="Equation.3">
                  <p:embed/>
                </p:oleObj>
              </mc:Choice>
              <mc:Fallback>
                <p:oleObj name="Vergelijking" r:id="rId6" imgW="2919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6140834"/>
                        <a:ext cx="41400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Summary: Ranked retrieval in the vector space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85992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the query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each document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cosine similarity between the query vector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with respect to the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Return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10) to the user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Chapters 6 and 7 of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dummies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Exploring the similarity space (Moffat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2005)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Okapi BM25 (a state-of-the-art weighting method, 11.4.3 of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IIR)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6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8459794" cy="16430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Else: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encode high-order 7 bits and then use one or more additional bytes to encode the lower order bits using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n-NO" sz="3600" dirty="0" smtClean="0">
                <a:solidFill>
                  <a:schemeClr val="tx1"/>
                </a:solidFill>
              </a:rPr>
              <a:t>Gamma codes for gap encoding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a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 pair of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length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is the length of offset.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Encode length in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unary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code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Gamma code is the concatenation of length and offset.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3772</Words>
  <Application>Microsoft Macintosh PowerPoint</Application>
  <PresentationFormat>On-screen Show (4:3)</PresentationFormat>
  <Paragraphs>995</Paragraphs>
  <Slides>64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 Unicode MS</vt:lpstr>
      <vt:lpstr>Calibri</vt:lpstr>
      <vt:lpstr>Lucida Sans</vt:lpstr>
      <vt:lpstr>ＭＳ Ｐゴシック</vt:lpstr>
      <vt:lpstr>Times New Roman</vt:lpstr>
      <vt:lpstr>Wingdings</vt:lpstr>
      <vt:lpstr>2_Office Theme</vt:lpstr>
      <vt:lpstr>Vergelijking</vt:lpstr>
      <vt:lpstr>Scoring, Term Weighting, The Vector Space Model 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1160</cp:revision>
  <cp:lastPrinted>2009-09-22T15:48:09Z</cp:lastPrinted>
  <dcterms:created xsi:type="dcterms:W3CDTF">2009-09-21T23:46:17Z</dcterms:created>
  <dcterms:modified xsi:type="dcterms:W3CDTF">2019-10-17T05:42:38Z</dcterms:modified>
</cp:coreProperties>
</file>