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837" r:id="rId2"/>
    <p:sldId id="806" r:id="rId3"/>
    <p:sldId id="374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6" r:id="rId13"/>
    <p:sldId id="815" r:id="rId14"/>
    <p:sldId id="817" r:id="rId15"/>
    <p:sldId id="818" r:id="rId16"/>
    <p:sldId id="833" r:id="rId17"/>
    <p:sldId id="819" r:id="rId18"/>
    <p:sldId id="836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  <p:sldId id="834" r:id="rId31"/>
    <p:sldId id="835" r:id="rId32"/>
    <p:sldId id="831" r:id="rId33"/>
    <p:sldId id="832" r:id="rId3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72051" autoAdjust="0"/>
  </p:normalViewPr>
  <p:slideViewPr>
    <p:cSldViewPr>
      <p:cViewPr>
        <p:scale>
          <a:sx n="140" d="100"/>
          <a:sy n="140" d="100"/>
        </p:scale>
        <p:origin x="264" y="-15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20.11.19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4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1815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3921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569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33508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3999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22694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38586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5819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8120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10911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6205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5848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3928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866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8843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9585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3236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1396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2873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Probabilistic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Shangsong</a:t>
            </a:r>
            <a:r>
              <a:rPr lang="zh-CN" altLang="en-US" dirty="0"/>
              <a:t> </a:t>
            </a:r>
            <a:r>
              <a:rPr lang="en-US" altLang="zh-CN" dirty="0"/>
              <a:t>Liang</a:t>
            </a:r>
            <a:endParaRPr lang="zh-CN" altLang="en-US" dirty="0"/>
          </a:p>
          <a:p>
            <a:r>
              <a:rPr lang="en-US" altLang="zh-CN" dirty="0"/>
              <a:t>Sun</a:t>
            </a:r>
            <a:r>
              <a:rPr lang="zh-CN" altLang="en-US" dirty="0"/>
              <a:t> </a:t>
            </a:r>
            <a:r>
              <a:rPr lang="en-US" altLang="zh-CN" dirty="0" err="1"/>
              <a:t>Yat-sen</a:t>
            </a:r>
            <a:r>
              <a:rPr lang="zh-CN" altLang="en-US" dirty="0"/>
              <a:t> </a:t>
            </a:r>
            <a:r>
              <a:rPr lang="en-US" altLang="zh-CN" dirty="0" smtClean="0"/>
              <a:t>University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cs typeface="Times New Roman" pitchFamily="1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23EAC6-B8A6-4729-9D15-CF6953B4D4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7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Document Ranking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84316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Ranked retrieval setup: given a collection of documents, the user           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issues a query, and an ordered list of documents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Assume binary notion of relevance: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random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dichotomous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叉状分支的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variable, such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1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otherwise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Probabilistic ranking orders documents decreasingly by their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estimated probability of relevance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query: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Probability Ranking Principle (PRP)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428736"/>
            <a:ext cx="87154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brief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retrieved documents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 query) are ranked decreasingly on their probability of relevance, then the effectiveness of the system will be the best that is obtainable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full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[the IR] system’s response to each [query] is a ranking of the documents [...] in order of decreasing probability of relevance to the [query],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where the probabilities are estimated as accurately as possible on the basis of whatever data have been made available to the system for this purpose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the overall effectiveness of the system to its user will be the best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that is obtainable on the basis of those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Binary Independence Model (BIM)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Traditionally used with the PRP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‘Binary’ (equivalent to Boolean): documents and queries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represented as binary term incidence vectors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represented by vector x = (x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), where</a:t>
            </a:r>
          </a:p>
          <a:p>
            <a:pPr lvl="1"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 if term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occurs in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otherwise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Different documents may have the same vector representation 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‘Independence’: no association between terms (not true, but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practically works - ‘naive’ assumption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models)</a:t>
            </a: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52000" y="3312000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5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0" y="3312000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5811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make a probabilistic retrieval strategy precise, need to estimate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how terms in documents contribute to relevance 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measurable statistics (term frequency, document frequency, document length) that affect judgments about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Combine these statistics to estimate the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by decreasing estimated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the relevance of each document is independent of the relevance of other documents (not true, in practice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allows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duplicate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5811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: probability that if a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 is retrieved, then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document’s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Statistics about the actual document collection are used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18" name="Picture 17" descr="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2357430"/>
            <a:ext cx="5398216" cy="1512000"/>
          </a:xfrm>
          <a:prstGeom prst="rect">
            <a:avLst/>
          </a:prstGeom>
        </p:spPr>
      </p:pic>
      <p:pic>
        <p:nvPicPr>
          <p:cNvPr id="19" name="Picture 18" descr="111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643050"/>
            <a:ext cx="1064573" cy="324000"/>
          </a:xfrm>
          <a:prstGeom prst="rect">
            <a:avLst/>
          </a:prstGeom>
        </p:spPr>
      </p:pic>
      <p:pic>
        <p:nvPicPr>
          <p:cNvPr id="20" name="Picture 19" descr="1115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34" y="1676240"/>
            <a:ext cx="983176" cy="324000"/>
          </a:xfrm>
          <a:prstGeom prst="rect">
            <a:avLst/>
          </a:prstGeom>
        </p:spPr>
      </p:pic>
      <p:pic>
        <p:nvPicPr>
          <p:cNvPr id="22" name="Picture 21" descr="1114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22" y="4176000"/>
            <a:ext cx="1638628" cy="360000"/>
          </a:xfrm>
          <a:prstGeom prst="rect">
            <a:avLst/>
          </a:prstGeom>
        </p:spPr>
      </p:pic>
      <p:pic>
        <p:nvPicPr>
          <p:cNvPr id="23" name="Picture 22" descr="1114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554" y="4176000"/>
            <a:ext cx="1560001" cy="360000"/>
          </a:xfrm>
          <a:prstGeom prst="rect">
            <a:avLst/>
          </a:prstGeom>
        </p:spPr>
      </p:pic>
      <p:pic>
        <p:nvPicPr>
          <p:cNvPr id="24" name="Picture 23" descr="1114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554" y="4926388"/>
            <a:ext cx="249230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643998" cy="5581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prior probability of retrieving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                     and                     from percentage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Since a document is either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a query,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18" name="Picture 17" descr="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1857364"/>
            <a:ext cx="5398216" cy="1512000"/>
          </a:xfrm>
          <a:prstGeom prst="rect">
            <a:avLst/>
          </a:prstGeom>
        </p:spPr>
      </p:pic>
      <p:pic>
        <p:nvPicPr>
          <p:cNvPr id="16" name="Picture 15" descr="111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6033396"/>
            <a:ext cx="4170373" cy="396000"/>
          </a:xfrm>
          <a:prstGeom prst="rect">
            <a:avLst/>
          </a:prstGeom>
        </p:spPr>
      </p:pic>
      <p:pic>
        <p:nvPicPr>
          <p:cNvPr id="19" name="Picture 18" descr="1114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0" y="1494000"/>
            <a:ext cx="1064573" cy="324000"/>
          </a:xfrm>
          <a:prstGeom prst="rect">
            <a:avLst/>
          </a:prstGeom>
        </p:spPr>
      </p:pic>
      <p:pic>
        <p:nvPicPr>
          <p:cNvPr id="20" name="Picture 19" descr="1115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86" y="1500174"/>
            <a:ext cx="983176" cy="324000"/>
          </a:xfrm>
          <a:prstGeom prst="rect">
            <a:avLst/>
          </a:prstGeom>
        </p:spPr>
      </p:pic>
      <p:pic>
        <p:nvPicPr>
          <p:cNvPr id="26" name="Picture 25" descr="111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731" y="3676504"/>
            <a:ext cx="1344005" cy="324000"/>
          </a:xfrm>
          <a:prstGeom prst="rect">
            <a:avLst/>
          </a:prstGeom>
        </p:spPr>
      </p:pic>
      <p:pic>
        <p:nvPicPr>
          <p:cNvPr id="27" name="Picture 26" descr="111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739" y="4429132"/>
            <a:ext cx="1344005" cy="324000"/>
          </a:xfrm>
          <a:prstGeom prst="rect">
            <a:avLst/>
          </a:prstGeom>
        </p:spPr>
      </p:pic>
      <p:pic>
        <p:nvPicPr>
          <p:cNvPr id="28" name="Picture 27" descr="1115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78" y="3712504"/>
            <a:ext cx="1232642" cy="288000"/>
          </a:xfrm>
          <a:prstGeom prst="rect">
            <a:avLst/>
          </a:prstGeom>
        </p:spPr>
      </p:pic>
      <p:pic>
        <p:nvPicPr>
          <p:cNvPr id="29" name="Picture 28" descr="1115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490" y="4426884"/>
            <a:ext cx="1232642" cy="2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86439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query q, ranking documents by                          is modeled under BIM as ranking them by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Easier: rank documents by their odds of relevance (gives same ranking &amp; we can ignore the common denominator)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is a constant for a given query - can be ignored</a:t>
            </a:r>
          </a:p>
        </p:txBody>
      </p:sp>
      <p:pic>
        <p:nvPicPr>
          <p:cNvPr id="12" name="Picture 11" descr="11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343512"/>
            <a:ext cx="6037866" cy="1872000"/>
          </a:xfrm>
          <a:prstGeom prst="rect">
            <a:avLst/>
          </a:prstGeom>
        </p:spPr>
      </p:pic>
      <p:pic>
        <p:nvPicPr>
          <p:cNvPr id="13" name="Picture 12" descr="111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34" y="1927340"/>
            <a:ext cx="1536004" cy="324000"/>
          </a:xfrm>
          <a:prstGeom prst="rect">
            <a:avLst/>
          </a:prstGeom>
        </p:spPr>
      </p:pic>
      <p:pic>
        <p:nvPicPr>
          <p:cNvPr id="14" name="Picture 13" descr="111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5500702"/>
            <a:ext cx="1135383" cy="540000"/>
          </a:xfrm>
          <a:prstGeom prst="rect">
            <a:avLst/>
          </a:prstGeom>
        </p:spPr>
      </p:pic>
      <p:pic>
        <p:nvPicPr>
          <p:cNvPr id="15" name="Picture 14" descr="111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60" y="1571612"/>
            <a:ext cx="1560005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785926"/>
            <a:ext cx="86439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It is at this point that we make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conditional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independence assumption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that the presence or absence of a word in a document is independent of the presence or absence of any other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4" y="3457694"/>
            <a:ext cx="4546283" cy="936000"/>
          </a:xfrm>
          <a:prstGeom prst="rect">
            <a:avLst/>
          </a:prstGeom>
        </p:spPr>
      </p:pic>
      <p:pic>
        <p:nvPicPr>
          <p:cNvPr id="11" name="Picture 10" descr="111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5029330"/>
            <a:ext cx="5134632" cy="9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Since each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either 0 or 1, we can separate the terms to give: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                                              be the probability of a term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appearing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                                              be the probability of a term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appearing in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Visualise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contingency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72372"/>
            <a:ext cx="8158235" cy="828000"/>
          </a:xfrm>
          <a:prstGeom prst="rect">
            <a:avLst/>
          </a:prstGeom>
        </p:spPr>
      </p:pic>
      <p:pic>
        <p:nvPicPr>
          <p:cNvPr id="11" name="Picture 10" descr="111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48834"/>
            <a:ext cx="7939079" cy="1152000"/>
          </a:xfrm>
          <a:prstGeom prst="rect">
            <a:avLst/>
          </a:prstGeom>
        </p:spPr>
      </p:pic>
      <p:pic>
        <p:nvPicPr>
          <p:cNvPr id="13" name="Picture 12" descr="1118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03" y="3409200"/>
            <a:ext cx="3066672" cy="360000"/>
          </a:xfrm>
          <a:prstGeom prst="rect">
            <a:avLst/>
          </a:prstGeom>
        </p:spPr>
      </p:pic>
      <p:pic>
        <p:nvPicPr>
          <p:cNvPr id="14" name="Picture 13" descr="1118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04" y="4143380"/>
            <a:ext cx="2944282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785926"/>
            <a:ext cx="86439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Additional simplifying assumption: terms not occurring in the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query are equally likely to occur in relevant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0, then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Now we need only to consider terms in the products that appear in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left product is over query terms found in the document and the right product is over query terms not found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198474"/>
            <a:ext cx="6524387" cy="9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520502"/>
            <a:ext cx="8643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Including the query terms found in the document into the right product, but simultaneously dividing through by them in the left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left product is still over query terms found in the document, but the right product is now over all query terms, hence constant for a particular query and can be ignored. 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The only quantity that needs to be estimated to rank documents </a:t>
            </a:r>
            <a:r>
              <a:rPr lang="en-US" sz="2200" dirty="0" err="1" smtClean="0">
                <a:solidFill>
                  <a:srgbClr val="00B050"/>
                </a:solidFill>
                <a:latin typeface="+mj-lt"/>
              </a:rPr>
              <a:t>w.r.t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 a query is the left product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Hence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Retrieval Status Value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(RSV) in this model: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529562"/>
            <a:ext cx="6252001" cy="828000"/>
          </a:xfrm>
          <a:prstGeom prst="rect">
            <a:avLst/>
          </a:prstGeom>
        </p:spPr>
      </p:pic>
      <p:pic>
        <p:nvPicPr>
          <p:cNvPr id="11" name="Picture 10" descr="11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5458520"/>
            <a:ext cx="6456006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 everything comes down to computing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RSV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We can equally rank documents using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log odds ratios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the terms in the query c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odds ratio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ratio of two odds: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the odds of the term appearing if the document is relevant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/(1 −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)), and (ii) the odds of the term appearing if the document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/(1 −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if a term has equal odds of appearing in relevant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documents, and ct is positive if it is more likely to appear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functions as a term weight, so that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    Operationally, we sum ct quantities in accumulators for query 	   	    terms appearing in documents, just as for the vector space 	    	 	    model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calculations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1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5286388"/>
            <a:ext cx="2215124" cy="396000"/>
          </a:xfrm>
          <a:prstGeom prst="rect">
            <a:avLst/>
          </a:prstGeom>
        </p:spPr>
      </p:pic>
      <p:pic>
        <p:nvPicPr>
          <p:cNvPr id="13" name="Picture 12" descr="11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0" y="2428868"/>
            <a:ext cx="5815383" cy="7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a query, estimate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c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whole collection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using a contingency table of counts of documents in the collection,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where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 that contain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avoid the possibility of zeroes (such as if every or no relevant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document has a particular term) there are different ways to apply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smoothing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" name="Picture 8" descr="11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643182"/>
            <a:ext cx="6553498" cy="1224000"/>
          </a:xfrm>
          <a:prstGeom prst="rect">
            <a:avLst/>
          </a:prstGeom>
        </p:spPr>
      </p:pic>
      <p:pic>
        <p:nvPicPr>
          <p:cNvPr id="11" name="Picture 10" descr="11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881264"/>
            <a:ext cx="5891002" cy="15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Exercise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Query: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health</a:t>
            </a: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plan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Doc1: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rejects allegations about his own bad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health</a:t>
            </a:r>
            <a:endParaRPr lang="de-DE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Doc2: The plan is to visit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endParaRPr lang="en-US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Doc3: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raises concerns with US health plan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reforms</a:t>
            </a:r>
            <a:endParaRPr lang="de-DE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Estimate the probability that the above documents are relevant to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query. Use a contingency table. These are the only three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Probability Estimates in Practice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Assuming that relevant documents are a very small percentage of the collection, approximate statistics for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by statistics from the whole collection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Hence,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(the probability of term occurrence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for a query)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log[(1 −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)/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] = log[(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]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≈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above approximation cannot easily be extended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Prabability</a:t>
            </a:r>
            <a:r>
              <a:rPr lang="en-US" sz="3600" dirty="0" smtClean="0"/>
              <a:t> Estimates in Practice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Statistics of relevant documents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can be estimated in various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ways: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❶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the frequency of term occurrence in known relevant documents (if known). This is the basis of probabilistic approaches to relevance feedback weighting in a feedback loop</a:t>
            </a: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Set as constant. E.g., assume that pt is constant over all terms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the query and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0.5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Each term is equally likely to occur in a relevant document, and so the pt and (1 −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factors cancel out in the expression for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RSV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Weak estimate, but doesn’t disagree violently with expectation that query terms appear in many but not all relevant documents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Combining this method with the earlier approximation for </a:t>
            </a:r>
            <a:r>
              <a:rPr lang="en-US" sz="20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0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the document ranking is determined simply by which query terms occur in documents scaled by their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weighting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For short documents (titles or abstracts) in one-pass retrieval situations, this estimate can be quite satisfactory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An Appraisal of Probabilistic Models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Among the oldest formal models in IR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Maron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Kuhns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1960: Since an IR system cannot predict with certainty which document is relevant, we should deal with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Assumptions for getting reasonable approximations of the needed probabilities (in the BIM):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Boolean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independence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Out-of-query terms do not affect retrieval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values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independent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An Appraisal of Probabilistic Models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357430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difference between ‘vector space’ and ‘probabilistic’ IR is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great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either case you build an information retrieval scheme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Difference: for probabilistic IR, at the end, you score queries not by cosine similarity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a vector space, but by a slightly different formula motivated by probability theory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14311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BIM was originally designed for short catalog records of fairly consistent length, and it works reasonably in these contexts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modern full-text search collections, a model should pay attention to term frequency and document length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BestMatch25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a.k.a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BM25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Okapi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sensitive to these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quantities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From 1994 until today, BM25 is one of the most widely used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robust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Overview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60"/>
            <a:ext cx="8505825" cy="5572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simplest score for document d is just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weighting of the query terms present in the document: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Improve this formula by factoring in the term frequency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td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document d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(Lave): length of document d (average document length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whole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document term frequency scaling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scaling by document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 descr="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214554"/>
            <a:ext cx="2135598" cy="720000"/>
          </a:xfrm>
          <a:prstGeom prst="rect">
            <a:avLst/>
          </a:prstGeom>
        </p:spPr>
      </p:pic>
      <p:pic>
        <p:nvPicPr>
          <p:cNvPr id="6" name="Picture 5" descr="113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643314"/>
            <a:ext cx="6262198" cy="75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929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the query is long, we might also use similar weighting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tq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the query 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term frequency scaling of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length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normalisation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queries (because retrieval is being done with respect to a single fixed query)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above tuning parameters should ideally be set to optimize performance on a development test collection. In the absence of such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experiments have shown reasonable values are to set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to a value between 1.2 and 2 and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 descr="1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428868"/>
            <a:ext cx="8024288" cy="82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Recap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571768"/>
            <a:ext cx="8505825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j-lt"/>
              </a:rPr>
              <a:t>Probabilistically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grounded approach to 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Ranking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Principle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Models: BIM, BM25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Assumptions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Resources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571768"/>
            <a:ext cx="8505825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Chapter 11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Probabilistic Approach to Retrieval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Given a user information need (represented as a query) and 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collection of documents (transformed into document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representations), a system must determine how well the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satisfy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Boolean or vector space models of IR: query-document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matching done in a formally defined but semantically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imprecise calculus of index terms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An IR system has an uncertain understanding of the user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query , and makes an uncertain guess of whether a document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satisfies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Probability theory provides a principled foundation for such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reasoning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under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uncertainty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Probabilistic models exploit this foundation to estimate how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likely it is that a document is relevant to a query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Probabilistic IR Models at a Glance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92971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Classical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model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principle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Binary Independence Model, BestMatch25 (Okapi)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 Bayesian networks for text retrieval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 Language model approach to 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Important recent work, competitive performance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Probabilistic methods are one of the oldest but also one of the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currently hottest topics in IR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Basic Probability Theory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20" y="1459792"/>
            <a:ext cx="88582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For events A and B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Joint probability P(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of both events occurring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Conditional probability P(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of event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occurring given that event</a:t>
            </a: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	B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has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occurred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  Chain rule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gives fundamental relationship between joint and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conditional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Similarly for the complement of an event           : </a:t>
            </a:r>
          </a:p>
          <a:p>
            <a:pPr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Partition rule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if B can be divided into an exhaustive set of disjoint</a:t>
            </a:r>
          </a:p>
          <a:p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subcases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then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is the sum of the probabilities of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subcases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special case of this rule gives: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497628"/>
            <a:ext cx="5960012" cy="360000"/>
          </a:xfrm>
          <a:prstGeom prst="rect">
            <a:avLst/>
          </a:prstGeom>
        </p:spPr>
      </p:pic>
      <p:pic>
        <p:nvPicPr>
          <p:cNvPr id="12" name="Picture 11" descr="110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4461760"/>
            <a:ext cx="2705999" cy="396000"/>
          </a:xfrm>
          <a:prstGeom prst="rect">
            <a:avLst/>
          </a:prstGeom>
        </p:spPr>
      </p:pic>
      <p:pic>
        <p:nvPicPr>
          <p:cNvPr id="13" name="Picture 12" descr="110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480" y="6069396"/>
            <a:ext cx="3008570" cy="360000"/>
          </a:xfrm>
          <a:prstGeom prst="rect">
            <a:avLst/>
          </a:prstGeom>
        </p:spPr>
      </p:pic>
      <p:pic>
        <p:nvPicPr>
          <p:cNvPr id="14" name="Picture 13" descr="1107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422" y="4071942"/>
            <a:ext cx="560770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Basic Probability Theory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20" y="1500174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’ Rule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inverting conditional probabilities: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Can be thought of as a way of updating probabilities: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Start off with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prior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(initial estimate of how likely event A is in the absence of any other information)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Derive a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posterior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after having seen the evidence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based on the likelihood of B occurring in the two cases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does or does not hold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Odds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an event provide a kind of multiplier for how probabilities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		Odds: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 descr="1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000240"/>
            <a:ext cx="6580607" cy="864000"/>
          </a:xfrm>
          <a:prstGeom prst="rect">
            <a:avLst/>
          </a:prstGeom>
        </p:spPr>
      </p:pic>
      <p:pic>
        <p:nvPicPr>
          <p:cNvPr id="19" name="Picture 18" descr="110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5643578"/>
            <a:ext cx="3167999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2086</Words>
  <Application>Microsoft Macintosh PowerPoint</Application>
  <PresentationFormat>On-screen Show (4:3)</PresentationFormat>
  <Paragraphs>365</Paragraphs>
  <Slides>33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 Unicode MS</vt:lpstr>
      <vt:lpstr>Calibri</vt:lpstr>
      <vt:lpstr>Courier New</vt:lpstr>
      <vt:lpstr>FangSong</vt:lpstr>
      <vt:lpstr>Lucida Sans</vt:lpstr>
      <vt:lpstr>ＭＳ Ｐゴシック</vt:lpstr>
      <vt:lpstr>Times New Roman</vt:lpstr>
      <vt:lpstr>Wingdings</vt:lpstr>
      <vt:lpstr>2_Office Theme</vt:lpstr>
      <vt:lpstr>Vergelijking</vt:lpstr>
      <vt:lpstr>Probabilistic Information Retrieval</vt:lpstr>
      <vt:lpstr>Outline</vt:lpstr>
      <vt:lpstr>Overview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Prabability Estimates in Practice</vt:lpstr>
      <vt:lpstr>Outline</vt:lpstr>
      <vt:lpstr>An Appraisal of Probabilistic Models</vt:lpstr>
      <vt:lpstr>An Appraisal of Probabilistic Models</vt:lpstr>
      <vt:lpstr>Okari BM25: A Nonbinary Model</vt:lpstr>
      <vt:lpstr>Okari BM25: A Nonbinary Model</vt:lpstr>
      <vt:lpstr>Okari BM25: A Nonbinary Model</vt:lpstr>
      <vt:lpstr>Recap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924</cp:revision>
  <cp:lastPrinted>2009-09-22T15:48:09Z</cp:lastPrinted>
  <dcterms:created xsi:type="dcterms:W3CDTF">2009-09-21T23:46:17Z</dcterms:created>
  <dcterms:modified xsi:type="dcterms:W3CDTF">2019-11-20T11:00:50Z</dcterms:modified>
</cp:coreProperties>
</file>