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764" r:id="rId2"/>
    <p:sldId id="374" r:id="rId3"/>
    <p:sldId id="732" r:id="rId4"/>
    <p:sldId id="733" r:id="rId5"/>
    <p:sldId id="734" r:id="rId6"/>
    <p:sldId id="735" r:id="rId7"/>
    <p:sldId id="736" r:id="rId8"/>
    <p:sldId id="737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52" r:id="rId19"/>
    <p:sldId id="749" r:id="rId20"/>
    <p:sldId id="765" r:id="rId21"/>
    <p:sldId id="750" r:id="rId22"/>
    <p:sldId id="751" r:id="rId23"/>
    <p:sldId id="753" r:id="rId24"/>
    <p:sldId id="754" r:id="rId25"/>
    <p:sldId id="755" r:id="rId26"/>
    <p:sldId id="756" r:id="rId27"/>
    <p:sldId id="757" r:id="rId28"/>
    <p:sldId id="758" r:id="rId29"/>
    <p:sldId id="759" r:id="rId30"/>
    <p:sldId id="760" r:id="rId31"/>
    <p:sldId id="761" r:id="rId32"/>
    <p:sldId id="762" r:id="rId33"/>
    <p:sldId id="763" r:id="rId34"/>
    <p:sldId id="766" r:id="rId3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BDD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72051" autoAdjust="0"/>
  </p:normalViewPr>
  <p:slideViewPr>
    <p:cSldViewPr>
      <p:cViewPr varScale="1">
        <p:scale>
          <a:sx n="131" d="100"/>
          <a:sy n="131" d="100"/>
        </p:scale>
        <p:origin x="1584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21.11.19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978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2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8541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4773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35734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694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1205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3179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92559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8954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61698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38868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976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878849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116895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93374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906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6683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00717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4474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C179A-A61A-412A-9F7A-76E8E8C0A2A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472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72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320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8837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CB7733-6F0D-411D-B834-1762F978CD8B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65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5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8794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EF5B40-41E5-4FCB-8246-8B4B2AD0B207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39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9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5110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2823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1918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877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Language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Shangsong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Liang</a:t>
            </a:r>
            <a:endParaRPr lang="zh-CN" altLang="en-US" dirty="0" smtClean="0"/>
          </a:p>
          <a:p>
            <a:r>
              <a:rPr lang="en-US" altLang="zh-CN" dirty="0" smtClean="0"/>
              <a:t>Sun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Yat-sen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University</a:t>
            </a:r>
            <a:endParaRPr lang="zh-CN" altLang="en-US" dirty="0" smtClean="0"/>
          </a:p>
          <a:p>
            <a:r>
              <a:rPr lang="en-US" altLang="zh-CN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Slides</a:t>
            </a:r>
            <a:r>
              <a:rPr lang="zh-CN" altLang="en-US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altLang="zh-CN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from</a:t>
            </a:r>
            <a:r>
              <a:rPr lang="zh-CN" altLang="en-US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0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0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0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0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0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84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Recall: 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 generative model 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2000240"/>
            <a:ext cx="9101048" cy="298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Naive </a:t>
            </a:r>
            <a:r>
              <a:rPr lang="en-US" sz="3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LM generative models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We want to classify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We want to classify a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. </a:t>
            </a:r>
            <a:endParaRPr lang="en-US" i="1" dirty="0" smtClean="0">
              <a:solidFill>
                <a:srgbClr val="0070C0"/>
              </a:solidFill>
              <a:latin typeface="Calibri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Classes: geographical regions like China, UK, Kenya.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		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Each document in the collection is a different class.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was generated by the generative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Assume that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was generated by a generative model.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Key question: Which of the classes is most likely to have generated the document?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Which document (=class) is most likely to have generated the query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?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</a:rPr>
              <a:t>Or: for which class do we have the most evidence? </a:t>
            </a:r>
            <a:r>
              <a:rPr lang="en-US" sz="2200" dirty="0" smtClean="0">
                <a:solidFill>
                  <a:srgbClr val="0070C0"/>
                </a:solidFill>
                <a:latin typeface="Calibri" charset="0"/>
              </a:rPr>
              <a:t>For which document (as the source of the query) do we have the most evidence?</a:t>
            </a:r>
            <a:endParaRPr lang="en-US" sz="2200" dirty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sz="3600" dirty="0" smtClean="0"/>
              <a:t>Using language models (LMs) for IR</a:t>
            </a:r>
            <a:endParaRPr lang="de-DE" sz="3600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LM = language model</a:t>
            </a:r>
            <a:endParaRPr lang="en-US" dirty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We view the document as a generative model that generates the query.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What we need to do: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Define the precise generative model we want to use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Estimate parameters (different parameters for each document’s model)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Smooth to avoid zeros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❼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Apply to query and find document most likely to have generated the query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❽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Present most likely document(s) to user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❾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Note that x – y is pretty much what we did in Naive </a:t>
            </a:r>
            <a:r>
              <a:rPr lang="en-US" dirty="0" err="1" smtClean="0">
                <a:solidFill>
                  <a:schemeClr val="tx1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chemeClr val="tx1"/>
                </a:solidFill>
                <a:latin typeface="Calibri" charset="0"/>
              </a:rPr>
              <a:t>. </a:t>
            </a: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chemeClr val="tx1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>
              <a:solidFill>
                <a:schemeClr val="tx1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What is a language model?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512"/>
            <a:ext cx="8505825" cy="4714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We can view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finite state automaton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as a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deterministic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language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i="1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model.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	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wish I wish I wish I wish . . .  Cannot generate: “wish I wish”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chemeClr val="tx1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or “I wish I”. Our basic model: each document was generated by a different automaton like this except that these automata are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probabilistic.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561066"/>
            <a:ext cx="3458719" cy="136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probabilistic language model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428736"/>
            <a:ext cx="8505825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This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is a one-state probabilistic finite-state automaton – a unigram language model – and the state emission distribution for its one state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. STOP is not a word, but a special symbol indicating that the automaton stops.  frog said that toad likes frog STOP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(string) = 0.01 · 0.03 · 0.04 · 0.01 · 0.02 · 0.01 · 0.02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= 0.0000000000048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1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2204438"/>
            <a:ext cx="1879917" cy="1296000"/>
          </a:xfrm>
          <a:prstGeom prst="rect">
            <a:avLst/>
          </a:prstGeom>
        </p:spPr>
      </p:pic>
      <p:pic>
        <p:nvPicPr>
          <p:cNvPr id="9" name="Picture 8" descr="1214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534" y="1571612"/>
            <a:ext cx="4404201" cy="21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42908" y="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different language model for each document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9143999" cy="5143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frog said that toad likes frog STOP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0.04 · 0.01 · 0.02 · 0.01 · 0.02 = 0.0000000000048 = 4.8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	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= 0.01 · 0.03 · 0.05 · 0.02 · 0.02 · 0.01 · 0.02 = 0.0000000000120 = 12 · 10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-12          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&lt; </a:t>
            </a: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(string|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i="1" baseline="-25000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	Thus, document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“more relevant” to the string “frog said that toad likes frog STOP” than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is.</a:t>
            </a:r>
            <a:endParaRPr lang="en-US" sz="2800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baseline="300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baseline="300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dirty="0" smtClean="0">
              <a:solidFill>
                <a:srgbClr val="0070C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10" name="Picture 9" descr="12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61066"/>
            <a:ext cx="8448137" cy="24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Using language models in IR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Each document is treated as (the basis for) a language model.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Given a query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Rank documents based on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same for all documents, so ignore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 is the prior – often treated as the same for all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But we can give a prior to “high-quality” documents, e.g., those with high </a:t>
            </a:r>
            <a:r>
              <a:rPr lang="en-US" sz="22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2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the probability of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70C0"/>
                </a:solidFill>
                <a:latin typeface="Calibri" charset="0"/>
              </a:rPr>
              <a:t> given </a:t>
            </a:r>
            <a:r>
              <a:rPr lang="en-US" i="1" dirty="0" smtClean="0">
                <a:solidFill>
                  <a:srgbClr val="0070C0"/>
                </a:solidFill>
                <a:latin typeface="Calibri" charset="0"/>
              </a:rPr>
              <a:t>d.</a:t>
            </a:r>
            <a:r>
              <a:rPr lang="en-US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So to rank documents according to relevance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, ranking according to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and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) is equivalent.</a:t>
            </a:r>
            <a:endParaRPr lang="en-US" dirty="0" smtClean="0">
              <a:solidFill>
                <a:srgbClr val="0070C0"/>
              </a:solidFill>
              <a:latin typeface="Calibri" charset="0"/>
              <a:cs typeface="Times New Roman" pitchFamily="16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2928934"/>
            <a:ext cx="2927283" cy="86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Where we are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143140"/>
            <a:ext cx="8505825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In the LM approach to IR, we attempt to model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query generation process.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Then we rank documents by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the probability that a query would be observed as a random sample from the respective document model.</a:t>
            </a:r>
            <a:endParaRPr lang="en-US" sz="2600" i="1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That is, we rank according to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Next: how do we compute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How to compute </a:t>
            </a:r>
            <a:r>
              <a:rPr lang="en-US" sz="40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40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</a:rPr>
              <a:t>)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make the same conditional independence assumption as for Naive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|: length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6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: the token occurring at position k in q)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This is equivalent to: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t,q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term frequency (# occurrences)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70C0"/>
                </a:solidFill>
                <a:latin typeface="Calibri" charset="0"/>
              </a:rPr>
              <a:t>Multinomial model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(omitting constant factor)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493000"/>
            <a:ext cx="6282743" cy="936000"/>
          </a:xfrm>
          <a:prstGeom prst="rect">
            <a:avLst/>
          </a:prstGeom>
        </p:spPr>
      </p:pic>
      <p:pic>
        <p:nvPicPr>
          <p:cNvPr id="7" name="Picture 6" descr="1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601" y="4429132"/>
            <a:ext cx="5312225" cy="9088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7848872" cy="63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09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Parameter estimation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60"/>
            <a:ext cx="9144000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Missing piece: Where do the parameters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smtClean="0">
                <a:solidFill>
                  <a:srgbClr val="000000"/>
                </a:solidFill>
                <a:latin typeface="Calibri" charset="0"/>
              </a:rPr>
              <a:t>) 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come from?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Start with maximum likelihood estimates (as we did for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	(|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|: length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;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tf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t,d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: # occurrences of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in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As in Naive 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Bayes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, we have a problem with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A single t with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 will make                                      zero.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We would give a single term “veto power”.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For example, for query [Michael Jackson top hits] a document about “top songs” (but not using the word “hits”) would have </a:t>
            </a:r>
            <a:r>
              <a:rPr lang="en-US" sz="25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5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500" i="1" dirty="0" err="1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500" i="1" baseline="-25000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) = 0. – That’s bad.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500" dirty="0" smtClean="0">
                <a:solidFill>
                  <a:srgbClr val="0070C0"/>
                </a:solidFill>
                <a:latin typeface="Calibri" charset="0"/>
              </a:rPr>
              <a:t>We need to smooth the estimates</a:t>
            </a:r>
            <a:r>
              <a:rPr lang="en-US" sz="2500" dirty="0" smtClean="0">
                <a:solidFill>
                  <a:srgbClr val="000000"/>
                </a:solidFill>
                <a:latin typeface="Calibri" charset="0"/>
              </a:rPr>
              <a:t> to avoid zeros.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5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2355721"/>
            <a:ext cx="2569692" cy="930403"/>
          </a:xfrm>
          <a:prstGeom prst="rect">
            <a:avLst/>
          </a:prstGeom>
        </p:spPr>
      </p:pic>
      <p:pic>
        <p:nvPicPr>
          <p:cNvPr id="12" name="Picture 11" descr="122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64" y="4248008"/>
            <a:ext cx="2628008" cy="32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Smoothing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Key intuition: A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nonoccurring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term is possible (even though it didn’t occur), . . 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. . . but no more likely than would be expected by chance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Notation: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collection model;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</a:rPr>
              <a:t>cf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: the number of occurrences of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in the collection;                     : the total number of tokens in the collection.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We will use                 to “smooth” </a:t>
            </a:r>
            <a:r>
              <a:rPr lang="en-US" sz="28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t</a:t>
            </a:r>
            <a:r>
              <a:rPr lang="en-US" sz="2800" dirty="0" err="1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800" i="1" dirty="0" err="1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alibri" charset="0"/>
              </a:rPr>
              <a:t>) away from zero.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 </a:t>
            </a:r>
            <a:endParaRPr lang="en-US" sz="2600" dirty="0" smtClean="0">
              <a:solidFill>
                <a:srgbClr val="0070C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22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51" y="5643578"/>
            <a:ext cx="1252803" cy="504000"/>
          </a:xfrm>
          <a:prstGeom prst="rect">
            <a:avLst/>
          </a:prstGeom>
        </p:spPr>
      </p:pic>
      <p:pic>
        <p:nvPicPr>
          <p:cNvPr id="9" name="Picture 8" descr="122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0" y="4688058"/>
            <a:ext cx="2684579" cy="972000"/>
          </a:xfrm>
          <a:prstGeom prst="rect">
            <a:avLst/>
          </a:prstGeom>
        </p:spPr>
      </p:pic>
      <p:pic>
        <p:nvPicPr>
          <p:cNvPr id="15" name="Picture 14" descr="122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3786190"/>
            <a:ext cx="1452000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=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 + (1 -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|</a:t>
            </a:r>
            <a:r>
              <a:rPr lang="en-US" sz="2600" i="1" dirty="0" err="1" smtClean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2600" i="1" baseline="-25000" dirty="0" err="1" smtClean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Mixes the probability from the document with the general collection frequency of the word.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High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“conjunctive-like” search – tends to retrieve documents containing all query words.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Low value of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more disjunctive, suitable for long queries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Correctly setting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is very important for good performance.</a:t>
            </a: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Mixture model: Summary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928826"/>
            <a:ext cx="8505825" cy="45720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What we model: The user has a document in mind and generates the query from this document.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equation represents the probability that the document that the user had in mind was in fact this one.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315248"/>
            <a:ext cx="6566891" cy="8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Example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Jackson was one of the most talented entertainers of all time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anointed himself King of Pop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Michael Jackson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[(0/11 + 1/18)/2] · [(1/11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0.003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[(1/7 + 1/18)/2] · [(1/7 + 2/18)/2]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≈ 0.013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Exercise: Compute ranking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85926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Collection: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1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Xerox reports a profit but revenue is down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Lucene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narrows quarter loss but decreases further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Query </a:t>
            </a:r>
            <a:r>
              <a:rPr lang="en-US" sz="2600" i="1" dirty="0" smtClean="0">
                <a:solidFill>
                  <a:srgbClr val="000000"/>
                </a:solidFill>
                <a:latin typeface="Calibri"/>
                <a:cs typeface="Calibri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revenue down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Use mixture model with </a:t>
            </a:r>
            <a:r>
              <a:rPr lang="el-GR" sz="2600" i="1" dirty="0" smtClean="0">
                <a:solidFill>
                  <a:srgbClr val="000000"/>
                </a:solidFill>
                <a:latin typeface="Calibri"/>
                <a:cs typeface="Calibri"/>
              </a:rPr>
              <a:t>λ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= 1/2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[(1/8 + 1/16)/2] = 1/8 · 3/32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3/256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P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q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|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) = [(1/8 + 2/16)/2] · [(0/8 + 1/16)/2] = 1/8 · 1/32 =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Calibri"/>
              </a:rPr>
              <a:t>	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1/256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Ranking: 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i="1" baseline="-25000" dirty="0" smtClean="0">
                <a:solidFill>
                  <a:srgbClr val="000000"/>
                </a:solidFill>
                <a:latin typeface="Calibri" charset="0"/>
              </a:rPr>
              <a:t>2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&gt; 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</a:rPr>
              <a:t>d</a:t>
            </a:r>
            <a:r>
              <a:rPr lang="en-US" sz="2600" baseline="-25000" dirty="0" smtClean="0">
                <a:solidFill>
                  <a:srgbClr val="000000"/>
                </a:solidFill>
                <a:latin typeface="Calibri" charset="0"/>
              </a:rPr>
              <a:t>1</a:t>
            </a: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Naive 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85736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Different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smoothing methods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: mixture model vs. add-one</a:t>
            </a:r>
            <a:endParaRPr lang="en-US" sz="2600" i="1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We classify the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query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LMs; we classify </a:t>
            </a:r>
            <a:r>
              <a:rPr lang="en-US" sz="2600" dirty="0" smtClean="0">
                <a:solidFill>
                  <a:srgbClr val="0070C0"/>
                </a:solidFill>
                <a:latin typeface="Calibri"/>
                <a:cs typeface="Calibri"/>
              </a:rPr>
              <a:t>documents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in text classification.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Each document is a class in LMs vs. classes are human-defined in text classification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The formal model is the same: multinomial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Actually: The way we presented Naive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, it’s not a true multinomial model, but it’s equivalent.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 (</a:t>
            </a: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tf-idf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vs. LM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357298"/>
            <a:ext cx="8505825" cy="528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6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	The language modeling approach always does better in these experiments . . .   . . . but note that where the approach shows significant gains is at higher levels of recall.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7" name="Picture 6" descr="1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471512"/>
            <a:ext cx="7394810" cy="367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 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(1)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643050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LMs have some things in common with vector space models.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Term frequency is directed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But it is not scaled in LMs.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Cosine normalization does something similar for vector space.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sz="2600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Terms rare in the general collection, but common in some documents will have a greater influence on the ranking.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 (2)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500174"/>
            <a:ext cx="8505825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commonalities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Term frequency is directly in the model.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Probabilities are inherently “length-normalized”.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Mixing document and collection frequencies has an effect similar to </a:t>
            </a:r>
            <a:r>
              <a:rPr lang="en-US" dirty="0" err="1" smtClean="0">
                <a:solidFill>
                  <a:srgbClr val="000000"/>
                </a:solidFill>
                <a:latin typeface="Calibri"/>
                <a:cs typeface="Calibri"/>
              </a:rPr>
              <a:t>idf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. 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 vs. vector space model: differences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LMs: based on probability theory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Vector space: based on similarity, a geometric/ linear algebra notion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Collection frequency vs. document frequency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Details of term frequency, length normalization etc.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Language models for IR: Assumptions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: Queries and documents are objects of same type.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Not true!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There are other LMs for IR that do not make this assumption.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The vector space model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Simplifying assumption: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Terms are conditionally independent.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Again, vector space model (and Naive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Bayes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makes the same assumption.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Cleaner statement of assumptions than vector space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Thus, better theoretical foundation than vector space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… but “pure” LMs perform much worse than “tuned” LMs.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428868"/>
            <a:ext cx="9005887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Chapter 12 of IR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Resources at 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http://ifnlp.org/ir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Ponte and Croft’s 1998 SIGIR paper (one of the first on LMs in IR) 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Lemur toolkit (good support for LMs in IR)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316416" cy="3492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157193"/>
            <a:ext cx="542523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133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Indexing anchor text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is often a better description of a page’s content than the page itself.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Anchor text can be weighted more highly than the text page.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A Google bomb is a search with “bad” results due to maliciously manipulated anchor text.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[dangerous cult] on  Google, Bing, Yahoo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457200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4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endParaRPr lang="en-US" sz="4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38113" y="2203475"/>
            <a:ext cx="8505825" cy="4868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Model: a web surfer doing a random walk on the web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</a:rPr>
              <a:t>Formalization: Markov chain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is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long-term visit rate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of the random surfer or the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steady-state distribution.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Need </a:t>
            </a:r>
            <a:r>
              <a:rPr lang="en-US" sz="2600" dirty="0" smtClean="0">
                <a:solidFill>
                  <a:srgbClr val="0070C0"/>
                </a:solidFill>
                <a:latin typeface="Calibri" charset="0"/>
                <a:cs typeface="Times New Roman" pitchFamily="16" charset="0"/>
              </a:rPr>
              <a:t>teleportation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to ensure well-defined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endParaRPr lang="en-US" sz="2600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Power method to compute </a:t>
            </a:r>
            <a:r>
              <a:rPr lang="en-US" sz="26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PageRank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 </a:t>
            </a:r>
            <a:endParaRPr lang="en-US" sz="2600" dirty="0">
              <a:solidFill>
                <a:srgbClr val="000000"/>
              </a:solidFill>
              <a:latin typeface="Calibri" charset="0"/>
            </a:endParaRPr>
          </a:p>
          <a:p>
            <a:pPr marL="736600" lvl="1" indent="-279400">
              <a:spcBef>
                <a:spcPts val="600"/>
              </a:spcBef>
              <a:buClr>
                <a:srgbClr val="357E69"/>
              </a:buClr>
              <a:buSzPct val="100000"/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err="1" smtClean="0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dirty="0" smtClean="0">
                <a:solidFill>
                  <a:srgbClr val="000000"/>
                </a:solidFill>
                <a:latin typeface="Calibri" charset="0"/>
              </a:rPr>
              <a:t> is the principal left eigenvector of the transition probability matrix.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C13723F-C7CF-4959-AA66-D9979F7F0C39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53" name="Text Box 2"/>
          <p:cNvSpPr txBox="1">
            <a:spLocks noChangeArrowheads="1"/>
          </p:cNvSpPr>
          <p:nvPr/>
        </p:nvSpPr>
        <p:spPr bwMode="auto">
          <a:xfrm>
            <a:off x="214313" y="12700"/>
            <a:ext cx="84709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Computing </a:t>
            </a:r>
            <a:r>
              <a:rPr lang="en-US" sz="3600" dirty="0" err="1">
                <a:solidFill>
                  <a:srgbClr val="000000"/>
                </a:solidFill>
                <a:latin typeface="Calibri" charset="0"/>
              </a:rPr>
              <a:t>PageRank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: Power 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method</a:t>
            </a:r>
            <a:endParaRPr lang="en-US" sz="30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57354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625" y="1487488"/>
          <a:ext cx="7643839" cy="4084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7201"/>
                <a:gridCol w="1542807"/>
                <a:gridCol w="1380406"/>
                <a:gridCol w="1542779"/>
                <a:gridCol w="1345323"/>
                <a:gridCol w="1345323"/>
              </a:tblGrid>
              <a:tr h="758737">
                <a:tc>
                  <a:txBody>
                    <a:bodyPr/>
                    <a:lstStyle/>
                    <a:p>
                      <a:endParaRPr lang="de-DE" sz="2200" b="0" i="1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1</a:t>
                      </a:r>
                      <a:endParaRPr lang="de-DE" sz="2200" b="0" dirty="0"/>
                    </a:p>
                    <a:p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1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x</a:t>
                      </a:r>
                      <a:r>
                        <a:rPr lang="en-US" sz="2200" b="0" baseline="-25000" dirty="0" smtClean="0"/>
                        <a:t>2</a:t>
                      </a:r>
                      <a:endParaRPr lang="de-DE" sz="22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P</a:t>
                      </a:r>
                      <a:r>
                        <a:rPr lang="en-US" sz="2200" b="0" baseline="-25000" dirty="0" smtClean="0"/>
                        <a:t>t</a:t>
                      </a:r>
                      <a:r>
                        <a:rPr lang="en-US" sz="2200" b="0" dirty="0" smtClean="0"/>
                        <a:t>(d</a:t>
                      </a:r>
                      <a:r>
                        <a:rPr lang="en-US" sz="2200" b="0" baseline="-25000" dirty="0" smtClean="0"/>
                        <a:t>2</a:t>
                      </a:r>
                      <a:r>
                        <a:rPr lang="en-US" sz="2200" b="0" dirty="0" smtClean="0"/>
                        <a:t>)</a:t>
                      </a:r>
                      <a:endParaRPr lang="de-DE" sz="2200" b="0" i="1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38198"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11</a:t>
                      </a:r>
                      <a:r>
                        <a:rPr lang="en-US" sz="2200" dirty="0" smtClean="0"/>
                        <a:t> = 0.1</a:t>
                      </a:r>
                      <a:endParaRPr lang="de-DE" sz="2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21</a:t>
                      </a:r>
                      <a:r>
                        <a:rPr lang="en-US" sz="2200" dirty="0" smtClean="0"/>
                        <a:t> = 0.3</a:t>
                      </a:r>
                      <a:endParaRPr lang="de-DE" sz="2200" i="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12</a:t>
                      </a:r>
                      <a:r>
                        <a:rPr lang="en-US" sz="2200" dirty="0" smtClean="0"/>
                        <a:t> = 0.9</a:t>
                      </a:r>
                      <a:endParaRPr lang="de-DE" sz="2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</a:t>
                      </a:r>
                      <a:r>
                        <a:rPr lang="en-US" sz="2200" baseline="-25000" dirty="0" smtClean="0"/>
                        <a:t>22</a:t>
                      </a:r>
                      <a:r>
                        <a:rPr lang="en-US" sz="2200" dirty="0" smtClean="0"/>
                        <a:t> = 0.7</a:t>
                      </a:r>
                      <a:endParaRPr lang="de-DE" sz="2200" i="0" dirty="0" smtClean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200" i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0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endParaRPr lang="en-US" sz="22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1</a:t>
                      </a:r>
                      <a:endParaRPr lang="de-DE" sz="220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2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0.76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3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/>
                        <a:t>3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0.252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0.748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0.2496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0.7504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xP</a:t>
                      </a:r>
                      <a:r>
                        <a:rPr lang="en-US" sz="2200" baseline="30000" dirty="0" smtClean="0"/>
                        <a:t>4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0498">
                <a:tc>
                  <a:txBody>
                    <a:bodyPr/>
                    <a:lstStyle/>
                    <a:p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.</a:t>
                      </a:r>
                      <a:r>
                        <a:rPr lang="en-US" sz="2200" baseline="0" dirty="0" smtClean="0"/>
                        <a:t> . .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. . .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489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</a:t>
                      </a:r>
                      <a:r>
                        <a:rPr lang="en-US" sz="2200" baseline="-25000" dirty="0" smtClean="0">
                          <a:latin typeface="Calibri"/>
                          <a:cs typeface="Calibri"/>
                        </a:rPr>
                        <a:t>∞</a:t>
                      </a:r>
                      <a:endParaRPr lang="de-DE" sz="2200" i="0" baseline="-25000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smtClean="0"/>
                        <a:t>0.25</a:t>
                      </a:r>
                      <a:endParaRPr lang="de-DE" sz="22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0.75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=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xP</a:t>
                      </a:r>
                      <a:r>
                        <a:rPr lang="en-US" sz="2200" baseline="30000" dirty="0" smtClean="0"/>
                        <a:t>∞</a:t>
                      </a:r>
                      <a:endParaRPr lang="de-DE" sz="2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4038" y="5586413"/>
            <a:ext cx="55895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vector =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(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baseline="-25000" dirty="0">
                <a:solidFill>
                  <a:srgbClr val="000000"/>
                </a:solidFill>
                <a:latin typeface="Symbol" pitchFamily="18" charset="2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 (0.25, 0.75)</a:t>
            </a:r>
            <a:endParaRPr lang="en-US" i="1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11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21</a:t>
            </a:r>
            <a:endParaRPr lang="de-DE" baseline="-15000" dirty="0">
              <a:solidFill>
                <a:schemeClr val="tx1"/>
              </a:solidFill>
              <a:latin typeface="+mj-lt"/>
            </a:endParaRPr>
          </a:p>
          <a:p>
            <a:pPr marL="0" lvl="1" inden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 =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12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+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t-1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baseline="-15000" dirty="0" smtClean="0">
                <a:solidFill>
                  <a:schemeClr val="tx1"/>
                </a:solidFill>
                <a:latin typeface="+mj-lt"/>
                <a:cs typeface="Calibri"/>
              </a:rPr>
              <a:t>·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+mj-lt"/>
              </a:rPr>
              <a:t>22</a:t>
            </a:r>
            <a:endParaRPr lang="de-DE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2952750" y="564673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3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646738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7000875" y="3071813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4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071813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7000875" y="393223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5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932238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000875" y="435768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6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357688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00875" y="521493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7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5214938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000875" y="350043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18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500438"/>
                        <a:ext cx="1905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A8D78A3-111C-403E-AD20-054D0BDE1A8E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0099" name="Text Box 2"/>
          <p:cNvSpPr txBox="1">
            <a:spLocks noChangeArrowheads="1"/>
          </p:cNvSpPr>
          <p:nvPr/>
        </p:nvSpPr>
        <p:spPr bwMode="auto">
          <a:xfrm>
            <a:off x="244475" y="0"/>
            <a:ext cx="86852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HITS: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H</a:t>
            </a:r>
            <a:r>
              <a:rPr lang="en-US" sz="3600" dirty="0" smtClean="0">
                <a:solidFill>
                  <a:srgbClr val="000000"/>
                </a:solidFill>
                <a:latin typeface="Calibri" charset="0"/>
              </a:rPr>
              <a:t>ubs </a:t>
            </a:r>
            <a:r>
              <a:rPr lang="en-US" sz="3600" dirty="0">
                <a:solidFill>
                  <a:srgbClr val="000000"/>
                </a:solidFill>
                <a:latin typeface="Calibri" charset="0"/>
              </a:rPr>
              <a:t>and authorities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260101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50018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02F434E-3012-404B-9CFB-50E58613F356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85699" name="Text Box 2"/>
          <p:cNvSpPr txBox="1">
            <a:spLocks noChangeArrowheads="1"/>
          </p:cNvSpPr>
          <p:nvPr/>
        </p:nvSpPr>
        <p:spPr bwMode="auto">
          <a:xfrm>
            <a:off x="285750" y="12700"/>
            <a:ext cx="839946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update rules</a:t>
            </a:r>
            <a:endParaRPr lang="en-US" sz="36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0" name="Text Box 3"/>
          <p:cNvSpPr txBox="1">
            <a:spLocks noChangeArrowheads="1"/>
          </p:cNvSpPr>
          <p:nvPr/>
        </p:nvSpPr>
        <p:spPr bwMode="auto">
          <a:xfrm>
            <a:off x="138113" y="1571612"/>
            <a:ext cx="8505825" cy="49292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</a:t>
            </a: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link matrix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hub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: vector of authority scores</a:t>
            </a:r>
          </a:p>
          <a:p>
            <a:pPr marL="336550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HITS algorithm: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Compute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Iterate until convergence</a:t>
            </a:r>
          </a:p>
          <a:p>
            <a:pPr marL="1079500" lvl="1" indent="-336550">
              <a:spcBef>
                <a:spcPts val="700"/>
              </a:spcBef>
              <a:buClr>
                <a:srgbClr val="437085"/>
              </a:buClr>
              <a:buFont typeface="Wingdings" charset="2"/>
              <a:buChar char="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Output (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) list of hubs ranked according to hub score and (ii) list of authorities ranked according to authority score</a:t>
            </a:r>
          </a:p>
          <a:p>
            <a:pPr marL="736600" lvl="1" indent="-279400">
              <a:spcBef>
                <a:spcPts val="600"/>
              </a:spcBef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22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85701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452674" y="347980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3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74" y="347980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/>
        </p:nvGraphicFramePr>
        <p:xfrm>
          <a:off x="3095616" y="355124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4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16" y="355124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/>
        </p:nvGraphicFramePr>
        <p:xfrm>
          <a:off x="2448000" y="4000504"/>
          <a:ext cx="209709" cy="1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5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000" y="4000504"/>
                        <a:ext cx="209709" cy="1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/>
        </p:nvGraphicFramePr>
        <p:xfrm>
          <a:off x="3214678" y="397986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6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97986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8" name="Object 12"/>
          <p:cNvGraphicFramePr>
            <a:graphicFrameLocks noChangeAspect="1"/>
          </p:cNvGraphicFramePr>
          <p:nvPr/>
        </p:nvGraphicFramePr>
        <p:xfrm>
          <a:off x="571472" y="2551107"/>
          <a:ext cx="1905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7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551107"/>
                        <a:ext cx="190500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9" name="Object 13"/>
          <p:cNvGraphicFramePr>
            <a:graphicFrameLocks noChangeAspect="1"/>
          </p:cNvGraphicFramePr>
          <p:nvPr/>
        </p:nvGraphicFramePr>
        <p:xfrm>
          <a:off x="595286" y="2051041"/>
          <a:ext cx="190500" cy="16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48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86" y="2051041"/>
                        <a:ext cx="190500" cy="16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74825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>
                <a:solidFill>
                  <a:srgbClr val="BDD3E9"/>
                </a:solidFill>
                <a:latin typeface="Calibri" charset="0"/>
              </a:rPr>
              <a:t>Recap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Language models</a:t>
            </a:r>
            <a:endParaRPr lang="en-US" sz="34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Language Models for IR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8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4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400" dirty="0" smtClean="0">
                <a:solidFill>
                  <a:srgbClr val="BDD3E9"/>
                </a:solidFill>
                <a:latin typeface="Calibri" charset="0"/>
              </a:rPr>
              <a:t>Discussion</a:t>
            </a:r>
            <a:endParaRPr lang="en-US" sz="3400" dirty="0">
              <a:solidFill>
                <a:srgbClr val="BDD3E9"/>
              </a:solidFill>
              <a:latin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1473</Words>
  <Application>Microsoft Macintosh PowerPoint</Application>
  <PresentationFormat>On-screen Show (4:3)</PresentationFormat>
  <Paragraphs>319</Paragraphs>
  <Slides>34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Courier New</vt:lpstr>
      <vt:lpstr>Lucida Sans</vt:lpstr>
      <vt:lpstr>ＭＳ Ｐゴシック</vt:lpstr>
      <vt:lpstr>Symbol</vt:lpstr>
      <vt:lpstr>Times New Roman</vt:lpstr>
      <vt:lpstr>Wingdings</vt:lpstr>
      <vt:lpstr>Calibri</vt:lpstr>
      <vt:lpstr>2_Office Theme</vt:lpstr>
      <vt:lpstr>Vergelijking</vt:lpstr>
      <vt:lpstr>Language Model for IR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Using language models (LMs) for IR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Shangsong Liang</cp:lastModifiedBy>
  <cp:revision>770</cp:revision>
  <cp:lastPrinted>2009-09-22T15:48:09Z</cp:lastPrinted>
  <dcterms:created xsi:type="dcterms:W3CDTF">2009-09-21T23:46:17Z</dcterms:created>
  <dcterms:modified xsi:type="dcterms:W3CDTF">2019-11-21T05:59:37Z</dcterms:modified>
</cp:coreProperties>
</file>