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bc128ca1a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bc128ca1a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bc128ca1a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bc128ca1a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bc128ca1a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bc128ca1a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bc128ca1a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bc128ca1a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bc128ca1a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bc128ca1a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bc128ca1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bc128ca1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bc128ca1a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bc128ca1a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bc128ca1a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bc128ca1a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bc128ca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bc128ca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f25f3f8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f25f3f8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bc128ca1a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bc128ca1a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bc128ca1a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bc128ca1a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bc128ca1a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bc128ca1a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3D85C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34425" y="417500"/>
            <a:ext cx="5542800" cy="75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ts val="891"/>
              <a:buNone/>
            </a:pPr>
            <a:r>
              <a:rPr lang="es" sz="4280">
                <a:solidFill>
                  <a:schemeClr val="dk1"/>
                </a:solidFill>
              </a:rPr>
              <a:t>Introducción a </a:t>
            </a:r>
            <a:r>
              <a:rPr lang="es" sz="4280">
                <a:solidFill>
                  <a:schemeClr val="dk1"/>
                </a:solidFill>
              </a:rPr>
              <a:t>R</a:t>
            </a:r>
            <a:r>
              <a:rPr lang="es" sz="4280">
                <a:solidFill>
                  <a:schemeClr val="dk1"/>
                </a:solidFill>
              </a:rPr>
              <a:t>XJS</a:t>
            </a:r>
            <a:endParaRPr sz="4280">
              <a:solidFill>
                <a:schemeClr val="dk1"/>
              </a:solidFill>
            </a:endParaRPr>
          </a:p>
        </p:txBody>
      </p:sp>
      <p:pic>
        <p:nvPicPr>
          <p:cNvPr id="86" name="Google Shape;86;p13"/>
          <p:cNvPicPr preferRelativeResize="0"/>
          <p:nvPr/>
        </p:nvPicPr>
        <p:blipFill>
          <a:blip r:embed="rId3">
            <a:alphaModFix/>
          </a:blip>
          <a:stretch>
            <a:fillRect/>
          </a:stretch>
        </p:blipFill>
        <p:spPr>
          <a:xfrm>
            <a:off x="5570000" y="286225"/>
            <a:ext cx="2974600" cy="2974600"/>
          </a:xfrm>
          <a:prstGeom prst="rect">
            <a:avLst/>
          </a:prstGeom>
          <a:noFill/>
          <a:ln>
            <a:noFill/>
          </a:ln>
        </p:spPr>
      </p:pic>
      <p:sp>
        <p:nvSpPr>
          <p:cNvPr id="87" name="Google Shape;87;p13"/>
          <p:cNvSpPr txBox="1"/>
          <p:nvPr/>
        </p:nvSpPr>
        <p:spPr>
          <a:xfrm>
            <a:off x="927675" y="1284250"/>
            <a:ext cx="3362100" cy="2919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000"/>
              </a:spcBef>
              <a:spcAft>
                <a:spcPts val="0"/>
              </a:spcAft>
              <a:buClr>
                <a:srgbClr val="FFFFFF"/>
              </a:buClr>
              <a:buSzPts val="1600"/>
              <a:buFont typeface="Roboto"/>
              <a:buAutoNum type="arabicPeriod"/>
            </a:pPr>
            <a:r>
              <a:rPr lang="es" sz="1600">
                <a:solidFill>
                  <a:srgbClr val="FFFFFF"/>
                </a:solidFill>
                <a:latin typeface="Roboto"/>
                <a:ea typeface="Roboto"/>
                <a:cs typeface="Roboto"/>
                <a:sym typeface="Roboto"/>
              </a:rPr>
              <a:t>Asincronismo</a:t>
            </a:r>
            <a:endParaRPr sz="1600">
              <a:solidFill>
                <a:srgbClr val="FFFFFF"/>
              </a:solidFill>
              <a:latin typeface="Roboto"/>
              <a:ea typeface="Roboto"/>
              <a:cs typeface="Roboto"/>
              <a:sym typeface="Roboto"/>
            </a:endParaRPr>
          </a:p>
          <a:p>
            <a:pPr indent="-330200" lvl="0" marL="457200" rtl="0" algn="l">
              <a:lnSpc>
                <a:spcPct val="150000"/>
              </a:lnSpc>
              <a:spcBef>
                <a:spcPts val="1000"/>
              </a:spcBef>
              <a:spcAft>
                <a:spcPts val="0"/>
              </a:spcAft>
              <a:buClr>
                <a:srgbClr val="FFFFFF"/>
              </a:buClr>
              <a:buSzPts val="1600"/>
              <a:buFont typeface="Roboto"/>
              <a:buAutoNum type="arabicPeriod"/>
            </a:pPr>
            <a:r>
              <a:rPr lang="es" sz="1600">
                <a:solidFill>
                  <a:srgbClr val="FFFFFF"/>
                </a:solidFill>
                <a:latin typeface="Roboto"/>
                <a:ea typeface="Roboto"/>
                <a:cs typeface="Roboto"/>
                <a:sym typeface="Roboto"/>
              </a:rPr>
              <a:t>Arquitecturas pull y push</a:t>
            </a:r>
            <a:endParaRPr sz="1600">
              <a:solidFill>
                <a:srgbClr val="FFFFFF"/>
              </a:solidFill>
              <a:latin typeface="Roboto"/>
              <a:ea typeface="Roboto"/>
              <a:cs typeface="Roboto"/>
              <a:sym typeface="Roboto"/>
            </a:endParaRPr>
          </a:p>
          <a:p>
            <a:pPr indent="-330200" lvl="0" marL="457200" rtl="0" algn="l">
              <a:lnSpc>
                <a:spcPct val="150000"/>
              </a:lnSpc>
              <a:spcBef>
                <a:spcPts val="1000"/>
              </a:spcBef>
              <a:spcAft>
                <a:spcPts val="0"/>
              </a:spcAft>
              <a:buClr>
                <a:srgbClr val="FFFFFF"/>
              </a:buClr>
              <a:buSzPts val="1600"/>
              <a:buFont typeface="Roboto"/>
              <a:buAutoNum type="arabicPeriod"/>
            </a:pPr>
            <a:r>
              <a:rPr lang="es" sz="1600">
                <a:solidFill>
                  <a:srgbClr val="FFFFFF"/>
                </a:solidFill>
                <a:latin typeface="Roboto"/>
                <a:ea typeface="Roboto"/>
                <a:cs typeface="Roboto"/>
                <a:sym typeface="Roboto"/>
              </a:rPr>
              <a:t>Entendiendo RxJs </a:t>
            </a:r>
            <a:endParaRPr sz="1600">
              <a:solidFill>
                <a:srgbClr val="FFFFFF"/>
              </a:solidFill>
              <a:latin typeface="Roboto"/>
              <a:ea typeface="Roboto"/>
              <a:cs typeface="Roboto"/>
              <a:sym typeface="Roboto"/>
            </a:endParaRPr>
          </a:p>
          <a:p>
            <a:pPr indent="-330200" lvl="0" marL="457200" rtl="0" algn="l">
              <a:lnSpc>
                <a:spcPct val="150000"/>
              </a:lnSpc>
              <a:spcBef>
                <a:spcPts val="1000"/>
              </a:spcBef>
              <a:spcAft>
                <a:spcPts val="0"/>
              </a:spcAft>
              <a:buClr>
                <a:srgbClr val="FFFFFF"/>
              </a:buClr>
              <a:buSzPts val="1600"/>
              <a:buFont typeface="Roboto"/>
              <a:buAutoNum type="arabicPeriod"/>
            </a:pPr>
            <a:r>
              <a:rPr lang="es" sz="1600">
                <a:solidFill>
                  <a:srgbClr val="FFFFFF"/>
                </a:solidFill>
                <a:latin typeface="Roboto"/>
                <a:ea typeface="Roboto"/>
                <a:cs typeface="Roboto"/>
                <a:sym typeface="Roboto"/>
              </a:rPr>
              <a:t>Observables</a:t>
            </a:r>
            <a:endParaRPr sz="1600">
              <a:solidFill>
                <a:srgbClr val="FFFFFF"/>
              </a:solidFill>
              <a:latin typeface="Roboto"/>
              <a:ea typeface="Roboto"/>
              <a:cs typeface="Roboto"/>
              <a:sym typeface="Roboto"/>
            </a:endParaRPr>
          </a:p>
          <a:p>
            <a:pPr indent="-330200" lvl="0" marL="457200" rtl="0" algn="l">
              <a:lnSpc>
                <a:spcPct val="150000"/>
              </a:lnSpc>
              <a:spcBef>
                <a:spcPts val="1000"/>
              </a:spcBef>
              <a:spcAft>
                <a:spcPts val="0"/>
              </a:spcAft>
              <a:buClr>
                <a:srgbClr val="FFFFFF"/>
              </a:buClr>
              <a:buSzPts val="1600"/>
              <a:buFont typeface="Roboto"/>
              <a:buAutoNum type="arabicPeriod"/>
            </a:pPr>
            <a:r>
              <a:rPr lang="es" sz="1600">
                <a:solidFill>
                  <a:srgbClr val="FFFFFF"/>
                </a:solidFill>
                <a:latin typeface="Roboto"/>
                <a:ea typeface="Roboto"/>
                <a:cs typeface="Roboto"/>
                <a:sym typeface="Roboto"/>
              </a:rPr>
              <a:t>Operadores</a:t>
            </a:r>
            <a:endParaRPr sz="1600">
              <a:solidFill>
                <a:srgbClr val="FFFFFF"/>
              </a:solidFill>
              <a:latin typeface="Roboto"/>
              <a:ea typeface="Roboto"/>
              <a:cs typeface="Roboto"/>
              <a:sym typeface="Roboto"/>
            </a:endParaRPr>
          </a:p>
          <a:p>
            <a:pPr indent="-330200" lvl="0" marL="457200" rtl="0" algn="l">
              <a:lnSpc>
                <a:spcPct val="150000"/>
              </a:lnSpc>
              <a:spcBef>
                <a:spcPts val="1000"/>
              </a:spcBef>
              <a:spcAft>
                <a:spcPts val="0"/>
              </a:spcAft>
              <a:buClr>
                <a:srgbClr val="FFFFFF"/>
              </a:buClr>
              <a:buSzPts val="1600"/>
              <a:buFont typeface="Roboto"/>
              <a:buAutoNum type="arabicPeriod"/>
            </a:pPr>
            <a:r>
              <a:rPr lang="es" sz="1600">
                <a:solidFill>
                  <a:srgbClr val="FFFFFF"/>
                </a:solidFill>
                <a:latin typeface="Roboto"/>
                <a:ea typeface="Roboto"/>
                <a:cs typeface="Roboto"/>
                <a:sym typeface="Roboto"/>
              </a:rPr>
              <a:t>Buenas prácticas</a:t>
            </a:r>
            <a:endParaRPr sz="1600">
              <a:solidFill>
                <a:srgbClr val="FFFFFF"/>
              </a:solidFill>
              <a:latin typeface="Roboto"/>
              <a:ea typeface="Roboto"/>
              <a:cs typeface="Roboto"/>
              <a:sym typeface="Roboto"/>
            </a:endParaRPr>
          </a:p>
        </p:txBody>
      </p:sp>
      <p:pic>
        <p:nvPicPr>
          <p:cNvPr id="88" name="Google Shape;88;p13"/>
          <p:cNvPicPr preferRelativeResize="0"/>
          <p:nvPr/>
        </p:nvPicPr>
        <p:blipFill>
          <a:blip r:embed="rId4">
            <a:alphaModFix/>
          </a:blip>
          <a:stretch>
            <a:fillRect/>
          </a:stretch>
        </p:blipFill>
        <p:spPr>
          <a:xfrm>
            <a:off x="3644525" y="3049825"/>
            <a:ext cx="2550275" cy="179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mph" presetID="8" presetSubtype="0">
                                  <p:stCondLst>
                                    <p:cond delay="0"/>
                                  </p:stCondLst>
                                  <p:childTnLst>
                                    <p:animRot by="-21600000">
                                      <p:cBhvr>
                                        <p:cTn dur="1000" fill="hold"/>
                                        <p:tgtEl>
                                          <p:spTgt spid="86"/>
                                        </p:tgtEl>
                                        <p:attrNameLst>
                                          <p:attrName>r</p:attrName>
                                        </p:attrNameLst>
                                      </p:cBhvr>
                                    </p:animRot>
                                  </p:childTnLst>
                                </p:cTn>
                              </p:par>
                              <p:par>
                                <p:cTn fill="hold" nodeType="withEffect" presetClass="entr" presetID="23" presetSubtype="16">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2000"/>
                                        <p:tgtEl>
                                          <p:spTgt spid="88"/>
                                        </p:tgtEl>
                                        <p:attrNameLst>
                                          <p:attrName>ppt_w</p:attrName>
                                        </p:attrNameLst>
                                      </p:cBhvr>
                                      <p:tavLst>
                                        <p:tav fmla="" tm="0">
                                          <p:val>
                                            <p:strVal val="0"/>
                                          </p:val>
                                        </p:tav>
                                        <p:tav fmla="" tm="100000">
                                          <p:val>
                                            <p:strVal val="#ppt_w"/>
                                          </p:val>
                                        </p:tav>
                                      </p:tavLst>
                                    </p:anim>
                                    <p:anim calcmode="lin" valueType="num">
                                      <p:cBhvr additive="base">
                                        <p:cTn dur="2000"/>
                                        <p:tgtEl>
                                          <p:spTgt spid="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5.2 - Pipes</a:t>
            </a:r>
            <a:endParaRPr/>
          </a:p>
        </p:txBody>
      </p:sp>
      <p:sp>
        <p:nvSpPr>
          <p:cNvPr id="156" name="Google Shape;156;p22"/>
          <p:cNvSpPr txBox="1"/>
          <p:nvPr>
            <p:ph idx="1" type="body"/>
          </p:nvPr>
        </p:nvSpPr>
        <p:spPr>
          <a:xfrm>
            <a:off x="372925" y="1059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Para aplicar los operadores al observable utilizamos el método pipe.</a:t>
            </a:r>
            <a:endParaRPr/>
          </a:p>
        </p:txBody>
      </p:sp>
      <p:pic>
        <p:nvPicPr>
          <p:cNvPr id="157" name="Google Shape;157;p22"/>
          <p:cNvPicPr preferRelativeResize="0"/>
          <p:nvPr/>
        </p:nvPicPr>
        <p:blipFill>
          <a:blip r:embed="rId3">
            <a:alphaModFix/>
          </a:blip>
          <a:stretch>
            <a:fillRect/>
          </a:stretch>
        </p:blipFill>
        <p:spPr>
          <a:xfrm>
            <a:off x="473550" y="1951975"/>
            <a:ext cx="7874425" cy="118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Posibles problemas</a:t>
            </a:r>
            <a:endParaRPr/>
          </a:p>
        </p:txBody>
      </p:sp>
      <p:sp>
        <p:nvSpPr>
          <p:cNvPr id="163" name="Google Shape;16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Fugas de memoria.</a:t>
            </a:r>
            <a:endParaRPr/>
          </a:p>
          <a:p>
            <a:pPr indent="-342900" lvl="0" marL="457200" rtl="0" algn="l">
              <a:spcBef>
                <a:spcPts val="0"/>
              </a:spcBef>
              <a:spcAft>
                <a:spcPts val="0"/>
              </a:spcAft>
              <a:buSzPts val="1800"/>
              <a:buChar char="●"/>
            </a:pPr>
            <a:r>
              <a:rPr lang="es"/>
              <a:t>usar observables como una promesa.</a:t>
            </a:r>
            <a:endParaRPr/>
          </a:p>
          <a:p>
            <a:pPr indent="-342900" lvl="0" marL="457200" rtl="0" algn="l">
              <a:spcBef>
                <a:spcPts val="0"/>
              </a:spcBef>
              <a:spcAft>
                <a:spcPts val="0"/>
              </a:spcAft>
              <a:buSzPts val="1800"/>
              <a:buChar char="●"/>
            </a:pPr>
            <a:r>
              <a:rPr lang="es"/>
              <a:t>Suscribirse tarde a un observable caliente.</a:t>
            </a:r>
            <a:endParaRPr/>
          </a:p>
          <a:p>
            <a:pPr indent="-342900" lvl="0" marL="457200" rtl="0" algn="l">
              <a:spcBef>
                <a:spcPts val="0"/>
              </a:spcBef>
              <a:spcAft>
                <a:spcPts val="0"/>
              </a:spcAft>
              <a:buSzPts val="1800"/>
              <a:buChar char="●"/>
            </a:pPr>
            <a:r>
              <a:rPr lang="es"/>
              <a:t>Acabar anidando suscripciones.</a:t>
            </a:r>
            <a:endParaRPr/>
          </a:p>
        </p:txBody>
      </p:sp>
      <p:pic>
        <p:nvPicPr>
          <p:cNvPr id="164" name="Google Shape;164;p23"/>
          <p:cNvPicPr preferRelativeResize="0"/>
          <p:nvPr/>
        </p:nvPicPr>
        <p:blipFill>
          <a:blip r:embed="rId3">
            <a:alphaModFix/>
          </a:blip>
          <a:stretch>
            <a:fillRect/>
          </a:stretch>
        </p:blipFill>
        <p:spPr>
          <a:xfrm>
            <a:off x="1163450" y="2741825"/>
            <a:ext cx="4299200" cy="1973725"/>
          </a:xfrm>
          <a:prstGeom prst="rect">
            <a:avLst/>
          </a:prstGeom>
          <a:noFill/>
          <a:ln>
            <a:noFill/>
          </a:ln>
        </p:spPr>
      </p:pic>
      <p:pic>
        <p:nvPicPr>
          <p:cNvPr id="165" name="Google Shape;165;p23"/>
          <p:cNvPicPr preferRelativeResize="0"/>
          <p:nvPr/>
        </p:nvPicPr>
        <p:blipFill>
          <a:blip r:embed="rId4">
            <a:alphaModFix/>
          </a:blip>
          <a:stretch>
            <a:fillRect/>
          </a:stretch>
        </p:blipFill>
        <p:spPr>
          <a:xfrm>
            <a:off x="6072425" y="1468162"/>
            <a:ext cx="2759867" cy="14913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25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 Buenas prácticas</a:t>
            </a:r>
            <a:endParaRPr/>
          </a:p>
        </p:txBody>
      </p:sp>
      <p:pic>
        <p:nvPicPr>
          <p:cNvPr id="171" name="Google Shape;171;p24"/>
          <p:cNvPicPr preferRelativeResize="0"/>
          <p:nvPr/>
        </p:nvPicPr>
        <p:blipFill>
          <a:blip r:embed="rId3">
            <a:alphaModFix/>
          </a:blip>
          <a:stretch>
            <a:fillRect/>
          </a:stretch>
        </p:blipFill>
        <p:spPr>
          <a:xfrm>
            <a:off x="356525" y="1448576"/>
            <a:ext cx="3257550" cy="1504950"/>
          </a:xfrm>
          <a:prstGeom prst="rect">
            <a:avLst/>
          </a:prstGeom>
          <a:noFill/>
          <a:ln>
            <a:noFill/>
          </a:ln>
        </p:spPr>
      </p:pic>
      <p:pic>
        <p:nvPicPr>
          <p:cNvPr id="172" name="Google Shape;172;p24"/>
          <p:cNvPicPr preferRelativeResize="0"/>
          <p:nvPr/>
        </p:nvPicPr>
        <p:blipFill>
          <a:blip r:embed="rId4">
            <a:alphaModFix/>
          </a:blip>
          <a:stretch>
            <a:fillRect/>
          </a:stretch>
        </p:blipFill>
        <p:spPr>
          <a:xfrm>
            <a:off x="4477200" y="2116700"/>
            <a:ext cx="4048125" cy="1562100"/>
          </a:xfrm>
          <a:prstGeom prst="rect">
            <a:avLst/>
          </a:prstGeom>
          <a:noFill/>
          <a:ln>
            <a:noFill/>
          </a:ln>
        </p:spPr>
      </p:pic>
      <p:sp>
        <p:nvSpPr>
          <p:cNvPr id="173" name="Google Shape;173;p24"/>
          <p:cNvSpPr/>
          <p:nvPr/>
        </p:nvSpPr>
        <p:spPr>
          <a:xfrm rot="1359052">
            <a:off x="3460930" y="2238421"/>
            <a:ext cx="980746" cy="380977"/>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5"/>
          <p:cNvPicPr preferRelativeResize="0"/>
          <p:nvPr/>
        </p:nvPicPr>
        <p:blipFill>
          <a:blip r:embed="rId3">
            <a:alphaModFix/>
          </a:blip>
          <a:stretch>
            <a:fillRect/>
          </a:stretch>
        </p:blipFill>
        <p:spPr>
          <a:xfrm>
            <a:off x="410925" y="451750"/>
            <a:ext cx="5238750" cy="1809750"/>
          </a:xfrm>
          <a:prstGeom prst="rect">
            <a:avLst/>
          </a:prstGeom>
          <a:noFill/>
          <a:ln>
            <a:noFill/>
          </a:ln>
        </p:spPr>
      </p:pic>
      <p:pic>
        <p:nvPicPr>
          <p:cNvPr id="179" name="Google Shape;179;p25"/>
          <p:cNvPicPr preferRelativeResize="0"/>
          <p:nvPr/>
        </p:nvPicPr>
        <p:blipFill>
          <a:blip r:embed="rId4">
            <a:alphaModFix/>
          </a:blip>
          <a:stretch>
            <a:fillRect/>
          </a:stretch>
        </p:blipFill>
        <p:spPr>
          <a:xfrm>
            <a:off x="438150" y="2683325"/>
            <a:ext cx="6322423" cy="1885950"/>
          </a:xfrm>
          <a:prstGeom prst="rect">
            <a:avLst/>
          </a:prstGeom>
          <a:noFill/>
          <a:ln>
            <a:noFill/>
          </a:ln>
        </p:spPr>
      </p:pic>
      <p:sp>
        <p:nvSpPr>
          <p:cNvPr id="180" name="Google Shape;180;p25"/>
          <p:cNvSpPr/>
          <p:nvPr/>
        </p:nvSpPr>
        <p:spPr>
          <a:xfrm rot="5400000">
            <a:off x="4039150" y="2143125"/>
            <a:ext cx="980700" cy="3810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3715925" y="1755075"/>
            <a:ext cx="493800" cy="11076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6"/>
          <p:cNvPicPr preferRelativeResize="0"/>
          <p:nvPr/>
        </p:nvPicPr>
        <p:blipFill>
          <a:blip r:embed="rId3">
            <a:alphaModFix/>
          </a:blip>
          <a:stretch>
            <a:fillRect/>
          </a:stretch>
        </p:blipFill>
        <p:spPr>
          <a:xfrm>
            <a:off x="497915" y="669450"/>
            <a:ext cx="6929826" cy="881775"/>
          </a:xfrm>
          <a:prstGeom prst="rect">
            <a:avLst/>
          </a:prstGeom>
          <a:noFill/>
          <a:ln>
            <a:noFill/>
          </a:ln>
        </p:spPr>
      </p:pic>
      <p:pic>
        <p:nvPicPr>
          <p:cNvPr id="187" name="Google Shape;187;p26"/>
          <p:cNvPicPr preferRelativeResize="0"/>
          <p:nvPr/>
        </p:nvPicPr>
        <p:blipFill>
          <a:blip r:embed="rId4">
            <a:alphaModFix/>
          </a:blip>
          <a:stretch>
            <a:fillRect/>
          </a:stretch>
        </p:blipFill>
        <p:spPr>
          <a:xfrm>
            <a:off x="438575" y="3184075"/>
            <a:ext cx="8110025" cy="91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 Asincronismo</a:t>
            </a:r>
            <a:endParaRPr/>
          </a:p>
        </p:txBody>
      </p:sp>
      <p:sp>
        <p:nvSpPr>
          <p:cNvPr id="94" name="Google Shape;94;p14"/>
          <p:cNvSpPr txBox="1"/>
          <p:nvPr>
            <p:ph idx="1" type="body"/>
          </p:nvPr>
        </p:nvSpPr>
        <p:spPr>
          <a:xfrm>
            <a:off x="311700" y="1229875"/>
            <a:ext cx="8409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Js es un lenguaje con un solo hilo de ejecución que es capaz de ejecutar tareas que no obtienen un resultado inmediatamente, esto puede generar problemas al intentar acceder al valor de una variable que </a:t>
            </a:r>
            <a:r>
              <a:rPr lang="es"/>
              <a:t>aún</a:t>
            </a:r>
            <a:r>
              <a:rPr lang="es"/>
              <a:t> no tiene un valor definido.</a:t>
            </a:r>
            <a:endParaRPr/>
          </a:p>
        </p:txBody>
      </p:sp>
      <p:pic>
        <p:nvPicPr>
          <p:cNvPr id="95" name="Google Shape;95;p14"/>
          <p:cNvPicPr preferRelativeResize="0"/>
          <p:nvPr/>
        </p:nvPicPr>
        <p:blipFill>
          <a:blip r:embed="rId3">
            <a:alphaModFix/>
          </a:blip>
          <a:stretch>
            <a:fillRect/>
          </a:stretch>
        </p:blipFill>
        <p:spPr>
          <a:xfrm>
            <a:off x="724562" y="3076250"/>
            <a:ext cx="5191374" cy="18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1.1 - ¿Qué es una promesa?</a:t>
            </a:r>
            <a:endParaRPr/>
          </a:p>
        </p:txBody>
      </p:sp>
      <p:sp>
        <p:nvSpPr>
          <p:cNvPr id="101" name="Google Shape;101;p15"/>
          <p:cNvSpPr txBox="1"/>
          <p:nvPr>
            <p:ph idx="1" type="body"/>
          </p:nvPr>
        </p:nvSpPr>
        <p:spPr>
          <a:xfrm>
            <a:off x="276150" y="1066575"/>
            <a:ext cx="6057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 un mecanismo de Js que nos permite manejar el asincronismo.</a:t>
            </a:r>
            <a:endParaRPr/>
          </a:p>
        </p:txBody>
      </p:sp>
      <p:pic>
        <p:nvPicPr>
          <p:cNvPr id="102" name="Google Shape;102;p15"/>
          <p:cNvPicPr preferRelativeResize="0"/>
          <p:nvPr/>
        </p:nvPicPr>
        <p:blipFill>
          <a:blip r:embed="rId3">
            <a:alphaModFix/>
          </a:blip>
          <a:stretch>
            <a:fillRect/>
          </a:stretch>
        </p:blipFill>
        <p:spPr>
          <a:xfrm>
            <a:off x="886600" y="1891400"/>
            <a:ext cx="3685400" cy="2939650"/>
          </a:xfrm>
          <a:prstGeom prst="rect">
            <a:avLst/>
          </a:prstGeom>
          <a:noFill/>
          <a:ln>
            <a:noFill/>
          </a:ln>
        </p:spPr>
      </p:pic>
      <p:pic>
        <p:nvPicPr>
          <p:cNvPr id="103" name="Google Shape;103;p15"/>
          <p:cNvPicPr preferRelativeResize="0"/>
          <p:nvPr/>
        </p:nvPicPr>
        <p:blipFill>
          <a:blip r:embed="rId4">
            <a:alphaModFix/>
          </a:blip>
          <a:stretch>
            <a:fillRect/>
          </a:stretch>
        </p:blipFill>
        <p:spPr>
          <a:xfrm>
            <a:off x="5716400" y="2522375"/>
            <a:ext cx="2077200" cy="2197675"/>
          </a:xfrm>
          <a:prstGeom prst="rect">
            <a:avLst/>
          </a:prstGeom>
          <a:noFill/>
          <a:ln>
            <a:noFill/>
          </a:ln>
        </p:spPr>
      </p:pic>
      <p:pic>
        <p:nvPicPr>
          <p:cNvPr id="104" name="Google Shape;104;p15"/>
          <p:cNvPicPr preferRelativeResize="0"/>
          <p:nvPr/>
        </p:nvPicPr>
        <p:blipFill>
          <a:blip r:embed="rId5">
            <a:alphaModFix/>
          </a:blip>
          <a:stretch>
            <a:fillRect/>
          </a:stretch>
        </p:blipFill>
        <p:spPr>
          <a:xfrm>
            <a:off x="6530650" y="450838"/>
            <a:ext cx="1789275" cy="178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2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2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 Tipos de arquitectura</a:t>
            </a:r>
            <a:endParaRPr/>
          </a:p>
        </p:txBody>
      </p:sp>
      <p:pic>
        <p:nvPicPr>
          <p:cNvPr id="110" name="Google Shape;110;p16"/>
          <p:cNvPicPr preferRelativeResize="0"/>
          <p:nvPr/>
        </p:nvPicPr>
        <p:blipFill>
          <a:blip r:embed="rId3">
            <a:alphaModFix/>
          </a:blip>
          <a:stretch>
            <a:fillRect/>
          </a:stretch>
        </p:blipFill>
        <p:spPr>
          <a:xfrm>
            <a:off x="311650" y="3142150"/>
            <a:ext cx="5619024" cy="1532450"/>
          </a:xfrm>
          <a:prstGeom prst="rect">
            <a:avLst/>
          </a:prstGeom>
          <a:noFill/>
          <a:ln>
            <a:noFill/>
          </a:ln>
        </p:spPr>
      </p:pic>
      <p:pic>
        <p:nvPicPr>
          <p:cNvPr id="111" name="Google Shape;111;p16"/>
          <p:cNvPicPr preferRelativeResize="0"/>
          <p:nvPr/>
        </p:nvPicPr>
        <p:blipFill>
          <a:blip r:embed="rId4">
            <a:alphaModFix/>
          </a:blip>
          <a:stretch>
            <a:fillRect/>
          </a:stretch>
        </p:blipFill>
        <p:spPr>
          <a:xfrm>
            <a:off x="311697" y="1254650"/>
            <a:ext cx="5618939" cy="1532450"/>
          </a:xfrm>
          <a:prstGeom prst="rect">
            <a:avLst/>
          </a:prstGeom>
          <a:noFill/>
          <a:ln>
            <a:noFill/>
          </a:ln>
        </p:spPr>
      </p:pic>
      <p:sp>
        <p:nvSpPr>
          <p:cNvPr id="112" name="Google Shape;112;p16"/>
          <p:cNvSpPr txBox="1"/>
          <p:nvPr/>
        </p:nvSpPr>
        <p:spPr>
          <a:xfrm>
            <a:off x="6123000" y="1354675"/>
            <a:ext cx="270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Roboto"/>
                <a:ea typeface="Roboto"/>
                <a:cs typeface="Roboto"/>
                <a:sym typeface="Roboto"/>
              </a:rPr>
              <a:t>cliente:</a:t>
            </a:r>
            <a:r>
              <a:rPr b="1" lang="es">
                <a:solidFill>
                  <a:schemeClr val="dk1"/>
                </a:solidFill>
                <a:latin typeface="Roboto"/>
                <a:ea typeface="Roboto"/>
                <a:cs typeface="Roboto"/>
                <a:sym typeface="Roboto"/>
              </a:rPr>
              <a:t> </a:t>
            </a:r>
            <a:r>
              <a:rPr lang="es">
                <a:latin typeface="Roboto"/>
                <a:ea typeface="Roboto"/>
                <a:cs typeface="Roboto"/>
                <a:sym typeface="Roboto"/>
              </a:rPr>
              <a:t> </a:t>
            </a:r>
            <a:r>
              <a:rPr lang="es">
                <a:solidFill>
                  <a:srgbClr val="00FF00"/>
                </a:solidFill>
                <a:latin typeface="Roboto"/>
                <a:ea typeface="Roboto"/>
                <a:cs typeface="Roboto"/>
                <a:sym typeface="Roboto"/>
              </a:rPr>
              <a:t>activo</a:t>
            </a:r>
            <a:endParaRPr>
              <a:solidFill>
                <a:srgbClr val="00FF00"/>
              </a:solidFill>
              <a:latin typeface="Roboto"/>
              <a:ea typeface="Roboto"/>
              <a:cs typeface="Roboto"/>
              <a:sym typeface="Roboto"/>
            </a:endParaRPr>
          </a:p>
          <a:p>
            <a:pPr indent="0" lvl="0" marL="0" rtl="0" algn="l">
              <a:spcBef>
                <a:spcPts val="0"/>
              </a:spcBef>
              <a:spcAft>
                <a:spcPts val="0"/>
              </a:spcAft>
              <a:buNone/>
            </a:pPr>
            <a:r>
              <a:t/>
            </a:r>
            <a:endParaRPr>
              <a:solidFill>
                <a:srgbClr val="00FF00"/>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servidor: </a:t>
            </a:r>
            <a:r>
              <a:rPr lang="es">
                <a:solidFill>
                  <a:srgbClr val="FF0000"/>
                </a:solidFill>
                <a:latin typeface="Roboto"/>
                <a:ea typeface="Roboto"/>
                <a:cs typeface="Roboto"/>
                <a:sym typeface="Roboto"/>
              </a:rPr>
              <a:t>pasivo</a:t>
            </a:r>
            <a:endParaRPr>
              <a:solidFill>
                <a:srgbClr val="FF0000"/>
              </a:solidFill>
              <a:latin typeface="Roboto"/>
              <a:ea typeface="Roboto"/>
              <a:cs typeface="Roboto"/>
              <a:sym typeface="Roboto"/>
            </a:endParaRPr>
          </a:p>
        </p:txBody>
      </p:sp>
      <p:sp>
        <p:nvSpPr>
          <p:cNvPr id="113" name="Google Shape;113;p16"/>
          <p:cNvSpPr txBox="1"/>
          <p:nvPr/>
        </p:nvSpPr>
        <p:spPr>
          <a:xfrm>
            <a:off x="6086125" y="34191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Roboto"/>
                <a:ea typeface="Roboto"/>
                <a:cs typeface="Roboto"/>
                <a:sym typeface="Roboto"/>
              </a:rPr>
              <a:t>cliente:</a:t>
            </a:r>
            <a:r>
              <a:rPr b="1" lang="es">
                <a:solidFill>
                  <a:schemeClr val="dk1"/>
                </a:solidFill>
                <a:latin typeface="Roboto"/>
                <a:ea typeface="Roboto"/>
                <a:cs typeface="Roboto"/>
                <a:sym typeface="Roboto"/>
              </a:rPr>
              <a:t> </a:t>
            </a:r>
            <a:r>
              <a:rPr lang="es">
                <a:latin typeface="Roboto"/>
                <a:ea typeface="Roboto"/>
                <a:cs typeface="Roboto"/>
                <a:sym typeface="Roboto"/>
              </a:rPr>
              <a:t> </a:t>
            </a:r>
            <a:r>
              <a:rPr lang="es">
                <a:solidFill>
                  <a:srgbClr val="FF0000"/>
                </a:solidFill>
                <a:latin typeface="Roboto"/>
                <a:ea typeface="Roboto"/>
                <a:cs typeface="Roboto"/>
                <a:sym typeface="Roboto"/>
              </a:rPr>
              <a:t>pasivo</a:t>
            </a:r>
            <a:endParaRPr>
              <a:solidFill>
                <a:srgbClr val="FF0000"/>
              </a:solidFill>
              <a:latin typeface="Roboto"/>
              <a:ea typeface="Roboto"/>
              <a:cs typeface="Roboto"/>
              <a:sym typeface="Roboto"/>
            </a:endParaRPr>
          </a:p>
          <a:p>
            <a:pPr indent="0" lvl="0" marL="0" rtl="0" algn="l">
              <a:spcBef>
                <a:spcPts val="0"/>
              </a:spcBef>
              <a:spcAft>
                <a:spcPts val="0"/>
              </a:spcAft>
              <a:buNone/>
            </a:pPr>
            <a:r>
              <a:t/>
            </a:r>
            <a:endParaRPr>
              <a:solidFill>
                <a:srgbClr val="00FF00"/>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servidor: </a:t>
            </a:r>
            <a:r>
              <a:rPr lang="es">
                <a:solidFill>
                  <a:srgbClr val="00FF00"/>
                </a:solidFill>
                <a:latin typeface="Roboto"/>
                <a:ea typeface="Roboto"/>
                <a:cs typeface="Roboto"/>
                <a:sym typeface="Roboto"/>
              </a:rPr>
              <a:t>activo</a:t>
            </a:r>
            <a:endParaRPr>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 Entendiendo RxJs</a:t>
            </a:r>
            <a:endParaRPr/>
          </a:p>
        </p:txBody>
      </p:sp>
      <p:sp>
        <p:nvSpPr>
          <p:cNvPr id="119" name="Google Shape;11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observable: objeto que emite información (unicast)</a:t>
            </a:r>
            <a:endParaRPr/>
          </a:p>
          <a:p>
            <a:pPr indent="-342900" lvl="0" marL="457200" rtl="0" algn="l">
              <a:spcBef>
                <a:spcPts val="0"/>
              </a:spcBef>
              <a:spcAft>
                <a:spcPts val="0"/>
              </a:spcAft>
              <a:buSzPts val="1800"/>
              <a:buChar char="●"/>
            </a:pPr>
            <a:r>
              <a:rPr lang="es"/>
              <a:t>observer: clase o componente que se subscribe a un observable</a:t>
            </a:r>
            <a:endParaRPr/>
          </a:p>
          <a:p>
            <a:pPr indent="-342900" lvl="0" marL="457200" rtl="0" algn="l">
              <a:spcBef>
                <a:spcPts val="0"/>
              </a:spcBef>
              <a:spcAft>
                <a:spcPts val="0"/>
              </a:spcAft>
              <a:buSzPts val="1800"/>
              <a:buChar char="●"/>
            </a:pPr>
            <a:r>
              <a:rPr lang="es"/>
              <a:t>scheduler: contexto de ejecución</a:t>
            </a:r>
            <a:endParaRPr/>
          </a:p>
        </p:txBody>
      </p:sp>
      <p:pic>
        <p:nvPicPr>
          <p:cNvPr id="120" name="Google Shape;120;p17"/>
          <p:cNvPicPr preferRelativeResize="0"/>
          <p:nvPr/>
        </p:nvPicPr>
        <p:blipFill>
          <a:blip r:embed="rId3">
            <a:alphaModFix/>
          </a:blip>
          <a:stretch>
            <a:fillRect/>
          </a:stretch>
        </p:blipFill>
        <p:spPr>
          <a:xfrm>
            <a:off x="6746313" y="2711100"/>
            <a:ext cx="2085975" cy="2190750"/>
          </a:xfrm>
          <a:prstGeom prst="rect">
            <a:avLst/>
          </a:prstGeom>
          <a:noFill/>
          <a:ln>
            <a:noFill/>
          </a:ln>
        </p:spPr>
      </p:pic>
      <p:pic>
        <p:nvPicPr>
          <p:cNvPr id="121" name="Google Shape;121;p17"/>
          <p:cNvPicPr preferRelativeResize="0"/>
          <p:nvPr/>
        </p:nvPicPr>
        <p:blipFill>
          <a:blip r:embed="rId4">
            <a:alphaModFix/>
          </a:blip>
          <a:stretch>
            <a:fillRect/>
          </a:stretch>
        </p:blipFill>
        <p:spPr>
          <a:xfrm>
            <a:off x="311688" y="2711088"/>
            <a:ext cx="5000625" cy="809625"/>
          </a:xfrm>
          <a:prstGeom prst="rect">
            <a:avLst/>
          </a:prstGeom>
          <a:noFill/>
          <a:ln>
            <a:noFill/>
          </a:ln>
        </p:spPr>
      </p:pic>
      <p:pic>
        <p:nvPicPr>
          <p:cNvPr id="122" name="Google Shape;122;p17"/>
          <p:cNvPicPr preferRelativeResize="0"/>
          <p:nvPr/>
        </p:nvPicPr>
        <p:blipFill>
          <a:blip r:embed="rId5">
            <a:alphaModFix/>
          </a:blip>
          <a:stretch>
            <a:fillRect/>
          </a:stretch>
        </p:blipFill>
        <p:spPr>
          <a:xfrm>
            <a:off x="311688" y="3813688"/>
            <a:ext cx="4505325"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3500"/>
                                        <p:tgtEl>
                                          <p:spTgt spid="120"/>
                                        </p:tgtEl>
                                        <p:attrNameLst>
                                          <p:attrName>ppt_w</p:attrName>
                                        </p:attrNameLst>
                                      </p:cBhvr>
                                      <p:tavLst>
                                        <p:tav fmla="" tm="0">
                                          <p:val>
                                            <p:strVal val="0"/>
                                          </p:val>
                                        </p:tav>
                                        <p:tav fmla="" tm="100000">
                                          <p:val>
                                            <p:strVal val="#ppt_w"/>
                                          </p:val>
                                        </p:tav>
                                      </p:tavLst>
                                    </p:anim>
                                    <p:anim calcmode="lin" valueType="num">
                                      <p:cBhvr additive="base">
                                        <p:cTn dur="3500"/>
                                        <p:tgtEl>
                                          <p:spTgt spid="12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3">
            <a:alphaModFix/>
          </a:blip>
          <a:stretch>
            <a:fillRect/>
          </a:stretch>
        </p:blipFill>
        <p:spPr>
          <a:xfrm>
            <a:off x="1436126" y="574025"/>
            <a:ext cx="5890126" cy="378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 </a:t>
            </a:r>
            <a:r>
              <a:rPr lang="es"/>
              <a:t>Observables</a:t>
            </a:r>
            <a:endParaRPr/>
          </a:p>
        </p:txBody>
      </p:sp>
      <p:sp>
        <p:nvSpPr>
          <p:cNvPr id="133" name="Google Shape;13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objeto observable solo se activa cuando nos </a:t>
            </a:r>
            <a:r>
              <a:rPr lang="es"/>
              <a:t>suscribimos</a:t>
            </a:r>
            <a:r>
              <a:rPr lang="es"/>
              <a:t>:</a:t>
            </a:r>
            <a:endParaRPr/>
          </a:p>
        </p:txBody>
      </p:sp>
      <p:pic>
        <p:nvPicPr>
          <p:cNvPr id="134" name="Google Shape;134;p19"/>
          <p:cNvPicPr preferRelativeResize="0"/>
          <p:nvPr/>
        </p:nvPicPr>
        <p:blipFill>
          <a:blip r:embed="rId3">
            <a:alphaModFix/>
          </a:blip>
          <a:stretch>
            <a:fillRect/>
          </a:stretch>
        </p:blipFill>
        <p:spPr>
          <a:xfrm>
            <a:off x="6151050" y="3533076"/>
            <a:ext cx="1948726" cy="1474976"/>
          </a:xfrm>
          <a:prstGeom prst="rect">
            <a:avLst/>
          </a:prstGeom>
          <a:noFill/>
          <a:ln>
            <a:noFill/>
          </a:ln>
        </p:spPr>
      </p:pic>
      <p:pic>
        <p:nvPicPr>
          <p:cNvPr id="135" name="Google Shape;135;p19"/>
          <p:cNvPicPr preferRelativeResize="0"/>
          <p:nvPr/>
        </p:nvPicPr>
        <p:blipFill>
          <a:blip r:embed="rId4">
            <a:alphaModFix/>
          </a:blip>
          <a:stretch>
            <a:fillRect/>
          </a:stretch>
        </p:blipFill>
        <p:spPr>
          <a:xfrm>
            <a:off x="170600" y="1874325"/>
            <a:ext cx="4105075" cy="1246175"/>
          </a:xfrm>
          <a:prstGeom prst="rect">
            <a:avLst/>
          </a:prstGeom>
          <a:noFill/>
          <a:ln>
            <a:noFill/>
          </a:ln>
        </p:spPr>
      </p:pic>
      <p:pic>
        <p:nvPicPr>
          <p:cNvPr id="136" name="Google Shape;136;p19"/>
          <p:cNvPicPr preferRelativeResize="0"/>
          <p:nvPr/>
        </p:nvPicPr>
        <p:blipFill>
          <a:blip r:embed="rId5">
            <a:alphaModFix/>
          </a:blip>
          <a:stretch>
            <a:fillRect/>
          </a:stretch>
        </p:blipFill>
        <p:spPr>
          <a:xfrm>
            <a:off x="364775" y="3417350"/>
            <a:ext cx="4171950" cy="1238250"/>
          </a:xfrm>
          <a:prstGeom prst="rect">
            <a:avLst/>
          </a:prstGeom>
          <a:noFill/>
          <a:ln>
            <a:noFill/>
          </a:ln>
        </p:spPr>
      </p:pic>
      <p:pic>
        <p:nvPicPr>
          <p:cNvPr id="137" name="Google Shape;137;p19"/>
          <p:cNvPicPr preferRelativeResize="0"/>
          <p:nvPr/>
        </p:nvPicPr>
        <p:blipFill>
          <a:blip r:embed="rId6">
            <a:alphaModFix/>
          </a:blip>
          <a:stretch>
            <a:fillRect/>
          </a:stretch>
        </p:blipFill>
        <p:spPr>
          <a:xfrm>
            <a:off x="4614325" y="2403125"/>
            <a:ext cx="3872570" cy="25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2500"/>
                                        <p:tgtEl>
                                          <p:spTgt spid="1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 Operadores</a:t>
            </a:r>
            <a:endParaRPr/>
          </a:p>
        </p:txBody>
      </p:sp>
      <p:pic>
        <p:nvPicPr>
          <p:cNvPr id="143" name="Google Shape;143;p20"/>
          <p:cNvPicPr preferRelativeResize="0"/>
          <p:nvPr/>
        </p:nvPicPr>
        <p:blipFill>
          <a:blip r:embed="rId3">
            <a:alphaModFix/>
          </a:blip>
          <a:stretch>
            <a:fillRect/>
          </a:stretch>
        </p:blipFill>
        <p:spPr>
          <a:xfrm>
            <a:off x="852450" y="1254050"/>
            <a:ext cx="6867326" cy="303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5.1 - Tipos de operadores</a:t>
            </a:r>
            <a:endParaRPr/>
          </a:p>
        </p:txBody>
      </p:sp>
      <p:sp>
        <p:nvSpPr>
          <p:cNvPr id="149" name="Google Shape;14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s"/>
              <a:t>C</a:t>
            </a:r>
            <a:r>
              <a:rPr lang="es"/>
              <a:t>reación</a:t>
            </a:r>
            <a:r>
              <a:rPr lang="es"/>
              <a:t> (fromEvent, of, interval, timer…)</a:t>
            </a:r>
            <a:endParaRPr/>
          </a:p>
          <a:p>
            <a:pPr indent="-342900" lvl="0" marL="457200" rtl="0" algn="l">
              <a:lnSpc>
                <a:spcPct val="150000"/>
              </a:lnSpc>
              <a:spcBef>
                <a:spcPts val="0"/>
              </a:spcBef>
              <a:spcAft>
                <a:spcPts val="0"/>
              </a:spcAft>
              <a:buSzPts val="1800"/>
              <a:buChar char="●"/>
            </a:pPr>
            <a:r>
              <a:rPr lang="es"/>
              <a:t>C</a:t>
            </a:r>
            <a:r>
              <a:rPr lang="es"/>
              <a:t>ombinación </a:t>
            </a:r>
            <a:r>
              <a:rPr lang="es"/>
              <a:t>(merge, concat…)</a:t>
            </a:r>
            <a:endParaRPr/>
          </a:p>
          <a:p>
            <a:pPr indent="-342900" lvl="0" marL="457200" rtl="0" algn="l">
              <a:lnSpc>
                <a:spcPct val="150000"/>
              </a:lnSpc>
              <a:spcBef>
                <a:spcPts val="0"/>
              </a:spcBef>
              <a:spcAft>
                <a:spcPts val="0"/>
              </a:spcAft>
              <a:buSzPts val="1800"/>
              <a:buChar char="●"/>
            </a:pPr>
            <a:r>
              <a:rPr lang="es"/>
              <a:t>T</a:t>
            </a:r>
            <a:r>
              <a:rPr lang="es"/>
              <a:t>ransformación</a:t>
            </a:r>
            <a:r>
              <a:rPr lang="es"/>
              <a:t> (map…)</a:t>
            </a:r>
            <a:endParaRPr/>
          </a:p>
          <a:p>
            <a:pPr indent="-342900" lvl="0" marL="457200" rtl="0" algn="l">
              <a:lnSpc>
                <a:spcPct val="150000"/>
              </a:lnSpc>
              <a:spcBef>
                <a:spcPts val="0"/>
              </a:spcBef>
              <a:spcAft>
                <a:spcPts val="0"/>
              </a:spcAft>
              <a:buSzPts val="1800"/>
              <a:buChar char="●"/>
            </a:pPr>
            <a:r>
              <a:rPr lang="es"/>
              <a:t>Filtración (first, filter, takeUntil…)</a:t>
            </a:r>
            <a:endParaRPr/>
          </a:p>
          <a:p>
            <a:pPr indent="-342900" lvl="0" marL="457200" rtl="0" algn="l">
              <a:lnSpc>
                <a:spcPct val="150000"/>
              </a:lnSpc>
              <a:spcBef>
                <a:spcPts val="0"/>
              </a:spcBef>
              <a:spcAft>
                <a:spcPts val="0"/>
              </a:spcAft>
              <a:buSzPts val="1800"/>
              <a:buChar char="●"/>
            </a:pPr>
            <a:r>
              <a:rPr lang="es"/>
              <a:t>M</a:t>
            </a:r>
            <a:r>
              <a:rPr lang="es"/>
              <a:t>ultidifusión</a:t>
            </a:r>
            <a:r>
              <a:rPr lang="es"/>
              <a:t> (share…)</a:t>
            </a:r>
            <a:endParaRPr/>
          </a:p>
          <a:p>
            <a:pPr indent="-342900" lvl="0" marL="457200" rtl="0" algn="l">
              <a:lnSpc>
                <a:spcPct val="150000"/>
              </a:lnSpc>
              <a:spcBef>
                <a:spcPts val="0"/>
              </a:spcBef>
              <a:spcAft>
                <a:spcPts val="0"/>
              </a:spcAft>
              <a:buSzPts val="1800"/>
              <a:buChar char="●"/>
            </a:pPr>
            <a:r>
              <a:rPr lang="es"/>
              <a:t>Utilidad (tap, delay…)</a:t>
            </a:r>
            <a:endParaRPr/>
          </a:p>
          <a:p>
            <a:pPr indent="-342900" lvl="0" marL="457200" rtl="0" algn="l">
              <a:lnSpc>
                <a:spcPct val="150000"/>
              </a:lnSpc>
              <a:spcBef>
                <a:spcPts val="0"/>
              </a:spcBef>
              <a:spcAft>
                <a:spcPts val="0"/>
              </a:spcAft>
              <a:buSzPts val="1800"/>
              <a:buChar char="●"/>
            </a:pPr>
            <a:r>
              <a:rPr lang="es"/>
              <a:t>Condicionales (every, find, isEmpty…)</a:t>
            </a:r>
            <a:endParaRPr/>
          </a:p>
          <a:p>
            <a:pPr indent="-342900" lvl="0" marL="457200" rtl="0" algn="l">
              <a:lnSpc>
                <a:spcPct val="150000"/>
              </a:lnSpc>
              <a:spcBef>
                <a:spcPts val="0"/>
              </a:spcBef>
              <a:spcAft>
                <a:spcPts val="0"/>
              </a:spcAft>
              <a:buSzPts val="1800"/>
              <a:buChar char="●"/>
            </a:pPr>
            <a:r>
              <a:rPr lang="es"/>
              <a:t>Gestión de errores (retryWhen, catchError…)</a:t>
            </a:r>
            <a:endParaRPr/>
          </a:p>
          <a:p>
            <a:pPr indent="-342900" lvl="0" marL="457200" rtl="0" algn="l">
              <a:lnSpc>
                <a:spcPct val="150000"/>
              </a:lnSpc>
              <a:spcBef>
                <a:spcPts val="0"/>
              </a:spcBef>
              <a:spcAft>
                <a:spcPts val="0"/>
              </a:spcAft>
              <a:buSzPts val="1800"/>
              <a:buChar char="●"/>
            </a:pPr>
            <a:r>
              <a:rPr lang="es"/>
              <a:t>Matemáticos (max, min…)</a:t>
            </a:r>
            <a:endParaRPr/>
          </a:p>
        </p:txBody>
      </p:sp>
      <p:pic>
        <p:nvPicPr>
          <p:cNvPr id="150" name="Google Shape;150;p21"/>
          <p:cNvPicPr preferRelativeResize="0"/>
          <p:nvPr/>
        </p:nvPicPr>
        <p:blipFill>
          <a:blip r:embed="rId3">
            <a:alphaModFix/>
          </a:blip>
          <a:stretch>
            <a:fillRect/>
          </a:stretch>
        </p:blipFill>
        <p:spPr>
          <a:xfrm>
            <a:off x="5745178" y="1455650"/>
            <a:ext cx="2903552" cy="239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37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