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7.xml"/><Relationship Id="rId22" Type="http://schemas.openxmlformats.org/officeDocument/2006/relationships/font" Target="fonts/Merriweather-italic.fntdata"/><Relationship Id="rId10" Type="http://schemas.openxmlformats.org/officeDocument/2006/relationships/slide" Target="slides/slide6.xml"/><Relationship Id="rId21" Type="http://schemas.openxmlformats.org/officeDocument/2006/relationships/font" Target="fonts/Merriweather-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s" sz="1400">
                <a:solidFill>
                  <a:schemeClr val="dk1"/>
                </a:solidFill>
                <a:latin typeface="Times New Roman"/>
                <a:ea typeface="Times New Roman"/>
                <a:cs typeface="Times New Roman"/>
                <a:sym typeface="Times New Roman"/>
              </a:rPr>
              <a:t>Como podemos comprobar en este ejemplo se nos da una matriz 3x3 y correspondientemente un vector de 9 elementos(que deberemos introducir en la matriz solución).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Imagen de la clase Problema, abajo se inicializan los dos vectores. Trabajamos con memoria dinámica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FE2F3"/>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1314200" y="61375"/>
            <a:ext cx="6331500" cy="2186700"/>
          </a:xfrm>
          <a:prstGeom prst="rect">
            <a:avLst/>
          </a:prstGeom>
        </p:spPr>
        <p:txBody>
          <a:bodyPr anchorCtr="0" anchor="b" bIns="91425" lIns="91425" rIns="91425" tIns="91425">
            <a:noAutofit/>
          </a:bodyPr>
          <a:lstStyle/>
          <a:p>
            <a:pPr indent="0" lvl="0" marL="0" marR="0" rtl="0">
              <a:lnSpc>
                <a:spcPct val="100000"/>
              </a:lnSpc>
              <a:spcBef>
                <a:spcPts val="0"/>
              </a:spcBef>
              <a:spcAft>
                <a:spcPts val="0"/>
              </a:spcAft>
              <a:buNone/>
            </a:pPr>
            <a:r>
              <a:t/>
            </a:r>
            <a:endParaRPr b="1" sz="3600">
              <a:latin typeface="Merriweather"/>
              <a:ea typeface="Merriweather"/>
              <a:cs typeface="Merriweather"/>
              <a:sym typeface="Merriweather"/>
            </a:endParaRPr>
          </a:p>
          <a:p>
            <a:pPr indent="0" lvl="0" marL="0" marR="0" rtl="0">
              <a:lnSpc>
                <a:spcPct val="100000"/>
              </a:lnSpc>
              <a:spcBef>
                <a:spcPts val="0"/>
              </a:spcBef>
              <a:spcAft>
                <a:spcPts val="0"/>
              </a:spcAft>
              <a:buNone/>
            </a:pPr>
            <a:r>
              <a:rPr b="1" lang="es" sz="3600">
                <a:latin typeface="Merriweather"/>
                <a:ea typeface="Merriweather"/>
                <a:cs typeface="Merriweather"/>
                <a:sym typeface="Merriweather"/>
              </a:rPr>
              <a:t>Presentación</a:t>
            </a:r>
          </a:p>
          <a:p>
            <a:pPr indent="0" lvl="0" marL="0" marR="0" rtl="0">
              <a:lnSpc>
                <a:spcPct val="100000"/>
              </a:lnSpc>
              <a:spcBef>
                <a:spcPts val="0"/>
              </a:spcBef>
              <a:spcAft>
                <a:spcPts val="0"/>
              </a:spcAft>
              <a:buNone/>
            </a:pPr>
            <a:r>
              <a:rPr b="1" lang="es" sz="4800">
                <a:latin typeface="Merriweather"/>
                <a:ea typeface="Merriweather"/>
                <a:cs typeface="Merriweather"/>
                <a:sym typeface="Merriweather"/>
              </a:rPr>
              <a:t> </a:t>
            </a:r>
            <a:r>
              <a:rPr b="1" lang="es" sz="4800">
                <a:solidFill>
                  <a:srgbClr val="000000"/>
                </a:solidFill>
                <a:latin typeface="Merriweather"/>
                <a:ea typeface="Merriweather"/>
                <a:cs typeface="Merriweather"/>
                <a:sym typeface="Merriweather"/>
              </a:rPr>
              <a:t>Práctica</a:t>
            </a:r>
            <a:r>
              <a:rPr b="1" lang="es" sz="4800">
                <a:solidFill>
                  <a:srgbClr val="000000"/>
                </a:solidFill>
                <a:latin typeface="Merriweather"/>
                <a:ea typeface="Merriweather"/>
                <a:cs typeface="Merriweather"/>
                <a:sym typeface="Merriweather"/>
              </a:rPr>
              <a:t> </a:t>
            </a:r>
            <a:r>
              <a:rPr b="1" lang="es" sz="4800">
                <a:latin typeface="Merriweather"/>
                <a:ea typeface="Merriweather"/>
                <a:cs typeface="Merriweather"/>
                <a:sym typeface="Merriweather"/>
              </a:rPr>
              <a:t>3</a:t>
            </a:r>
          </a:p>
          <a:p>
            <a:pPr indent="0" lvl="0" marL="0" marR="0" rtl="0">
              <a:lnSpc>
                <a:spcPct val="100000"/>
              </a:lnSpc>
              <a:spcBef>
                <a:spcPts val="0"/>
              </a:spcBef>
              <a:spcAft>
                <a:spcPts val="0"/>
              </a:spcAft>
              <a:buNone/>
            </a:pPr>
            <a:r>
              <a:t/>
            </a:r>
            <a:endParaRPr b="1" sz="600"/>
          </a:p>
          <a:p>
            <a:pPr indent="0" lvl="0" marL="0" marR="0" rtl="0" algn="l">
              <a:lnSpc>
                <a:spcPct val="100000"/>
              </a:lnSpc>
              <a:spcBef>
                <a:spcPts val="0"/>
              </a:spcBef>
              <a:spcAft>
                <a:spcPts val="0"/>
              </a:spcAft>
              <a:buNone/>
            </a:pPr>
            <a:r>
              <a:t/>
            </a:r>
            <a:endParaRPr b="1" sz="600"/>
          </a:p>
          <a:p>
            <a:pPr indent="0" lvl="0" marL="0" marR="0" rtl="0">
              <a:lnSpc>
                <a:spcPct val="100000"/>
              </a:lnSpc>
              <a:spcBef>
                <a:spcPts val="0"/>
              </a:spcBef>
              <a:spcAft>
                <a:spcPts val="0"/>
              </a:spcAft>
              <a:buNone/>
            </a:pPr>
            <a:r>
              <a:rPr b="1" lang="es" sz="2400">
                <a:latin typeface="Merriweather"/>
                <a:ea typeface="Merriweather"/>
                <a:cs typeface="Merriweather"/>
                <a:sym typeface="Merriweather"/>
              </a:rPr>
              <a:t>Algoritmos Greedy</a:t>
            </a:r>
          </a:p>
        </p:txBody>
      </p:sp>
      <p:sp>
        <p:nvSpPr>
          <p:cNvPr id="55" name="Shape 55"/>
          <p:cNvSpPr txBox="1"/>
          <p:nvPr>
            <p:ph idx="1" type="subTitle"/>
          </p:nvPr>
        </p:nvSpPr>
        <p:spPr>
          <a:xfrm>
            <a:off x="249725" y="3122525"/>
            <a:ext cx="6331500" cy="1841100"/>
          </a:xfrm>
          <a:prstGeom prst="rect">
            <a:avLst/>
          </a:prstGeom>
        </p:spPr>
        <p:txBody>
          <a:bodyPr anchorCtr="0" anchor="t" bIns="91425" lIns="91425" rIns="91425" tIns="91425">
            <a:noAutofit/>
          </a:bodyPr>
          <a:lstStyle/>
          <a:p>
            <a:pPr lvl="0" rtl="0" algn="l">
              <a:lnSpc>
                <a:spcPct val="100000"/>
              </a:lnSpc>
              <a:spcBef>
                <a:spcPts val="0"/>
              </a:spcBef>
              <a:buNone/>
            </a:pPr>
            <a:r>
              <a:rPr b="1" lang="es" sz="2400">
                <a:solidFill>
                  <a:srgbClr val="073763"/>
                </a:solidFill>
              </a:rPr>
              <a:t>Realizado por:</a:t>
            </a:r>
          </a:p>
          <a:p>
            <a:pPr indent="457200" lvl="0" rtl="0" algn="l">
              <a:lnSpc>
                <a:spcPct val="100000"/>
              </a:lnSpc>
              <a:spcBef>
                <a:spcPts val="0"/>
              </a:spcBef>
              <a:buNone/>
            </a:pPr>
            <a:r>
              <a:rPr b="1" lang="es" sz="2400">
                <a:solidFill>
                  <a:srgbClr val="073763"/>
                </a:solidFill>
              </a:rPr>
              <a:t>- </a:t>
            </a:r>
            <a:r>
              <a:rPr b="1" lang="es" sz="2400">
                <a:solidFill>
                  <a:srgbClr val="073763"/>
                </a:solidFill>
              </a:rPr>
              <a:t>Andrés Arco López</a:t>
            </a:r>
          </a:p>
          <a:p>
            <a:pPr indent="457200" lvl="0" rtl="0" algn="l">
              <a:lnSpc>
                <a:spcPct val="100000"/>
              </a:lnSpc>
              <a:spcBef>
                <a:spcPts val="0"/>
              </a:spcBef>
              <a:buNone/>
            </a:pPr>
            <a:r>
              <a:rPr b="1" lang="es" sz="2400">
                <a:solidFill>
                  <a:srgbClr val="073763"/>
                </a:solidFill>
              </a:rPr>
              <a:t>- </a:t>
            </a:r>
            <a:r>
              <a:rPr b="1" lang="es" sz="2400">
                <a:solidFill>
                  <a:srgbClr val="073763"/>
                </a:solidFill>
              </a:rPr>
              <a:t>Miguel Ángel Cantarero López </a:t>
            </a:r>
          </a:p>
          <a:p>
            <a:pPr indent="457200" lvl="0" rtl="0" algn="l">
              <a:lnSpc>
                <a:spcPct val="100000"/>
              </a:lnSpc>
              <a:spcBef>
                <a:spcPts val="0"/>
              </a:spcBef>
              <a:buNone/>
            </a:pPr>
            <a:r>
              <a:rPr b="1" lang="es" sz="2400">
                <a:solidFill>
                  <a:srgbClr val="073763"/>
                </a:solidFill>
              </a:rPr>
              <a:t>- </a:t>
            </a:r>
            <a:r>
              <a:rPr b="1" lang="es" sz="2400">
                <a:solidFill>
                  <a:srgbClr val="073763"/>
                </a:solidFill>
              </a:rPr>
              <a:t>Jorge Sánchez González</a:t>
            </a:r>
          </a:p>
          <a:p>
            <a:pPr indent="457200" lvl="0" algn="l">
              <a:lnSpc>
                <a:spcPct val="100000"/>
              </a:lnSpc>
              <a:spcBef>
                <a:spcPts val="0"/>
              </a:spcBef>
              <a:buNone/>
            </a:pPr>
            <a:r>
              <a:rPr b="1" lang="es" sz="2400">
                <a:solidFill>
                  <a:srgbClr val="073763"/>
                </a:solidFill>
              </a:rPr>
              <a:t>- Ismael Sánchez Torres</a:t>
            </a:r>
            <a:r>
              <a:rPr b="1" lang="es">
                <a:solidFill>
                  <a:srgbClr val="073763"/>
                </a:solidFill>
              </a:rPr>
              <a:t> </a:t>
            </a:r>
          </a:p>
          <a:p>
            <a:pPr lvl="0">
              <a:spcBef>
                <a:spcPts val="0"/>
              </a:spcBef>
              <a:buNone/>
            </a:pPr>
            <a:r>
              <a:t/>
            </a:r>
            <a:endParaRPr/>
          </a:p>
        </p:txBody>
      </p:sp>
      <p:pic>
        <p:nvPicPr>
          <p:cNvPr descr="Algoritmica logo senza scritte.jpg" id="56" name="Shape 56"/>
          <p:cNvPicPr preferRelativeResize="0"/>
          <p:nvPr/>
        </p:nvPicPr>
        <p:blipFill>
          <a:blip r:embed="rId3">
            <a:alphaModFix/>
          </a:blip>
          <a:stretch>
            <a:fillRect/>
          </a:stretch>
        </p:blipFill>
        <p:spPr>
          <a:xfrm>
            <a:off x="2916387" y="2248075"/>
            <a:ext cx="3127125" cy="1085675"/>
          </a:xfrm>
          <a:prstGeom prst="rect">
            <a:avLst/>
          </a:prstGeom>
          <a:noFill/>
          <a:ln>
            <a:noFill/>
          </a:ln>
        </p:spPr>
      </p:pic>
      <p:pic>
        <p:nvPicPr>
          <p:cNvPr descr="concepto-del-algoritmo-de-aprendizaje-de-mquina-con-el-engranaje-dentro-del-ordenador-y-la-idea-como-lmpara-74273849.jpg" id="57" name="Shape 57"/>
          <p:cNvPicPr preferRelativeResize="0"/>
          <p:nvPr/>
        </p:nvPicPr>
        <p:blipFill>
          <a:blip r:embed="rId4">
            <a:alphaModFix/>
          </a:blip>
          <a:stretch>
            <a:fillRect/>
          </a:stretch>
        </p:blipFill>
        <p:spPr>
          <a:xfrm>
            <a:off x="6736275" y="2707350"/>
            <a:ext cx="2133550" cy="213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ctrTitle"/>
          </p:nvPr>
        </p:nvSpPr>
        <p:spPr>
          <a:xfrm>
            <a:off x="311700" y="238625"/>
            <a:ext cx="8520600" cy="789000"/>
          </a:xfrm>
          <a:prstGeom prst="rect">
            <a:avLst/>
          </a:prstGeom>
        </p:spPr>
        <p:txBody>
          <a:bodyPr anchorCtr="0" anchor="b" bIns="91425" lIns="91425" rIns="91425" tIns="91425">
            <a:noAutofit/>
          </a:bodyPr>
          <a:lstStyle/>
          <a:p>
            <a:pPr lvl="0" rtl="0">
              <a:spcBef>
                <a:spcPts val="0"/>
              </a:spcBef>
              <a:buNone/>
            </a:pPr>
            <a:r>
              <a:rPr b="1" lang="es" sz="3600">
                <a:latin typeface="Merriweather"/>
                <a:ea typeface="Merriweather"/>
                <a:cs typeface="Merriweather"/>
                <a:sym typeface="Merriweather"/>
              </a:rPr>
              <a:t>3. Estructuras de datos</a:t>
            </a:r>
          </a:p>
        </p:txBody>
      </p:sp>
      <p:sp>
        <p:nvSpPr>
          <p:cNvPr id="119" name="Shape 119"/>
          <p:cNvSpPr txBox="1"/>
          <p:nvPr>
            <p:ph idx="1" type="subTitle"/>
          </p:nvPr>
        </p:nvSpPr>
        <p:spPr>
          <a:xfrm>
            <a:off x="311700" y="1150550"/>
            <a:ext cx="8520600" cy="1235700"/>
          </a:xfrm>
          <a:prstGeom prst="rect">
            <a:avLst/>
          </a:prstGeom>
        </p:spPr>
        <p:txBody>
          <a:bodyPr anchorCtr="0" anchor="t" bIns="91425" lIns="91425" rIns="91425" tIns="91425">
            <a:noAutofit/>
          </a:bodyPr>
          <a:lstStyle/>
          <a:p>
            <a:pPr lvl="0" rtl="0" algn="l">
              <a:lnSpc>
                <a:spcPct val="115000"/>
              </a:lnSpc>
              <a:spcBef>
                <a:spcPts val="0"/>
              </a:spcBef>
              <a:buNone/>
            </a:pPr>
            <a:r>
              <a:rPr b="1" lang="es" sz="1400">
                <a:solidFill>
                  <a:schemeClr val="dk1"/>
                </a:solidFill>
              </a:rPr>
              <a:t>Imagen lo más  parecida posible a la original utilizando las imágenes candidatas</a:t>
            </a:r>
            <a:r>
              <a:rPr b="1" i="1" lang="es" sz="1400">
                <a:solidFill>
                  <a:schemeClr val="dk1"/>
                </a:solidFill>
              </a:rPr>
              <a:t> </a:t>
            </a:r>
          </a:p>
          <a:p>
            <a:pPr lvl="0" rtl="0" algn="l">
              <a:lnSpc>
                <a:spcPct val="115000"/>
              </a:lnSpc>
              <a:spcBef>
                <a:spcPts val="0"/>
              </a:spcBef>
              <a:buClr>
                <a:schemeClr val="dk1"/>
              </a:buClr>
              <a:buSzPct val="78571"/>
              <a:buFont typeface="Arial"/>
              <a:buNone/>
            </a:pPr>
            <a:r>
              <a:rPr i="1" lang="es" sz="1400">
                <a:solidFill>
                  <a:schemeClr val="dk1"/>
                </a:solidFill>
              </a:rPr>
              <a:t>(Matriz solución)</a:t>
            </a:r>
            <a:r>
              <a:rPr lang="es" sz="1400">
                <a:solidFill>
                  <a:schemeClr val="dk1"/>
                </a:solidFill>
              </a:rPr>
              <a:t> ---&gt; Vector de enteros  F ‘ (x,y) (entre 0 y 255 , según el color ) de dimensión  Nfilas*Mcolumnas, con las imágenes que correspondan del vector de candidatos</a:t>
            </a:r>
          </a:p>
        </p:txBody>
      </p:sp>
      <p:pic>
        <p:nvPicPr>
          <p:cNvPr id="120" name="Shape 120"/>
          <p:cNvPicPr preferRelativeResize="0"/>
          <p:nvPr/>
        </p:nvPicPr>
        <p:blipFill>
          <a:blip r:embed="rId3">
            <a:alphaModFix/>
          </a:blip>
          <a:stretch>
            <a:fillRect/>
          </a:stretch>
        </p:blipFill>
        <p:spPr>
          <a:xfrm>
            <a:off x="2576512" y="2386250"/>
            <a:ext cx="3990975" cy="218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ctrTitle"/>
          </p:nvPr>
        </p:nvSpPr>
        <p:spPr>
          <a:xfrm>
            <a:off x="278550" y="-53000"/>
            <a:ext cx="8520600" cy="789000"/>
          </a:xfrm>
          <a:prstGeom prst="rect">
            <a:avLst/>
          </a:prstGeom>
        </p:spPr>
        <p:txBody>
          <a:bodyPr anchorCtr="0" anchor="b" bIns="91425" lIns="91425" rIns="91425" tIns="91425">
            <a:noAutofit/>
          </a:bodyPr>
          <a:lstStyle/>
          <a:p>
            <a:pPr lvl="0" rtl="0">
              <a:spcBef>
                <a:spcPts val="0"/>
              </a:spcBef>
              <a:buNone/>
            </a:pPr>
            <a:r>
              <a:rPr b="1" lang="es" sz="2800">
                <a:latin typeface="Merriweather"/>
                <a:ea typeface="Merriweather"/>
                <a:cs typeface="Merriweather"/>
                <a:sym typeface="Merriweather"/>
              </a:rPr>
              <a:t>3.1 Lectura de datos</a:t>
            </a:r>
          </a:p>
        </p:txBody>
      </p:sp>
      <p:sp>
        <p:nvSpPr>
          <p:cNvPr id="126" name="Shape 126"/>
          <p:cNvSpPr txBox="1"/>
          <p:nvPr>
            <p:ph idx="1" type="subTitle"/>
          </p:nvPr>
        </p:nvSpPr>
        <p:spPr>
          <a:xfrm>
            <a:off x="99600" y="633550"/>
            <a:ext cx="8520600" cy="1235700"/>
          </a:xfrm>
          <a:prstGeom prst="rect">
            <a:avLst/>
          </a:prstGeom>
        </p:spPr>
        <p:txBody>
          <a:bodyPr anchorCtr="0" anchor="t" bIns="91425" lIns="91425" rIns="91425" tIns="91425">
            <a:noAutofit/>
          </a:bodyPr>
          <a:lstStyle/>
          <a:p>
            <a:pPr lvl="0" rtl="0" algn="l">
              <a:lnSpc>
                <a:spcPct val="115000"/>
              </a:lnSpc>
              <a:spcBef>
                <a:spcPts val="0"/>
              </a:spcBef>
              <a:buNone/>
            </a:pPr>
            <a:r>
              <a:rPr lang="es" sz="1400">
                <a:solidFill>
                  <a:schemeClr val="dk1"/>
                </a:solidFill>
              </a:rPr>
              <a:t>Adicionalmente, hemos implementado métodos para leer todos estos datos desde todos los ficheros que respeten la siguiente estructura: </a:t>
            </a:r>
          </a:p>
          <a:p>
            <a:pPr lvl="0" rtl="0" algn="l">
              <a:lnSpc>
                <a:spcPct val="115000"/>
              </a:lnSpc>
              <a:spcBef>
                <a:spcPts val="0"/>
              </a:spcBef>
              <a:buNone/>
            </a:pPr>
            <a:r>
              <a:t/>
            </a:r>
            <a:endParaRPr b="1" sz="1400">
              <a:solidFill>
                <a:schemeClr val="dk1"/>
              </a:solidFill>
            </a:endParaRPr>
          </a:p>
        </p:txBody>
      </p:sp>
      <p:pic>
        <p:nvPicPr>
          <p:cNvPr id="127" name="Shape 127"/>
          <p:cNvPicPr preferRelativeResize="0"/>
          <p:nvPr/>
        </p:nvPicPr>
        <p:blipFill>
          <a:blip r:embed="rId3">
            <a:alphaModFix/>
          </a:blip>
          <a:stretch>
            <a:fillRect/>
          </a:stretch>
        </p:blipFill>
        <p:spPr>
          <a:xfrm>
            <a:off x="99599" y="1186300"/>
            <a:ext cx="4669624" cy="2784000"/>
          </a:xfrm>
          <a:prstGeom prst="rect">
            <a:avLst/>
          </a:prstGeom>
          <a:noFill/>
          <a:ln>
            <a:noFill/>
          </a:ln>
        </p:spPr>
      </p:pic>
      <p:pic>
        <p:nvPicPr>
          <p:cNvPr id="128" name="Shape 128"/>
          <p:cNvPicPr preferRelativeResize="0"/>
          <p:nvPr/>
        </p:nvPicPr>
        <p:blipFill>
          <a:blip r:embed="rId4">
            <a:alphaModFix/>
          </a:blip>
          <a:stretch>
            <a:fillRect/>
          </a:stretch>
        </p:blipFill>
        <p:spPr>
          <a:xfrm>
            <a:off x="4941550" y="1091251"/>
            <a:ext cx="4050024" cy="382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ctrTitle"/>
          </p:nvPr>
        </p:nvSpPr>
        <p:spPr>
          <a:xfrm>
            <a:off x="311700" y="26875"/>
            <a:ext cx="8520600" cy="950100"/>
          </a:xfrm>
          <a:prstGeom prst="rect">
            <a:avLst/>
          </a:prstGeom>
        </p:spPr>
        <p:txBody>
          <a:bodyPr anchorCtr="0" anchor="b" bIns="91425" lIns="91425" rIns="91425" tIns="91425">
            <a:noAutofit/>
          </a:bodyPr>
          <a:lstStyle/>
          <a:p>
            <a:pPr lvl="0">
              <a:spcBef>
                <a:spcPts val="0"/>
              </a:spcBef>
              <a:buNone/>
            </a:pPr>
            <a:r>
              <a:rPr b="1" lang="es" sz="2800">
                <a:latin typeface="Merriweather"/>
                <a:ea typeface="Merriweather"/>
                <a:cs typeface="Merriweather"/>
                <a:sym typeface="Merriweather"/>
              </a:rPr>
              <a:t>3.2 Salida de datos</a:t>
            </a:r>
          </a:p>
        </p:txBody>
      </p:sp>
      <p:sp>
        <p:nvSpPr>
          <p:cNvPr id="134" name="Shape 134"/>
          <p:cNvSpPr txBox="1"/>
          <p:nvPr>
            <p:ph idx="1" type="subTitle"/>
          </p:nvPr>
        </p:nvSpPr>
        <p:spPr>
          <a:xfrm>
            <a:off x="159250" y="1182900"/>
            <a:ext cx="3781800" cy="4080300"/>
          </a:xfrm>
          <a:prstGeom prst="rect">
            <a:avLst/>
          </a:prstGeom>
        </p:spPr>
        <p:txBody>
          <a:bodyPr anchorCtr="0" anchor="t" bIns="91425" lIns="91425" rIns="91425" tIns="91425">
            <a:noAutofit/>
          </a:bodyPr>
          <a:lstStyle/>
          <a:p>
            <a:pPr lvl="0">
              <a:spcBef>
                <a:spcPts val="0"/>
              </a:spcBef>
              <a:buNone/>
            </a:pPr>
            <a:r>
              <a:rPr lang="es" sz="1800">
                <a:solidFill>
                  <a:srgbClr val="000000"/>
                </a:solidFill>
              </a:rPr>
              <a:t>Salida estándar</a:t>
            </a:r>
          </a:p>
        </p:txBody>
      </p:sp>
      <p:pic>
        <p:nvPicPr>
          <p:cNvPr id="135" name="Shape 135"/>
          <p:cNvPicPr preferRelativeResize="0"/>
          <p:nvPr/>
        </p:nvPicPr>
        <p:blipFill>
          <a:blip r:embed="rId3">
            <a:alphaModFix/>
          </a:blip>
          <a:stretch>
            <a:fillRect/>
          </a:stretch>
        </p:blipFill>
        <p:spPr>
          <a:xfrm>
            <a:off x="132200" y="1854075"/>
            <a:ext cx="4020699" cy="2706925"/>
          </a:xfrm>
          <a:prstGeom prst="rect">
            <a:avLst/>
          </a:prstGeom>
          <a:noFill/>
          <a:ln>
            <a:noFill/>
          </a:ln>
        </p:spPr>
      </p:pic>
      <p:sp>
        <p:nvSpPr>
          <p:cNvPr id="136" name="Shape 136"/>
          <p:cNvSpPr txBox="1"/>
          <p:nvPr/>
        </p:nvSpPr>
        <p:spPr>
          <a:xfrm>
            <a:off x="5382300" y="1182900"/>
            <a:ext cx="3575100" cy="3960600"/>
          </a:xfrm>
          <a:prstGeom prst="rect">
            <a:avLst/>
          </a:prstGeom>
          <a:noFill/>
          <a:ln>
            <a:noFill/>
          </a:ln>
        </p:spPr>
        <p:txBody>
          <a:bodyPr anchorCtr="0" anchor="t" bIns="91425" lIns="91425" rIns="91425" tIns="91425">
            <a:noAutofit/>
          </a:bodyPr>
          <a:lstStyle/>
          <a:p>
            <a:pPr indent="457200" lvl="0">
              <a:spcBef>
                <a:spcPts val="0"/>
              </a:spcBef>
              <a:buNone/>
            </a:pPr>
            <a:r>
              <a:rPr lang="es" sz="1800"/>
              <a:t>En un fichero</a:t>
            </a:r>
          </a:p>
        </p:txBody>
      </p:sp>
      <p:pic>
        <p:nvPicPr>
          <p:cNvPr id="137" name="Shape 137"/>
          <p:cNvPicPr preferRelativeResize="0"/>
          <p:nvPr/>
        </p:nvPicPr>
        <p:blipFill>
          <a:blip r:embed="rId4">
            <a:alphaModFix/>
          </a:blip>
          <a:stretch>
            <a:fillRect/>
          </a:stretch>
        </p:blipFill>
        <p:spPr>
          <a:xfrm>
            <a:off x="4433750" y="1658875"/>
            <a:ext cx="4550649" cy="361950"/>
          </a:xfrm>
          <a:prstGeom prst="rect">
            <a:avLst/>
          </a:prstGeom>
          <a:noFill/>
          <a:ln>
            <a:noFill/>
          </a:ln>
        </p:spPr>
      </p:pic>
      <p:pic>
        <p:nvPicPr>
          <p:cNvPr id="138" name="Shape 138"/>
          <p:cNvPicPr preferRelativeResize="0"/>
          <p:nvPr/>
        </p:nvPicPr>
        <p:blipFill>
          <a:blip r:embed="rId5">
            <a:alphaModFix/>
          </a:blip>
          <a:stretch>
            <a:fillRect/>
          </a:stretch>
        </p:blipFill>
        <p:spPr>
          <a:xfrm>
            <a:off x="4933162" y="2103362"/>
            <a:ext cx="3248025" cy="258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584799" y="0"/>
            <a:ext cx="6313451" cy="5143500"/>
          </a:xfrm>
          <a:prstGeom prst="rect">
            <a:avLst/>
          </a:prstGeom>
          <a:noFill/>
          <a:ln>
            <a:noFill/>
          </a:ln>
        </p:spPr>
      </p:pic>
      <p:sp>
        <p:nvSpPr>
          <p:cNvPr id="144" name="Shape 144"/>
          <p:cNvSpPr txBox="1"/>
          <p:nvPr>
            <p:ph type="ctrTitle"/>
          </p:nvPr>
        </p:nvSpPr>
        <p:spPr>
          <a:xfrm>
            <a:off x="4277575" y="206150"/>
            <a:ext cx="5330400" cy="748500"/>
          </a:xfrm>
          <a:prstGeom prst="rect">
            <a:avLst/>
          </a:prstGeom>
        </p:spPr>
        <p:txBody>
          <a:bodyPr anchorCtr="0" anchor="b" bIns="91425" lIns="91425" rIns="91425" tIns="91425">
            <a:noAutofit/>
          </a:bodyPr>
          <a:lstStyle/>
          <a:p>
            <a:pPr lvl="0" rtl="0">
              <a:spcBef>
                <a:spcPts val="0"/>
              </a:spcBef>
              <a:buNone/>
            </a:pPr>
            <a:r>
              <a:rPr b="1" lang="es" sz="3600">
                <a:latin typeface="Merriweather"/>
                <a:ea typeface="Merriweather"/>
                <a:cs typeface="Merriweather"/>
                <a:sym typeface="Merriweather"/>
              </a:rPr>
              <a:t>5. Implementación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670850" y="-60525"/>
            <a:ext cx="4852800" cy="709200"/>
          </a:xfrm>
          <a:prstGeom prst="rect">
            <a:avLst/>
          </a:prstGeom>
        </p:spPr>
        <p:txBody>
          <a:bodyPr anchorCtr="0" anchor="b" bIns="91425" lIns="91425" rIns="91425" tIns="91425">
            <a:noAutofit/>
          </a:bodyPr>
          <a:lstStyle/>
          <a:p>
            <a:pPr lvl="0" rtl="0">
              <a:spcBef>
                <a:spcPts val="0"/>
              </a:spcBef>
              <a:buNone/>
            </a:pPr>
            <a:r>
              <a:rPr b="1" lang="es" sz="3600">
                <a:latin typeface="Merriweather"/>
                <a:ea typeface="Merriweather"/>
                <a:cs typeface="Merriweather"/>
                <a:sym typeface="Merriweather"/>
              </a:rPr>
              <a:t>6.  Eficiencia</a:t>
            </a:r>
          </a:p>
        </p:txBody>
      </p:sp>
      <p:sp>
        <p:nvSpPr>
          <p:cNvPr id="150" name="Shape 150"/>
          <p:cNvSpPr txBox="1"/>
          <p:nvPr>
            <p:ph idx="1" type="subTitle"/>
          </p:nvPr>
        </p:nvSpPr>
        <p:spPr>
          <a:xfrm>
            <a:off x="187700" y="3860400"/>
            <a:ext cx="2787300" cy="678900"/>
          </a:xfrm>
          <a:prstGeom prst="rect">
            <a:avLst/>
          </a:prstGeom>
        </p:spPr>
        <p:txBody>
          <a:bodyPr anchorCtr="0" anchor="t" bIns="91425" lIns="91425" rIns="91425" tIns="91425">
            <a:noAutofit/>
          </a:bodyPr>
          <a:lstStyle/>
          <a:p>
            <a:pPr lvl="0" rtl="0">
              <a:lnSpc>
                <a:spcPct val="115000"/>
              </a:lnSpc>
              <a:spcBef>
                <a:spcPts val="0"/>
              </a:spcBef>
              <a:buNone/>
            </a:pPr>
            <a:r>
              <a:rPr lang="es" sz="1400">
                <a:solidFill>
                  <a:schemeClr val="dk1"/>
                </a:solidFill>
              </a:rPr>
              <a:t>La eficiencia del algoritmo es O(n²) </a:t>
            </a:r>
          </a:p>
          <a:p>
            <a:pPr lvl="0" rtl="0" algn="l">
              <a:lnSpc>
                <a:spcPct val="115000"/>
              </a:lnSpc>
              <a:spcBef>
                <a:spcPts val="0"/>
              </a:spcBef>
              <a:buNone/>
            </a:pPr>
            <a:r>
              <a:t/>
            </a:r>
            <a:endParaRPr b="1" sz="1400">
              <a:solidFill>
                <a:schemeClr val="dk1"/>
              </a:solidFill>
            </a:endParaRPr>
          </a:p>
          <a:p>
            <a:pPr lvl="0" rtl="0" algn="l">
              <a:spcBef>
                <a:spcPts val="0"/>
              </a:spcBef>
              <a:buNone/>
            </a:pPr>
            <a:r>
              <a:t/>
            </a:r>
            <a:endParaRPr b="1" sz="700"/>
          </a:p>
        </p:txBody>
      </p:sp>
      <p:pic>
        <p:nvPicPr>
          <p:cNvPr id="151" name="Shape 151"/>
          <p:cNvPicPr preferRelativeResize="0"/>
          <p:nvPr/>
        </p:nvPicPr>
        <p:blipFill>
          <a:blip r:embed="rId3">
            <a:alphaModFix/>
          </a:blip>
          <a:stretch>
            <a:fillRect/>
          </a:stretch>
        </p:blipFill>
        <p:spPr>
          <a:xfrm>
            <a:off x="3087600" y="724599"/>
            <a:ext cx="5744700" cy="4200099"/>
          </a:xfrm>
          <a:prstGeom prst="rect">
            <a:avLst/>
          </a:prstGeom>
          <a:noFill/>
          <a:ln>
            <a:noFill/>
          </a:ln>
        </p:spPr>
      </p:pic>
      <p:sp>
        <p:nvSpPr>
          <p:cNvPr id="152" name="Shape 152"/>
          <p:cNvSpPr/>
          <p:nvPr/>
        </p:nvSpPr>
        <p:spPr>
          <a:xfrm>
            <a:off x="2405625" y="1514525"/>
            <a:ext cx="917100" cy="119700"/>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txBox="1"/>
          <p:nvPr/>
        </p:nvSpPr>
        <p:spPr>
          <a:xfrm>
            <a:off x="1947075" y="1380950"/>
            <a:ext cx="691200" cy="392100"/>
          </a:xfrm>
          <a:prstGeom prst="rect">
            <a:avLst/>
          </a:prstGeom>
          <a:noFill/>
          <a:ln>
            <a:noFill/>
          </a:ln>
        </p:spPr>
        <p:txBody>
          <a:bodyPr anchorCtr="0" anchor="t" bIns="91425" lIns="91425" rIns="91425" tIns="91425">
            <a:noAutofit/>
          </a:bodyPr>
          <a:lstStyle/>
          <a:p>
            <a:pPr lvl="0" rtl="0">
              <a:spcBef>
                <a:spcPts val="0"/>
              </a:spcBef>
              <a:buNone/>
            </a:pPr>
            <a:r>
              <a:rPr lang="es"/>
              <a:t>O(n)</a:t>
            </a:r>
          </a:p>
        </p:txBody>
      </p:sp>
      <p:sp>
        <p:nvSpPr>
          <p:cNvPr id="154" name="Shape 154"/>
          <p:cNvSpPr/>
          <p:nvPr/>
        </p:nvSpPr>
        <p:spPr>
          <a:xfrm>
            <a:off x="2405625" y="1806900"/>
            <a:ext cx="983400" cy="295800"/>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txBox="1"/>
          <p:nvPr/>
        </p:nvSpPr>
        <p:spPr>
          <a:xfrm>
            <a:off x="1947075" y="1792600"/>
            <a:ext cx="558300" cy="392100"/>
          </a:xfrm>
          <a:prstGeom prst="rect">
            <a:avLst/>
          </a:prstGeom>
          <a:noFill/>
          <a:ln>
            <a:noFill/>
          </a:ln>
        </p:spPr>
        <p:txBody>
          <a:bodyPr anchorCtr="0" anchor="t" bIns="91425" lIns="91425" rIns="91425" tIns="91425">
            <a:noAutofit/>
          </a:bodyPr>
          <a:lstStyle/>
          <a:p>
            <a:pPr lvl="0" rtl="0">
              <a:spcBef>
                <a:spcPts val="0"/>
              </a:spcBef>
              <a:buNone/>
            </a:pPr>
            <a:r>
              <a:rPr lang="es"/>
              <a:t>O(n)</a:t>
            </a:r>
          </a:p>
        </p:txBody>
      </p:sp>
      <p:sp>
        <p:nvSpPr>
          <p:cNvPr id="156" name="Shape 156"/>
          <p:cNvSpPr txBox="1"/>
          <p:nvPr/>
        </p:nvSpPr>
        <p:spPr>
          <a:xfrm>
            <a:off x="1910475" y="2136550"/>
            <a:ext cx="631500" cy="3921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57" name="Shape 157"/>
          <p:cNvSpPr/>
          <p:nvPr/>
        </p:nvSpPr>
        <p:spPr>
          <a:xfrm>
            <a:off x="2558025" y="2667675"/>
            <a:ext cx="1342500" cy="119700"/>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txBox="1"/>
          <p:nvPr/>
        </p:nvSpPr>
        <p:spPr>
          <a:xfrm>
            <a:off x="2079975" y="2505325"/>
            <a:ext cx="558300" cy="392100"/>
          </a:xfrm>
          <a:prstGeom prst="rect">
            <a:avLst/>
          </a:prstGeom>
          <a:noFill/>
          <a:ln>
            <a:noFill/>
          </a:ln>
        </p:spPr>
        <p:txBody>
          <a:bodyPr anchorCtr="0" anchor="t" bIns="91425" lIns="91425" rIns="91425" tIns="91425">
            <a:noAutofit/>
          </a:bodyPr>
          <a:lstStyle/>
          <a:p>
            <a:pPr lvl="0" rtl="0">
              <a:spcBef>
                <a:spcPts val="0"/>
              </a:spcBef>
              <a:buNone/>
            </a:pPr>
            <a:r>
              <a:rPr lang="es"/>
              <a:t>O(n)</a:t>
            </a:r>
          </a:p>
        </p:txBody>
      </p:sp>
      <p:sp>
        <p:nvSpPr>
          <p:cNvPr id="159" name="Shape 159"/>
          <p:cNvSpPr/>
          <p:nvPr/>
        </p:nvSpPr>
        <p:spPr>
          <a:xfrm>
            <a:off x="2744525" y="3391225"/>
            <a:ext cx="1202100" cy="119700"/>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txBox="1"/>
          <p:nvPr/>
        </p:nvSpPr>
        <p:spPr>
          <a:xfrm>
            <a:off x="2219550" y="3266175"/>
            <a:ext cx="598200" cy="551700"/>
          </a:xfrm>
          <a:prstGeom prst="rect">
            <a:avLst/>
          </a:prstGeom>
          <a:noFill/>
          <a:ln>
            <a:noFill/>
          </a:ln>
        </p:spPr>
        <p:txBody>
          <a:bodyPr anchorCtr="0" anchor="t" bIns="91425" lIns="91425" rIns="91425" tIns="91425">
            <a:noAutofit/>
          </a:bodyPr>
          <a:lstStyle/>
          <a:p>
            <a:pPr lvl="0" rtl="0">
              <a:spcBef>
                <a:spcPts val="0"/>
              </a:spcBef>
              <a:buNone/>
            </a:pPr>
            <a:r>
              <a:rPr lang="es"/>
              <a:t>O(n)</a:t>
            </a:r>
          </a:p>
        </p:txBody>
      </p:sp>
      <p:sp>
        <p:nvSpPr>
          <p:cNvPr id="161" name="Shape 161"/>
          <p:cNvSpPr/>
          <p:nvPr/>
        </p:nvSpPr>
        <p:spPr>
          <a:xfrm>
            <a:off x="1670837" y="1808975"/>
            <a:ext cx="312300" cy="1947000"/>
          </a:xfrm>
          <a:prstGeom prst="lef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1670850" y="1372750"/>
            <a:ext cx="312300" cy="331800"/>
          </a:xfrm>
          <a:prstGeom prst="lef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a:off x="815925" y="2587275"/>
            <a:ext cx="1094700" cy="678900"/>
          </a:xfrm>
          <a:prstGeom prst="rect">
            <a:avLst/>
          </a:prstGeom>
          <a:noFill/>
          <a:ln>
            <a:noFill/>
          </a:ln>
        </p:spPr>
        <p:txBody>
          <a:bodyPr anchorCtr="0" anchor="t" bIns="91425" lIns="91425" rIns="91425" tIns="91425">
            <a:noAutofit/>
          </a:bodyPr>
          <a:lstStyle/>
          <a:p>
            <a:pPr lvl="0" rtl="0">
              <a:spcBef>
                <a:spcPts val="0"/>
              </a:spcBef>
              <a:buNone/>
            </a:pPr>
            <a:r>
              <a:rPr lang="es"/>
              <a:t>O(n*(n+n)</a:t>
            </a:r>
          </a:p>
        </p:txBody>
      </p:sp>
      <p:sp>
        <p:nvSpPr>
          <p:cNvPr id="164" name="Shape 164"/>
          <p:cNvSpPr/>
          <p:nvPr/>
        </p:nvSpPr>
        <p:spPr>
          <a:xfrm>
            <a:off x="598075" y="1302500"/>
            <a:ext cx="171300" cy="2445600"/>
          </a:xfrm>
          <a:prstGeom prst="lef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 name="Shape 165"/>
          <p:cNvSpPr txBox="1"/>
          <p:nvPr/>
        </p:nvSpPr>
        <p:spPr>
          <a:xfrm>
            <a:off x="-66450" y="2232825"/>
            <a:ext cx="975900" cy="1129800"/>
          </a:xfrm>
          <a:prstGeom prst="rect">
            <a:avLst/>
          </a:prstGeom>
          <a:noFill/>
          <a:ln>
            <a:noFill/>
          </a:ln>
        </p:spPr>
        <p:txBody>
          <a:bodyPr anchorCtr="0" anchor="t" bIns="91425" lIns="91425" rIns="91425" tIns="91425">
            <a:noAutofit/>
          </a:bodyPr>
          <a:lstStyle/>
          <a:p>
            <a:pPr lvl="0" rtl="0">
              <a:spcBef>
                <a:spcPts val="0"/>
              </a:spcBef>
              <a:buNone/>
            </a:pPr>
            <a:r>
              <a:rPr lang="es"/>
              <a:t>T(n) = </a:t>
            </a:r>
          </a:p>
          <a:p>
            <a:pPr lvl="0" rtl="0">
              <a:spcBef>
                <a:spcPts val="0"/>
              </a:spcBef>
              <a:buNone/>
            </a:pPr>
            <a:r>
              <a:rPr lang="es" sz="1200"/>
              <a:t>2n² + n + c</a:t>
            </a:r>
          </a:p>
        </p:txBody>
      </p:sp>
      <p:sp>
        <p:nvSpPr>
          <p:cNvPr id="166" name="Shape 166"/>
          <p:cNvSpPr txBox="1"/>
          <p:nvPr/>
        </p:nvSpPr>
        <p:spPr>
          <a:xfrm>
            <a:off x="937000" y="1375575"/>
            <a:ext cx="733800" cy="331800"/>
          </a:xfrm>
          <a:prstGeom prst="rect">
            <a:avLst/>
          </a:prstGeom>
          <a:noFill/>
          <a:ln>
            <a:noFill/>
          </a:ln>
        </p:spPr>
        <p:txBody>
          <a:bodyPr anchorCtr="0" anchor="t" bIns="91425" lIns="91425" rIns="91425" tIns="91425">
            <a:noAutofit/>
          </a:bodyPr>
          <a:lstStyle/>
          <a:p>
            <a:pPr lvl="0">
              <a:spcBef>
                <a:spcPts val="0"/>
              </a:spcBef>
              <a:buNone/>
            </a:pPr>
            <a:r>
              <a:rPr lang="es"/>
              <a:t>O(n)</a:t>
            </a:r>
          </a:p>
        </p:txBody>
      </p:sp>
      <p:sp>
        <p:nvSpPr>
          <p:cNvPr id="167" name="Shape 167"/>
          <p:cNvSpPr txBox="1"/>
          <p:nvPr/>
        </p:nvSpPr>
        <p:spPr>
          <a:xfrm>
            <a:off x="1143425" y="1792600"/>
            <a:ext cx="393000" cy="471900"/>
          </a:xfrm>
          <a:prstGeom prst="rect">
            <a:avLst/>
          </a:prstGeom>
          <a:noFill/>
          <a:ln>
            <a:noFill/>
          </a:ln>
        </p:spPr>
        <p:txBody>
          <a:bodyPr anchorCtr="0" anchor="t" bIns="91425" lIns="91425" rIns="91425" tIns="91425">
            <a:noAutofit/>
          </a:bodyPr>
          <a:lstStyle/>
          <a:p>
            <a:pPr lvl="0">
              <a:spcBef>
                <a:spcPts val="0"/>
              </a:spcBef>
              <a:buNone/>
            </a:pPr>
            <a:r>
              <a:rPr lang="es"/>
              <a:t>+</a:t>
            </a:r>
          </a:p>
        </p:txBody>
      </p:sp>
      <p:sp>
        <p:nvSpPr>
          <p:cNvPr id="168" name="Shape 168"/>
          <p:cNvSpPr txBox="1"/>
          <p:nvPr/>
        </p:nvSpPr>
        <p:spPr>
          <a:xfrm>
            <a:off x="543700" y="391950"/>
            <a:ext cx="1520400" cy="625500"/>
          </a:xfrm>
          <a:prstGeom prst="rect">
            <a:avLst/>
          </a:prstGeom>
          <a:noFill/>
          <a:ln>
            <a:noFill/>
          </a:ln>
        </p:spPr>
        <p:txBody>
          <a:bodyPr anchorCtr="0" anchor="t" bIns="91425" lIns="91425" rIns="91425" tIns="91425">
            <a:noAutofit/>
          </a:bodyPr>
          <a:lstStyle/>
          <a:p>
            <a:pPr lvl="0">
              <a:spcBef>
                <a:spcPts val="0"/>
              </a:spcBef>
              <a:buNone/>
            </a:pPr>
            <a:r>
              <a:rPr lang="es"/>
              <a:t>Tomando n como TAM=N*M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s"/>
              <a:t>FIN</a:t>
            </a:r>
          </a:p>
        </p:txBody>
      </p:sp>
      <p:sp>
        <p:nvSpPr>
          <p:cNvPr id="174" name="Shape 174"/>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72925"/>
            <a:ext cx="8520600" cy="1060500"/>
          </a:xfrm>
          <a:prstGeom prst="rect">
            <a:avLst/>
          </a:prstGeom>
        </p:spPr>
        <p:txBody>
          <a:bodyPr anchorCtr="0" anchor="b" bIns="91425" lIns="91425" rIns="91425" tIns="91425">
            <a:noAutofit/>
          </a:bodyPr>
          <a:lstStyle/>
          <a:p>
            <a:pPr lvl="0">
              <a:spcBef>
                <a:spcPts val="0"/>
              </a:spcBef>
              <a:buNone/>
            </a:pPr>
            <a:r>
              <a:rPr lang="es" sz="6000">
                <a:latin typeface="Merriweather"/>
                <a:ea typeface="Merriweather"/>
                <a:cs typeface="Merriweather"/>
                <a:sym typeface="Merriweather"/>
              </a:rPr>
              <a:t>Índice</a:t>
            </a:r>
          </a:p>
        </p:txBody>
      </p:sp>
      <p:sp>
        <p:nvSpPr>
          <p:cNvPr id="63" name="Shape 63"/>
          <p:cNvSpPr txBox="1"/>
          <p:nvPr>
            <p:ph idx="1" type="subTitle"/>
          </p:nvPr>
        </p:nvSpPr>
        <p:spPr>
          <a:xfrm>
            <a:off x="439300" y="1292500"/>
            <a:ext cx="5615400" cy="3851100"/>
          </a:xfrm>
          <a:prstGeom prst="rect">
            <a:avLst/>
          </a:prstGeom>
        </p:spPr>
        <p:txBody>
          <a:bodyPr anchorCtr="0" anchor="t" bIns="91425" lIns="91425" rIns="91425" tIns="91425">
            <a:noAutofit/>
          </a:bodyPr>
          <a:lstStyle/>
          <a:p>
            <a:pPr indent="-368300" lvl="0" marL="457200" rtl="0" algn="l">
              <a:spcBef>
                <a:spcPts val="0"/>
              </a:spcBef>
              <a:buClr>
                <a:schemeClr val="dk1"/>
              </a:buClr>
              <a:buSzPct val="100000"/>
              <a:buFont typeface="Merriweather"/>
              <a:buAutoNum type="arabicPeriod"/>
            </a:pPr>
            <a:r>
              <a:rPr b="1" i="1" lang="es" sz="2200">
                <a:solidFill>
                  <a:schemeClr val="dk1"/>
                </a:solidFill>
                <a:latin typeface="Merriweather"/>
                <a:ea typeface="Merriweather"/>
                <a:cs typeface="Merriweather"/>
                <a:sym typeface="Merriweather"/>
              </a:rPr>
              <a:t>Enunciado del problema</a:t>
            </a:r>
          </a:p>
          <a:p>
            <a:pPr indent="-368300" lvl="0" marL="457200" rtl="0" algn="l">
              <a:spcBef>
                <a:spcPts val="0"/>
              </a:spcBef>
              <a:buClr>
                <a:schemeClr val="dk1"/>
              </a:buClr>
              <a:buSzPct val="100000"/>
              <a:buFont typeface="Merriweather"/>
              <a:buAutoNum type="arabicPeriod"/>
            </a:pPr>
            <a:r>
              <a:rPr b="1" i="1" lang="es" sz="2200">
                <a:solidFill>
                  <a:schemeClr val="dk1"/>
                </a:solidFill>
                <a:latin typeface="Merriweather"/>
                <a:ea typeface="Merriweather"/>
                <a:cs typeface="Merriweather"/>
                <a:sym typeface="Merriweather"/>
              </a:rPr>
              <a:t>Diseño del algoritmo voraz</a:t>
            </a:r>
          </a:p>
          <a:p>
            <a:pPr indent="-368300" lvl="0" marL="457200" rtl="0" algn="l">
              <a:spcBef>
                <a:spcPts val="0"/>
              </a:spcBef>
              <a:buClr>
                <a:schemeClr val="dk1"/>
              </a:buClr>
              <a:buSzPct val="100000"/>
              <a:buFont typeface="Merriweather"/>
              <a:buAutoNum type="arabicPeriod"/>
            </a:pPr>
            <a:r>
              <a:rPr b="1" i="1" lang="es" sz="2200">
                <a:solidFill>
                  <a:schemeClr val="dk1"/>
                </a:solidFill>
                <a:latin typeface="Merriweather"/>
                <a:ea typeface="Merriweather"/>
                <a:cs typeface="Merriweather"/>
                <a:sym typeface="Merriweather"/>
              </a:rPr>
              <a:t>Estructuras de datos empleadas</a:t>
            </a:r>
          </a:p>
          <a:p>
            <a:pPr indent="-368300" lvl="0" marL="457200" rtl="0" algn="l">
              <a:spcBef>
                <a:spcPts val="0"/>
              </a:spcBef>
              <a:buClr>
                <a:schemeClr val="dk1"/>
              </a:buClr>
              <a:buSzPct val="100000"/>
              <a:buFont typeface="Merriweather"/>
              <a:buAutoNum type="arabicPeriod"/>
            </a:pPr>
            <a:r>
              <a:rPr b="1" i="1" lang="es" sz="2200">
                <a:solidFill>
                  <a:schemeClr val="dk1"/>
                </a:solidFill>
                <a:latin typeface="Merriweather"/>
                <a:ea typeface="Merriweather"/>
                <a:cs typeface="Merriweather"/>
                <a:sym typeface="Merriweather"/>
              </a:rPr>
              <a:t>Implementación</a:t>
            </a:r>
          </a:p>
          <a:p>
            <a:pPr indent="-368300" lvl="0" marL="457200" rtl="0" algn="l">
              <a:spcBef>
                <a:spcPts val="0"/>
              </a:spcBef>
              <a:buClr>
                <a:schemeClr val="dk1"/>
              </a:buClr>
              <a:buSzPct val="100000"/>
              <a:buFont typeface="Merriweather"/>
              <a:buAutoNum type="arabicPeriod"/>
            </a:pPr>
            <a:r>
              <a:rPr b="1" i="1" lang="es" sz="2200">
                <a:solidFill>
                  <a:schemeClr val="dk1"/>
                </a:solidFill>
                <a:latin typeface="Merriweather"/>
                <a:ea typeface="Merriweather"/>
                <a:cs typeface="Merriweather"/>
                <a:sym typeface="Merriweather"/>
              </a:rPr>
              <a:t>Eficiencia</a:t>
            </a:r>
          </a:p>
          <a:p>
            <a:pPr lvl="0" rtl="0" algn="l">
              <a:spcBef>
                <a:spcPts val="0"/>
              </a:spcBef>
              <a:buNone/>
            </a:pPr>
            <a:r>
              <a:t/>
            </a:r>
            <a:endParaRPr b="1" i="1" sz="2200">
              <a:solidFill>
                <a:srgbClr val="000000"/>
              </a:solidFill>
              <a:latin typeface="Merriweather"/>
              <a:ea typeface="Merriweather"/>
              <a:cs typeface="Merriweather"/>
              <a:sym typeface="Merriweather"/>
            </a:endParaRPr>
          </a:p>
        </p:txBody>
      </p:sp>
      <p:pic>
        <p:nvPicPr>
          <p:cNvPr descr="1455210497_368194_1455210536_noticia_normal.jpg" id="64" name="Shape 64"/>
          <p:cNvPicPr preferRelativeResize="0"/>
          <p:nvPr/>
        </p:nvPicPr>
        <p:blipFill>
          <a:blip r:embed="rId3">
            <a:alphaModFix/>
          </a:blip>
          <a:stretch>
            <a:fillRect/>
          </a:stretch>
        </p:blipFill>
        <p:spPr>
          <a:xfrm rot="-845917">
            <a:off x="6217075" y="676767"/>
            <a:ext cx="2452849" cy="1636449"/>
          </a:xfrm>
          <a:prstGeom prst="rect">
            <a:avLst/>
          </a:prstGeom>
          <a:noFill/>
          <a:ln>
            <a:noFill/>
          </a:ln>
        </p:spPr>
      </p:pic>
      <p:pic>
        <p:nvPicPr>
          <p:cNvPr descr="c-c-programming-for-hackers-part-1-introduction.1280x600.jpg" id="65" name="Shape 65"/>
          <p:cNvPicPr preferRelativeResize="0"/>
          <p:nvPr/>
        </p:nvPicPr>
        <p:blipFill>
          <a:blip r:embed="rId4">
            <a:alphaModFix/>
          </a:blip>
          <a:stretch>
            <a:fillRect/>
          </a:stretch>
        </p:blipFill>
        <p:spPr>
          <a:xfrm rot="616947">
            <a:off x="5149899" y="3175825"/>
            <a:ext cx="3294874" cy="154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ctrTitle"/>
          </p:nvPr>
        </p:nvSpPr>
        <p:spPr>
          <a:xfrm>
            <a:off x="311700" y="225350"/>
            <a:ext cx="8520600" cy="954600"/>
          </a:xfrm>
          <a:prstGeom prst="rect">
            <a:avLst/>
          </a:prstGeom>
        </p:spPr>
        <p:txBody>
          <a:bodyPr anchorCtr="0" anchor="b" bIns="91425" lIns="91425" rIns="91425" tIns="91425">
            <a:noAutofit/>
          </a:bodyPr>
          <a:lstStyle/>
          <a:p>
            <a:pPr indent="-457200" lvl="0" marL="457200" marR="0" rtl="0" algn="ctr">
              <a:lnSpc>
                <a:spcPct val="100000"/>
              </a:lnSpc>
              <a:spcBef>
                <a:spcPts val="0"/>
              </a:spcBef>
              <a:spcAft>
                <a:spcPts val="0"/>
              </a:spcAft>
              <a:buSzPct val="100000"/>
              <a:buFont typeface="Merriweather"/>
              <a:buAutoNum type="arabicPeriod"/>
            </a:pPr>
            <a:r>
              <a:rPr b="1" lang="es" sz="3600">
                <a:latin typeface="Merriweather"/>
                <a:ea typeface="Merriweather"/>
                <a:cs typeface="Merriweather"/>
                <a:sym typeface="Merriweather"/>
              </a:rPr>
              <a:t>Enunciado del problema</a:t>
            </a:r>
          </a:p>
        </p:txBody>
      </p:sp>
      <p:sp>
        <p:nvSpPr>
          <p:cNvPr id="71" name="Shape 71"/>
          <p:cNvSpPr txBox="1"/>
          <p:nvPr>
            <p:ph idx="1" type="subTitle"/>
          </p:nvPr>
        </p:nvSpPr>
        <p:spPr>
          <a:xfrm>
            <a:off x="311700" y="1521725"/>
            <a:ext cx="4288200" cy="31179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61111"/>
              <a:buFont typeface="Arial"/>
              <a:buNone/>
            </a:pPr>
            <a:r>
              <a:rPr lang="es" sz="1800">
                <a:solidFill>
                  <a:schemeClr val="dk1"/>
                </a:solidFill>
              </a:rPr>
              <a:t>Una imagen “grande” F se divide en N*M cuadrículas F(x,y).</a:t>
            </a:r>
          </a:p>
          <a:p>
            <a:pPr lvl="0" rtl="0" algn="just">
              <a:lnSpc>
                <a:spcPct val="115000"/>
              </a:lnSpc>
              <a:spcBef>
                <a:spcPts val="0"/>
              </a:spcBef>
              <a:buClr>
                <a:schemeClr val="dk1"/>
              </a:buClr>
              <a:buSzPct val="61111"/>
              <a:buFont typeface="Arial"/>
              <a:buNone/>
            </a:pPr>
            <a:r>
              <a:rPr lang="es" sz="1800">
                <a:solidFill>
                  <a:schemeClr val="dk1"/>
                </a:solidFill>
              </a:rPr>
              <a:t>Cada cuadrícula tiene el mismo tamaño y un color asignado(número entre 0 y 255).</a:t>
            </a:r>
          </a:p>
          <a:p>
            <a:pPr lvl="0" rtl="0" algn="just">
              <a:lnSpc>
                <a:spcPct val="115000"/>
              </a:lnSpc>
              <a:spcBef>
                <a:spcPts val="0"/>
              </a:spcBef>
              <a:buClr>
                <a:schemeClr val="dk1"/>
              </a:buClr>
              <a:buSzPct val="61111"/>
              <a:buFont typeface="Arial"/>
              <a:buNone/>
            </a:pPr>
            <a:r>
              <a:rPr lang="es" sz="1800">
                <a:solidFill>
                  <a:schemeClr val="dk1"/>
                </a:solidFill>
              </a:rPr>
              <a:t>Se desea realizar un mural/mosaico F’(x,y) con un total de N*M</a:t>
            </a:r>
          </a:p>
          <a:p>
            <a:pPr lvl="0" rtl="0" algn="just">
              <a:lnSpc>
                <a:spcPct val="115000"/>
              </a:lnSpc>
              <a:spcBef>
                <a:spcPts val="0"/>
              </a:spcBef>
              <a:buClr>
                <a:schemeClr val="dk1"/>
              </a:buClr>
              <a:buSzPct val="61111"/>
              <a:buFont typeface="Arial"/>
              <a:buNone/>
            </a:pPr>
            <a:r>
              <a:rPr lang="es" sz="1800">
                <a:solidFill>
                  <a:schemeClr val="dk1"/>
                </a:solidFill>
              </a:rPr>
              <a:t>imágenes más pequeñas, cada una de ellas con un color asignado.</a:t>
            </a:r>
          </a:p>
          <a:p>
            <a:pPr lvl="0" algn="l">
              <a:spcBef>
                <a:spcPts val="0"/>
              </a:spcBef>
              <a:buNone/>
            </a:pPr>
            <a:r>
              <a:t/>
            </a:r>
            <a:endParaRPr b="1" sz="700"/>
          </a:p>
        </p:txBody>
      </p:sp>
      <p:pic>
        <p:nvPicPr>
          <p:cNvPr id="72" name="Shape 72"/>
          <p:cNvPicPr preferRelativeResize="0"/>
          <p:nvPr/>
        </p:nvPicPr>
        <p:blipFill>
          <a:blip r:embed="rId3">
            <a:alphaModFix/>
          </a:blip>
          <a:stretch>
            <a:fillRect/>
          </a:stretch>
        </p:blipFill>
        <p:spPr>
          <a:xfrm>
            <a:off x="4725850" y="1521725"/>
            <a:ext cx="4195749" cy="2676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ctrTitle"/>
          </p:nvPr>
        </p:nvSpPr>
        <p:spPr>
          <a:xfrm>
            <a:off x="311700" y="0"/>
            <a:ext cx="8520600" cy="789000"/>
          </a:xfrm>
          <a:prstGeom prst="rect">
            <a:avLst/>
          </a:prstGeom>
        </p:spPr>
        <p:txBody>
          <a:bodyPr anchorCtr="0" anchor="b" bIns="91425" lIns="91425" rIns="91425" tIns="91425">
            <a:noAutofit/>
          </a:bodyPr>
          <a:lstStyle/>
          <a:p>
            <a:pPr lvl="0" rtl="0">
              <a:spcBef>
                <a:spcPts val="0"/>
              </a:spcBef>
              <a:buNone/>
            </a:pPr>
            <a:r>
              <a:rPr b="1" lang="es" sz="3600">
                <a:latin typeface="Merriweather"/>
                <a:ea typeface="Merriweather"/>
                <a:cs typeface="Merriweather"/>
                <a:sym typeface="Merriweather"/>
              </a:rPr>
              <a:t>2. Diseño del algoritmo voraz</a:t>
            </a:r>
          </a:p>
        </p:txBody>
      </p:sp>
      <p:pic>
        <p:nvPicPr>
          <p:cNvPr id="78" name="Shape 78"/>
          <p:cNvPicPr preferRelativeResize="0"/>
          <p:nvPr/>
        </p:nvPicPr>
        <p:blipFill>
          <a:blip r:embed="rId3">
            <a:alphaModFix/>
          </a:blip>
          <a:stretch>
            <a:fillRect/>
          </a:stretch>
        </p:blipFill>
        <p:spPr>
          <a:xfrm>
            <a:off x="7278424" y="1793912"/>
            <a:ext cx="1711099" cy="2136724"/>
          </a:xfrm>
          <a:prstGeom prst="rect">
            <a:avLst/>
          </a:prstGeom>
          <a:noFill/>
          <a:ln>
            <a:noFill/>
          </a:ln>
        </p:spPr>
      </p:pic>
      <p:sp>
        <p:nvSpPr>
          <p:cNvPr id="79" name="Shape 79"/>
          <p:cNvSpPr txBox="1"/>
          <p:nvPr>
            <p:ph idx="1" type="subTitle"/>
          </p:nvPr>
        </p:nvSpPr>
        <p:spPr>
          <a:xfrm>
            <a:off x="187425" y="709350"/>
            <a:ext cx="6772800" cy="43272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78571"/>
              <a:buFont typeface="Arial"/>
              <a:buNone/>
            </a:pPr>
            <a:r>
              <a:rPr lang="es" sz="1400">
                <a:solidFill>
                  <a:schemeClr val="dk1"/>
                </a:solidFill>
              </a:rPr>
              <a:t>A la hora de diseñar el algoritmo se nos ocurrieron </a:t>
            </a:r>
            <a:r>
              <a:rPr b="1" lang="es" sz="1400">
                <a:solidFill>
                  <a:schemeClr val="dk1"/>
                </a:solidFill>
              </a:rPr>
              <a:t>tres opciones</a:t>
            </a:r>
            <a:r>
              <a:rPr lang="es" sz="1400">
                <a:solidFill>
                  <a:schemeClr val="dk1"/>
                </a:solidFill>
              </a:rPr>
              <a:t>:</a:t>
            </a:r>
          </a:p>
          <a:p>
            <a:pPr lvl="0" rtl="0" algn="just">
              <a:lnSpc>
                <a:spcPct val="115000"/>
              </a:lnSpc>
              <a:spcBef>
                <a:spcPts val="0"/>
              </a:spcBef>
              <a:buClr>
                <a:schemeClr val="dk1"/>
              </a:buClr>
              <a:buSzPct val="78571"/>
              <a:buFont typeface="Arial"/>
              <a:buNone/>
            </a:pPr>
            <a:r>
              <a:t/>
            </a:r>
            <a:endParaRPr sz="1400">
              <a:solidFill>
                <a:schemeClr val="dk1"/>
              </a:solidFill>
            </a:endParaRPr>
          </a:p>
          <a:p>
            <a:pPr lvl="0" rtl="0" algn="just">
              <a:lnSpc>
                <a:spcPct val="115000"/>
              </a:lnSpc>
              <a:spcBef>
                <a:spcPts val="0"/>
              </a:spcBef>
              <a:buClr>
                <a:schemeClr val="dk1"/>
              </a:buClr>
              <a:buSzPct val="78571"/>
              <a:buFont typeface="Arial"/>
              <a:buNone/>
            </a:pPr>
            <a:r>
              <a:rPr lang="es" sz="1400">
                <a:solidFill>
                  <a:schemeClr val="dk1"/>
                </a:solidFill>
              </a:rPr>
              <a:t>-</a:t>
            </a:r>
            <a:r>
              <a:rPr b="1" lang="es" sz="1400">
                <a:solidFill>
                  <a:schemeClr val="dk1"/>
                </a:solidFill>
              </a:rPr>
              <a:t>Ordenar el vector de la imágenes pequeñas</a:t>
            </a:r>
            <a:r>
              <a:rPr lang="es" sz="1400">
                <a:solidFill>
                  <a:schemeClr val="dk1"/>
                </a:solidFill>
              </a:rPr>
              <a:t> de menor a mayor(por el número que tienen asignado) y colocarlo en la matriz (desde las casillas de valores más pequeños hasta el más grande). </a:t>
            </a:r>
          </a:p>
          <a:p>
            <a:pPr lvl="0" rtl="0" algn="just">
              <a:lnSpc>
                <a:spcPct val="115000"/>
              </a:lnSpc>
              <a:spcBef>
                <a:spcPts val="0"/>
              </a:spcBef>
              <a:buClr>
                <a:schemeClr val="dk1"/>
              </a:buClr>
              <a:buSzPct val="78571"/>
              <a:buFont typeface="Arial"/>
              <a:buNone/>
            </a:pPr>
            <a:r>
              <a:rPr lang="es" sz="1400">
                <a:solidFill>
                  <a:schemeClr val="dk1"/>
                </a:solidFill>
              </a:rPr>
              <a:t>-</a:t>
            </a:r>
            <a:r>
              <a:rPr b="1" lang="es" sz="1400">
                <a:solidFill>
                  <a:schemeClr val="dk1"/>
                </a:solidFill>
              </a:rPr>
              <a:t>Coger elementos del vector uno por uno</a:t>
            </a:r>
            <a:r>
              <a:rPr lang="es" sz="1400">
                <a:solidFill>
                  <a:schemeClr val="dk1"/>
                </a:solidFill>
              </a:rPr>
              <a:t>, e ir colocándolos en las casillas de la matriz cuyo valor esté más próximo al del elemento del vector seleccionado en cada caso. </a:t>
            </a:r>
          </a:p>
          <a:p>
            <a:pPr lvl="0" rtl="0" algn="just">
              <a:lnSpc>
                <a:spcPct val="115000"/>
              </a:lnSpc>
              <a:spcBef>
                <a:spcPts val="0"/>
              </a:spcBef>
              <a:buClr>
                <a:schemeClr val="dk1"/>
              </a:buClr>
              <a:buSzPct val="78571"/>
              <a:buFont typeface="Arial"/>
              <a:buNone/>
            </a:pPr>
            <a:r>
              <a:rPr lang="es" sz="1400">
                <a:solidFill>
                  <a:schemeClr val="dk1"/>
                </a:solidFill>
              </a:rPr>
              <a:t>-Por último </a:t>
            </a:r>
            <a:r>
              <a:rPr b="1" lang="es" sz="1400">
                <a:solidFill>
                  <a:schemeClr val="dk1"/>
                </a:solidFill>
              </a:rPr>
              <a:t>coger los elementos de la matriz(imagen original) uno por uno</a:t>
            </a:r>
            <a:r>
              <a:rPr lang="es" sz="1400">
                <a:solidFill>
                  <a:schemeClr val="dk1"/>
                </a:solidFill>
              </a:rPr>
              <a:t> e ir comparándolos con los del vector y en cada iteración seleccionar el elemento del vector cuya diferencia es menor. </a:t>
            </a:r>
          </a:p>
          <a:p>
            <a:pPr indent="387350" lvl="0" rtl="0" algn="just">
              <a:lnSpc>
                <a:spcPct val="115000"/>
              </a:lnSpc>
              <a:spcBef>
                <a:spcPts val="0"/>
              </a:spcBef>
              <a:buClr>
                <a:schemeClr val="dk1"/>
              </a:buClr>
              <a:buSzPct val="78571"/>
              <a:buFont typeface="Arial"/>
              <a:buNone/>
            </a:pPr>
            <a:r>
              <a:rPr lang="es" sz="1400">
                <a:solidFill>
                  <a:schemeClr val="dk1"/>
                </a:solidFill>
              </a:rPr>
              <a:t>Este último fue el algoritmo elegido ya que tras varias pruebas nos dieron diferencias totales entre la matriz original y la nueva más pequeñas que usando los dos algoritmos anteriores. Además nos dimos cuenta de que era el más flexible si nos pedían resolver el problema con un vector que tuviera más cuadrículas que la imagen original.</a:t>
            </a:r>
          </a:p>
          <a:p>
            <a:pPr lvl="0" rtl="0" algn="l">
              <a:spcBef>
                <a:spcPts val="0"/>
              </a:spcBef>
              <a:buNone/>
            </a:pPr>
            <a:r>
              <a:t/>
            </a:r>
            <a:endParaRPr b="1"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359225" y="-71275"/>
            <a:ext cx="8520600" cy="789000"/>
          </a:xfrm>
          <a:prstGeom prst="rect">
            <a:avLst/>
          </a:prstGeom>
        </p:spPr>
        <p:txBody>
          <a:bodyPr anchorCtr="0" anchor="b" bIns="91425" lIns="91425" rIns="91425" tIns="91425">
            <a:noAutofit/>
          </a:bodyPr>
          <a:lstStyle/>
          <a:p>
            <a:pPr lvl="0" rtl="0">
              <a:spcBef>
                <a:spcPts val="0"/>
              </a:spcBef>
              <a:buNone/>
            </a:pPr>
            <a:r>
              <a:rPr b="1" lang="es" sz="2800">
                <a:latin typeface="Merriweather"/>
                <a:ea typeface="Merriweather"/>
                <a:cs typeface="Merriweather"/>
                <a:sym typeface="Merriweather"/>
              </a:rPr>
              <a:t>2</a:t>
            </a:r>
            <a:r>
              <a:rPr b="1" lang="es" sz="2800">
                <a:latin typeface="Merriweather"/>
                <a:ea typeface="Merriweather"/>
                <a:cs typeface="Merriweather"/>
                <a:sym typeface="Merriweather"/>
              </a:rPr>
              <a:t>.1 </a:t>
            </a:r>
            <a:r>
              <a:rPr b="1" lang="es" sz="2800">
                <a:solidFill>
                  <a:srgbClr val="000000"/>
                </a:solidFill>
              </a:rPr>
              <a:t>Componentes Greedy :</a:t>
            </a:r>
          </a:p>
        </p:txBody>
      </p:sp>
      <p:pic>
        <p:nvPicPr>
          <p:cNvPr id="85" name="Shape 85"/>
          <p:cNvPicPr preferRelativeResize="0"/>
          <p:nvPr/>
        </p:nvPicPr>
        <p:blipFill>
          <a:blip r:embed="rId3">
            <a:alphaModFix/>
          </a:blip>
          <a:stretch>
            <a:fillRect/>
          </a:stretch>
        </p:blipFill>
        <p:spPr>
          <a:xfrm>
            <a:off x="1946100" y="4535500"/>
            <a:ext cx="3114250" cy="536725"/>
          </a:xfrm>
          <a:prstGeom prst="rect">
            <a:avLst/>
          </a:prstGeom>
          <a:noFill/>
          <a:ln>
            <a:noFill/>
          </a:ln>
        </p:spPr>
      </p:pic>
      <p:sp>
        <p:nvSpPr>
          <p:cNvPr id="86" name="Shape 86"/>
          <p:cNvSpPr txBox="1"/>
          <p:nvPr/>
        </p:nvSpPr>
        <p:spPr>
          <a:xfrm>
            <a:off x="806400" y="772100"/>
            <a:ext cx="7971900" cy="40959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es" sz="1800" u="sng"/>
              <a:t>Lista de candidatos: </a:t>
            </a:r>
            <a:r>
              <a:rPr lang="es" sz="1800"/>
              <a:t>Cada uno de los elementos del vector que representa cada cuadrícula (y que tiene asociado un color).</a:t>
            </a:r>
          </a:p>
          <a:p>
            <a:pPr lvl="0" rtl="0">
              <a:lnSpc>
                <a:spcPct val="115000"/>
              </a:lnSpc>
              <a:spcBef>
                <a:spcPts val="0"/>
              </a:spcBef>
              <a:buNone/>
            </a:pPr>
            <a:r>
              <a:rPr lang="es" sz="1800" u="sng"/>
              <a:t>Lista de candidatos utilizados: </a:t>
            </a:r>
            <a:r>
              <a:rPr lang="es" sz="1800"/>
              <a:t>Los elementos del vector(cuadrículas) ya insertados en la matriz(imagen) final.</a:t>
            </a:r>
          </a:p>
          <a:p>
            <a:pPr lvl="0" rtl="0">
              <a:lnSpc>
                <a:spcPct val="115000"/>
              </a:lnSpc>
              <a:spcBef>
                <a:spcPts val="0"/>
              </a:spcBef>
              <a:buNone/>
            </a:pPr>
            <a:r>
              <a:rPr lang="es" sz="1800" u="sng"/>
              <a:t>Función solución:</a:t>
            </a:r>
            <a:r>
              <a:rPr lang="es" sz="1800"/>
              <a:t> No qued</a:t>
            </a:r>
            <a:r>
              <a:rPr lang="es" sz="1800"/>
              <a:t>an elemento</a:t>
            </a:r>
            <a:r>
              <a:rPr lang="es" sz="1800"/>
              <a:t>s de la matriz original a comparar(a todos se les ha asignado uno del vector).</a:t>
            </a:r>
          </a:p>
          <a:p>
            <a:pPr lvl="0" rtl="0">
              <a:lnSpc>
                <a:spcPct val="115000"/>
              </a:lnSpc>
              <a:spcBef>
                <a:spcPts val="0"/>
              </a:spcBef>
              <a:buNone/>
            </a:pPr>
            <a:r>
              <a:rPr lang="es" sz="1800" u="sng"/>
              <a:t>Criterio de factibilidad:</a:t>
            </a:r>
            <a:r>
              <a:rPr lang="es" sz="1800"/>
              <a:t> El elemento candidato no se ha usado aún(no se ha usado el mismo elemento del vector dos veces).</a:t>
            </a:r>
          </a:p>
          <a:p>
            <a:pPr lvl="0" rtl="0">
              <a:lnSpc>
                <a:spcPct val="115000"/>
              </a:lnSpc>
              <a:spcBef>
                <a:spcPts val="0"/>
              </a:spcBef>
              <a:buNone/>
            </a:pPr>
            <a:r>
              <a:rPr lang="es" sz="1800" u="sng"/>
              <a:t>Función de selección:</a:t>
            </a:r>
            <a:r>
              <a:rPr lang="es" sz="1800"/>
              <a:t> El elemento candidato más cercano al de la matriz original que se está comparando.</a:t>
            </a:r>
          </a:p>
          <a:p>
            <a:pPr lvl="0" rtl="0">
              <a:lnSpc>
                <a:spcPct val="115000"/>
              </a:lnSpc>
              <a:spcBef>
                <a:spcPts val="0"/>
              </a:spcBef>
              <a:buNone/>
            </a:pPr>
            <a:r>
              <a:rPr lang="es" sz="1800" u="sng"/>
              <a:t>F. objetivo:</a:t>
            </a:r>
            <a:r>
              <a:rPr lang="es" sz="1800"/>
              <a:t> Encontrar una asignación para cada punto del mosaico F’(x,y)= i tal que sea lo más similar posible a la imagen original, es decir, minimizar:</a:t>
            </a:r>
          </a:p>
          <a:p>
            <a:pPr lvl="0" rtl="0">
              <a:lnSpc>
                <a:spcPct val="115000"/>
              </a:lnSpc>
              <a:spcBef>
                <a:spcPts val="0"/>
              </a:spcBef>
              <a:buNone/>
            </a:pPr>
            <a:r>
              <a:t/>
            </a:r>
            <a:endParaRPr sz="1100"/>
          </a:p>
          <a:p>
            <a:pPr lvl="0" rtl="0">
              <a:lnSpc>
                <a:spcPct val="115000"/>
              </a:lnSpc>
              <a:spcBef>
                <a:spcPts val="0"/>
              </a:spcBef>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subTitle"/>
          </p:nvPr>
        </p:nvSpPr>
        <p:spPr>
          <a:xfrm>
            <a:off x="1453800" y="867150"/>
            <a:ext cx="6236400" cy="3955500"/>
          </a:xfrm>
          <a:prstGeom prst="rect">
            <a:avLst/>
          </a:prstGeom>
        </p:spPr>
        <p:txBody>
          <a:bodyPr anchorCtr="0" anchor="t" bIns="91425" lIns="91425" rIns="91425" tIns="91425">
            <a:noAutofit/>
          </a:bodyPr>
          <a:lstStyle/>
          <a:p>
            <a:pPr lvl="0" rtl="0" algn="l">
              <a:lnSpc>
                <a:spcPct val="115000"/>
              </a:lnSpc>
              <a:spcBef>
                <a:spcPts val="0"/>
              </a:spcBef>
              <a:buNone/>
            </a:pPr>
            <a:r>
              <a:t/>
            </a:r>
            <a:endParaRPr b="1" sz="1600">
              <a:solidFill>
                <a:schemeClr val="dk1"/>
              </a:solidFill>
              <a:latin typeface="Times New Roman"/>
              <a:ea typeface="Times New Roman"/>
              <a:cs typeface="Times New Roman"/>
              <a:sym typeface="Times New Roman"/>
            </a:endParaRP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ALGORITMO Voraz(matriz de elementos de la imagen original O, y vector con cuadrículas candidatas LC) </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S &lt;- Ø </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Mientras (recorremos O) hacer: </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	x=LC(0)</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	Mientras (recorremos LC)</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		if(LC(j) más cercano a O )</a:t>
            </a:r>
          </a:p>
          <a:p>
            <a:pPr indent="457200" lvl="0" marL="914400" rtl="0" algn="l">
              <a:lnSpc>
                <a:spcPct val="115000"/>
              </a:lnSpc>
              <a:spcBef>
                <a:spcPts val="0"/>
              </a:spcBef>
              <a:buNone/>
            </a:pPr>
            <a:r>
              <a:rPr lang="es" sz="1600">
                <a:solidFill>
                  <a:schemeClr val="dk1"/>
                </a:solidFill>
                <a:latin typeface="Times New Roman"/>
                <a:ea typeface="Times New Roman"/>
                <a:cs typeface="Times New Roman"/>
                <a:sym typeface="Times New Roman"/>
              </a:rPr>
              <a:t>x = LC(j)</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	Fin de Mientras</a:t>
            </a:r>
          </a:p>
          <a:p>
            <a:pPr indent="457200" lvl="0" rtl="0" algn="l">
              <a:lnSpc>
                <a:spcPct val="115000"/>
              </a:lnSpc>
              <a:spcBef>
                <a:spcPts val="0"/>
              </a:spcBef>
              <a:buNone/>
            </a:pPr>
            <a:r>
              <a:rPr lang="es" sz="1600">
                <a:solidFill>
                  <a:schemeClr val="dk1"/>
                </a:solidFill>
                <a:latin typeface="Times New Roman"/>
                <a:ea typeface="Times New Roman"/>
                <a:cs typeface="Times New Roman"/>
                <a:sym typeface="Times New Roman"/>
              </a:rPr>
              <a:t>LC = LC \{x} </a:t>
            </a:r>
          </a:p>
          <a:p>
            <a:pPr indent="457200" lvl="0" rtl="0" algn="l">
              <a:lnSpc>
                <a:spcPct val="115000"/>
              </a:lnSpc>
              <a:spcBef>
                <a:spcPts val="0"/>
              </a:spcBef>
              <a:buNone/>
            </a:pPr>
            <a:r>
              <a:rPr lang="es" sz="1600">
                <a:solidFill>
                  <a:schemeClr val="dk1"/>
                </a:solidFill>
                <a:latin typeface="Times New Roman"/>
                <a:ea typeface="Times New Roman"/>
                <a:cs typeface="Times New Roman"/>
                <a:sym typeface="Times New Roman"/>
              </a:rPr>
              <a:t>S(i)=x</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Fin-Mientras </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Devolver S </a:t>
            </a:r>
          </a:p>
        </p:txBody>
      </p:sp>
      <p:sp>
        <p:nvSpPr>
          <p:cNvPr id="92" name="Shape 92"/>
          <p:cNvSpPr txBox="1"/>
          <p:nvPr>
            <p:ph type="ctrTitle"/>
          </p:nvPr>
        </p:nvSpPr>
        <p:spPr>
          <a:xfrm>
            <a:off x="311700" y="137550"/>
            <a:ext cx="8520600" cy="789000"/>
          </a:xfrm>
          <a:prstGeom prst="rect">
            <a:avLst/>
          </a:prstGeom>
        </p:spPr>
        <p:txBody>
          <a:bodyPr anchorCtr="0" anchor="b" bIns="91425" lIns="91425" rIns="91425" tIns="91425">
            <a:noAutofit/>
          </a:bodyPr>
          <a:lstStyle/>
          <a:p>
            <a:pPr lvl="0" rtl="0">
              <a:spcBef>
                <a:spcPts val="0"/>
              </a:spcBef>
              <a:buNone/>
            </a:pPr>
            <a:r>
              <a:rPr b="1" lang="es" sz="2800">
                <a:latin typeface="Merriweather"/>
                <a:ea typeface="Merriweather"/>
                <a:cs typeface="Merriweather"/>
                <a:sym typeface="Merriweather"/>
              </a:rPr>
              <a:t>2.2 Pseudocódigo: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idx="1" type="subTitle"/>
          </p:nvPr>
        </p:nvSpPr>
        <p:spPr>
          <a:xfrm>
            <a:off x="169175" y="848325"/>
            <a:ext cx="3703200" cy="4074300"/>
          </a:xfrm>
          <a:prstGeom prst="rect">
            <a:avLst/>
          </a:prstGeom>
        </p:spPr>
        <p:txBody>
          <a:bodyPr anchorCtr="0" anchor="t" bIns="91425" lIns="91425" rIns="91425" tIns="91425">
            <a:noAutofit/>
          </a:bodyPr>
          <a:lstStyle/>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Para aplicar el algoritmo descrito, empezamos cogiendo el elemento 0 de la matriz original y lo comparamos con todos los elementos del vector:</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-&gt;Escogemos el más cercano a 0, que en este caso es el 1, y lo introducimos en la matriz solución. Marcamos el 1 como utilizado y </a:t>
            </a:r>
          </a:p>
          <a:p>
            <a:pPr lvl="0" rtl="0" algn="l">
              <a:lnSpc>
                <a:spcPct val="115000"/>
              </a:lnSpc>
              <a:spcBef>
                <a:spcPts val="0"/>
              </a:spcBef>
              <a:buNone/>
            </a:pPr>
            <a:r>
              <a:rPr lang="es" sz="1600">
                <a:solidFill>
                  <a:schemeClr val="dk1"/>
                </a:solidFill>
                <a:latin typeface="Times New Roman"/>
                <a:ea typeface="Times New Roman"/>
                <a:cs typeface="Times New Roman"/>
                <a:sym typeface="Times New Roman"/>
              </a:rPr>
              <a:t>-&gt;Ahora procedemos a hacer lo mismo con el siguiente elemento de la matriz original (el 32), sin tener en cuenta ahora el 1, pues ya ha sido marcado como utilizado.Continuamos haciéndolo hasta que no quedan más elementos en la matriz.</a:t>
            </a:r>
          </a:p>
          <a:p>
            <a:pPr lvl="0" rtl="0" algn="l">
              <a:lnSpc>
                <a:spcPct val="115000"/>
              </a:lnSpc>
              <a:spcBef>
                <a:spcPts val="0"/>
              </a:spcBef>
              <a:buNone/>
            </a:pPr>
            <a:r>
              <a:t/>
            </a:r>
            <a:endParaRPr sz="1600"/>
          </a:p>
        </p:txBody>
      </p:sp>
      <p:sp>
        <p:nvSpPr>
          <p:cNvPr id="98" name="Shape 98"/>
          <p:cNvSpPr txBox="1"/>
          <p:nvPr>
            <p:ph type="ctrTitle"/>
          </p:nvPr>
        </p:nvSpPr>
        <p:spPr>
          <a:xfrm>
            <a:off x="169175" y="0"/>
            <a:ext cx="8520600" cy="789000"/>
          </a:xfrm>
          <a:prstGeom prst="rect">
            <a:avLst/>
          </a:prstGeom>
        </p:spPr>
        <p:txBody>
          <a:bodyPr anchorCtr="0" anchor="b" bIns="91425" lIns="91425" rIns="91425" tIns="91425">
            <a:noAutofit/>
          </a:bodyPr>
          <a:lstStyle/>
          <a:p>
            <a:pPr lvl="0" rtl="0">
              <a:spcBef>
                <a:spcPts val="0"/>
              </a:spcBef>
              <a:buNone/>
            </a:pPr>
            <a:r>
              <a:rPr b="1" lang="es" sz="2800">
                <a:latin typeface="Merriweather"/>
                <a:ea typeface="Merriweather"/>
                <a:cs typeface="Merriweather"/>
                <a:sym typeface="Merriweather"/>
              </a:rPr>
              <a:t>2.3 Pequeño ejemplo: </a:t>
            </a:r>
          </a:p>
        </p:txBody>
      </p:sp>
      <p:pic>
        <p:nvPicPr>
          <p:cNvPr id="99" name="Shape 99"/>
          <p:cNvPicPr preferRelativeResize="0"/>
          <p:nvPr/>
        </p:nvPicPr>
        <p:blipFill>
          <a:blip r:embed="rId3">
            <a:alphaModFix/>
          </a:blip>
          <a:stretch>
            <a:fillRect/>
          </a:stretch>
        </p:blipFill>
        <p:spPr>
          <a:xfrm>
            <a:off x="3920000" y="848325"/>
            <a:ext cx="5119725" cy="344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311700" y="84200"/>
            <a:ext cx="8520600" cy="789000"/>
          </a:xfrm>
          <a:prstGeom prst="rect">
            <a:avLst/>
          </a:prstGeom>
        </p:spPr>
        <p:txBody>
          <a:bodyPr anchorCtr="0" anchor="b" bIns="91425" lIns="91425" rIns="91425" tIns="91425">
            <a:noAutofit/>
          </a:bodyPr>
          <a:lstStyle/>
          <a:p>
            <a:pPr lvl="0" rtl="0">
              <a:spcBef>
                <a:spcPts val="0"/>
              </a:spcBef>
              <a:buNone/>
            </a:pPr>
            <a:r>
              <a:rPr b="1" lang="es" sz="3600">
                <a:latin typeface="Merriweather"/>
                <a:ea typeface="Merriweather"/>
                <a:cs typeface="Merriweather"/>
                <a:sym typeface="Merriweather"/>
              </a:rPr>
              <a:t>3. Estructuras de datos</a:t>
            </a:r>
          </a:p>
        </p:txBody>
      </p:sp>
      <p:sp>
        <p:nvSpPr>
          <p:cNvPr id="105" name="Shape 105"/>
          <p:cNvSpPr txBox="1"/>
          <p:nvPr>
            <p:ph idx="1" type="subTitle"/>
          </p:nvPr>
        </p:nvSpPr>
        <p:spPr>
          <a:xfrm>
            <a:off x="311700" y="873200"/>
            <a:ext cx="8520600" cy="969300"/>
          </a:xfrm>
          <a:prstGeom prst="rect">
            <a:avLst/>
          </a:prstGeom>
        </p:spPr>
        <p:txBody>
          <a:bodyPr anchorCtr="0" anchor="t" bIns="91425" lIns="91425" rIns="91425" tIns="91425">
            <a:noAutofit/>
          </a:bodyPr>
          <a:lstStyle/>
          <a:p>
            <a:pPr lvl="0" rtl="0" algn="l">
              <a:lnSpc>
                <a:spcPct val="115000"/>
              </a:lnSpc>
              <a:spcBef>
                <a:spcPts val="0"/>
              </a:spcBef>
              <a:buNone/>
            </a:pPr>
            <a:r>
              <a:rPr b="1" lang="es" sz="1400">
                <a:solidFill>
                  <a:schemeClr val="dk1"/>
                </a:solidFill>
              </a:rPr>
              <a:t>Imagen original </a:t>
            </a:r>
            <a:r>
              <a:rPr i="1" lang="es" sz="1400">
                <a:solidFill>
                  <a:schemeClr val="dk1"/>
                </a:solidFill>
              </a:rPr>
              <a:t>(Matriz de datos) </a:t>
            </a:r>
            <a:r>
              <a:rPr lang="es" sz="1400">
                <a:solidFill>
                  <a:schemeClr val="dk1"/>
                </a:solidFill>
              </a:rPr>
              <a:t>---&gt; Vector de enteros F(x,y) (entre 0 y 255 , según el color ) de dimensión  Nfilas*Mcolumnas</a:t>
            </a:r>
          </a:p>
          <a:p>
            <a:pPr lvl="0" rtl="0" algn="l">
              <a:lnSpc>
                <a:spcPct val="115000"/>
              </a:lnSpc>
              <a:spcBef>
                <a:spcPts val="0"/>
              </a:spcBef>
              <a:buClr>
                <a:schemeClr val="dk1"/>
              </a:buClr>
              <a:buSzPct val="78571"/>
              <a:buFont typeface="Arial"/>
              <a:buNone/>
            </a:pPr>
            <a:r>
              <a:rPr b="1" lang="es" sz="1400">
                <a:solidFill>
                  <a:schemeClr val="dk1"/>
                </a:solidFill>
              </a:rPr>
              <a:t>Vector con imágenes candidatas </a:t>
            </a:r>
            <a:r>
              <a:rPr i="1" lang="es" sz="1400">
                <a:solidFill>
                  <a:schemeClr val="dk1"/>
                </a:solidFill>
              </a:rPr>
              <a:t>(Lista de candidatos)</a:t>
            </a:r>
            <a:r>
              <a:rPr lang="es" sz="1400">
                <a:solidFill>
                  <a:schemeClr val="dk1"/>
                </a:solidFill>
              </a:rPr>
              <a:t>  ---&gt; Vector  P de enteros de  tamaño N*M</a:t>
            </a:r>
          </a:p>
          <a:p>
            <a:pPr lvl="0" rtl="0" algn="l">
              <a:spcBef>
                <a:spcPts val="0"/>
              </a:spcBef>
              <a:buNone/>
            </a:pPr>
            <a:r>
              <a:t/>
            </a:r>
            <a:endParaRPr b="1" sz="700"/>
          </a:p>
        </p:txBody>
      </p:sp>
      <p:pic>
        <p:nvPicPr>
          <p:cNvPr id="106" name="Shape 106"/>
          <p:cNvPicPr preferRelativeResize="0"/>
          <p:nvPr/>
        </p:nvPicPr>
        <p:blipFill>
          <a:blip r:embed="rId3">
            <a:alphaModFix/>
          </a:blip>
          <a:stretch>
            <a:fillRect/>
          </a:stretch>
        </p:blipFill>
        <p:spPr>
          <a:xfrm>
            <a:off x="1080975" y="1842500"/>
            <a:ext cx="6462049" cy="3148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311700" y="238625"/>
            <a:ext cx="8520600" cy="789000"/>
          </a:xfrm>
          <a:prstGeom prst="rect">
            <a:avLst/>
          </a:prstGeom>
        </p:spPr>
        <p:txBody>
          <a:bodyPr anchorCtr="0" anchor="b" bIns="91425" lIns="91425" rIns="91425" tIns="91425">
            <a:noAutofit/>
          </a:bodyPr>
          <a:lstStyle/>
          <a:p>
            <a:pPr lvl="0" rtl="0">
              <a:spcBef>
                <a:spcPts val="0"/>
              </a:spcBef>
              <a:buNone/>
            </a:pPr>
            <a:r>
              <a:rPr b="1" lang="es" sz="3600">
                <a:latin typeface="Merriweather"/>
                <a:ea typeface="Merriweather"/>
                <a:cs typeface="Merriweather"/>
                <a:sym typeface="Merriweather"/>
              </a:rPr>
              <a:t>3. Estructuras de datos</a:t>
            </a:r>
          </a:p>
        </p:txBody>
      </p:sp>
      <p:sp>
        <p:nvSpPr>
          <p:cNvPr id="112" name="Shape 112"/>
          <p:cNvSpPr txBox="1"/>
          <p:nvPr>
            <p:ph idx="1" type="subTitle"/>
          </p:nvPr>
        </p:nvSpPr>
        <p:spPr>
          <a:xfrm>
            <a:off x="311700" y="1150550"/>
            <a:ext cx="8520600" cy="678900"/>
          </a:xfrm>
          <a:prstGeom prst="rect">
            <a:avLst/>
          </a:prstGeom>
        </p:spPr>
        <p:txBody>
          <a:bodyPr anchorCtr="0" anchor="t" bIns="91425" lIns="91425" rIns="91425" tIns="91425">
            <a:noAutofit/>
          </a:bodyPr>
          <a:lstStyle/>
          <a:p>
            <a:pPr lvl="0" rtl="0" algn="l">
              <a:lnSpc>
                <a:spcPct val="115000"/>
              </a:lnSpc>
              <a:spcBef>
                <a:spcPts val="0"/>
              </a:spcBef>
              <a:buNone/>
            </a:pPr>
            <a:r>
              <a:rPr b="1" lang="es" sz="1400">
                <a:solidFill>
                  <a:schemeClr val="dk1"/>
                </a:solidFill>
              </a:rPr>
              <a:t>Imágenes utilizadas de las candidatas</a:t>
            </a:r>
            <a:r>
              <a:rPr lang="es" sz="1400">
                <a:solidFill>
                  <a:schemeClr val="dk1"/>
                </a:solidFill>
              </a:rPr>
              <a:t> </a:t>
            </a:r>
            <a:r>
              <a:rPr i="1" lang="es" sz="1400">
                <a:solidFill>
                  <a:schemeClr val="dk1"/>
                </a:solidFill>
              </a:rPr>
              <a:t>(Lista de candidatos utilizados)</a:t>
            </a:r>
            <a:r>
              <a:rPr lang="es" sz="1400">
                <a:solidFill>
                  <a:schemeClr val="dk1"/>
                </a:solidFill>
              </a:rPr>
              <a:t> ----&gt; Vector de booleanos de tamaño (N*M)</a:t>
            </a:r>
          </a:p>
          <a:p>
            <a:pPr lvl="0" rtl="0" algn="l">
              <a:lnSpc>
                <a:spcPct val="115000"/>
              </a:lnSpc>
              <a:spcBef>
                <a:spcPts val="0"/>
              </a:spcBef>
              <a:buNone/>
            </a:pPr>
            <a:r>
              <a:t/>
            </a:r>
            <a:endParaRPr b="1" sz="1400">
              <a:solidFill>
                <a:schemeClr val="dk1"/>
              </a:solidFill>
            </a:endParaRPr>
          </a:p>
          <a:p>
            <a:pPr lvl="0" rtl="0" algn="l">
              <a:spcBef>
                <a:spcPts val="0"/>
              </a:spcBef>
              <a:buNone/>
            </a:pPr>
            <a:r>
              <a:t/>
            </a:r>
            <a:endParaRPr b="1" sz="700"/>
          </a:p>
        </p:txBody>
      </p:sp>
      <p:pic>
        <p:nvPicPr>
          <p:cNvPr id="113" name="Shape 113"/>
          <p:cNvPicPr preferRelativeResize="0"/>
          <p:nvPr/>
        </p:nvPicPr>
        <p:blipFill>
          <a:blip r:embed="rId3">
            <a:alphaModFix/>
          </a:blip>
          <a:stretch>
            <a:fillRect/>
          </a:stretch>
        </p:blipFill>
        <p:spPr>
          <a:xfrm>
            <a:off x="2420856" y="2031406"/>
            <a:ext cx="4302283" cy="78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