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77" r:id="rId7"/>
    <p:sldId id="275" r:id="rId8"/>
    <p:sldId id="260" r:id="rId9"/>
    <p:sldId id="263" r:id="rId10"/>
    <p:sldId id="280" r:id="rId11"/>
    <p:sldId id="302" r:id="rId12"/>
    <p:sldId id="281" r:id="rId13"/>
    <p:sldId id="282" r:id="rId14"/>
    <p:sldId id="279" r:id="rId15"/>
    <p:sldId id="283" r:id="rId16"/>
    <p:sldId id="265" r:id="rId17"/>
    <p:sldId id="303" r:id="rId18"/>
    <p:sldId id="289" r:id="rId19"/>
    <p:sldId id="295" r:id="rId20"/>
    <p:sldId id="268" r:id="rId21"/>
    <p:sldId id="294" r:id="rId22"/>
    <p:sldId id="278" r:id="rId23"/>
    <p:sldId id="290" r:id="rId24"/>
    <p:sldId id="285" r:id="rId25"/>
    <p:sldId id="296" r:id="rId26"/>
    <p:sldId id="297" r:id="rId27"/>
    <p:sldId id="298" r:id="rId28"/>
    <p:sldId id="299" r:id="rId29"/>
    <p:sldId id="300" r:id="rId30"/>
    <p:sldId id="274" r:id="rId31"/>
    <p:sldId id="301" r:id="rId32"/>
    <p:sldId id="287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94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139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0942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940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990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2100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82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331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4323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28097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641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40862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085877-2B37-48E7-8B6D-4D4ED486130A}" type="datetimeFigureOut">
              <a:rPr lang="en-BE" smtClean="0"/>
              <a:t>08/24/2025</a:t>
            </a:fld>
            <a:endParaRPr lang="en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15161DE-E191-4798-91BE-355EA90292A5}" type="slidenum">
              <a:rPr lang="en-BE" smtClean="0"/>
              <a:t>‹#›</a:t>
            </a:fld>
            <a:endParaRPr lang="en-BE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745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85F04-C22A-42D7-B131-70E81FD946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GPP Exam: Zombie AI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651AA-5F60-4B6E-8386-AEA67C018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</a:t>
            </a:r>
            <a:r>
              <a:rPr lang="en-NL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n-US" sz="4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Miguel Lozano</a:t>
            </a:r>
            <a:endParaRPr lang="en-NL" sz="4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07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FDAF4-C2D0-CC90-5578-C788ADBFB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552F10-6A21-D669-E6B4-F78C313BF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562100"/>
            <a:ext cx="10801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93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CB68D-5291-AAB9-549E-C12F60A0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C9828A3-AC8B-5610-6412-55993EECA3BD}"/>
              </a:ext>
            </a:extLst>
          </p:cNvPr>
          <p:cNvSpPr/>
          <p:nvPr/>
        </p:nvSpPr>
        <p:spPr>
          <a:xfrm>
            <a:off x="3362960" y="232973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F180E7-E529-EC39-BD23-8BA8B6AF337E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678BF1F-EAB6-A1E3-EAC1-96DD7356DBBF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74AE181-93E8-704A-CBE1-3089AD0636F9}"/>
              </a:ext>
            </a:extLst>
          </p:cNvPr>
          <p:cNvSpPr/>
          <p:nvPr/>
        </p:nvSpPr>
        <p:spPr>
          <a:xfrm>
            <a:off x="692912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906E5A-D19F-6A6B-1E7C-1ADA85EA77C9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AE9C0E-DF1C-E755-FE25-979F509D1BFC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AEF0FB6-40A9-9DC7-3B7B-92BEC29062F9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8690667-0DB6-9CD1-D4A3-590AAF82583D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8E957F-AA8F-8EDE-E15D-3056A4839FF8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9E3EF8-F8EC-3421-532B-C03EEC839FF2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8E2572-C0FA-3AD2-DEFD-BEDD15DAA1D4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1150311-666B-BF7A-0F75-127D8EC8E65D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5C9695A-D7D8-C9D1-9EEA-D8317B13DBA1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D4523A-4E9B-99AD-FCCE-DF434D371422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A2C4C0E-1F7B-D271-A2E2-D9FEDD0F4806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48FA41D-0EBE-EC6C-1B20-E52A57849008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E45B8F-9542-0451-6DB3-748E558D5E02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C9BD7C-6B70-6642-296F-801C7C166B78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994521-D2BA-762A-81BF-0445490EE734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8F3640-39B9-7BB9-ED4C-5A1FD9063C25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FD8691-667F-D10B-11F1-6A7E229E818F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1E3CA3E-E8F0-71CC-0D7F-CE54D6351640}"/>
              </a:ext>
            </a:extLst>
          </p:cNvPr>
          <p:cNvSpPr txBox="1"/>
          <p:nvPr/>
        </p:nvSpPr>
        <p:spPr>
          <a:xfrm>
            <a:off x="7139796" y="3155315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</p:spTree>
    <p:extLst>
      <p:ext uri="{BB962C8B-B14F-4D97-AF65-F5344CB8AC3E}">
        <p14:creationId xmlns:p14="http://schemas.microsoft.com/office/powerpoint/2010/main" val="3501974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BEA95-CEE1-89E0-6DA7-EF2F8E543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C26612-1DBD-56DF-2360-EC13AB7AD0F1}"/>
              </a:ext>
            </a:extLst>
          </p:cNvPr>
          <p:cNvSpPr/>
          <p:nvPr/>
        </p:nvSpPr>
        <p:spPr>
          <a:xfrm>
            <a:off x="4651356" y="197597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046964-6A1A-B8D4-91C4-131E655491FD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6D45E0-3669-6526-3BD8-7282EC78A28C}"/>
              </a:ext>
            </a:extLst>
          </p:cNvPr>
          <p:cNvSpPr/>
          <p:nvPr/>
        </p:nvSpPr>
        <p:spPr>
          <a:xfrm>
            <a:off x="3456794" y="58284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5A827D-6A53-2239-B23F-1288AD63F626}"/>
              </a:ext>
            </a:extLst>
          </p:cNvPr>
          <p:cNvSpPr/>
          <p:nvPr/>
        </p:nvSpPr>
        <p:spPr>
          <a:xfrm>
            <a:off x="6955334" y="164322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0227460-434F-0CEB-2D99-CD234D75293F}"/>
              </a:ext>
            </a:extLst>
          </p:cNvPr>
          <p:cNvSpPr/>
          <p:nvPr/>
        </p:nvSpPr>
        <p:spPr>
          <a:xfrm>
            <a:off x="8556349" y="417784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ED9231-2F93-A04B-FB12-6A62D0BA1C9F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4F92120-23F6-0F99-E63E-ADF29516DE31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EF2177E-CED0-C037-435E-6C70DBA3FA07}"/>
              </a:ext>
            </a:extLst>
          </p:cNvPr>
          <p:cNvSpPr/>
          <p:nvPr/>
        </p:nvSpPr>
        <p:spPr>
          <a:xfrm>
            <a:off x="5634678" y="3272702"/>
            <a:ext cx="1505118" cy="115735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Pick Up Weapon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8B67FA-B6BD-C483-45A6-EA3F14EA79F3}"/>
              </a:ext>
            </a:extLst>
          </p:cNvPr>
          <p:cNvSpPr/>
          <p:nvPr/>
        </p:nvSpPr>
        <p:spPr>
          <a:xfrm>
            <a:off x="9582509" y="2438251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FE2B5F6-CBBB-DB2D-E30D-0B8EAFA0DB29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746F3D-9856-DC57-DC23-F444F41B46CB}"/>
              </a:ext>
            </a:extLst>
          </p:cNvPr>
          <p:cNvSpPr txBox="1"/>
          <p:nvPr/>
        </p:nvSpPr>
        <p:spPr>
          <a:xfrm>
            <a:off x="4937760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413D59C-C9D3-87A9-15C2-D97CE4CC915E}"/>
              </a:ext>
            </a:extLst>
          </p:cNvPr>
          <p:cNvSpPr/>
          <p:nvPr/>
        </p:nvSpPr>
        <p:spPr>
          <a:xfrm>
            <a:off x="1197298" y="4290753"/>
            <a:ext cx="1303643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Go To Nearest Gun</a:t>
            </a:r>
            <a:r>
              <a:rPr lang="en-US" dirty="0"/>
              <a:t> 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94962E-629F-5BB0-70D2-2C9EB28C52D0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0144733-1BBA-FB46-70A0-004BEDF9D288}"/>
              </a:ext>
            </a:extLst>
          </p:cNvPr>
          <p:cNvSpPr/>
          <p:nvPr/>
        </p:nvSpPr>
        <p:spPr>
          <a:xfrm>
            <a:off x="586153" y="4507763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9926EB-3364-FC1B-0F53-99CA3FE4B73F}"/>
              </a:ext>
            </a:extLst>
          </p:cNvPr>
          <p:cNvSpPr/>
          <p:nvPr/>
        </p:nvSpPr>
        <p:spPr>
          <a:xfrm>
            <a:off x="2550256" y="4521164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188A9A-76E8-E2F8-766D-DC48FA7611C3}"/>
              </a:ext>
            </a:extLst>
          </p:cNvPr>
          <p:cNvSpPr/>
          <p:nvPr/>
        </p:nvSpPr>
        <p:spPr>
          <a:xfrm>
            <a:off x="5037984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9C61E4-267F-3D85-91F8-6A39416A6E0B}"/>
              </a:ext>
            </a:extLst>
          </p:cNvPr>
          <p:cNvSpPr/>
          <p:nvPr/>
        </p:nvSpPr>
        <p:spPr>
          <a:xfrm>
            <a:off x="7200339" y="3578087"/>
            <a:ext cx="536151" cy="49054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218AB32-8359-DE34-C83B-7305176CE6EA}"/>
              </a:ext>
            </a:extLst>
          </p:cNvPr>
          <p:cNvCxnSpPr>
            <a:stCxn id="27" idx="2"/>
            <a:endCxn id="19" idx="3"/>
          </p:cNvCxnSpPr>
          <p:nvPr/>
        </p:nvCxnSpPr>
        <p:spPr>
          <a:xfrm flipV="1">
            <a:off x="2550256" y="4260566"/>
            <a:ext cx="3304841" cy="505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8D94F01-9AC3-A979-960E-CBB9F3C3732D}"/>
              </a:ext>
            </a:extLst>
          </p:cNvPr>
          <p:cNvSpPr txBox="1"/>
          <p:nvPr/>
        </p:nvSpPr>
        <p:spPr>
          <a:xfrm>
            <a:off x="494514" y="3874833"/>
            <a:ext cx="1026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Knows weapon Location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AF9E9-163F-2EDF-C3E4-4E034EACF86E}"/>
              </a:ext>
            </a:extLst>
          </p:cNvPr>
          <p:cNvSpPr txBox="1"/>
          <p:nvPr/>
        </p:nvSpPr>
        <p:spPr>
          <a:xfrm>
            <a:off x="2420346" y="4011330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63B205-87FF-428E-968B-AF58ABFDB070}"/>
              </a:ext>
            </a:extLst>
          </p:cNvPr>
          <p:cNvSpPr txBox="1"/>
          <p:nvPr/>
        </p:nvSpPr>
        <p:spPr>
          <a:xfrm>
            <a:off x="4854212" y="3155315"/>
            <a:ext cx="1026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Next To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83A868-56CF-8369-FAE5-E39F4C9E5820}"/>
              </a:ext>
            </a:extLst>
          </p:cNvPr>
          <p:cNvSpPr txBox="1"/>
          <p:nvPr/>
        </p:nvSpPr>
        <p:spPr>
          <a:xfrm>
            <a:off x="7026872" y="3243454"/>
            <a:ext cx="1026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Has Weapon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A3D2927-BF5A-EB2A-5492-36294FE49B0A}"/>
              </a:ext>
            </a:extLst>
          </p:cNvPr>
          <p:cNvCxnSpPr>
            <a:stCxn id="21" idx="4"/>
            <a:endCxn id="17" idx="1"/>
          </p:cNvCxnSpPr>
          <p:nvPr/>
        </p:nvCxnSpPr>
        <p:spPr>
          <a:xfrm>
            <a:off x="1336040" y="2483257"/>
            <a:ext cx="3607218" cy="3387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CE3853-D8BB-D915-6C1F-AF097666E11F}"/>
              </a:ext>
            </a:extLst>
          </p:cNvPr>
          <p:cNvCxnSpPr>
            <a:stCxn id="16" idx="2"/>
            <a:endCxn id="7" idx="0"/>
          </p:cNvCxnSpPr>
          <p:nvPr/>
        </p:nvCxnSpPr>
        <p:spPr>
          <a:xfrm flipH="1">
            <a:off x="3378200" y="4640123"/>
            <a:ext cx="5178149" cy="902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9451D9-6AE1-724A-CAA8-5644911EC5FC}"/>
              </a:ext>
            </a:extLst>
          </p:cNvPr>
          <p:cNvCxnSpPr>
            <a:stCxn id="18" idx="7"/>
          </p:cNvCxnSpPr>
          <p:nvPr/>
        </p:nvCxnSpPr>
        <p:spPr>
          <a:xfrm flipV="1">
            <a:off x="7886282" y="4766434"/>
            <a:ext cx="670067" cy="1104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C3CF4A-6B27-5DCF-81EB-C8E57A6CBE6E}"/>
              </a:ext>
            </a:extLst>
          </p:cNvPr>
          <p:cNvCxnSpPr>
            <a:stCxn id="9" idx="2"/>
            <a:endCxn id="21" idx="6"/>
          </p:cNvCxnSpPr>
          <p:nvPr/>
        </p:nvCxnSpPr>
        <p:spPr>
          <a:xfrm flipH="1">
            <a:off x="1849120" y="1045120"/>
            <a:ext cx="1607674" cy="97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8B526353-A945-9511-6FB7-629232AC6CDD}"/>
              </a:ext>
            </a:extLst>
          </p:cNvPr>
          <p:cNvSpPr/>
          <p:nvPr/>
        </p:nvSpPr>
        <p:spPr>
          <a:xfrm>
            <a:off x="9088742" y="698659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61BF43-3FA5-C527-1FBF-84C832EC8381}"/>
              </a:ext>
            </a:extLst>
          </p:cNvPr>
          <p:cNvCxnSpPr>
            <a:cxnSpLocks/>
            <a:stCxn id="10" idx="4"/>
            <a:endCxn id="16" idx="0"/>
          </p:cNvCxnSpPr>
          <p:nvPr/>
        </p:nvCxnSpPr>
        <p:spPr>
          <a:xfrm>
            <a:off x="7468414" y="2567787"/>
            <a:ext cx="1601015" cy="161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CA42FCA-B9CF-8B6A-9041-7F390E5CBDCD}"/>
              </a:ext>
            </a:extLst>
          </p:cNvPr>
          <p:cNvCxnSpPr>
            <a:stCxn id="2" idx="6"/>
            <a:endCxn id="10" idx="2"/>
          </p:cNvCxnSpPr>
          <p:nvPr/>
        </p:nvCxnSpPr>
        <p:spPr>
          <a:xfrm flipV="1">
            <a:off x="5677516" y="2105507"/>
            <a:ext cx="1277818" cy="33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192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C7BF-86A6-5AAA-1EC3-19E98AB58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9EC9C4D-326D-F48B-6DA5-CE9BD4366DE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07FB0-F2F0-7136-FB63-4392BE796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93" y="1190625"/>
            <a:ext cx="11715707" cy="39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850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A29AA-DDFC-B372-3A97-B76BA1830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7D2D629-AEC3-C9EF-41A4-FD14FB5804A2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CDF240-47A7-0134-B323-ECFBE5CF39ED}"/>
              </a:ext>
            </a:extLst>
          </p:cNvPr>
          <p:cNvSpPr/>
          <p:nvPr/>
        </p:nvSpPr>
        <p:spPr>
          <a:xfrm>
            <a:off x="1072642" y="1800049"/>
            <a:ext cx="1455420" cy="1409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To Weapon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FD76B64-59EF-E094-FB62-241EDF3CBA49}"/>
              </a:ext>
            </a:extLst>
          </p:cNvPr>
          <p:cNvSpPr/>
          <p:nvPr/>
        </p:nvSpPr>
        <p:spPr>
          <a:xfrm>
            <a:off x="9227891" y="1800049"/>
            <a:ext cx="1455420" cy="14097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Up weapon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88E4EE-249A-DDC4-17FE-E4F2CDD0A1E1}"/>
              </a:ext>
            </a:extLst>
          </p:cNvPr>
          <p:cNvCxnSpPr>
            <a:cxnSpLocks/>
            <a:stCxn id="2" idx="6"/>
            <a:endCxn id="4" idx="2"/>
          </p:cNvCxnSpPr>
          <p:nvPr/>
        </p:nvCxnSpPr>
        <p:spPr>
          <a:xfrm>
            <a:off x="2528062" y="2504899"/>
            <a:ext cx="66998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E37B61-BD69-F6F1-9F1F-B49D5DA46984}"/>
              </a:ext>
            </a:extLst>
          </p:cNvPr>
          <p:cNvSpPr txBox="1"/>
          <p:nvPr/>
        </p:nvSpPr>
        <p:spPr>
          <a:xfrm>
            <a:off x="4518787" y="2915146"/>
            <a:ext cx="2045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path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CD07EA-0284-66E4-2CA0-F5B57CF06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3" y="6039026"/>
            <a:ext cx="7134225" cy="4476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A788DA9-B7C3-36EA-BE59-A5AD77106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909" y="643857"/>
            <a:ext cx="3057525" cy="14954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33E7A55-BDEB-AB9E-9B26-89D2B4A05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276" y="3639286"/>
            <a:ext cx="7934325" cy="2762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231540B-B6AB-B3B1-3483-9EFA01610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764" y="4161690"/>
            <a:ext cx="2390775" cy="2762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E1613B5-45FA-71A3-F020-D0DF381FCF57}"/>
              </a:ext>
            </a:extLst>
          </p:cNvPr>
          <p:cNvSpPr txBox="1"/>
          <p:nvPr/>
        </p:nvSpPr>
        <p:spPr>
          <a:xfrm>
            <a:off x="2667540" y="5038661"/>
            <a:ext cx="1695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BF2C72D-1A03-F5F2-5C45-F6DA7F284ABA}"/>
              </a:ext>
            </a:extLst>
          </p:cNvPr>
          <p:cNvSpPr/>
          <p:nvPr/>
        </p:nvSpPr>
        <p:spPr>
          <a:xfrm>
            <a:off x="3495675" y="4628415"/>
            <a:ext cx="1247775" cy="125922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Go To Weapon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4069178-D82B-7BDD-5199-613BA9015128}"/>
              </a:ext>
            </a:extLst>
          </p:cNvPr>
          <p:cNvSpPr/>
          <p:nvPr/>
        </p:nvSpPr>
        <p:spPr>
          <a:xfrm>
            <a:off x="5230051" y="4646745"/>
            <a:ext cx="1334706" cy="124089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 Up weapon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701B60-2A00-045B-6719-45B24B9D440C}"/>
              </a:ext>
            </a:extLst>
          </p:cNvPr>
          <p:cNvSpPr txBox="1"/>
          <p:nvPr/>
        </p:nvSpPr>
        <p:spPr>
          <a:xfrm>
            <a:off x="4789233" y="5038661"/>
            <a:ext cx="401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047747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6BEBC-2C7F-2D63-B863-23CFAB88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32A6B48-B30B-F2FF-0F71-8B173AF96ED9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993D4F0-5E8C-8277-F565-621226340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740" y="1843453"/>
            <a:ext cx="4362986" cy="504090"/>
          </a:xfrm>
          <a:prstGeom prst="rect">
            <a:avLst/>
          </a:prstGeom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140147A3-057D-8018-F62B-5C5CAB5A7992}"/>
              </a:ext>
            </a:extLst>
          </p:cNvPr>
          <p:cNvSpPr/>
          <p:nvPr/>
        </p:nvSpPr>
        <p:spPr>
          <a:xfrm>
            <a:off x="3905748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5FBF4D8-8013-9021-5C68-A8996038D4EF}"/>
              </a:ext>
            </a:extLst>
          </p:cNvPr>
          <p:cNvSpPr/>
          <p:nvPr/>
        </p:nvSpPr>
        <p:spPr>
          <a:xfrm>
            <a:off x="2215559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52EA6BF-F1CA-F48F-BD64-5986D7FE6E43}"/>
              </a:ext>
            </a:extLst>
          </p:cNvPr>
          <p:cNvSpPr/>
          <p:nvPr/>
        </p:nvSpPr>
        <p:spPr>
          <a:xfrm>
            <a:off x="5595937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EE0C5D5-3B2C-218F-C5E9-50DC4E19FCD9}"/>
              </a:ext>
            </a:extLst>
          </p:cNvPr>
          <p:cNvSpPr/>
          <p:nvPr/>
        </p:nvSpPr>
        <p:spPr>
          <a:xfrm>
            <a:off x="7286126" y="3244181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1007D328-6405-8E82-8E4D-F4146CEEE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1427" y="4877947"/>
            <a:ext cx="4238625" cy="161925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F80AD6CF-B8DE-12D1-5217-09DEBB0A0136}"/>
              </a:ext>
            </a:extLst>
          </p:cNvPr>
          <p:cNvSpPr/>
          <p:nvPr/>
        </p:nvSpPr>
        <p:spPr>
          <a:xfrm>
            <a:off x="8976315" y="3200330"/>
            <a:ext cx="1535502" cy="10366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Weight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2961CC-898D-B72F-8174-3837152518B2}"/>
              </a:ext>
            </a:extLst>
          </p:cNvPr>
          <p:cNvSpPr txBox="1"/>
          <p:nvPr/>
        </p:nvSpPr>
        <p:spPr>
          <a:xfrm>
            <a:off x="3879705" y="480799"/>
            <a:ext cx="45851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Calculating Weight</a:t>
            </a:r>
            <a:endParaRPr lang="en-BE" sz="44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A11E8A-9B2C-8D19-78E2-F9CD94558AFF}"/>
              </a:ext>
            </a:extLst>
          </p:cNvPr>
          <p:cNvSpPr txBox="1"/>
          <p:nvPr/>
        </p:nvSpPr>
        <p:spPr>
          <a:xfrm>
            <a:off x="3439023" y="3554350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F7328B-BA34-55EA-5BE6-A408CE5F4E11}"/>
              </a:ext>
            </a:extLst>
          </p:cNvPr>
          <p:cNvSpPr txBox="1"/>
          <p:nvPr/>
        </p:nvSpPr>
        <p:spPr>
          <a:xfrm>
            <a:off x="5126127" y="3533968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96D6F6-A6B0-C077-0109-2365D1F587BF}"/>
              </a:ext>
            </a:extLst>
          </p:cNvPr>
          <p:cNvSpPr txBox="1"/>
          <p:nvPr/>
        </p:nvSpPr>
        <p:spPr>
          <a:xfrm>
            <a:off x="6813231" y="3513586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FA53774-A0B4-9F96-B9AC-450825C4A7C1}"/>
              </a:ext>
            </a:extLst>
          </p:cNvPr>
          <p:cNvSpPr txBox="1"/>
          <p:nvPr/>
        </p:nvSpPr>
        <p:spPr>
          <a:xfrm>
            <a:off x="8464821" y="3554350"/>
            <a:ext cx="466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475927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71A8-A6C9-BB61-8632-E66440A99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AFE83408-8253-FDC4-4550-52C61048092F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815E91-6C86-4CCA-28C2-1D994B8CE5E3}"/>
              </a:ext>
            </a:extLst>
          </p:cNvPr>
          <p:cNvSpPr txBox="1"/>
          <p:nvPr/>
        </p:nvSpPr>
        <p:spPr>
          <a:xfrm>
            <a:off x="2331576" y="2409086"/>
            <a:ext cx="77785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b="1" dirty="0"/>
              <a:t>Why </a:t>
            </a:r>
            <a:r>
              <a:rPr lang="en-US" sz="9600" b="1" dirty="0" err="1"/>
              <a:t>DiJkstra</a:t>
            </a:r>
            <a:r>
              <a:rPr lang="en-US" sz="9600" b="1" dirty="0"/>
              <a:t> ?</a:t>
            </a:r>
            <a:endParaRPr lang="en-BE" sz="9600" b="1" dirty="0"/>
          </a:p>
        </p:txBody>
      </p:sp>
    </p:spTree>
    <p:extLst>
      <p:ext uri="{BB962C8B-B14F-4D97-AF65-F5344CB8AC3E}">
        <p14:creationId xmlns:p14="http://schemas.microsoft.com/office/powerpoint/2010/main" val="35928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335F1-6305-D2A8-12CC-8414CC315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60C8C2C-1447-D20C-3B83-CED0F2B21F3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A49FFE-E391-ED37-6218-E03A52753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16" y="731252"/>
            <a:ext cx="4650208" cy="5756326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A94C72A0-A263-1787-3F21-CAD73A2214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D43BD7-C2D9-5CBE-71C9-A24A5929B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5227" y="1800045"/>
            <a:ext cx="4522629" cy="1663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D23A2F-BB1A-554C-519D-0EA300B681E2}"/>
              </a:ext>
            </a:extLst>
          </p:cNvPr>
          <p:cNvSpPr txBox="1"/>
          <p:nvPr/>
        </p:nvSpPr>
        <p:spPr>
          <a:xfrm>
            <a:off x="5311528" y="3926732"/>
            <a:ext cx="62325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Dijkstra’s Algorithm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Finds the </a:t>
            </a:r>
            <a:r>
              <a:rPr lang="en-US" i="1" dirty="0"/>
              <a:t>shortest path</a:t>
            </a:r>
            <a:r>
              <a:rPr lang="en-US" dirty="0"/>
              <a:t> from a source node to </a:t>
            </a:r>
            <a:r>
              <a:rPr lang="en-US" i="1" dirty="0"/>
              <a:t>all other nodes</a:t>
            </a:r>
            <a:r>
              <a:rPr lang="en-US" dirty="0"/>
              <a:t> in a weighted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Does </a:t>
            </a:r>
            <a:r>
              <a:rPr lang="en-US" b="1" dirty="0"/>
              <a:t>not</a:t>
            </a:r>
            <a:r>
              <a:rPr lang="en-US" dirty="0"/>
              <a:t> use heuristics → it explores all reachable nodes systematically.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Guarantees the </a:t>
            </a:r>
            <a:r>
              <a:rPr lang="en-US" i="1" dirty="0"/>
              <a:t>optimal path</a:t>
            </a:r>
            <a:r>
              <a:rPr lang="en-US" dirty="0"/>
              <a:t>, but can be inefficient because it explores more than needed.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982F8-7792-236C-4534-FDD1BF7E8EB8}"/>
              </a:ext>
            </a:extLst>
          </p:cNvPr>
          <p:cNvSpPr txBox="1"/>
          <p:nvPr/>
        </p:nvSpPr>
        <p:spPr>
          <a:xfrm>
            <a:off x="5115660" y="130502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 err="1"/>
              <a:t>Djikstra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163294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5E0FD-45B1-A448-74E9-7CD3892A9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FBA95BD6-9B42-1FF4-E676-CAD7FB5C7812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FA7C81DB-3573-9876-5115-3CE92372C9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6522A5-ECFC-0D55-7E95-B640544CE83F}"/>
              </a:ext>
            </a:extLst>
          </p:cNvPr>
          <p:cNvSpPr txBox="1"/>
          <p:nvPr/>
        </p:nvSpPr>
        <p:spPr>
          <a:xfrm>
            <a:off x="5229765" y="3293014"/>
            <a:ext cx="62325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A*</a:t>
            </a:r>
            <a:r>
              <a:rPr lang="en-US" dirty="0"/>
              <a:t> (A-star)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for shortest path from a source to a </a:t>
            </a:r>
            <a:r>
              <a:rPr lang="en-US" i="1" dirty="0"/>
              <a:t>specific target/goal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b="1" dirty="0"/>
              <a:t>heuristic</a:t>
            </a:r>
            <a:r>
              <a:rPr lang="en-US" dirty="0"/>
              <a:t> function h(n)h(n)h(n) to estimate cost to goal.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Much faster than Dijkstra when a good heuristic is available.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190954-75A0-ABC8-43DF-86921DAC2965}"/>
              </a:ext>
            </a:extLst>
          </p:cNvPr>
          <p:cNvSpPr txBox="1"/>
          <p:nvPr/>
        </p:nvSpPr>
        <p:spPr>
          <a:xfrm>
            <a:off x="4920507" y="52757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A *</a:t>
            </a:r>
            <a:endParaRPr lang="en-BE" sz="4400" b="1" dirty="0"/>
          </a:p>
        </p:txBody>
      </p:sp>
    </p:spTree>
    <p:extLst>
      <p:ext uri="{BB962C8B-B14F-4D97-AF65-F5344CB8AC3E}">
        <p14:creationId xmlns:p14="http://schemas.microsoft.com/office/powerpoint/2010/main" val="1392749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BD5A5-D5B0-8697-6C89-23E2B894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1FD4CBE1-8891-42E2-F508-598C7DE6ABA5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CA372104-F9BC-0861-E252-5AFB8D931A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38EDF55-5730-0778-710C-71C0CAC21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0347" y="707395"/>
            <a:ext cx="7026503" cy="1325563"/>
          </a:xfrm>
        </p:spPr>
        <p:txBody>
          <a:bodyPr>
            <a:noAutofit/>
          </a:bodyPr>
          <a:lstStyle/>
          <a:p>
            <a:r>
              <a:rPr lang="en-US" sz="7200" b="1" dirty="0"/>
              <a:t>DIJKSTRA VS  A*</a:t>
            </a:r>
            <a:endParaRPr lang="en-BE" sz="7200" b="1" dirty="0"/>
          </a:p>
        </p:txBody>
      </p:sp>
    </p:spTree>
    <p:extLst>
      <p:ext uri="{BB962C8B-B14F-4D97-AF65-F5344CB8AC3E}">
        <p14:creationId xmlns:p14="http://schemas.microsoft.com/office/powerpoint/2010/main" val="2750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BB071-C63E-40D3-93C6-9F99F278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28" y="107232"/>
            <a:ext cx="3936809" cy="1325563"/>
          </a:xfrm>
        </p:spPr>
        <p:txBody>
          <a:bodyPr/>
          <a:lstStyle/>
          <a:p>
            <a:r>
              <a:rPr lang="en-US" b="1" dirty="0"/>
              <a:t>WHAT IS (GOAP)</a:t>
            </a:r>
            <a:endParaRPr lang="en-BE" b="1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7F6632C-2D2C-66FB-3405-20A13D413DFE}"/>
              </a:ext>
            </a:extLst>
          </p:cNvPr>
          <p:cNvSpPr txBox="1"/>
          <p:nvPr/>
        </p:nvSpPr>
        <p:spPr>
          <a:xfrm>
            <a:off x="2044765" y="2003771"/>
            <a:ext cx="3858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NL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99851D-A23F-7B56-594A-88A438EC6AC6}"/>
              </a:ext>
            </a:extLst>
          </p:cNvPr>
          <p:cNvSpPr/>
          <p:nvPr/>
        </p:nvSpPr>
        <p:spPr>
          <a:xfrm>
            <a:off x="1891284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Hungry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6A5AF6-D55E-2EB1-2702-C7AAE3FC1114}"/>
              </a:ext>
            </a:extLst>
          </p:cNvPr>
          <p:cNvSpPr txBox="1"/>
          <p:nvPr/>
        </p:nvSpPr>
        <p:spPr>
          <a:xfrm>
            <a:off x="1603663" y="4774569"/>
            <a:ext cx="4106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You define Goals as desired world states.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812E01-C88D-7392-D153-E113B86CD1CF}"/>
              </a:ext>
            </a:extLst>
          </p:cNvPr>
          <p:cNvSpPr/>
          <p:nvPr/>
        </p:nvSpPr>
        <p:spPr>
          <a:xfrm>
            <a:off x="9666545" y="353683"/>
            <a:ext cx="1303564" cy="119266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AD4C90D-F450-B7AD-99BE-27C494FF9DA4}"/>
              </a:ext>
            </a:extLst>
          </p:cNvPr>
          <p:cNvSpPr/>
          <p:nvPr/>
        </p:nvSpPr>
        <p:spPr>
          <a:xfrm>
            <a:off x="4346937" y="139210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HasWeapon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F8EEC3-C8BE-595C-D26D-EE698F9AF783}"/>
              </a:ext>
            </a:extLst>
          </p:cNvPr>
          <p:cNvSpPr/>
          <p:nvPr/>
        </p:nvSpPr>
        <p:spPr>
          <a:xfrm>
            <a:off x="6777881" y="1392916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HasMedkits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764EDA-83D1-4341-246B-9BF918E0E788}"/>
              </a:ext>
            </a:extLst>
          </p:cNvPr>
          <p:cNvSpPr/>
          <p:nvPr/>
        </p:nvSpPr>
        <p:spPr>
          <a:xfrm>
            <a:off x="1943768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IsInPurgeZone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030615-661A-D672-ABEC-FD8FF2465453}"/>
              </a:ext>
            </a:extLst>
          </p:cNvPr>
          <p:cNvSpPr/>
          <p:nvPr/>
        </p:nvSpPr>
        <p:spPr>
          <a:xfrm>
            <a:off x="10197431" y="14228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HasWeapon</a:t>
            </a:r>
            <a:r>
              <a:rPr lang="en-US" b="1" dirty="0"/>
              <a:t>== 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FC4370-D193-42F5-E545-A1E3B52E54D0}"/>
              </a:ext>
            </a:extLst>
          </p:cNvPr>
          <p:cNvSpPr/>
          <p:nvPr/>
        </p:nvSpPr>
        <p:spPr>
          <a:xfrm>
            <a:off x="4341375" y="2871270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HasFood</a:t>
            </a:r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true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6F0612C-D30D-DF61-1242-090CB92438A9}"/>
              </a:ext>
            </a:extLst>
          </p:cNvPr>
          <p:cNvSpPr/>
          <p:nvPr/>
        </p:nvSpPr>
        <p:spPr>
          <a:xfrm>
            <a:off x="6849383" y="2881302"/>
            <a:ext cx="1991360" cy="128930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Was Bitten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6249C7C-F0C8-9E74-A04F-42C57C62D99C}"/>
              </a:ext>
            </a:extLst>
          </p:cNvPr>
          <p:cNvSpPr/>
          <p:nvPr/>
        </p:nvSpPr>
        <p:spPr>
          <a:xfrm>
            <a:off x="10532457" y="3271205"/>
            <a:ext cx="1653171" cy="141331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Med Kits</a:t>
            </a:r>
          </a:p>
          <a:p>
            <a:pPr algn="ctr"/>
            <a:r>
              <a:rPr lang="en-US" b="1" dirty="0"/>
              <a:t>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277311-2527-FE58-F287-F4E458CB0C53}"/>
              </a:ext>
            </a:extLst>
          </p:cNvPr>
          <p:cNvSpPr/>
          <p:nvPr/>
        </p:nvSpPr>
        <p:spPr>
          <a:xfrm>
            <a:off x="9596450" y="4684521"/>
            <a:ext cx="1901836" cy="174004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Is In </a:t>
            </a:r>
            <a:r>
              <a:rPr lang="en-US" b="1" dirty="0" err="1"/>
              <a:t>PurgZone</a:t>
            </a:r>
            <a:r>
              <a:rPr lang="en-US" b="1" dirty="0"/>
              <a:t>  == 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5ABDAD-502B-EB3A-C9CF-B905D7F92199}"/>
              </a:ext>
            </a:extLst>
          </p:cNvPr>
          <p:cNvSpPr/>
          <p:nvPr/>
        </p:nvSpPr>
        <p:spPr>
          <a:xfrm>
            <a:off x="7667412" y="6195248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83CDBD6-B00B-7CD0-32AB-50D8B53E0B02}"/>
              </a:ext>
            </a:extLst>
          </p:cNvPr>
          <p:cNvSpPr/>
          <p:nvPr/>
        </p:nvSpPr>
        <p:spPr>
          <a:xfrm>
            <a:off x="8494407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B4623F1-F170-0A71-A192-9B640D9CF3B0}"/>
              </a:ext>
            </a:extLst>
          </p:cNvPr>
          <p:cNvSpPr/>
          <p:nvPr/>
        </p:nvSpPr>
        <p:spPr>
          <a:xfrm>
            <a:off x="11498286" y="4774569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6D11F77-BD86-8A21-F8E1-DEB6ED8E7006}"/>
              </a:ext>
            </a:extLst>
          </p:cNvPr>
          <p:cNvSpPr/>
          <p:nvPr/>
        </p:nvSpPr>
        <p:spPr>
          <a:xfrm>
            <a:off x="8064955" y="5554544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B018204-6055-C3B5-20DE-D2936C39C2EB}"/>
              </a:ext>
            </a:extLst>
          </p:cNvPr>
          <p:cNvSpPr/>
          <p:nvPr/>
        </p:nvSpPr>
        <p:spPr>
          <a:xfrm>
            <a:off x="8845410" y="552151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7BA3288-6F8B-36FC-8498-A6C8450CA340}"/>
              </a:ext>
            </a:extLst>
          </p:cNvPr>
          <p:cNvSpPr/>
          <p:nvPr/>
        </p:nvSpPr>
        <p:spPr>
          <a:xfrm>
            <a:off x="8530212" y="486897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079A4DC-BAC9-7403-D573-A8F07600D8A3}"/>
              </a:ext>
            </a:extLst>
          </p:cNvPr>
          <p:cNvSpPr/>
          <p:nvPr/>
        </p:nvSpPr>
        <p:spPr>
          <a:xfrm>
            <a:off x="9296332" y="619524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6F91CF9-DAF7-875B-7490-14D60D554419}"/>
              </a:ext>
            </a:extLst>
          </p:cNvPr>
          <p:cNvSpPr/>
          <p:nvPr/>
        </p:nvSpPr>
        <p:spPr>
          <a:xfrm>
            <a:off x="9897313" y="4062543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308024C-E2D6-8ECB-EC70-5B9114233DA8}"/>
              </a:ext>
            </a:extLst>
          </p:cNvPr>
          <p:cNvSpPr/>
          <p:nvPr/>
        </p:nvSpPr>
        <p:spPr>
          <a:xfrm>
            <a:off x="10017836" y="2966067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F9A3F2-4888-B3B9-78EC-BF5F07E7C2FE}"/>
              </a:ext>
            </a:extLst>
          </p:cNvPr>
          <p:cNvSpPr/>
          <p:nvPr/>
        </p:nvSpPr>
        <p:spPr>
          <a:xfrm>
            <a:off x="9481060" y="1553232"/>
            <a:ext cx="600981" cy="54985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309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7732-2D7C-877B-2F8A-D7A796888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C22EC3E-33C4-A9EB-E0E4-122E62CB67F7}"/>
              </a:ext>
            </a:extLst>
          </p:cNvPr>
          <p:cNvSpPr/>
          <p:nvPr/>
        </p:nvSpPr>
        <p:spPr>
          <a:xfrm>
            <a:off x="3978144" y="303155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5CB0C61-D6DF-840C-4492-12300490EEED}"/>
              </a:ext>
            </a:extLst>
          </p:cNvPr>
          <p:cNvSpPr/>
          <p:nvPr/>
        </p:nvSpPr>
        <p:spPr>
          <a:xfrm>
            <a:off x="6401892" y="303154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6A79CF30-EF9A-A1E0-D0B5-4D92265899F0}"/>
              </a:ext>
            </a:extLst>
          </p:cNvPr>
          <p:cNvSpPr/>
          <p:nvPr/>
        </p:nvSpPr>
        <p:spPr>
          <a:xfrm rot="10800000">
            <a:off x="5504328" y="1493519"/>
            <a:ext cx="1100766" cy="1087120"/>
          </a:xfrm>
          <a:prstGeom prst="curved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643C0A-D74C-8302-A7C0-C76D18DEDFF2}"/>
              </a:ext>
            </a:extLst>
          </p:cNvPr>
          <p:cNvSpPr txBox="1"/>
          <p:nvPr/>
        </p:nvSpPr>
        <p:spPr>
          <a:xfrm>
            <a:off x="2972752" y="4372251"/>
            <a:ext cx="645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THIS GOAL BE ACHIEVED 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629375-D2AD-E115-6C3E-F00B976E7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385" y="421176"/>
            <a:ext cx="3500885" cy="10723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C8F72BC-EC6E-CA1B-BCEB-2FC4634220C2}"/>
              </a:ext>
            </a:extLst>
          </p:cNvPr>
          <p:cNvSpPr txBox="1"/>
          <p:nvPr/>
        </p:nvSpPr>
        <p:spPr>
          <a:xfrm>
            <a:off x="6976256" y="2007352"/>
            <a:ext cx="1516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World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B0BE8-0983-A991-FFF7-86C2CD67025B}"/>
              </a:ext>
            </a:extLst>
          </p:cNvPr>
          <p:cNvSpPr txBox="1"/>
          <p:nvPr/>
        </p:nvSpPr>
        <p:spPr>
          <a:xfrm>
            <a:off x="4291508" y="200481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Desired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CE2A54F-ADC9-38BD-E301-38AC95C9B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35" y="1670384"/>
            <a:ext cx="3828799" cy="108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5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A7109-C795-5788-4FD5-0489BCF3F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28DADF2C-64D2-2077-9AF0-701CE961A627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AC037B26-7C52-10CD-3CFA-580E664B5A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ECB1FD-0771-D511-7311-9C6868C7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544" y="150809"/>
            <a:ext cx="4496889" cy="61722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B10BABD-EA0A-C82B-8D9F-03C241F7B63F}"/>
              </a:ext>
            </a:extLst>
          </p:cNvPr>
          <p:cNvSpPr/>
          <p:nvPr/>
        </p:nvSpPr>
        <p:spPr>
          <a:xfrm>
            <a:off x="890497" y="3174081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C2F78E-27D4-06B9-F6D9-91E0EE3F690A}"/>
              </a:ext>
            </a:extLst>
          </p:cNvPr>
          <p:cNvSpPr/>
          <p:nvPr/>
        </p:nvSpPr>
        <p:spPr>
          <a:xfrm>
            <a:off x="6288583" y="3200400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EBB320-9B2A-7C55-61BE-0F11B39C6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16" y="2067821"/>
            <a:ext cx="4814922" cy="1024351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C5E795B2-3170-EC4B-FD6B-9898461FE550}"/>
              </a:ext>
            </a:extLst>
          </p:cNvPr>
          <p:cNvSpPr/>
          <p:nvPr/>
        </p:nvSpPr>
        <p:spPr>
          <a:xfrm>
            <a:off x="1691640" y="383286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71864D-8B2F-1E3B-1AF3-AA53CAEFC14A}"/>
              </a:ext>
            </a:extLst>
          </p:cNvPr>
          <p:cNvSpPr/>
          <p:nvPr/>
        </p:nvSpPr>
        <p:spPr>
          <a:xfrm>
            <a:off x="2410097" y="3924300"/>
            <a:ext cx="441960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3295D2-6A28-7FB2-E0DE-FE2A32C51132}"/>
              </a:ext>
            </a:extLst>
          </p:cNvPr>
          <p:cNvSpPr/>
          <p:nvPr/>
        </p:nvSpPr>
        <p:spPr>
          <a:xfrm>
            <a:off x="1612174" y="4419600"/>
            <a:ext cx="441960" cy="426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8F9143-FBA6-9EC7-3DA7-AD6C822D4E23}"/>
              </a:ext>
            </a:extLst>
          </p:cNvPr>
          <p:cNvSpPr/>
          <p:nvPr/>
        </p:nvSpPr>
        <p:spPr>
          <a:xfrm>
            <a:off x="7694473" y="353568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6465BB-359D-EF5F-48F1-2CD3A2FE5CCE}"/>
              </a:ext>
            </a:extLst>
          </p:cNvPr>
          <p:cNvSpPr/>
          <p:nvPr/>
        </p:nvSpPr>
        <p:spPr>
          <a:xfrm>
            <a:off x="6926580" y="4137660"/>
            <a:ext cx="441960" cy="426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09C74D17-2C77-B9FC-681B-BAE7EFB46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705" y="2328666"/>
            <a:ext cx="6748957" cy="617241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61F1E065-8631-3279-7860-FB7FCB90677B}"/>
              </a:ext>
            </a:extLst>
          </p:cNvPr>
          <p:cNvSpPr/>
          <p:nvPr/>
        </p:nvSpPr>
        <p:spPr>
          <a:xfrm>
            <a:off x="5185452" y="929640"/>
            <a:ext cx="1652448" cy="125469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CFB8D-9932-2642-C3E5-DAEF2434AF9D}"/>
              </a:ext>
            </a:extLst>
          </p:cNvPr>
          <p:cNvSpPr txBox="1"/>
          <p:nvPr/>
        </p:nvSpPr>
        <p:spPr>
          <a:xfrm>
            <a:off x="720115" y="6202918"/>
            <a:ext cx="3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that we can Take Right Now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B34685-0731-0FA5-C422-1B1F8B820F49}"/>
              </a:ext>
            </a:extLst>
          </p:cNvPr>
          <p:cNvSpPr txBox="1"/>
          <p:nvPr/>
        </p:nvSpPr>
        <p:spPr>
          <a:xfrm>
            <a:off x="6548696" y="6078974"/>
            <a:ext cx="3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Actions that will </a:t>
            </a:r>
            <a:r>
              <a:rPr lang="en-US" dirty="0" err="1"/>
              <a:t>FullFill</a:t>
            </a:r>
            <a:r>
              <a:rPr lang="en-US" dirty="0"/>
              <a:t> Goal</a:t>
            </a:r>
          </a:p>
        </p:txBody>
      </p:sp>
    </p:spTree>
    <p:extLst>
      <p:ext uri="{BB962C8B-B14F-4D97-AF65-F5344CB8AC3E}">
        <p14:creationId xmlns:p14="http://schemas.microsoft.com/office/powerpoint/2010/main" val="1672089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EBA45-FEFB-B18C-A4B8-32A58A56D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A40A74A-D315-6045-8CFA-5B009DE2541D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1BA6482-4CF1-3630-22BD-3D186ED02A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E1BCD-0F8B-49E3-A9E9-3C3F8724132E}"/>
              </a:ext>
            </a:extLst>
          </p:cNvPr>
          <p:cNvSpPr txBox="1"/>
          <p:nvPr/>
        </p:nvSpPr>
        <p:spPr>
          <a:xfrm>
            <a:off x="4597879" y="325012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AC7A0-341A-8C4A-155F-82092F6FC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597" y="1063803"/>
            <a:ext cx="9220200" cy="17145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4E492D2D-F77E-86D7-3115-87197B0B8F74}"/>
              </a:ext>
            </a:extLst>
          </p:cNvPr>
          <p:cNvSpPr/>
          <p:nvPr/>
        </p:nvSpPr>
        <p:spPr>
          <a:xfrm>
            <a:off x="890497" y="3174081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53C6684-077A-1FA8-3486-CE2794F8C53F}"/>
              </a:ext>
            </a:extLst>
          </p:cNvPr>
          <p:cNvSpPr/>
          <p:nvPr/>
        </p:nvSpPr>
        <p:spPr>
          <a:xfrm>
            <a:off x="6288583" y="3200400"/>
            <a:ext cx="3253740" cy="272796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D8D3E2-5262-B9BB-DA97-89C170EAABDA}"/>
              </a:ext>
            </a:extLst>
          </p:cNvPr>
          <p:cNvSpPr/>
          <p:nvPr/>
        </p:nvSpPr>
        <p:spPr>
          <a:xfrm>
            <a:off x="1691640" y="383286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4DC091-DA4D-8B60-9944-DF902ECFF5B8}"/>
              </a:ext>
            </a:extLst>
          </p:cNvPr>
          <p:cNvSpPr/>
          <p:nvPr/>
        </p:nvSpPr>
        <p:spPr>
          <a:xfrm>
            <a:off x="2410097" y="3924300"/>
            <a:ext cx="441960" cy="42672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10CC96C-ECBE-CA76-D2BA-C5BF375648B2}"/>
              </a:ext>
            </a:extLst>
          </p:cNvPr>
          <p:cNvSpPr/>
          <p:nvPr/>
        </p:nvSpPr>
        <p:spPr>
          <a:xfrm>
            <a:off x="1612174" y="4419600"/>
            <a:ext cx="441960" cy="426720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17E479-9AF5-F083-583D-8DB8E724CBEF}"/>
              </a:ext>
            </a:extLst>
          </p:cNvPr>
          <p:cNvSpPr/>
          <p:nvPr/>
        </p:nvSpPr>
        <p:spPr>
          <a:xfrm>
            <a:off x="7694473" y="3535680"/>
            <a:ext cx="441960" cy="42672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E68D99-46B6-5BDF-F8AF-533F4C9EBD8F}"/>
              </a:ext>
            </a:extLst>
          </p:cNvPr>
          <p:cNvSpPr/>
          <p:nvPr/>
        </p:nvSpPr>
        <p:spPr>
          <a:xfrm>
            <a:off x="6926580" y="4137660"/>
            <a:ext cx="441960" cy="4267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9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726EE-660D-E165-B97B-7E94C2DB7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C64578B2-B5E0-C476-6363-78570F1EAD1C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20DCA227-5FB0-DB40-8541-C682640BFF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F7297-ED7C-E7AB-016F-2BD405A337DC}"/>
              </a:ext>
            </a:extLst>
          </p:cNvPr>
          <p:cNvSpPr txBox="1"/>
          <p:nvPr/>
        </p:nvSpPr>
        <p:spPr>
          <a:xfrm>
            <a:off x="4597879" y="325012"/>
            <a:ext cx="4097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Structure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024C36-3F26-9C64-650E-F57296829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32" y="797660"/>
            <a:ext cx="9220200" cy="17145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10B8E4E-A63E-2A6C-B72A-166ADDC8E02C}"/>
              </a:ext>
            </a:extLst>
          </p:cNvPr>
          <p:cNvSpPr/>
          <p:nvPr/>
        </p:nvSpPr>
        <p:spPr>
          <a:xfrm>
            <a:off x="3429307" y="4011006"/>
            <a:ext cx="1673525" cy="1213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E4E9A03-BBAD-87D2-7F71-45B32F16AF01}"/>
              </a:ext>
            </a:extLst>
          </p:cNvPr>
          <p:cNvSpPr/>
          <p:nvPr/>
        </p:nvSpPr>
        <p:spPr>
          <a:xfrm>
            <a:off x="7440281" y="4011006"/>
            <a:ext cx="1673525" cy="12136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Name2</a:t>
            </a:r>
          </a:p>
        </p:txBody>
      </p:sp>
      <p:sp>
        <p:nvSpPr>
          <p:cNvPr id="8" name="Cross 7">
            <a:extLst>
              <a:ext uri="{FF2B5EF4-FFF2-40B4-BE49-F238E27FC236}">
                <a16:creationId xmlns:a16="http://schemas.microsoft.com/office/drawing/2014/main" id="{C5A2352A-2D52-C2A8-EBF7-9467BFB2D47D}"/>
              </a:ext>
            </a:extLst>
          </p:cNvPr>
          <p:cNvSpPr/>
          <p:nvPr/>
        </p:nvSpPr>
        <p:spPr>
          <a:xfrm>
            <a:off x="5943599" y="4258321"/>
            <a:ext cx="810883" cy="852577"/>
          </a:xfrm>
          <a:prstGeom prst="plus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270C9A-1063-75FA-81FD-748ADC425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255" y="2890108"/>
            <a:ext cx="81057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5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E6F1C-B0A3-F7DB-E885-78D9EE89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3B273796-C5D5-AD49-04DD-57D3096C9237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E853F3A-2764-F4D2-A66F-14E066217B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264449-D623-5658-9B41-CFEE5A8D0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296" y="559238"/>
            <a:ext cx="645795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59AB6B6-7B98-770B-3720-3157DC142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152" y="1486253"/>
            <a:ext cx="2462111" cy="1204210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6FF725C5-2BC0-EF40-AB0F-DC49D043A755}"/>
              </a:ext>
            </a:extLst>
          </p:cNvPr>
          <p:cNvSpPr/>
          <p:nvPr/>
        </p:nvSpPr>
        <p:spPr>
          <a:xfrm>
            <a:off x="2014926" y="5483891"/>
            <a:ext cx="1082739" cy="105399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A7C955-0A1A-9D3F-D77E-3191B3B7788F}"/>
              </a:ext>
            </a:extLst>
          </p:cNvPr>
          <p:cNvSpPr/>
          <p:nvPr/>
        </p:nvSpPr>
        <p:spPr>
          <a:xfrm>
            <a:off x="5240548" y="3456566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DA6DC7-D9D8-7EAB-54B2-23185E0E879D}"/>
              </a:ext>
            </a:extLst>
          </p:cNvPr>
          <p:cNvSpPr/>
          <p:nvPr/>
        </p:nvSpPr>
        <p:spPr>
          <a:xfrm>
            <a:off x="9145364" y="2832816"/>
            <a:ext cx="1535502" cy="103660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Weight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96A05D3-6761-FFEB-E60E-ADCBB5C207C5}"/>
              </a:ext>
            </a:extLst>
          </p:cNvPr>
          <p:cNvSpPr/>
          <p:nvPr/>
        </p:nvSpPr>
        <p:spPr>
          <a:xfrm>
            <a:off x="3272440" y="3931019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B1D353B-D074-58B9-867D-7D4F98691E94}"/>
              </a:ext>
            </a:extLst>
          </p:cNvPr>
          <p:cNvSpPr/>
          <p:nvPr/>
        </p:nvSpPr>
        <p:spPr>
          <a:xfrm>
            <a:off x="7140563" y="4313228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F3BAD84-C2FB-41A2-49BF-99BBEB434D0D}"/>
              </a:ext>
            </a:extLst>
          </p:cNvPr>
          <p:cNvSpPr/>
          <p:nvPr/>
        </p:nvSpPr>
        <p:spPr>
          <a:xfrm>
            <a:off x="8173156" y="5637778"/>
            <a:ext cx="1032593" cy="94890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7218EA-1952-9294-575D-BABEA1904CF0}"/>
              </a:ext>
            </a:extLst>
          </p:cNvPr>
          <p:cNvSpPr txBox="1"/>
          <p:nvPr/>
        </p:nvSpPr>
        <p:spPr>
          <a:xfrm>
            <a:off x="4251534" y="5299225"/>
            <a:ext cx="3400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Found A path To our Goal !</a:t>
            </a:r>
          </a:p>
        </p:txBody>
      </p:sp>
      <p:sp>
        <p:nvSpPr>
          <p:cNvPr id="30" name="Smiley Face 29">
            <a:extLst>
              <a:ext uri="{FF2B5EF4-FFF2-40B4-BE49-F238E27FC236}">
                <a16:creationId xmlns:a16="http://schemas.microsoft.com/office/drawing/2014/main" id="{ECA7C8AB-4B51-10B5-605E-40F6394200C1}"/>
              </a:ext>
            </a:extLst>
          </p:cNvPr>
          <p:cNvSpPr/>
          <p:nvPr/>
        </p:nvSpPr>
        <p:spPr>
          <a:xfrm>
            <a:off x="5295841" y="5637949"/>
            <a:ext cx="978860" cy="970696"/>
          </a:xfrm>
          <a:prstGeom prst="smileyFac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37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8A4AD-ADDA-4100-1BEE-7D4801486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4501A8BD-B494-6B57-EB89-41E1F87C5B0C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409A88F0-AF14-9B80-88EE-EDC747A923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047919-9C15-C085-8619-982E32A4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73" y="304251"/>
            <a:ext cx="6200775" cy="181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54C57F-2F62-CCCD-65F7-7028891E0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79" y="2318106"/>
            <a:ext cx="7023808" cy="3414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9DD856-885B-0DD5-275B-4CC007E73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873" y="6111725"/>
            <a:ext cx="3886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532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0B693-E634-43CC-95EE-89143643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491A8674-0D3D-DA09-ABBC-75EDCB286FE0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AFDD239A-2D0F-A062-05B1-D9A6A503E0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9C61D4-E432-D5F7-9FA9-9F2D50F51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873" y="304251"/>
            <a:ext cx="6200775" cy="1819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225C55-4192-5F2F-6ED1-C829109B3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79" y="2318106"/>
            <a:ext cx="7023808" cy="34141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C03B4D-311D-E5B5-1E25-43C6BB1675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873" y="6111725"/>
            <a:ext cx="38862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E45C5-E6FB-D9F8-7247-4F9A0C993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81656ABD-554F-A664-5DF5-CA4005E0661E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DFB95E56-DF37-30A6-DD7E-AB906C21D3A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922E021-29FF-7466-7520-FED8447A6005}"/>
              </a:ext>
            </a:extLst>
          </p:cNvPr>
          <p:cNvSpPr/>
          <p:nvPr/>
        </p:nvSpPr>
        <p:spPr>
          <a:xfrm>
            <a:off x="4868637" y="510768"/>
            <a:ext cx="2600866" cy="1974825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25BE5-42B8-B2FA-3A85-FA3709D81A80}"/>
              </a:ext>
            </a:extLst>
          </p:cNvPr>
          <p:cNvSpPr txBox="1"/>
          <p:nvPr/>
        </p:nvSpPr>
        <p:spPr>
          <a:xfrm>
            <a:off x="2869235" y="2718279"/>
            <a:ext cx="6453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CAN THIS GOAL BE ACHIEVED 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B7D47-8909-36E6-157E-46AE687BEFF0}"/>
              </a:ext>
            </a:extLst>
          </p:cNvPr>
          <p:cNvSpPr txBox="1"/>
          <p:nvPr/>
        </p:nvSpPr>
        <p:spPr>
          <a:xfrm>
            <a:off x="4868637" y="3374578"/>
            <a:ext cx="2856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YESSSS !!!!!!!!</a:t>
            </a:r>
          </a:p>
        </p:txBody>
      </p:sp>
    </p:spTree>
    <p:extLst>
      <p:ext uri="{BB962C8B-B14F-4D97-AF65-F5344CB8AC3E}">
        <p14:creationId xmlns:p14="http://schemas.microsoft.com/office/powerpoint/2010/main" val="3773587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B547-7DCD-D375-B3B1-DF380E5B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51AE0143-7305-DBAE-8957-94DA361DF400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65805650-7EB2-4E7D-A642-DA10B52BED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014D73-412A-B9DF-C7C7-8C86AE081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4391" y="3827176"/>
            <a:ext cx="7924800" cy="628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0B9E5-2BDF-6A09-5A3C-9A4155F4C838}"/>
              </a:ext>
            </a:extLst>
          </p:cNvPr>
          <p:cNvSpPr txBox="1"/>
          <p:nvPr/>
        </p:nvSpPr>
        <p:spPr>
          <a:xfrm>
            <a:off x="3233924" y="4575760"/>
            <a:ext cx="3804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Add one effect on the world that meets next action preconditions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CDE3CC1-3971-14A9-3398-F09DD9D1F53F}"/>
              </a:ext>
            </a:extLst>
          </p:cNvPr>
          <p:cNvSpPr/>
          <p:nvPr/>
        </p:nvSpPr>
        <p:spPr>
          <a:xfrm>
            <a:off x="2454873" y="2596551"/>
            <a:ext cx="1159595" cy="91843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 Too Food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5990FA-527C-6474-9C3C-BDF6A9A4B200}"/>
              </a:ext>
            </a:extLst>
          </p:cNvPr>
          <p:cNvSpPr/>
          <p:nvPr/>
        </p:nvSpPr>
        <p:spPr>
          <a:xfrm>
            <a:off x="7492041" y="2316224"/>
            <a:ext cx="1282076" cy="925376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Consume Food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79BBEEC-D851-DDC2-2E15-10029DA5B6A6}"/>
              </a:ext>
            </a:extLst>
          </p:cNvPr>
          <p:cNvSpPr/>
          <p:nvPr/>
        </p:nvSpPr>
        <p:spPr>
          <a:xfrm>
            <a:off x="4619751" y="1378750"/>
            <a:ext cx="1032593" cy="1028893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 Too Food</a:t>
            </a:r>
          </a:p>
        </p:txBody>
      </p:sp>
    </p:spTree>
    <p:extLst>
      <p:ext uri="{BB962C8B-B14F-4D97-AF65-F5344CB8AC3E}">
        <p14:creationId xmlns:p14="http://schemas.microsoft.com/office/powerpoint/2010/main" val="9297400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A6971-49FC-C59C-6AA7-4DEE7059F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kstvak 8">
            <a:extLst>
              <a:ext uri="{FF2B5EF4-FFF2-40B4-BE49-F238E27FC236}">
                <a16:creationId xmlns:a16="http://schemas.microsoft.com/office/drawing/2014/main" id="{68F6B18C-1ED5-295C-024F-A21BD61DE4DA}"/>
              </a:ext>
            </a:extLst>
          </p:cNvPr>
          <p:cNvSpPr txBox="1"/>
          <p:nvPr/>
        </p:nvSpPr>
        <p:spPr>
          <a:xfrm>
            <a:off x="-272288" y="2409086"/>
            <a:ext cx="3520440" cy="423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53EE439B-8C38-036B-CFA3-A4DD3971691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18691"/>
            <a:ext cx="3562709" cy="356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7B198F-04F5-1E84-E7C4-597E11046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10" y="876300"/>
            <a:ext cx="90297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7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BECB-6859-E571-AFCB-DA1DC32E3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10E33D-7137-264D-8F1C-2C79E0705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8554" y="1114425"/>
            <a:ext cx="6318606" cy="216693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7C4FCDA-B5F8-0D05-39D1-431C3F92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95" y="-78604"/>
            <a:ext cx="3936809" cy="1325563"/>
          </a:xfrm>
        </p:spPr>
        <p:txBody>
          <a:bodyPr/>
          <a:lstStyle/>
          <a:p>
            <a:r>
              <a:rPr lang="en-US" b="1" dirty="0"/>
              <a:t>World States</a:t>
            </a:r>
            <a:endParaRPr lang="en-BE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A657CF-2F0E-C916-11F6-1734C66D4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044" y="3829050"/>
            <a:ext cx="5562600" cy="19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385A2-8037-CF95-2AF7-38190129FD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283" y="4348162"/>
            <a:ext cx="56769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2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E8EC-CCB0-2673-98B7-CE58FBB09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F744-7837-2513-B7BC-D10CABDC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7595" y="0"/>
            <a:ext cx="3936809" cy="1325563"/>
          </a:xfrm>
        </p:spPr>
        <p:txBody>
          <a:bodyPr/>
          <a:lstStyle/>
          <a:p>
            <a:r>
              <a:rPr lang="en-US" b="1" dirty="0"/>
              <a:t>Actions</a:t>
            </a:r>
            <a:endParaRPr lang="en-BE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59CEC1-8831-A1C9-1002-D371AB406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149" y="2682815"/>
            <a:ext cx="6791569" cy="17872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08026-2565-23C5-A003-16E410D9D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42" y="1325563"/>
            <a:ext cx="4439581" cy="4015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98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8E4F0E-8B6F-55D4-8A41-E5D7ACC909A3}"/>
              </a:ext>
            </a:extLst>
          </p:cNvPr>
          <p:cNvSpPr/>
          <p:nvPr/>
        </p:nvSpPr>
        <p:spPr>
          <a:xfrm>
            <a:off x="8135193" y="1526046"/>
            <a:ext cx="3791557" cy="224452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== FALSE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0A6784B-25DB-442D-8D51-E923A8FE31A7}"/>
              </a:ext>
            </a:extLst>
          </p:cNvPr>
          <p:cNvSpPr txBox="1">
            <a:spLocks/>
          </p:cNvSpPr>
          <p:nvPr/>
        </p:nvSpPr>
        <p:spPr>
          <a:xfrm>
            <a:off x="4647481" y="244361"/>
            <a:ext cx="2285905" cy="10452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Actions</a:t>
            </a:r>
            <a:endParaRPr lang="en-BE" b="1" dirty="0"/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CF6DB103-BA35-5285-080E-9FB282668A7B}"/>
              </a:ext>
            </a:extLst>
          </p:cNvPr>
          <p:cNvSpPr/>
          <p:nvPr/>
        </p:nvSpPr>
        <p:spPr>
          <a:xfrm>
            <a:off x="4647481" y="2046202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868D77E-59FE-422C-8379-192386D3C143}"/>
              </a:ext>
            </a:extLst>
          </p:cNvPr>
          <p:cNvSpPr/>
          <p:nvPr/>
        </p:nvSpPr>
        <p:spPr>
          <a:xfrm>
            <a:off x="2626939" y="1777846"/>
            <a:ext cx="1316178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Has Food ==</a:t>
            </a:r>
          </a:p>
          <a:p>
            <a:pPr algn="ctr"/>
            <a:r>
              <a:rPr lang="en-US" b="1" dirty="0"/>
              <a:t>true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50E2B2-3C41-EE0D-4FB2-E96AD3C2626D}"/>
              </a:ext>
            </a:extLst>
          </p:cNvPr>
          <p:cNvSpPr/>
          <p:nvPr/>
        </p:nvSpPr>
        <p:spPr>
          <a:xfrm>
            <a:off x="2626939" y="3547190"/>
            <a:ext cx="1290443" cy="120421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false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AB73D4D-9782-6F01-B052-B7A0C172DF69}"/>
              </a:ext>
            </a:extLst>
          </p:cNvPr>
          <p:cNvSpPr/>
          <p:nvPr/>
        </p:nvSpPr>
        <p:spPr>
          <a:xfrm>
            <a:off x="6968422" y="2428334"/>
            <a:ext cx="923026" cy="439948"/>
          </a:xfrm>
          <a:prstGeom prst="right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2E5271-F1A8-894F-5D76-0DE48248B846}"/>
              </a:ext>
            </a:extLst>
          </p:cNvPr>
          <p:cNvSpPr txBox="1"/>
          <p:nvPr/>
        </p:nvSpPr>
        <p:spPr>
          <a:xfrm>
            <a:off x="1479430" y="4925684"/>
            <a:ext cx="633610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Have Preconditions (when the action can be done).</a:t>
            </a:r>
          </a:p>
          <a:p>
            <a:endParaRPr lang="en-US" dirty="0"/>
          </a:p>
          <a:p>
            <a:r>
              <a:rPr lang="en-US" dirty="0"/>
              <a:t>Have Effects (what the action changes).</a:t>
            </a:r>
          </a:p>
          <a:p>
            <a:endParaRPr lang="en-US" dirty="0"/>
          </a:p>
          <a:p>
            <a:r>
              <a:rPr lang="en-US" dirty="0"/>
              <a:t>(Optionally) Have costs.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350C84-3641-3B5F-8B58-05C1D1FEBB30}"/>
              </a:ext>
            </a:extLst>
          </p:cNvPr>
          <p:cNvSpPr txBox="1"/>
          <p:nvPr/>
        </p:nvSpPr>
        <p:spPr>
          <a:xfrm>
            <a:off x="2442119" y="1124442"/>
            <a:ext cx="2130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PRECONDITIONS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B0CC50-2FC6-4C67-A920-0559DF4770F4}"/>
              </a:ext>
            </a:extLst>
          </p:cNvPr>
          <p:cNvSpPr txBox="1"/>
          <p:nvPr/>
        </p:nvSpPr>
        <p:spPr>
          <a:xfrm>
            <a:off x="2289046" y="3123230"/>
            <a:ext cx="2290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EFFECTS ON WORLD 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1DBAAF-8A7F-DB1B-3B8E-2CC3D3CE911B}"/>
              </a:ext>
            </a:extLst>
          </p:cNvPr>
          <p:cNvSpPr/>
          <p:nvPr/>
        </p:nvSpPr>
        <p:spPr>
          <a:xfrm>
            <a:off x="265250" y="2253876"/>
            <a:ext cx="1811966" cy="1375817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Hungry</a:t>
            </a:r>
          </a:p>
          <a:p>
            <a:pPr algn="ctr"/>
            <a:r>
              <a:rPr lang="en-US" b="1" dirty="0"/>
              <a:t>==</a:t>
            </a:r>
          </a:p>
          <a:p>
            <a:pPr algn="ctr"/>
            <a:r>
              <a:rPr lang="en-US" b="1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27530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F0654-A558-A623-2EBC-77DE390E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61E8784-C7DF-F69B-C909-5A94715D1635}"/>
              </a:ext>
            </a:extLst>
          </p:cNvPr>
          <p:cNvSpPr txBox="1">
            <a:spLocks/>
          </p:cNvSpPr>
          <p:nvPr/>
        </p:nvSpPr>
        <p:spPr>
          <a:xfrm>
            <a:off x="4680839" y="30163"/>
            <a:ext cx="290700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Planning</a:t>
            </a:r>
            <a:endParaRPr lang="en-BE" b="1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66C3AD4-E259-140B-FB39-C9961A256ECB}"/>
              </a:ext>
            </a:extLst>
          </p:cNvPr>
          <p:cNvSpPr/>
          <p:nvPr/>
        </p:nvSpPr>
        <p:spPr>
          <a:xfrm>
            <a:off x="247075" y="2121682"/>
            <a:ext cx="1616806" cy="1479263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Hungry</a:t>
            </a:r>
          </a:p>
          <a:p>
            <a:pPr algn="ctr"/>
            <a:r>
              <a:rPr lang="en-US" dirty="0"/>
              <a:t>==</a:t>
            </a:r>
          </a:p>
          <a:p>
            <a:pPr algn="ctr"/>
            <a:r>
              <a:rPr lang="en-US" dirty="0"/>
              <a:t>true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EBFE66-65F9-D04A-EEF6-D583FFE64C87}"/>
              </a:ext>
            </a:extLst>
          </p:cNvPr>
          <p:cNvSpPr/>
          <p:nvPr/>
        </p:nvSpPr>
        <p:spPr>
          <a:xfrm>
            <a:off x="8444703" y="2558881"/>
            <a:ext cx="3543476" cy="20582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Hungry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==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False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8206F50-5E7C-B750-7F2A-292762DD0503}"/>
              </a:ext>
            </a:extLst>
          </p:cNvPr>
          <p:cNvSpPr txBox="1"/>
          <p:nvPr/>
        </p:nvSpPr>
        <p:spPr>
          <a:xfrm>
            <a:off x="2724161" y="1325563"/>
            <a:ext cx="6464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GOAP is about building a plan (sequence of actions) that takes the world from “now” to “desired”.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EE3D5F9-A1A0-3DBA-490C-C30E41BC53E4}"/>
              </a:ext>
            </a:extLst>
          </p:cNvPr>
          <p:cNvSpPr/>
          <p:nvPr/>
        </p:nvSpPr>
        <p:spPr>
          <a:xfrm>
            <a:off x="1975559" y="3882828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Search Foor Food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BED29C8F-2AFF-1007-1686-481B5AA03150}"/>
              </a:ext>
            </a:extLst>
          </p:cNvPr>
          <p:cNvSpPr/>
          <p:nvPr/>
        </p:nvSpPr>
        <p:spPr>
          <a:xfrm>
            <a:off x="4563282" y="5127623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Go To Food 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5BE62C12-09CD-BFEE-9D86-379546CFDBF1}"/>
              </a:ext>
            </a:extLst>
          </p:cNvPr>
          <p:cNvSpPr/>
          <p:nvPr/>
        </p:nvSpPr>
        <p:spPr>
          <a:xfrm>
            <a:off x="5663612" y="3224601"/>
            <a:ext cx="2130725" cy="120421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Consume Food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1E582E4-0CED-AEFE-C70D-2A9A8B7A160A}"/>
              </a:ext>
            </a:extLst>
          </p:cNvPr>
          <p:cNvSpPr/>
          <p:nvPr/>
        </p:nvSpPr>
        <p:spPr>
          <a:xfrm rot="18932399">
            <a:off x="1547300" y="3521963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531AA1B8-04B2-F566-8446-69CBE98F7D8E}"/>
              </a:ext>
            </a:extLst>
          </p:cNvPr>
          <p:cNvSpPr/>
          <p:nvPr/>
        </p:nvSpPr>
        <p:spPr>
          <a:xfrm rot="18046796">
            <a:off x="3999816" y="5015067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BB2115B-9D5A-4C7E-C88E-7C42ADEBA567}"/>
              </a:ext>
            </a:extLst>
          </p:cNvPr>
          <p:cNvSpPr/>
          <p:nvPr/>
        </p:nvSpPr>
        <p:spPr>
          <a:xfrm rot="13064382">
            <a:off x="6207254" y="4610258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A14CE36E-6875-1935-E2B6-89FB7C5F548F}"/>
              </a:ext>
            </a:extLst>
          </p:cNvPr>
          <p:cNvSpPr/>
          <p:nvPr/>
        </p:nvSpPr>
        <p:spPr>
          <a:xfrm rot="16200000">
            <a:off x="7852893" y="3521962"/>
            <a:ext cx="569343" cy="432836"/>
          </a:xfrm>
          <a:prstGeom prst="downArrow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0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9188E-A21C-B30E-FE3B-D9790F4D5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783838-99AB-36BB-1508-B09186DE2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95500"/>
            <a:ext cx="8334375" cy="19240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BC1AC72-EF94-1446-56B5-C73AA87B3840}"/>
              </a:ext>
            </a:extLst>
          </p:cNvPr>
          <p:cNvSpPr txBox="1">
            <a:spLocks/>
          </p:cNvSpPr>
          <p:nvPr/>
        </p:nvSpPr>
        <p:spPr>
          <a:xfrm>
            <a:off x="3445318" y="582613"/>
            <a:ext cx="54537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GOAP </a:t>
            </a:r>
            <a:r>
              <a:rPr lang="en-US" b="1" dirty="0" err="1"/>
              <a:t>OpTIMIZation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685499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1FAF6-2F4F-55C5-4647-FAA173CAC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AFCB0D-C78D-DDA1-FABA-3D644D1D2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42" y="2121167"/>
            <a:ext cx="10829835" cy="22312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D9A611-C56D-530B-BBF6-0822A83BC4F0}"/>
              </a:ext>
            </a:extLst>
          </p:cNvPr>
          <p:cNvSpPr txBox="1">
            <a:spLocks/>
          </p:cNvSpPr>
          <p:nvPr/>
        </p:nvSpPr>
        <p:spPr>
          <a:xfrm>
            <a:off x="4195064" y="363538"/>
            <a:ext cx="35297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ADD </a:t>
            </a:r>
            <a:r>
              <a:rPr lang="en-US" b="1" dirty="0" err="1"/>
              <a:t>aCTIONS</a:t>
            </a:r>
            <a:endParaRPr lang="en-BE" b="1" dirty="0"/>
          </a:p>
        </p:txBody>
      </p:sp>
    </p:spTree>
    <p:extLst>
      <p:ext uri="{BB962C8B-B14F-4D97-AF65-F5344CB8AC3E}">
        <p14:creationId xmlns:p14="http://schemas.microsoft.com/office/powerpoint/2010/main" val="158683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CFA5-EB0D-8EF2-A594-5A5007A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EE2F2A-9C09-76E5-9374-F166BBD1634E}"/>
              </a:ext>
            </a:extLst>
          </p:cNvPr>
          <p:cNvSpPr/>
          <p:nvPr/>
        </p:nvSpPr>
        <p:spPr>
          <a:xfrm>
            <a:off x="2865120" y="2944918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655BBB-DBC1-DE4B-886A-13F5B437E8EB}"/>
              </a:ext>
            </a:extLst>
          </p:cNvPr>
          <p:cNvSpPr/>
          <p:nvPr/>
        </p:nvSpPr>
        <p:spPr>
          <a:xfrm>
            <a:off x="2865120" y="554228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861DCC-81DA-670A-91C6-EAECB8DF24BB}"/>
              </a:ext>
            </a:extLst>
          </p:cNvPr>
          <p:cNvSpPr/>
          <p:nvPr/>
        </p:nvSpPr>
        <p:spPr>
          <a:xfrm>
            <a:off x="4749801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B26703-2C40-E305-C00F-A982C9F09E0B}"/>
              </a:ext>
            </a:extLst>
          </p:cNvPr>
          <p:cNvSpPr/>
          <p:nvPr/>
        </p:nvSpPr>
        <p:spPr>
          <a:xfrm>
            <a:off x="7289800" y="158496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A817D54-7FBD-5C93-42F0-D872EBDC9417}"/>
              </a:ext>
            </a:extLst>
          </p:cNvPr>
          <p:cNvSpPr/>
          <p:nvPr/>
        </p:nvSpPr>
        <p:spPr>
          <a:xfrm>
            <a:off x="8021320" y="342900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6D6A241-7211-490C-810D-D546766BA83B}"/>
              </a:ext>
            </a:extLst>
          </p:cNvPr>
          <p:cNvSpPr/>
          <p:nvPr/>
        </p:nvSpPr>
        <p:spPr>
          <a:xfrm>
            <a:off x="479298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A6554A-2278-C828-312B-94C4E8B52893}"/>
              </a:ext>
            </a:extLst>
          </p:cNvPr>
          <p:cNvSpPr/>
          <p:nvPr/>
        </p:nvSpPr>
        <p:spPr>
          <a:xfrm>
            <a:off x="7010400" y="5735320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1F03B96-984A-F7C7-85E0-C5767051CA86}"/>
              </a:ext>
            </a:extLst>
          </p:cNvPr>
          <p:cNvSpPr/>
          <p:nvPr/>
        </p:nvSpPr>
        <p:spPr>
          <a:xfrm>
            <a:off x="5306060" y="336619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86A1CC3-B8AF-5426-A28D-579685184035}"/>
              </a:ext>
            </a:extLst>
          </p:cNvPr>
          <p:cNvSpPr/>
          <p:nvPr/>
        </p:nvSpPr>
        <p:spPr>
          <a:xfrm>
            <a:off x="9829800" y="1348264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75ABB2-B8BB-322C-C9B0-FE2E54C93095}"/>
              </a:ext>
            </a:extLst>
          </p:cNvPr>
          <p:cNvSpPr/>
          <p:nvPr/>
        </p:nvSpPr>
        <p:spPr>
          <a:xfrm>
            <a:off x="822960" y="1558697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09DF7-01B8-1DDB-E55B-7D7F16961891}"/>
              </a:ext>
            </a:extLst>
          </p:cNvPr>
          <p:cNvSpPr txBox="1"/>
          <p:nvPr/>
        </p:nvSpPr>
        <p:spPr>
          <a:xfrm>
            <a:off x="4798731" y="198120"/>
            <a:ext cx="33121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Planning</a:t>
            </a:r>
            <a:endParaRPr lang="en-BE" sz="4400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07925A-7052-F638-D21E-B0E1BEF0443B}"/>
              </a:ext>
            </a:extLst>
          </p:cNvPr>
          <p:cNvSpPr/>
          <p:nvPr/>
        </p:nvSpPr>
        <p:spPr>
          <a:xfrm>
            <a:off x="1336040" y="429075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F29657-71AD-EEE7-521F-21F6F2035034}"/>
              </a:ext>
            </a:extLst>
          </p:cNvPr>
          <p:cNvSpPr/>
          <p:nvPr/>
        </p:nvSpPr>
        <p:spPr>
          <a:xfrm>
            <a:off x="10149169" y="4753033"/>
            <a:ext cx="1026160" cy="924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7541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3942CCEB3A674D8F1F6472CCEFB38E" ma:contentTypeVersion="11" ma:contentTypeDescription="Create a new document." ma:contentTypeScope="" ma:versionID="e4de40d148e029d40e3aaddc8bf68a5e">
  <xsd:schema xmlns:xsd="http://www.w3.org/2001/XMLSchema" xmlns:xs="http://www.w3.org/2001/XMLSchema" xmlns:p="http://schemas.microsoft.com/office/2006/metadata/properties" xmlns:ns2="128482ec-0431-40d5-ab26-89ea2a4f3ccd" xmlns:ns3="60eb0cf4-ae2a-4762-800a-cb593b869ecb" xmlns:ns4="http://schemas.microsoft.com/sharepoint/v4" xmlns:ns5="a2e691a9-fcfc-4d85-a390-1894fe98bd9e" targetNamespace="http://schemas.microsoft.com/office/2006/metadata/properties" ma:root="true" ma:fieldsID="fce8e8bd091658f3fe51b22d57dec109" ns2:_="" ns3:_="" ns4:_="" ns5:_="">
    <xsd:import namespace="128482ec-0431-40d5-ab26-89ea2a4f3ccd"/>
    <xsd:import namespace="60eb0cf4-ae2a-4762-800a-cb593b869ecb"/>
    <xsd:import namespace="http://schemas.microsoft.com/sharepoint/v4"/>
    <xsd:import namespace="a2e691a9-fcfc-4d85-a390-1894fe98bd9e"/>
    <xsd:element name="properties">
      <xsd:complexType>
        <xsd:sequence>
          <xsd:element name="documentManagement">
            <xsd:complexType>
              <xsd:all>
                <xsd:element ref="ns2:m99485b88215436a82099f8287cba0b0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IconOverlay" minOccurs="0"/>
                <xsd:element ref="ns5:SharedWithUsers" minOccurs="0"/>
                <xsd:element ref="ns5:SharedWithDetail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8482ec-0431-40d5-ab26-89ea2a4f3ccd" elementFormDefault="qualified">
    <xsd:import namespace="http://schemas.microsoft.com/office/2006/documentManagement/types"/>
    <xsd:import namespace="http://schemas.microsoft.com/office/infopath/2007/PartnerControls"/>
    <xsd:element name="m99485b88215436a82099f8287cba0b0" ma:index="9" nillable="true" ma:taxonomy="true" ma:internalName="m99485b88215436a82099f8287cba0b0" ma:taxonomyFieldName="Kernteam" ma:displayName="Kernteam" ma:default="" ma:fieldId="{699485b8-8215-436a-8209-9f8287cba0b0}" ma:taxonomyMulti="true" ma:sspId="9d9af33d-1c7e-4655-8224-df3a670842a4" ma:termSetId="f2199854-b90f-4d12-b5f9-723340d5e43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26a5f98c-5cc8-4015-9754-f7f59d70125b}" ma:internalName="TaxCatchAll" ma:showField="CatchAllData" ma:web="128482ec-0431-40d5-ab26-89ea2a4f3c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eb0cf4-ae2a-4762-800a-cb593b869e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9d9af33d-1c7e-4655-8224-df3a670842a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7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e691a9-fcfc-4d85-a390-1894fe98bd9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Gedeeld met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128482ec-0431-40d5-ab26-89ea2a4f3ccd" xsi:nil="true"/>
    <m99485b88215436a82099f8287cba0b0 xmlns="128482ec-0431-40d5-ab26-89ea2a4f3ccd">
      <Terms xmlns="http://schemas.microsoft.com/office/infopath/2007/PartnerControls"/>
    </m99485b88215436a82099f8287cba0b0>
    <lcf76f155ced4ddcb4097134ff3c332f xmlns="60eb0cf4-ae2a-4762-800a-cb593b869ec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F8EC6D1-CB19-4400-AD0A-0C75CD884A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B8C5DE-3345-4025-A942-C5AA68E555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8482ec-0431-40d5-ab26-89ea2a4f3ccd"/>
    <ds:schemaRef ds:uri="60eb0cf4-ae2a-4762-800a-cb593b869ecb"/>
    <ds:schemaRef ds:uri="http://schemas.microsoft.com/sharepoint/v4"/>
    <ds:schemaRef ds:uri="a2e691a9-fcfc-4d85-a390-1894fe98bd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43389A-7EE0-4951-8919-E91DD69E3687}">
  <ds:schemaRefs>
    <ds:schemaRef ds:uri="128482ec-0431-40d5-ab26-89ea2a4f3ccd"/>
    <ds:schemaRef ds:uri="http://schemas.microsoft.com/office/2006/metadata/properties"/>
    <ds:schemaRef ds:uri="http://schemas.microsoft.com/office/infopath/2007/PartnerControls"/>
    <ds:schemaRef ds:uri="http://schemas.microsoft.com/sharepoint/v4"/>
    <ds:schemaRef ds:uri="60eb0cf4-ae2a-4762-800a-cb593b869e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2330</TotalTime>
  <Words>415</Words>
  <Application>Microsoft Office PowerPoint</Application>
  <PresentationFormat>Widescreen</PresentationFormat>
  <Paragraphs>142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Tw Cen MT</vt:lpstr>
      <vt:lpstr>Tw Cen MT Condensed</vt:lpstr>
      <vt:lpstr>Wingdings 3</vt:lpstr>
      <vt:lpstr>Integral</vt:lpstr>
      <vt:lpstr>GPP Exam: Zombie AI</vt:lpstr>
      <vt:lpstr>WHAT IS (GOAP)</vt:lpstr>
      <vt:lpstr>World States</vt:lpstr>
      <vt:lpstr>Actions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DIJKSTRA VS  A*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GPP Exam: Zombie AI</dc:title>
  <dc:creator>Vandaele Yosha</dc:creator>
  <cp:lastModifiedBy>miguel Angel Lozano Bedoya</cp:lastModifiedBy>
  <cp:revision>23</cp:revision>
  <dcterms:created xsi:type="dcterms:W3CDTF">2021-12-17T12:45:32Z</dcterms:created>
  <dcterms:modified xsi:type="dcterms:W3CDTF">2025-08-24T17:09:35Z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0x010100723942CCEB3A674D8F1F6472CCEFB38E</vt:lpwstr>
  </property>
  <property fmtid="{D5CDD505-2E9C-101B-9397-08002B2CF9AE}" pid="3" name="Kernteam">
    <vt:lpwstr/>
  </property>
  <property fmtid="{D5CDD505-2E9C-101B-9397-08002B2CF9AE}" pid="4" name="MediaServiceImageTags">
    <vt:lpwstr/>
  </property>
</Properties>
</file>