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7" r:id="rId7"/>
    <p:sldId id="275" r:id="rId8"/>
    <p:sldId id="260" r:id="rId9"/>
    <p:sldId id="263" r:id="rId10"/>
    <p:sldId id="280" r:id="rId11"/>
    <p:sldId id="302" r:id="rId12"/>
    <p:sldId id="281" r:id="rId13"/>
    <p:sldId id="282" r:id="rId14"/>
    <p:sldId id="279" r:id="rId15"/>
    <p:sldId id="283" r:id="rId16"/>
    <p:sldId id="265" r:id="rId17"/>
    <p:sldId id="303" r:id="rId18"/>
    <p:sldId id="289" r:id="rId19"/>
    <p:sldId id="295" r:id="rId20"/>
    <p:sldId id="268" r:id="rId21"/>
    <p:sldId id="294" r:id="rId22"/>
    <p:sldId id="278" r:id="rId23"/>
    <p:sldId id="290" r:id="rId24"/>
    <p:sldId id="285" r:id="rId25"/>
    <p:sldId id="296" r:id="rId26"/>
    <p:sldId id="297" r:id="rId27"/>
    <p:sldId id="299" r:id="rId28"/>
    <p:sldId id="274" r:id="rId29"/>
    <p:sldId id="304" r:id="rId30"/>
    <p:sldId id="301" r:id="rId31"/>
    <p:sldId id="287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3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3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4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jUSrVF8mve4" TargetMode="External"/><Relationship Id="rId3" Type="http://schemas.openxmlformats.org/officeDocument/2006/relationships/hyperlink" Target="https://www.youtube.com/watch?v=DF4dxwqfF1k" TargetMode="External"/><Relationship Id="rId7" Type="http://schemas.openxmlformats.org/officeDocument/2006/relationships/hyperlink" Target="https://www.geeksforgeeks.org/dsa/difference-between-dijkstras-algorithm-and-a-search-algorithm/" TargetMode="External"/><Relationship Id="rId2" Type="http://schemas.openxmlformats.org/officeDocument/2006/relationships/hyperlink" Target="https://www.youtube.com/watch?v=qaIF0iaDWRQ&amp;t=59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dsa/introduction-to-dijkstras-shortest-path-algorithm/" TargetMode="External"/><Relationship Id="rId5" Type="http://schemas.openxmlformats.org/officeDocument/2006/relationships/hyperlink" Target="https://www.youtube.com/watch?v=gm7K68663rA" TargetMode="External"/><Relationship Id="rId4" Type="http://schemas.openxmlformats.org/officeDocument/2006/relationships/hyperlink" Target="https://medium.com/@vedantchaudhari/goal-oriented-action-planning-34035ed40d0b" TargetMode="External"/><Relationship Id="rId9" Type="http://schemas.openxmlformats.org/officeDocument/2006/relationships/hyperlink" Target="https://www.geeksforgeeks.org/dsa/a-search-algorithm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GPP Exam: Zombie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Lozano</a:t>
            </a:r>
            <a:endParaRPr lang="en-N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DAF4-C2D0-CC90-5578-C788ADBF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52F10-6A21-D669-E6B4-F78C313B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62100"/>
            <a:ext cx="10801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B68D-5291-AAB9-549E-C12F60A0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9828A3-AC8B-5610-6412-55993EECA3BD}"/>
              </a:ext>
            </a:extLst>
          </p:cNvPr>
          <p:cNvSpPr/>
          <p:nvPr/>
        </p:nvSpPr>
        <p:spPr>
          <a:xfrm>
            <a:off x="3362960" y="232973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F180E7-E529-EC39-BD23-8BA8B6AF337E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78BF1F-EAB6-A1E3-EAC1-96DD7356DBBF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AE181-93E8-704A-CBE1-3089AD0636F9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906E5A-D19F-6A6B-1E7C-1ADA85EA77C9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AE9C0E-DF1C-E755-FE25-979F509D1BFC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EF0FB6-40A9-9DC7-3B7B-92BEC29062F9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90667-0DB6-9CD1-D4A3-590AAF82583D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8E957F-AA8F-8EDE-E15D-3056A4839FF8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E3EF8-F8EC-3421-532B-C03EEC839FF2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E2572-C0FA-3AD2-DEFD-BEDD15DAA1D4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150311-666B-BF7A-0F75-127D8EC8E65D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C9695A-D7D8-C9D1-9EEA-D8317B13DBA1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D4523A-4E9B-99AD-FCCE-DF434D371422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2C4C0E-1F7B-D271-A2E2-D9FEDD0F4806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FA41D-0EBE-EC6C-1B20-E52A57849008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E45B8F-9542-0451-6DB3-748E558D5E02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9BD7C-6B70-6642-296F-801C7C166B78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994521-D2BA-762A-81BF-0445490EE734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F3640-39B9-7BB9-ED4C-5A1FD9063C25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D8691-667F-D10B-11F1-6A7E229E818F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3CA3E-E8F0-71CC-0D7F-CE54D6351640}"/>
              </a:ext>
            </a:extLst>
          </p:cNvPr>
          <p:cNvSpPr txBox="1"/>
          <p:nvPr/>
        </p:nvSpPr>
        <p:spPr>
          <a:xfrm>
            <a:off x="7139796" y="3155315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</p:spTree>
    <p:extLst>
      <p:ext uri="{BB962C8B-B14F-4D97-AF65-F5344CB8AC3E}">
        <p14:creationId xmlns:p14="http://schemas.microsoft.com/office/powerpoint/2010/main" val="350197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EA95-CEE1-89E0-6DA7-EF2F8E54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C26612-1DBD-56DF-2360-EC13AB7AD0F1}"/>
              </a:ext>
            </a:extLst>
          </p:cNvPr>
          <p:cNvSpPr/>
          <p:nvPr/>
        </p:nvSpPr>
        <p:spPr>
          <a:xfrm>
            <a:off x="4651356" y="197597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046964-6A1A-B8D4-91C4-131E655491FD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D45E0-3669-6526-3BD8-7282EC78A28C}"/>
              </a:ext>
            </a:extLst>
          </p:cNvPr>
          <p:cNvSpPr/>
          <p:nvPr/>
        </p:nvSpPr>
        <p:spPr>
          <a:xfrm>
            <a:off x="3456794" y="5828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5A827D-6A53-2239-B23F-1288AD63F626}"/>
              </a:ext>
            </a:extLst>
          </p:cNvPr>
          <p:cNvSpPr/>
          <p:nvPr/>
        </p:nvSpPr>
        <p:spPr>
          <a:xfrm>
            <a:off x="6955334" y="164322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27460-434F-0CEB-2D99-CD234D75293F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D9231-2F93-A04B-FB12-6A62D0BA1C9F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92120-23F6-0F99-E63E-ADF29516DE31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2177E-CED0-C037-435E-6C70DBA3FA07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8B67FA-B6BD-C483-45A6-EA3F14EA79F3}"/>
              </a:ext>
            </a:extLst>
          </p:cNvPr>
          <p:cNvSpPr/>
          <p:nvPr/>
        </p:nvSpPr>
        <p:spPr>
          <a:xfrm>
            <a:off x="9582509" y="243825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E2B5F6-CBBB-DB2D-E30D-0B8EAFA0DB29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46F3D-9856-DC57-DC23-F444F41B46CB}"/>
              </a:ext>
            </a:extLst>
          </p:cNvPr>
          <p:cNvSpPr txBox="1"/>
          <p:nvPr/>
        </p:nvSpPr>
        <p:spPr>
          <a:xfrm>
            <a:off x="503403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13D59C-C9D3-87A9-15C2-D97CE4CC915E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94962E-629F-5BB0-70D2-2C9EB28C52D0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144733-1BBA-FB46-70A0-004BEDF9D288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9926EB-3364-FC1B-0F53-99CA3FE4B73F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188A9A-76E8-E2F8-766D-DC48FA7611C3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9C61E4-267F-3D85-91F8-6A39416A6E0B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18AB32-8359-DE34-C83B-7305176CE6EA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D94F01-9AC3-A979-960E-CBB9F3C3732D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AF9E9-163F-2EDF-C3E4-4E034EACF86E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3B205-87FF-428E-968B-AF58ABFDB070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3A868-56CF-8369-FAE5-E39F4C9E5820}"/>
              </a:ext>
            </a:extLst>
          </p:cNvPr>
          <p:cNvSpPr txBox="1"/>
          <p:nvPr/>
        </p:nvSpPr>
        <p:spPr>
          <a:xfrm>
            <a:off x="7026872" y="3243454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2927-BF5A-EB2A-5492-36294FE49B0A}"/>
              </a:ext>
            </a:extLst>
          </p:cNvPr>
          <p:cNvCxnSpPr>
            <a:stCxn id="21" idx="4"/>
            <a:endCxn id="17" idx="1"/>
          </p:cNvCxnSpPr>
          <p:nvPr/>
        </p:nvCxnSpPr>
        <p:spPr>
          <a:xfrm>
            <a:off x="1336040" y="2483257"/>
            <a:ext cx="3607218" cy="33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E3853-D8BB-D915-6C1F-AF097666E11F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3378200" y="4640123"/>
            <a:ext cx="5178149" cy="9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451D9-6AE1-724A-CAA8-5644911EC5FC}"/>
              </a:ext>
            </a:extLst>
          </p:cNvPr>
          <p:cNvCxnSpPr>
            <a:stCxn id="18" idx="7"/>
          </p:cNvCxnSpPr>
          <p:nvPr/>
        </p:nvCxnSpPr>
        <p:spPr>
          <a:xfrm flipV="1">
            <a:off x="7886282" y="4766434"/>
            <a:ext cx="670067" cy="110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3CF4A-6B27-5DCF-81EB-C8E57A6CBE6E}"/>
              </a:ext>
            </a:extLst>
          </p:cNvPr>
          <p:cNvCxnSpPr>
            <a:stCxn id="9" idx="2"/>
            <a:endCxn id="21" idx="6"/>
          </p:cNvCxnSpPr>
          <p:nvPr/>
        </p:nvCxnSpPr>
        <p:spPr>
          <a:xfrm flipH="1">
            <a:off x="1849120" y="1045120"/>
            <a:ext cx="1607674" cy="9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526353-A945-9511-6FB7-629232AC6CDD}"/>
              </a:ext>
            </a:extLst>
          </p:cNvPr>
          <p:cNvSpPr/>
          <p:nvPr/>
        </p:nvSpPr>
        <p:spPr>
          <a:xfrm>
            <a:off x="9088742" y="69865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61BF43-3FA5-C527-1FBF-84C832EC8381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7468414" y="2567787"/>
            <a:ext cx="1601015" cy="16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A42FCA-B9CF-8B6A-9041-7F390E5CBDCD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5677516" y="2105507"/>
            <a:ext cx="1277818" cy="3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9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C7BF-86A6-5AAA-1EC3-19E98AB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9EC9C4D-326D-F48B-6DA5-CE9BD4366DE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07FB0-F2F0-7136-FB63-4392BE79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8" y="1463129"/>
            <a:ext cx="11715707" cy="3931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BD7B7B-4C9A-A8F7-A712-B1F42198C02C}"/>
              </a:ext>
            </a:extLst>
          </p:cNvPr>
          <p:cNvSpPr txBox="1"/>
          <p:nvPr/>
        </p:nvSpPr>
        <p:spPr>
          <a:xfrm>
            <a:off x="4164860" y="398145"/>
            <a:ext cx="44266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Find Connections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22848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29AA-DDFC-B372-3A97-B76BA183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7D2D629-AEC3-C9EF-41A4-FD14FB5804A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CDF240-47A7-0134-B323-ECFBE5CF39ED}"/>
              </a:ext>
            </a:extLst>
          </p:cNvPr>
          <p:cNvSpPr/>
          <p:nvPr/>
        </p:nvSpPr>
        <p:spPr>
          <a:xfrm>
            <a:off x="1072642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D76B64-59EF-E094-FB62-241EDF3CBA49}"/>
              </a:ext>
            </a:extLst>
          </p:cNvPr>
          <p:cNvSpPr/>
          <p:nvPr/>
        </p:nvSpPr>
        <p:spPr>
          <a:xfrm>
            <a:off x="9227891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8E4EE-249A-DDC4-17FE-E4F2CDD0A1E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528062" y="2504899"/>
            <a:ext cx="6699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37B61-BD69-F6F1-9F1F-B49D5DA46984}"/>
              </a:ext>
            </a:extLst>
          </p:cNvPr>
          <p:cNvSpPr txBox="1"/>
          <p:nvPr/>
        </p:nvSpPr>
        <p:spPr>
          <a:xfrm>
            <a:off x="4518787" y="2915146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path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D07EA-0284-66E4-2CA0-F5B57CF0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6039026"/>
            <a:ext cx="713422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788DA9-B7C3-36EA-BE59-A5AD7710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334" y="702294"/>
            <a:ext cx="3057525" cy="1495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3E7A55-BDEB-AB9E-9B26-89D2B4A05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76" y="3639286"/>
            <a:ext cx="7934325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1540B-B6AB-B3B1-3483-9EFA0161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764" y="4161690"/>
            <a:ext cx="2390775" cy="2762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1613B5-45FA-71A3-F020-D0DF381FCF57}"/>
              </a:ext>
            </a:extLst>
          </p:cNvPr>
          <p:cNvSpPr txBox="1"/>
          <p:nvPr/>
        </p:nvSpPr>
        <p:spPr>
          <a:xfrm>
            <a:off x="2667540" y="5038661"/>
            <a:ext cx="169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F2C72D-1A03-F5F2-5C45-F6DA7F284ABA}"/>
              </a:ext>
            </a:extLst>
          </p:cNvPr>
          <p:cNvSpPr/>
          <p:nvPr/>
        </p:nvSpPr>
        <p:spPr>
          <a:xfrm>
            <a:off x="3495675" y="4628415"/>
            <a:ext cx="1247775" cy="125922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069178-D82B-7BDD-5199-613BA9015128}"/>
              </a:ext>
            </a:extLst>
          </p:cNvPr>
          <p:cNvSpPr/>
          <p:nvPr/>
        </p:nvSpPr>
        <p:spPr>
          <a:xfrm>
            <a:off x="5230051" y="4646745"/>
            <a:ext cx="1334706" cy="12408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01B60-2A00-045B-6719-45B24B9D440C}"/>
              </a:ext>
            </a:extLst>
          </p:cNvPr>
          <p:cNvSpPr txBox="1"/>
          <p:nvPr/>
        </p:nvSpPr>
        <p:spPr>
          <a:xfrm>
            <a:off x="4789233" y="5038661"/>
            <a:ext cx="4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774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BEBC-2C7F-2D63-B863-23CFAB88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32A6B48-B30B-F2FF-0F71-8B173AF96ED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93D4F0-5E8C-8277-F565-62122634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996" y="1897819"/>
            <a:ext cx="4362986" cy="50409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40147A3-057D-8018-F62B-5C5CAB5A7992}"/>
              </a:ext>
            </a:extLst>
          </p:cNvPr>
          <p:cNvSpPr/>
          <p:nvPr/>
        </p:nvSpPr>
        <p:spPr>
          <a:xfrm>
            <a:off x="3905748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FBF4D8-8013-9021-5C68-A8996038D4EF}"/>
              </a:ext>
            </a:extLst>
          </p:cNvPr>
          <p:cNvSpPr/>
          <p:nvPr/>
        </p:nvSpPr>
        <p:spPr>
          <a:xfrm>
            <a:off x="2215559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2EA6BF-F1CA-F48F-BD64-5986D7FE6E43}"/>
              </a:ext>
            </a:extLst>
          </p:cNvPr>
          <p:cNvSpPr/>
          <p:nvPr/>
        </p:nvSpPr>
        <p:spPr>
          <a:xfrm>
            <a:off x="5595937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0C5D5-3B2C-218F-C5E9-50DC4E19FCD9}"/>
              </a:ext>
            </a:extLst>
          </p:cNvPr>
          <p:cNvSpPr/>
          <p:nvPr/>
        </p:nvSpPr>
        <p:spPr>
          <a:xfrm>
            <a:off x="7286126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007D328-6405-8E82-8E4D-F4146CEE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530" y="4877947"/>
            <a:ext cx="4238625" cy="16192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0AD6CF-B8DE-12D1-5217-09DEBB0A0136}"/>
              </a:ext>
            </a:extLst>
          </p:cNvPr>
          <p:cNvSpPr/>
          <p:nvPr/>
        </p:nvSpPr>
        <p:spPr>
          <a:xfrm>
            <a:off x="8976315" y="3200330"/>
            <a:ext cx="1535502" cy="10366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961CC-898D-B72F-8174-3837152518B2}"/>
              </a:ext>
            </a:extLst>
          </p:cNvPr>
          <p:cNvSpPr txBox="1"/>
          <p:nvPr/>
        </p:nvSpPr>
        <p:spPr>
          <a:xfrm>
            <a:off x="3879705" y="480799"/>
            <a:ext cx="4585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Calculating Weight</a:t>
            </a:r>
            <a:endParaRPr lang="en-BE" sz="4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11E8A-9B2C-8D19-78E2-F9CD94558AFF}"/>
              </a:ext>
            </a:extLst>
          </p:cNvPr>
          <p:cNvSpPr txBox="1"/>
          <p:nvPr/>
        </p:nvSpPr>
        <p:spPr>
          <a:xfrm>
            <a:off x="3439023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7328B-BA34-55EA-5BE6-A408CE5F4E11}"/>
              </a:ext>
            </a:extLst>
          </p:cNvPr>
          <p:cNvSpPr txBox="1"/>
          <p:nvPr/>
        </p:nvSpPr>
        <p:spPr>
          <a:xfrm>
            <a:off x="5126127" y="3533968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96D6F6-A6B0-C077-0109-2365D1F587BF}"/>
              </a:ext>
            </a:extLst>
          </p:cNvPr>
          <p:cNvSpPr txBox="1"/>
          <p:nvPr/>
        </p:nvSpPr>
        <p:spPr>
          <a:xfrm>
            <a:off x="6813231" y="351358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53774-A0B4-9F96-B9AC-450825C4A7C1}"/>
              </a:ext>
            </a:extLst>
          </p:cNvPr>
          <p:cNvSpPr txBox="1"/>
          <p:nvPr/>
        </p:nvSpPr>
        <p:spPr>
          <a:xfrm>
            <a:off x="8464821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D81B2D7-67AE-E95B-CCCD-105DDCB7CA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570" y="5092711"/>
            <a:ext cx="6151164" cy="3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71A8-A6C9-BB61-8632-E66440A99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AFE83408-8253-FDC4-4550-52C61048092F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5E91-6C86-4CCA-28C2-1D994B8CE5E3}"/>
              </a:ext>
            </a:extLst>
          </p:cNvPr>
          <p:cNvSpPr txBox="1"/>
          <p:nvPr/>
        </p:nvSpPr>
        <p:spPr>
          <a:xfrm>
            <a:off x="2331577" y="2409086"/>
            <a:ext cx="774587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Why </a:t>
            </a:r>
            <a:r>
              <a:rPr lang="en-US" sz="9600" b="1" dirty="0" err="1"/>
              <a:t>DiJkstra</a:t>
            </a:r>
            <a:r>
              <a:rPr lang="en-US" sz="9600" b="1" dirty="0"/>
              <a:t> ?</a:t>
            </a:r>
            <a:endParaRPr lang="en-BE" sz="9600" b="1" dirty="0"/>
          </a:p>
        </p:txBody>
      </p:sp>
    </p:spTree>
    <p:extLst>
      <p:ext uri="{BB962C8B-B14F-4D97-AF65-F5344CB8AC3E}">
        <p14:creationId xmlns:p14="http://schemas.microsoft.com/office/powerpoint/2010/main" val="35928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35F1-6305-D2A8-12CC-8414CC3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60C8C2C-1447-D20C-3B83-CED0F2B21F3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49FFE-E391-ED37-6218-E03A527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94C72A0-A263-1787-3F21-CAD73A221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43BD7-C2D9-5CBE-71C9-A24A5929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927" y="1280287"/>
            <a:ext cx="5843140" cy="21487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23A2F-BB1A-554C-519D-0EA300B681E2}"/>
              </a:ext>
            </a:extLst>
          </p:cNvPr>
          <p:cNvSpPr txBox="1"/>
          <p:nvPr/>
        </p:nvSpPr>
        <p:spPr>
          <a:xfrm>
            <a:off x="5311528" y="3926732"/>
            <a:ext cx="623258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Dijkstra’s Algorithm</a:t>
            </a:r>
            <a:endParaRPr lang="en-US" dirty="0"/>
          </a:p>
          <a:p>
            <a:r>
              <a:rPr lang="en-US" dirty="0"/>
              <a:t>Finds the </a:t>
            </a:r>
            <a:r>
              <a:rPr lang="en-US" i="1" dirty="0"/>
              <a:t>shortest path</a:t>
            </a:r>
            <a:r>
              <a:rPr lang="en-US" dirty="0"/>
              <a:t> from a source node to </a:t>
            </a:r>
            <a:r>
              <a:rPr lang="en-US" i="1" dirty="0"/>
              <a:t>all other nodes</a:t>
            </a:r>
            <a:r>
              <a:rPr lang="en-US" dirty="0"/>
              <a:t> in a weighted graph.</a:t>
            </a:r>
          </a:p>
          <a:p>
            <a:endParaRPr lang="en-US" dirty="0"/>
          </a:p>
          <a:p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use heuristics → it explores all reachable nodes systematically.</a:t>
            </a:r>
          </a:p>
          <a:p>
            <a:endParaRPr lang="en-US" dirty="0"/>
          </a:p>
          <a:p>
            <a:r>
              <a:rPr lang="en-US" dirty="0"/>
              <a:t>Guarantees the </a:t>
            </a:r>
            <a:r>
              <a:rPr lang="en-US" i="1" dirty="0"/>
              <a:t>optimal path</a:t>
            </a:r>
            <a:r>
              <a:rPr lang="en-US" dirty="0"/>
              <a:t>, but can be inefficient because it explores more than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82F8-7792-236C-4534-FDD1BF7E8EB8}"/>
              </a:ext>
            </a:extLst>
          </p:cNvPr>
          <p:cNvSpPr txBox="1"/>
          <p:nvPr/>
        </p:nvSpPr>
        <p:spPr>
          <a:xfrm>
            <a:off x="5115660" y="165514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/>
              <a:t>Djikstra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63294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5E0FD-45B1-A448-74E9-7CD3892A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BA95BD6-9B42-1FF4-E676-CAD7FB5C781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A7C81DB-3573-9876-5115-3CE92372C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22A5-ECFC-0D55-7E95-B640544CE83F}"/>
              </a:ext>
            </a:extLst>
          </p:cNvPr>
          <p:cNvSpPr txBox="1"/>
          <p:nvPr/>
        </p:nvSpPr>
        <p:spPr>
          <a:xfrm>
            <a:off x="5302334" y="1859540"/>
            <a:ext cx="666696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A*</a:t>
            </a:r>
            <a:r>
              <a:rPr lang="en-US" dirty="0"/>
              <a:t> (A-star)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Designed for shortest path from a source to a </a:t>
            </a:r>
            <a:r>
              <a:rPr lang="en-US" i="1" dirty="0"/>
              <a:t>specific target/goal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Uses a </a:t>
            </a:r>
            <a:r>
              <a:rPr lang="en-US" b="1" dirty="0"/>
              <a:t>heuristic</a:t>
            </a:r>
            <a:r>
              <a:rPr lang="en-US" dirty="0"/>
              <a:t> function h(n)h(n)h(n) to estimate cost to goal.</a:t>
            </a:r>
          </a:p>
          <a:p>
            <a:r>
              <a:rPr lang="en-US" dirty="0"/>
              <a:t>Much faster than Dijkstra when a good heuristic is available.</a:t>
            </a:r>
          </a:p>
          <a:p>
            <a:endParaRPr lang="en-US" dirty="0"/>
          </a:p>
          <a:p>
            <a:r>
              <a:rPr lang="en-US" dirty="0"/>
              <a:t>A* only helps if you can design a </a:t>
            </a:r>
            <a:r>
              <a:rPr lang="en-US" b="1" dirty="0"/>
              <a:t>good heuristic</a:t>
            </a:r>
            <a:r>
              <a:rPr lang="en-US" dirty="0"/>
              <a:t> — which is rare in abstract action planning, but common in spatial pathfinding.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90954-75A0-ABC8-43DF-86921DAC2965}"/>
              </a:ext>
            </a:extLst>
          </p:cNvPr>
          <p:cNvSpPr txBox="1"/>
          <p:nvPr/>
        </p:nvSpPr>
        <p:spPr>
          <a:xfrm>
            <a:off x="5516089" y="501691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A *</a:t>
            </a:r>
            <a:endParaRPr lang="en-BE" sz="4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DCD3D5-1835-8F60-38EB-E901000FF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84" y="432516"/>
            <a:ext cx="4781550" cy="2400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10F82B-F1C1-2687-5B73-1CB44E39A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085" y="3016650"/>
            <a:ext cx="3155214" cy="358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74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D5A5-D5B0-8697-6C89-23E2B894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1FD4CBE1-8891-42E2-F508-598C7DE6ABA5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A372104-F9BC-0861-E252-5AFB8D93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EDF55-5730-0778-710C-71C0CAC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322" y="551107"/>
            <a:ext cx="702650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DIJKSTRA VS  A *</a:t>
            </a:r>
            <a:endParaRPr lang="en-BE" sz="7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A36FC-DC2E-F7A8-860A-ADB37A4E573E}"/>
              </a:ext>
            </a:extLst>
          </p:cNvPr>
          <p:cNvSpPr/>
          <p:nvPr/>
        </p:nvSpPr>
        <p:spPr>
          <a:xfrm>
            <a:off x="1133475" y="2047875"/>
            <a:ext cx="9544050" cy="885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 don’t usually use A* in GOAP because heuristics are hard to design for abstract world states,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359319-F976-C53A-C19C-D3E84495135F}"/>
              </a:ext>
            </a:extLst>
          </p:cNvPr>
          <p:cNvSpPr/>
          <p:nvPr/>
        </p:nvSpPr>
        <p:spPr>
          <a:xfrm>
            <a:off x="1171574" y="3512759"/>
            <a:ext cx="9544050" cy="736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Dijkstra is safer and simpler → guarantees correct plans for any goal without extra work.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ECB0EF-FC36-5527-8ED5-FBD610A9C1F0}"/>
              </a:ext>
            </a:extLst>
          </p:cNvPr>
          <p:cNvSpPr/>
          <p:nvPr/>
        </p:nvSpPr>
        <p:spPr>
          <a:xfrm>
            <a:off x="1171574" y="4868216"/>
            <a:ext cx="9544050" cy="736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 A* can be used in GOAP if you have a meaningful heuristic.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28" y="107232"/>
            <a:ext cx="3936809" cy="1325563"/>
          </a:xfrm>
        </p:spPr>
        <p:txBody>
          <a:bodyPr/>
          <a:lstStyle/>
          <a:p>
            <a:r>
              <a:rPr lang="en-US" b="1" dirty="0"/>
              <a:t>WHAT IS (GOAP)</a:t>
            </a:r>
            <a:endParaRPr lang="en-BE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F6632C-2D2C-66FB-3405-20A13D413DFE}"/>
              </a:ext>
            </a:extLst>
          </p:cNvPr>
          <p:cNvSpPr txBox="1"/>
          <p:nvPr/>
        </p:nvSpPr>
        <p:spPr>
          <a:xfrm>
            <a:off x="2044765" y="200377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9851D-A23F-7B56-594A-88A438EC6AC6}"/>
              </a:ext>
            </a:extLst>
          </p:cNvPr>
          <p:cNvSpPr/>
          <p:nvPr/>
        </p:nvSpPr>
        <p:spPr>
          <a:xfrm>
            <a:off x="1891284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Hungry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A5AF6-D55E-2EB1-2702-C7AAE3FC1114}"/>
              </a:ext>
            </a:extLst>
          </p:cNvPr>
          <p:cNvSpPr txBox="1"/>
          <p:nvPr/>
        </p:nvSpPr>
        <p:spPr>
          <a:xfrm>
            <a:off x="1603663" y="4774569"/>
            <a:ext cx="41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define Goals as desired world states.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12E01-C88D-7392-D153-E113B86CD1CF}"/>
              </a:ext>
            </a:extLst>
          </p:cNvPr>
          <p:cNvSpPr/>
          <p:nvPr/>
        </p:nvSpPr>
        <p:spPr>
          <a:xfrm>
            <a:off x="9666545" y="353683"/>
            <a:ext cx="1303564" cy="11926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4C90D-F450-B7AD-99BE-27C494FF9DA4}"/>
              </a:ext>
            </a:extLst>
          </p:cNvPr>
          <p:cNvSpPr/>
          <p:nvPr/>
        </p:nvSpPr>
        <p:spPr>
          <a:xfrm>
            <a:off x="4346937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HasWeapon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8EEC3-C8BE-595C-D26D-EE698F9AF783}"/>
              </a:ext>
            </a:extLst>
          </p:cNvPr>
          <p:cNvSpPr/>
          <p:nvPr/>
        </p:nvSpPr>
        <p:spPr>
          <a:xfrm>
            <a:off x="6777881" y="139291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HasMedkits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64EDA-83D1-4341-246B-9BF918E0E788}"/>
              </a:ext>
            </a:extLst>
          </p:cNvPr>
          <p:cNvSpPr/>
          <p:nvPr/>
        </p:nvSpPr>
        <p:spPr>
          <a:xfrm>
            <a:off x="1943768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IsInPurgeZone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30615-661A-D672-ABEC-FD8FF2465453}"/>
              </a:ext>
            </a:extLst>
          </p:cNvPr>
          <p:cNvSpPr/>
          <p:nvPr/>
        </p:nvSpPr>
        <p:spPr>
          <a:xfrm>
            <a:off x="10197431" y="14228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HasWeapon</a:t>
            </a:r>
            <a:r>
              <a:rPr lang="en-US" b="1" dirty="0"/>
              <a:t>== 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4370-D193-42F5-E545-A1E3B52E54D0}"/>
              </a:ext>
            </a:extLst>
          </p:cNvPr>
          <p:cNvSpPr/>
          <p:nvPr/>
        </p:nvSpPr>
        <p:spPr>
          <a:xfrm>
            <a:off x="4341375" y="2871270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HasFood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612C-D30D-DF61-1242-090CB92438A9}"/>
              </a:ext>
            </a:extLst>
          </p:cNvPr>
          <p:cNvSpPr/>
          <p:nvPr/>
        </p:nvSpPr>
        <p:spPr>
          <a:xfrm>
            <a:off x="6849383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Was Bitten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9C7C-F0C8-9E74-A04F-42C57C62D99C}"/>
              </a:ext>
            </a:extLst>
          </p:cNvPr>
          <p:cNvSpPr/>
          <p:nvPr/>
        </p:nvSpPr>
        <p:spPr>
          <a:xfrm>
            <a:off x="10532457" y="3271205"/>
            <a:ext cx="1653171" cy="1413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Med Kits</a:t>
            </a:r>
          </a:p>
          <a:p>
            <a:pPr algn="ctr"/>
            <a:r>
              <a:rPr lang="en-US" b="1" dirty="0"/>
              <a:t>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277311-2527-FE58-F287-F4E458CB0C53}"/>
              </a:ext>
            </a:extLst>
          </p:cNvPr>
          <p:cNvSpPr/>
          <p:nvPr/>
        </p:nvSpPr>
        <p:spPr>
          <a:xfrm>
            <a:off x="9596450" y="46845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In </a:t>
            </a:r>
            <a:r>
              <a:rPr lang="en-US" b="1" dirty="0" err="1"/>
              <a:t>PurgZone</a:t>
            </a:r>
            <a:r>
              <a:rPr lang="en-US" b="1" dirty="0"/>
              <a:t>  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ABDAD-502B-EB3A-C9CF-B905D7F92199}"/>
              </a:ext>
            </a:extLst>
          </p:cNvPr>
          <p:cNvSpPr/>
          <p:nvPr/>
        </p:nvSpPr>
        <p:spPr>
          <a:xfrm>
            <a:off x="7667412" y="6195248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3CDBD6-B00B-7CD0-32AB-50D8B53E0B02}"/>
              </a:ext>
            </a:extLst>
          </p:cNvPr>
          <p:cNvSpPr/>
          <p:nvPr/>
        </p:nvSpPr>
        <p:spPr>
          <a:xfrm>
            <a:off x="8494407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4623F1-F170-0A71-A192-9B640D9CF3B0}"/>
              </a:ext>
            </a:extLst>
          </p:cNvPr>
          <p:cNvSpPr/>
          <p:nvPr/>
        </p:nvSpPr>
        <p:spPr>
          <a:xfrm>
            <a:off x="11498286" y="4774569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D11F77-BD86-8A21-F8E1-DEB6ED8E7006}"/>
              </a:ext>
            </a:extLst>
          </p:cNvPr>
          <p:cNvSpPr/>
          <p:nvPr/>
        </p:nvSpPr>
        <p:spPr>
          <a:xfrm>
            <a:off x="8064955" y="5554544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018204-6055-C3B5-20DE-D2936C39C2EB}"/>
              </a:ext>
            </a:extLst>
          </p:cNvPr>
          <p:cNvSpPr/>
          <p:nvPr/>
        </p:nvSpPr>
        <p:spPr>
          <a:xfrm>
            <a:off x="8845410" y="552151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A3288-6F8B-36FC-8498-A6C8450CA340}"/>
              </a:ext>
            </a:extLst>
          </p:cNvPr>
          <p:cNvSpPr/>
          <p:nvPr/>
        </p:nvSpPr>
        <p:spPr>
          <a:xfrm>
            <a:off x="8530212" y="486897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9A4DC-BAC9-7403-D573-A8F07600D8A3}"/>
              </a:ext>
            </a:extLst>
          </p:cNvPr>
          <p:cNvSpPr/>
          <p:nvPr/>
        </p:nvSpPr>
        <p:spPr>
          <a:xfrm>
            <a:off x="9296332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F91CF9-DAF7-875B-7490-14D60D554419}"/>
              </a:ext>
            </a:extLst>
          </p:cNvPr>
          <p:cNvSpPr/>
          <p:nvPr/>
        </p:nvSpPr>
        <p:spPr>
          <a:xfrm>
            <a:off x="9897313" y="406254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08024C-E2D6-8ECB-EC70-5B9114233DA8}"/>
              </a:ext>
            </a:extLst>
          </p:cNvPr>
          <p:cNvSpPr/>
          <p:nvPr/>
        </p:nvSpPr>
        <p:spPr>
          <a:xfrm>
            <a:off x="10017836" y="296606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9A3F2-4888-B3B9-78EC-BF5F07E7C2FE}"/>
              </a:ext>
            </a:extLst>
          </p:cNvPr>
          <p:cNvSpPr/>
          <p:nvPr/>
        </p:nvSpPr>
        <p:spPr>
          <a:xfrm>
            <a:off x="9481060" y="155323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7732-2D7C-877B-2F8A-D7A796888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22EC3E-33C4-A9EB-E0E4-122E62CB67F7}"/>
              </a:ext>
            </a:extLst>
          </p:cNvPr>
          <p:cNvSpPr/>
          <p:nvPr/>
        </p:nvSpPr>
        <p:spPr>
          <a:xfrm>
            <a:off x="3978144" y="303155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CB0C61-D6DF-840C-4492-12300490EEED}"/>
              </a:ext>
            </a:extLst>
          </p:cNvPr>
          <p:cNvSpPr/>
          <p:nvPr/>
        </p:nvSpPr>
        <p:spPr>
          <a:xfrm>
            <a:off x="6401892" y="303154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A79CF30-EF9A-A1E0-D0B5-4D92265899F0}"/>
              </a:ext>
            </a:extLst>
          </p:cNvPr>
          <p:cNvSpPr/>
          <p:nvPr/>
        </p:nvSpPr>
        <p:spPr>
          <a:xfrm rot="10800000">
            <a:off x="5504328" y="1493519"/>
            <a:ext cx="1100766" cy="1087120"/>
          </a:xfrm>
          <a:prstGeom prst="curved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C0A-D74C-8302-A7C0-C76D18DEDFF2}"/>
              </a:ext>
            </a:extLst>
          </p:cNvPr>
          <p:cNvSpPr txBox="1"/>
          <p:nvPr/>
        </p:nvSpPr>
        <p:spPr>
          <a:xfrm>
            <a:off x="2972752" y="4372251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29375-D2AD-E115-6C3E-F00B976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5" y="421176"/>
            <a:ext cx="3500885" cy="1072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F72BC-EC6E-CA1B-BCEB-2FC4634220C2}"/>
              </a:ext>
            </a:extLst>
          </p:cNvPr>
          <p:cNvSpPr txBox="1"/>
          <p:nvPr/>
        </p:nvSpPr>
        <p:spPr>
          <a:xfrm>
            <a:off x="6976256" y="200735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B0BE8-0983-A991-FFF7-86C2CD67025B}"/>
              </a:ext>
            </a:extLst>
          </p:cNvPr>
          <p:cNvSpPr txBox="1"/>
          <p:nvPr/>
        </p:nvSpPr>
        <p:spPr>
          <a:xfrm>
            <a:off x="4291508" y="2004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E2A54F-ADC9-38BD-E301-38AC95C9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5" y="1670384"/>
            <a:ext cx="3828799" cy="10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7109-C795-5788-4FD5-0489BCF3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8DADF2C-64D2-2077-9AF0-701CE961A627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AC037B26-7C52-10CD-3CFA-580E664B5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B1FD-0771-D511-7311-9C6868C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44" y="150809"/>
            <a:ext cx="4496889" cy="6172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10BABD-EA0A-C82B-8D9F-03C241F7B63F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C2F78E-27D4-06B9-F6D9-91E0EE3F690A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BB320-9B2A-7C55-61BE-0F11B39C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" y="2067821"/>
            <a:ext cx="4814922" cy="102435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5E795B2-3170-EC4B-FD6B-9898461FE550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71864D-8B2F-1E3B-1AF3-AA53CAEFC14A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295D2-6A28-7FB2-E0DE-FE2A32C5113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F9143-FBA6-9EC7-3DA7-AD6C822D4E23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6465BB-359D-EF5F-48F1-2CD3A2FE5CCE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C74D17-2C77-B9FC-681B-BAE7EFB4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05" y="2328666"/>
            <a:ext cx="6748957" cy="61724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F1E065-8631-3279-7860-FB7FCB90677B}"/>
              </a:ext>
            </a:extLst>
          </p:cNvPr>
          <p:cNvSpPr/>
          <p:nvPr/>
        </p:nvSpPr>
        <p:spPr>
          <a:xfrm>
            <a:off x="5185452" y="929640"/>
            <a:ext cx="1652448" cy="12546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CFB8D-9932-2642-C3E5-DAEF2434AF9D}"/>
              </a:ext>
            </a:extLst>
          </p:cNvPr>
          <p:cNvSpPr txBox="1"/>
          <p:nvPr/>
        </p:nvSpPr>
        <p:spPr>
          <a:xfrm>
            <a:off x="720115" y="6202918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we can Take Right Now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4685-0731-0FA5-C422-1B1F8B820F49}"/>
              </a:ext>
            </a:extLst>
          </p:cNvPr>
          <p:cNvSpPr txBox="1"/>
          <p:nvPr/>
        </p:nvSpPr>
        <p:spPr>
          <a:xfrm>
            <a:off x="6548696" y="6078974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will </a:t>
            </a:r>
            <a:r>
              <a:rPr lang="en-US" dirty="0" err="1"/>
              <a:t>FullFill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67208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EBA45-FEFB-B18C-A4B8-32A58A56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A40A74A-D315-6045-8CFA-5B009DE2541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BA6482-4CF1-3630-22BD-3D186ED02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1BCD-0F8B-49E3-A9E9-3C3F8724132E}"/>
              </a:ext>
            </a:extLst>
          </p:cNvPr>
          <p:cNvSpPr txBox="1"/>
          <p:nvPr/>
        </p:nvSpPr>
        <p:spPr>
          <a:xfrm>
            <a:off x="4597879" y="32501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C7A0-341A-8C4A-155F-82092F6F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7" y="1063803"/>
            <a:ext cx="9220200" cy="1714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E492D2D-F77E-86D7-3115-87197B0B8F74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3C6684-077A-1FA8-3486-CE2794F8C53F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8D3E2-5262-B9BB-DA97-89C170EAABDA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4DC091-DA4D-8B60-9944-DF902ECFF5B8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0CC96C-ECBE-CA76-D2BA-C5BF375648B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17E479-9AF5-F083-583D-8DB8E724CBEF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E68D99-46B6-5BDF-F8AF-533F4C9EBD8F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726EE-660D-E165-B97B-7E94C2DB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C64578B2-B5E0-C476-6363-78570F1EAD1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0DCA227-5FB0-DB40-8541-C682640BF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24C36-3F26-9C64-650E-F5729682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042" y="986634"/>
            <a:ext cx="9220200" cy="1714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10B8E4E-A63E-2A6C-B72A-166ADDC8E02C}"/>
              </a:ext>
            </a:extLst>
          </p:cNvPr>
          <p:cNvSpPr/>
          <p:nvPr/>
        </p:nvSpPr>
        <p:spPr>
          <a:xfrm>
            <a:off x="3429307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4E9A03-BBAD-87D2-7F71-45B32F16AF01}"/>
              </a:ext>
            </a:extLst>
          </p:cNvPr>
          <p:cNvSpPr/>
          <p:nvPr/>
        </p:nvSpPr>
        <p:spPr>
          <a:xfrm>
            <a:off x="7440281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Name2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5A2352A-2D52-C2A8-EBF7-9467BFB2D47D}"/>
              </a:ext>
            </a:extLst>
          </p:cNvPr>
          <p:cNvSpPr/>
          <p:nvPr/>
        </p:nvSpPr>
        <p:spPr>
          <a:xfrm>
            <a:off x="5943599" y="4258321"/>
            <a:ext cx="810883" cy="852577"/>
          </a:xfrm>
          <a:prstGeom prst="plu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70C9A-1063-75FA-81FD-748ADC42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55" y="2890108"/>
            <a:ext cx="8105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A4AD-ADDA-4100-1BEE-7D480148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501A8BD-B494-6B57-EB89-41E1F87C5B0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409A88F0-AF14-9B80-88EE-EDC747A92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47919-9C15-C085-8619-982E32A4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35" y="2409086"/>
            <a:ext cx="6200775" cy="18192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0B43F5D-26E8-CAD6-302D-1F08EF6EB5DD}"/>
              </a:ext>
            </a:extLst>
          </p:cNvPr>
          <p:cNvSpPr/>
          <p:nvPr/>
        </p:nvSpPr>
        <p:spPr>
          <a:xfrm>
            <a:off x="7927300" y="3035427"/>
            <a:ext cx="2878537" cy="1579463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9F74B2-1DF7-4F8D-39DC-DD8D0EA3F62B}"/>
              </a:ext>
            </a:extLst>
          </p:cNvPr>
          <p:cNvSpPr txBox="1"/>
          <p:nvPr/>
        </p:nvSpPr>
        <p:spPr>
          <a:xfrm>
            <a:off x="3401159" y="515998"/>
            <a:ext cx="56380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Calculate Total Weight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182532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45C5-E6FB-D9F8-7247-4F9A0C99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1656ABD-554F-A664-5DF5-CA4005E0661E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FB95E56-DF37-30A6-DD7E-AB906C21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E021-29FF-7466-7520-FED8447A6005}"/>
              </a:ext>
            </a:extLst>
          </p:cNvPr>
          <p:cNvSpPr/>
          <p:nvPr/>
        </p:nvSpPr>
        <p:spPr>
          <a:xfrm>
            <a:off x="4868637" y="510768"/>
            <a:ext cx="2600866" cy="197482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25BE5-42B8-B2FA-3A85-FA3709D81A80}"/>
              </a:ext>
            </a:extLst>
          </p:cNvPr>
          <p:cNvSpPr txBox="1"/>
          <p:nvPr/>
        </p:nvSpPr>
        <p:spPr>
          <a:xfrm>
            <a:off x="2869235" y="2718279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7D47-8909-36E6-157E-46AE687BEFF0}"/>
              </a:ext>
            </a:extLst>
          </p:cNvPr>
          <p:cNvSpPr txBox="1"/>
          <p:nvPr/>
        </p:nvSpPr>
        <p:spPr>
          <a:xfrm>
            <a:off x="4868637" y="3374578"/>
            <a:ext cx="28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YESSSS !!!!!!!!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EF48F5-BDEB-062D-7D1D-9BC9095B8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38" y="4305300"/>
            <a:ext cx="6163184" cy="211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58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181B8-366B-F67F-5074-7277EB8E3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DDFA8915-1544-DE52-8AB2-7FE64E98CB8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885D89F0-FD58-E0EB-9532-6887187BAB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F62852-7E49-97FE-3E9E-B67AAA7D7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4301505"/>
            <a:ext cx="79248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BFE6-C980-1A51-1C55-B59A4C840483}"/>
              </a:ext>
            </a:extLst>
          </p:cNvPr>
          <p:cNvSpPr txBox="1"/>
          <p:nvPr/>
        </p:nvSpPr>
        <p:spPr>
          <a:xfrm>
            <a:off x="3319223" y="5232640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 one effect on the world that meets next action preconditions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4C7BA6-73C4-2072-52FF-6DD0EF6BD3F0}"/>
              </a:ext>
            </a:extLst>
          </p:cNvPr>
          <p:cNvSpPr/>
          <p:nvPr/>
        </p:nvSpPr>
        <p:spPr>
          <a:xfrm>
            <a:off x="2575253" y="2531188"/>
            <a:ext cx="1159595" cy="91843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 Food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49BA649-5F5E-2970-BE55-BA67862B486B}"/>
              </a:ext>
            </a:extLst>
          </p:cNvPr>
          <p:cNvSpPr/>
          <p:nvPr/>
        </p:nvSpPr>
        <p:spPr>
          <a:xfrm>
            <a:off x="7583179" y="2407643"/>
            <a:ext cx="1309059" cy="981794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 Food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F33F92-12F6-400B-0776-FB75C45834DC}"/>
              </a:ext>
            </a:extLst>
          </p:cNvPr>
          <p:cNvSpPr/>
          <p:nvPr/>
        </p:nvSpPr>
        <p:spPr>
          <a:xfrm>
            <a:off x="5386020" y="1378750"/>
            <a:ext cx="1032593" cy="1028893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Too Food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C18ED4-4721-FA1B-0BE1-DE3A89010E60}"/>
              </a:ext>
            </a:extLst>
          </p:cNvPr>
          <p:cNvSpPr txBox="1"/>
          <p:nvPr/>
        </p:nvSpPr>
        <p:spPr>
          <a:xfrm>
            <a:off x="2685692" y="363533"/>
            <a:ext cx="7562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Execute Action and loop again</a:t>
            </a:r>
            <a:endParaRPr lang="en-BE" sz="4400" b="1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93CC-A33F-D28F-FF94-88BF65ADB037}"/>
              </a:ext>
            </a:extLst>
          </p:cNvPr>
          <p:cNvCxnSpPr>
            <a:stCxn id="8" idx="4"/>
          </p:cNvCxnSpPr>
          <p:nvPr/>
        </p:nvCxnSpPr>
        <p:spPr>
          <a:xfrm>
            <a:off x="3155051" y="3449626"/>
            <a:ext cx="1588399" cy="851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143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B547-7DCD-D375-B3B1-DF380E5B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1AE0143-7305-DBAE-8957-94DA361DF400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5805650-7EB2-4E7D-A642-DA10B52BE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F18793-5F09-FC9C-8509-CDD1E019B9F2}"/>
              </a:ext>
            </a:extLst>
          </p:cNvPr>
          <p:cNvSpPr txBox="1"/>
          <p:nvPr/>
        </p:nvSpPr>
        <p:spPr>
          <a:xfrm>
            <a:off x="4798236" y="804900"/>
            <a:ext cx="2428749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SOURCES	</a:t>
            </a:r>
            <a:endParaRPr lang="en-BE" sz="4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4BEE58-7718-FF19-94A8-3B77329F545E}"/>
              </a:ext>
            </a:extLst>
          </p:cNvPr>
          <p:cNvSpPr txBox="1"/>
          <p:nvPr/>
        </p:nvSpPr>
        <p:spPr>
          <a:xfrm>
            <a:off x="1237350" y="1647298"/>
            <a:ext cx="9172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https://www.youtube.com/watch?v=qaIF0iaDWRQ&amp;t=59s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https://www.youtube.com/watch?v=DF4dxwqfF1k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https://medium.com/@vedantchaudhari/goal-oriented-action-planning-34035ed40d0b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https://www.youtube.com/watch?v=gm7K68663rA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https://www.geeksforgeeks.org/dsa/introduction-to-dijkstras-shortest-path-algorithm/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7"/>
              </a:rPr>
              <a:t>https://www.geeksforgeeks.org/dsa/difference-between-dijkstras-algorithm-and-a-search-algorithm/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8"/>
              </a:rPr>
              <a:t>https://www.youtube.com/watch?v=jUSrVF8mve4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9"/>
              </a:rPr>
              <a:t>A* Search Algorithm - </a:t>
            </a:r>
            <a:r>
              <a:rPr lang="en-US" dirty="0" err="1">
                <a:hlinkClick r:id="rId9"/>
              </a:rPr>
              <a:t>GeeksforGeeks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4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A6971-49FC-C59C-6AA7-4DEE7059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8F6B18C-1ED5-295C-024F-A21BD61DE4DA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EE439B-8C38-036B-CFA3-A4DD39716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198F-04F5-1E84-E7C4-597E1104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9" y="1255862"/>
            <a:ext cx="9029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ECB-6859-E571-AFCB-DA1DC32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E33D-7137-264D-8F1C-2C79E070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54" y="1114425"/>
            <a:ext cx="6318606" cy="2166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C4FCDA-B5F8-0D05-39D1-431C3F9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-78604"/>
            <a:ext cx="3936809" cy="1325563"/>
          </a:xfrm>
        </p:spPr>
        <p:txBody>
          <a:bodyPr/>
          <a:lstStyle/>
          <a:p>
            <a:r>
              <a:rPr lang="en-US" b="1" dirty="0"/>
              <a:t>World States</a:t>
            </a:r>
            <a:endParaRPr lang="en-B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657CF-2F0E-C916-11F6-1734C66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4" y="3829050"/>
            <a:ext cx="5562600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85A2-8037-CF95-2AF7-38190129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83" y="4348162"/>
            <a:ext cx="567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E8EC-CCB0-2673-98B7-CE58FBB0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744-7837-2513-B7BC-D10CABDC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0"/>
            <a:ext cx="3936809" cy="1325563"/>
          </a:xfrm>
        </p:spPr>
        <p:txBody>
          <a:bodyPr/>
          <a:lstStyle/>
          <a:p>
            <a:r>
              <a:rPr lang="en-US" b="1" dirty="0"/>
              <a:t>Actions</a:t>
            </a:r>
            <a:endParaRPr lang="en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CEC1-8831-A1C9-1002-D371AB40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49" y="2682815"/>
            <a:ext cx="6791569" cy="1787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08026-2565-23C5-A003-16E410D9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2" y="1325563"/>
            <a:ext cx="4439581" cy="4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E4F0E-8B6F-55D4-8A41-E5D7ACC909A3}"/>
              </a:ext>
            </a:extLst>
          </p:cNvPr>
          <p:cNvSpPr/>
          <p:nvPr/>
        </p:nvSpPr>
        <p:spPr>
          <a:xfrm>
            <a:off x="8135193" y="1526046"/>
            <a:ext cx="3791557" cy="2244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== FALSE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6784B-25DB-442D-8D51-E923A8FE31A7}"/>
              </a:ext>
            </a:extLst>
          </p:cNvPr>
          <p:cNvSpPr txBox="1">
            <a:spLocks/>
          </p:cNvSpPr>
          <p:nvPr/>
        </p:nvSpPr>
        <p:spPr>
          <a:xfrm>
            <a:off x="4647481" y="244361"/>
            <a:ext cx="2285905" cy="104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Actions</a:t>
            </a:r>
            <a:endParaRPr lang="en-BE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F6DB103-BA35-5285-080E-9FB282668A7B}"/>
              </a:ext>
            </a:extLst>
          </p:cNvPr>
          <p:cNvSpPr/>
          <p:nvPr/>
        </p:nvSpPr>
        <p:spPr>
          <a:xfrm>
            <a:off x="4647481" y="204620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8D77E-59FE-422C-8379-192386D3C143}"/>
              </a:ext>
            </a:extLst>
          </p:cNvPr>
          <p:cNvSpPr/>
          <p:nvPr/>
        </p:nvSpPr>
        <p:spPr>
          <a:xfrm>
            <a:off x="2626939" y="1777846"/>
            <a:ext cx="1316178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Food 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50E2B2-3C41-EE0D-4FB2-E96AD3C2626D}"/>
              </a:ext>
            </a:extLst>
          </p:cNvPr>
          <p:cNvSpPr/>
          <p:nvPr/>
        </p:nvSpPr>
        <p:spPr>
          <a:xfrm>
            <a:off x="2626939" y="3547190"/>
            <a:ext cx="1290443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B73D4D-9782-6F01-B052-B7A0C172DF69}"/>
              </a:ext>
            </a:extLst>
          </p:cNvPr>
          <p:cNvSpPr/>
          <p:nvPr/>
        </p:nvSpPr>
        <p:spPr>
          <a:xfrm>
            <a:off x="6968422" y="2428334"/>
            <a:ext cx="923026" cy="43994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271-F1A8-894F-5D76-0DE48248B846}"/>
              </a:ext>
            </a:extLst>
          </p:cNvPr>
          <p:cNvSpPr txBox="1"/>
          <p:nvPr/>
        </p:nvSpPr>
        <p:spPr>
          <a:xfrm>
            <a:off x="1479430" y="4925684"/>
            <a:ext cx="6336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Preconditions (when the action can be done).</a:t>
            </a:r>
          </a:p>
          <a:p>
            <a:endParaRPr lang="en-US" dirty="0"/>
          </a:p>
          <a:p>
            <a:r>
              <a:rPr lang="en-US" dirty="0"/>
              <a:t>Have Effects (what the action changes).</a:t>
            </a:r>
          </a:p>
          <a:p>
            <a:endParaRPr lang="en-US" dirty="0"/>
          </a:p>
          <a:p>
            <a:r>
              <a:rPr lang="en-US" dirty="0"/>
              <a:t>(Optionally) Have costs.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C84-3641-3B5F-8B58-05C1D1FEBB30}"/>
              </a:ext>
            </a:extLst>
          </p:cNvPr>
          <p:cNvSpPr txBox="1"/>
          <p:nvPr/>
        </p:nvSpPr>
        <p:spPr>
          <a:xfrm>
            <a:off x="2442119" y="1124442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0CC50-2FC6-4C67-A920-0559DF4770F4}"/>
              </a:ext>
            </a:extLst>
          </p:cNvPr>
          <p:cNvSpPr txBox="1"/>
          <p:nvPr/>
        </p:nvSpPr>
        <p:spPr>
          <a:xfrm>
            <a:off x="2289046" y="3123230"/>
            <a:ext cx="22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EFFECTS ON WORLD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DBAAF-8A7F-DB1B-3B8E-2CC3D3CE911B}"/>
              </a:ext>
            </a:extLst>
          </p:cNvPr>
          <p:cNvSpPr/>
          <p:nvPr/>
        </p:nvSpPr>
        <p:spPr>
          <a:xfrm>
            <a:off x="265250" y="2253876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0654-A558-A623-2EBC-77DE390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E8784-C7DF-F69B-C909-5A94715D1635}"/>
              </a:ext>
            </a:extLst>
          </p:cNvPr>
          <p:cNvSpPr txBox="1">
            <a:spLocks/>
          </p:cNvSpPr>
          <p:nvPr/>
        </p:nvSpPr>
        <p:spPr>
          <a:xfrm>
            <a:off x="4680839" y="30163"/>
            <a:ext cx="290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Planning</a:t>
            </a:r>
            <a:endParaRPr lang="en-BE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C3AD4-E259-140B-FB39-C9961A256ECB}"/>
              </a:ext>
            </a:extLst>
          </p:cNvPr>
          <p:cNvSpPr/>
          <p:nvPr/>
        </p:nvSpPr>
        <p:spPr>
          <a:xfrm>
            <a:off x="247075" y="2121682"/>
            <a:ext cx="1616806" cy="14792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Hungry</a:t>
            </a:r>
          </a:p>
          <a:p>
            <a:pPr algn="ctr"/>
            <a:r>
              <a:rPr lang="en-US" dirty="0"/>
              <a:t>==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BFE66-65F9-D04A-EEF6-D583FFE64C87}"/>
              </a:ext>
            </a:extLst>
          </p:cNvPr>
          <p:cNvSpPr/>
          <p:nvPr/>
        </p:nvSpPr>
        <p:spPr>
          <a:xfrm>
            <a:off x="8444703" y="2558881"/>
            <a:ext cx="3543476" cy="2058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06F50-5E7C-B750-7F2A-292762DD0503}"/>
              </a:ext>
            </a:extLst>
          </p:cNvPr>
          <p:cNvSpPr txBox="1"/>
          <p:nvPr/>
        </p:nvSpPr>
        <p:spPr>
          <a:xfrm>
            <a:off x="2724161" y="1325563"/>
            <a:ext cx="64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GOAP is about building a plan (sequence of actions) that takes the world from “now” to “desired”.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EE3D5F9-A1A0-3DBA-490C-C30E41BC53E4}"/>
              </a:ext>
            </a:extLst>
          </p:cNvPr>
          <p:cNvSpPr/>
          <p:nvPr/>
        </p:nvSpPr>
        <p:spPr>
          <a:xfrm>
            <a:off x="1975559" y="3882828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Foor Food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ED29C8F-2AFF-1007-1686-481B5AA03150}"/>
              </a:ext>
            </a:extLst>
          </p:cNvPr>
          <p:cNvSpPr/>
          <p:nvPr/>
        </p:nvSpPr>
        <p:spPr>
          <a:xfrm>
            <a:off x="4563282" y="5127623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Food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BE62C12-09CD-BFEE-9D86-379546CFDBF1}"/>
              </a:ext>
            </a:extLst>
          </p:cNvPr>
          <p:cNvSpPr/>
          <p:nvPr/>
        </p:nvSpPr>
        <p:spPr>
          <a:xfrm>
            <a:off x="5663612" y="322460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E582E4-0CED-AEFE-C70D-2A9A8B7A160A}"/>
              </a:ext>
            </a:extLst>
          </p:cNvPr>
          <p:cNvSpPr/>
          <p:nvPr/>
        </p:nvSpPr>
        <p:spPr>
          <a:xfrm rot="18932399">
            <a:off x="1547300" y="3521963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1AA1B8-04B2-F566-8446-69CBE98F7D8E}"/>
              </a:ext>
            </a:extLst>
          </p:cNvPr>
          <p:cNvSpPr/>
          <p:nvPr/>
        </p:nvSpPr>
        <p:spPr>
          <a:xfrm rot="18046796">
            <a:off x="3999816" y="5015067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B2115B-9D5A-4C7E-C88E-7C42ADEBA567}"/>
              </a:ext>
            </a:extLst>
          </p:cNvPr>
          <p:cNvSpPr/>
          <p:nvPr/>
        </p:nvSpPr>
        <p:spPr>
          <a:xfrm rot="13064382">
            <a:off x="6207254" y="4610258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14CE36E-6875-1935-E2B6-89FB7C5F548F}"/>
              </a:ext>
            </a:extLst>
          </p:cNvPr>
          <p:cNvSpPr/>
          <p:nvPr/>
        </p:nvSpPr>
        <p:spPr>
          <a:xfrm rot="16200000">
            <a:off x="7852893" y="3521962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188E-A21C-B30E-FE3B-D9790F4D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83838-99AB-36BB-1508-B09186D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5500"/>
            <a:ext cx="8334375" cy="19240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C1AC72-EF94-1446-56B5-C73AA87B3840}"/>
              </a:ext>
            </a:extLst>
          </p:cNvPr>
          <p:cNvSpPr txBox="1">
            <a:spLocks/>
          </p:cNvSpPr>
          <p:nvPr/>
        </p:nvSpPr>
        <p:spPr>
          <a:xfrm>
            <a:off x="3445318" y="582613"/>
            <a:ext cx="5453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GOAP </a:t>
            </a:r>
            <a:r>
              <a:rPr lang="en-US" b="1" dirty="0" err="1"/>
              <a:t>OpTIMIZation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6854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FAF6-2F4F-55C5-4647-FAA173CAC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FCB0D-C78D-DDA1-FABA-3D644D1D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" y="2121167"/>
            <a:ext cx="10829835" cy="2231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9A611-C56D-530B-BBF6-0822A83BC4F0}"/>
              </a:ext>
            </a:extLst>
          </p:cNvPr>
          <p:cNvSpPr txBox="1">
            <a:spLocks/>
          </p:cNvSpPr>
          <p:nvPr/>
        </p:nvSpPr>
        <p:spPr>
          <a:xfrm>
            <a:off x="4195064" y="363538"/>
            <a:ext cx="35297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 </a:t>
            </a:r>
            <a:r>
              <a:rPr lang="en-US" b="1" dirty="0" err="1"/>
              <a:t>aCTIONS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5868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CFA5-EB0D-8EF2-A594-5A5007A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EE2F2A-9C09-76E5-9374-F166BBD1634E}"/>
              </a:ext>
            </a:extLst>
          </p:cNvPr>
          <p:cNvSpPr/>
          <p:nvPr/>
        </p:nvSpPr>
        <p:spPr>
          <a:xfrm>
            <a:off x="2865120" y="2944918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5BBB-DBC1-DE4B-886A-13F5B437E8EB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61DCC-81DA-670A-91C6-EAECB8DF24BB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B26703-2C40-E305-C00F-A982C9F09E0B}"/>
              </a:ext>
            </a:extLst>
          </p:cNvPr>
          <p:cNvSpPr/>
          <p:nvPr/>
        </p:nvSpPr>
        <p:spPr>
          <a:xfrm>
            <a:off x="7289800" y="158496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817D54-7FBD-5C93-42F0-D872EBDC9417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6A241-7211-490C-810D-D546766BA83B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6554A-2278-C828-312B-94C4E8B52893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03B96-984A-F7C7-85E0-C5767051CA86}"/>
              </a:ext>
            </a:extLst>
          </p:cNvPr>
          <p:cNvSpPr/>
          <p:nvPr/>
        </p:nvSpPr>
        <p:spPr>
          <a:xfrm>
            <a:off x="5306060" y="336619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6A1CC3-B8AF-5426-A28D-579685184035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75ABB2-B8BB-322C-C9B0-FE2E54C93095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09DF7-01B8-1DDB-E55B-7D7F16961891}"/>
              </a:ext>
            </a:extLst>
          </p:cNvPr>
          <p:cNvSpPr txBox="1"/>
          <p:nvPr/>
        </p:nvSpPr>
        <p:spPr>
          <a:xfrm>
            <a:off x="4798731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07925A-7052-F638-D21E-B0E1BEF0443B}"/>
              </a:ext>
            </a:extLst>
          </p:cNvPr>
          <p:cNvSpPr/>
          <p:nvPr/>
        </p:nvSpPr>
        <p:spPr>
          <a:xfrm>
            <a:off x="1336040" y="429075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29657-71AD-EEE7-521F-21F6F2035034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2455</TotalTime>
  <Words>583</Words>
  <Application>Microsoft Office PowerPoint</Application>
  <PresentationFormat>Widescreen</PresentationFormat>
  <Paragraphs>163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Tw Cen MT</vt:lpstr>
      <vt:lpstr>Tw Cen MT Condensed</vt:lpstr>
      <vt:lpstr>Wingdings 3</vt:lpstr>
      <vt:lpstr>Integral</vt:lpstr>
      <vt:lpstr>GPP Exam: Zombie AI</vt:lpstr>
      <vt:lpstr>WHAT IS (GOAP)</vt:lpstr>
      <vt:lpstr>World States</vt:lpstr>
      <vt:lpstr>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VS  A 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miguel Angel Lozano Bedoya</cp:lastModifiedBy>
  <cp:revision>26</cp:revision>
  <dcterms:created xsi:type="dcterms:W3CDTF">2021-12-17T12:45:32Z</dcterms:created>
  <dcterms:modified xsi:type="dcterms:W3CDTF">2025-08-24T19:15:10Z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