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70" r:id="rId7"/>
    <p:sldId id="268" r:id="rId8"/>
    <p:sldId id="273" r:id="rId9"/>
    <p:sldId id="265" r:id="rId10"/>
    <p:sldId id="259" r:id="rId11"/>
    <p:sldId id="261" r:id="rId12"/>
    <p:sldId id="262" r:id="rId13"/>
    <p:sldId id="263" r:id="rId14"/>
    <p:sldId id="26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DE1BF-75D1-B5C8-9677-8CC87C7FFBB5}" v="1590" dt="2021-09-24T16:07:09.589"/>
    <p1510:client id="{7C9CFF94-F552-48A5-9514-6299F79B9EA6}" v="173" dt="2021-09-24T13:08:1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9985" autoAdjust="0"/>
  </p:normalViewPr>
  <p:slideViewPr>
    <p:cSldViewPr snapToGrid="0">
      <p:cViewPr varScale="1">
        <p:scale>
          <a:sx n="95" d="100"/>
          <a:sy n="9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9490E-5B7A-4083-A51E-6E9E08FE1C05}" type="datetimeFigureOut">
              <a:rPr lang="es-PE" smtClean="0"/>
              <a:t>25/09/2021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FD7D-AC50-4823-954D-DB83699C31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6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AGREGAR: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Conceptos básicos de HTTP</a:t>
            </a:r>
          </a:p>
          <a:p>
            <a:pPr marL="628650" lvl="1" indent="-171450">
              <a:buFontTx/>
              <a:buChar char="-"/>
            </a:pPr>
            <a:r>
              <a:rPr lang="es-PE" baseline="0" dirty="0" smtClean="0"/>
              <a:t>URI, URL, URN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REST</a:t>
            </a:r>
          </a:p>
          <a:p>
            <a:pPr marL="628650" lvl="1" indent="-171450">
              <a:buFontTx/>
              <a:buChar char="-"/>
            </a:pPr>
            <a:r>
              <a:rPr lang="es-PE" baseline="0" dirty="0" err="1" smtClean="0"/>
              <a:t>pathparam</a:t>
            </a:r>
            <a:r>
              <a:rPr lang="es-PE" baseline="0" dirty="0" smtClean="0"/>
              <a:t>, </a:t>
            </a:r>
            <a:r>
              <a:rPr lang="es-PE" baseline="0" dirty="0" err="1" smtClean="0"/>
              <a:t>queryparam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1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FD7D-AC50-4823-954D-DB83699C314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79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0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Calibri Light"/>
              </a:rPr>
              <a:t>REST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sz="2800" dirty="0">
                <a:cs typeface="Calibri Light"/>
              </a:rPr>
              <a:t>(Representational State Transfer)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s-PE" b="1" dirty="0" smtClean="0">
                <a:cs typeface="Calibri"/>
              </a:rPr>
              <a:t>Presentado</a:t>
            </a:r>
            <a:r>
              <a:rPr lang="en-US" b="1" dirty="0" smtClean="0">
                <a:cs typeface="Calibri"/>
              </a:rPr>
              <a:t> </a:t>
            </a:r>
            <a:r>
              <a:rPr lang="en-US" b="1" dirty="0">
                <a:cs typeface="Calibri"/>
              </a:rPr>
              <a:t>por:</a:t>
            </a:r>
          </a:p>
          <a:p>
            <a:r>
              <a:rPr lang="en-US" dirty="0">
                <a:cs typeface="Calibri"/>
              </a:rPr>
              <a:t> Miguel Armas Abt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83F31-FA6C-4C6A-9C33-1402BAC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¿Qué es un servicio web?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C0007-2C34-4FC5-A714-1CF0B8B3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Es un componente software accesible a través de la red a través de un </a:t>
            </a:r>
            <a:r>
              <a:rPr lang="es-PE" dirty="0" err="1" smtClean="0">
                <a:solidFill>
                  <a:schemeClr val="accent2"/>
                </a:solidFill>
                <a:ea typeface="+mn-lt"/>
                <a:cs typeface="+mn-lt"/>
              </a:rPr>
              <a:t>endpoint</a:t>
            </a:r>
            <a:r>
              <a:rPr lang="es-PE" dirty="0" smtClean="0">
                <a:ea typeface="+mn-lt"/>
                <a:cs typeface="+mn-lt"/>
              </a:rPr>
              <a:t> . </a:t>
            </a:r>
            <a:endParaRPr lang="es-PE" dirty="0" smtClean="0">
              <a:cs typeface="Calibri" panose="020F0502020204030204"/>
            </a:endParaRP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¿Qué es un </a:t>
            </a:r>
            <a:r>
              <a:rPr lang="es-PE" b="1" dirty="0" err="1" smtClean="0">
                <a:solidFill>
                  <a:schemeClr val="accent2"/>
                </a:solidFill>
                <a:ea typeface="+mn-lt"/>
                <a:cs typeface="+mn-lt"/>
              </a:rPr>
              <a:t>endpoint</a:t>
            </a:r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? </a:t>
            </a:r>
            <a:r>
              <a:rPr lang="es-PE" dirty="0" smtClean="0">
                <a:ea typeface="+mn-lt"/>
                <a:cs typeface="+mn-lt"/>
              </a:rPr>
              <a:t>Es la interfaz expuesta por un servicio web, especificada mediante una URI.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servicios web productores y consumidores utilizan mensajes para intercambiar información de invocaciones de petición y respuesta en forma de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documentos auto contenidos</a:t>
            </a:r>
            <a:r>
              <a:rPr lang="es-PE" dirty="0" smtClean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¿Qué es un documento </a:t>
            </a:r>
            <a:r>
              <a:rPr lang="es-PE" b="1" dirty="0" err="1" smtClean="0">
                <a:solidFill>
                  <a:schemeClr val="accent2"/>
                </a:solidFill>
                <a:ea typeface="+mn-lt"/>
                <a:cs typeface="+mn-lt"/>
              </a:rPr>
              <a:t>autocontenido</a:t>
            </a:r>
            <a:r>
              <a:rPr lang="es-PE" b="1" dirty="0" smtClean="0">
                <a:solidFill>
                  <a:schemeClr val="accent2"/>
                </a:solidFill>
                <a:ea typeface="+mn-lt"/>
                <a:cs typeface="+mn-lt"/>
              </a:rPr>
              <a:t>?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es-PE" dirty="0" smtClean="0">
                <a:ea typeface="+mn-lt"/>
                <a:cs typeface="+mn-lt"/>
              </a:rPr>
              <a:t>Es un documento que representa datos estructurados, en los que los datos van siempre acompañados de sus metadatos correspondientes.</a:t>
            </a:r>
          </a:p>
          <a:p>
            <a:endParaRPr lang="es-P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3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38644E-97F7-4B8C-BE37-E234C99B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Tipos de servicios web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6C955-4D49-4E8C-AF44-348D8A149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accent2"/>
                </a:solidFill>
                <a:cs typeface="Calibri"/>
              </a:rPr>
              <a:t>Servicios web SOAP</a:t>
            </a:r>
          </a:p>
          <a:p>
            <a:r>
              <a:rPr lang="es-PE" dirty="0" smtClean="0">
                <a:cs typeface="Calibri"/>
              </a:rPr>
              <a:t>(web </a:t>
            </a:r>
            <a:r>
              <a:rPr lang="es-PE" dirty="0" err="1" smtClean="0">
                <a:cs typeface="Calibri"/>
              </a:rPr>
              <a:t>services</a:t>
            </a:r>
            <a:r>
              <a:rPr lang="es-PE" dirty="0" smtClean="0">
                <a:cs typeface="Calibri"/>
              </a:rPr>
              <a:t>)</a:t>
            </a:r>
            <a:endParaRPr lang="es-PE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677FC1-A1BB-46E7-8554-11249129E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Utilizan documentos XML para intercomunicarse.</a:t>
            </a:r>
            <a:endParaRPr lang="es-PE" dirty="0" smtClean="0">
              <a:cs typeface="Calibri" panose="020F0502020204030204"/>
            </a:endParaRP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Siguen el estándar SOAP (Simple </a:t>
            </a:r>
            <a:r>
              <a:rPr lang="es-PE" dirty="0" err="1" smtClean="0">
                <a:ea typeface="+mn-lt"/>
                <a:cs typeface="+mn-lt"/>
              </a:rPr>
              <a:t>Object</a:t>
            </a:r>
            <a:r>
              <a:rPr lang="es-PE" dirty="0" smtClean="0">
                <a:ea typeface="+mn-lt"/>
                <a:cs typeface="+mn-lt"/>
              </a:rPr>
              <a:t> Access </a:t>
            </a:r>
            <a:r>
              <a:rPr lang="es-PE" dirty="0" err="1" smtClean="0">
                <a:ea typeface="+mn-lt"/>
                <a:cs typeface="+mn-lt"/>
              </a:rPr>
              <a:t>Protocol</a:t>
            </a:r>
            <a:r>
              <a:rPr lang="es-PE" dirty="0" smtClean="0">
                <a:ea typeface="+mn-lt"/>
                <a:cs typeface="+mn-lt"/>
              </a:rPr>
              <a:t>).</a:t>
            </a:r>
            <a:endParaRPr lang="es-PE" dirty="0" smtClean="0"/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El diseño de un servicio basado en SOAP debe establecer un contrato formal para describir la interfaz (WSDL) que ofrece el servicio web.</a:t>
            </a:r>
            <a:endParaRPr lang="es-PE" dirty="0" smtClean="0"/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Tienen una infraestructura "pesada" por lo que se utilizan herramientas adicionales para facilitar su construcción.</a:t>
            </a:r>
            <a:endParaRPr lang="es-PE" dirty="0" smtClean="0"/>
          </a:p>
          <a:p>
            <a:endParaRPr lang="es-PE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6A2808-E94B-44F2-97DA-F1C0548E9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chemeClr val="accent2"/>
                </a:solidFill>
                <a:cs typeface="Calibri"/>
              </a:rPr>
              <a:t>Servicios web </a:t>
            </a:r>
            <a:r>
              <a:rPr lang="es-PE" dirty="0" err="1" smtClean="0">
                <a:solidFill>
                  <a:schemeClr val="accent2"/>
                </a:solidFill>
                <a:cs typeface="Calibri"/>
              </a:rPr>
              <a:t>RESTful</a:t>
            </a:r>
            <a:endParaRPr lang="es-PE" dirty="0" smtClean="0">
              <a:solidFill>
                <a:schemeClr val="accent2"/>
              </a:solidFill>
              <a:cs typeface="Calibri"/>
            </a:endParaRPr>
          </a:p>
          <a:p>
            <a:r>
              <a:rPr lang="es-PE" dirty="0" smtClean="0">
                <a:cs typeface="Calibri"/>
              </a:rPr>
              <a:t>(</a:t>
            </a:r>
            <a:r>
              <a:rPr lang="es-PE" dirty="0" err="1" smtClean="0">
                <a:cs typeface="Calibri"/>
              </a:rPr>
              <a:t>RESTful</a:t>
            </a:r>
            <a:r>
              <a:rPr lang="es-PE" dirty="0" smtClean="0">
                <a:cs typeface="Calibri"/>
              </a:rPr>
              <a:t> API)</a:t>
            </a:r>
            <a:endParaRPr lang="es-PE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F3B766-383F-4628-BF0F-A85A3342D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PE" dirty="0" smtClean="0">
                <a:ea typeface="+mn-lt"/>
                <a:cs typeface="+mn-lt"/>
              </a:rPr>
              <a:t>Pueden comunicarse mediante </a:t>
            </a:r>
            <a:r>
              <a:rPr lang="es-PE" dirty="0" err="1" smtClean="0">
                <a:ea typeface="+mn-lt"/>
                <a:cs typeface="+mn-lt"/>
              </a:rPr>
              <a:t>json</a:t>
            </a:r>
            <a:r>
              <a:rPr lang="es-PE" dirty="0" smtClean="0">
                <a:ea typeface="+mn-lt"/>
                <a:cs typeface="+mn-lt"/>
              </a:rPr>
              <a:t>, </a:t>
            </a:r>
            <a:r>
              <a:rPr lang="es-PE" dirty="0" err="1" smtClean="0">
                <a:ea typeface="+mn-lt"/>
                <a:cs typeface="+mn-lt"/>
              </a:rPr>
              <a:t>xml</a:t>
            </a:r>
            <a:r>
              <a:rPr lang="es-PE" dirty="0" smtClean="0">
                <a:ea typeface="+mn-lt"/>
                <a:cs typeface="+mn-lt"/>
              </a:rPr>
              <a:t>, o texto plano.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Utilizan estándares muy conocidos como HTTP, SML, URI, MIME.</a:t>
            </a:r>
            <a:endParaRPr lang="es-PE" dirty="0" smtClean="0">
              <a:cs typeface="Calibri" panose="020F0502020204030204"/>
            </a:endParaRP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No requieren herramientas adicionales para construirlos.</a:t>
            </a:r>
          </a:p>
          <a:p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5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Estilo arquitectural</a:t>
            </a:r>
            <a:r>
              <a:rPr lang="es-PE" dirty="0" smtClean="0">
                <a:cs typeface="Calibri Light"/>
              </a:rPr>
              <a:t/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REST</a:t>
            </a:r>
            <a:endParaRPr lang="es-PE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83F31-FA6C-4C6A-9C33-1402BAC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¿Qué es REST?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C0007-2C34-4FC5-A714-1CF0B8B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4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REST no es un protocolo ni un estándar, sino más bien un conjunto de lineamientos de arquitectura o dicho de otra forma es un estilo de arquitectura.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Proporciona principios o estándares para facilitar la comunicación entre sistemas informáticos en la web.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recursos están representados mediante </a:t>
            </a:r>
            <a:r>
              <a:rPr lang="es-PE" dirty="0" err="1" smtClean="0">
                <a:ea typeface="+mn-lt"/>
                <a:cs typeface="+mn-lt"/>
              </a:rPr>
              <a:t>URLs</a:t>
            </a:r>
            <a:r>
              <a:rPr lang="es-PE" dirty="0" smtClean="0">
                <a:ea typeface="+mn-lt"/>
                <a:cs typeface="+mn-lt"/>
              </a:rPr>
              <a:t> y podemos acceder a ellos mediante HTTP.</a:t>
            </a:r>
          </a:p>
          <a:p>
            <a:endParaRPr lang="es-PE" dirty="0" smtClean="0">
              <a:ea typeface="+mn-lt"/>
              <a:cs typeface="+mn-lt"/>
            </a:endParaRPr>
          </a:p>
          <a:p>
            <a:endParaRPr lang="es-PE" dirty="0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0D6C8760-A122-48CB-B7E7-3E003DF1B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31854"/>
              </p:ext>
            </p:extLst>
          </p:nvPr>
        </p:nvGraphicFramePr>
        <p:xfrm>
          <a:off x="891396" y="5017698"/>
          <a:ext cx="10182590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1295">
                  <a:extLst>
                    <a:ext uri="{9D8B030D-6E8A-4147-A177-3AD203B41FA5}">
                      <a16:colId xmlns="" xmlns:a16="http://schemas.microsoft.com/office/drawing/2014/main" val="2086215823"/>
                    </a:ext>
                  </a:extLst>
                </a:gridCol>
                <a:gridCol w="5091295">
                  <a:extLst>
                    <a:ext uri="{9D8B030D-6E8A-4147-A177-3AD203B41FA5}">
                      <a16:colId xmlns="" xmlns:a16="http://schemas.microsoft.com/office/drawing/2014/main" val="197111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REST (</a:t>
                      </a:r>
                      <a:r>
                        <a:rPr lang="es-PE" noProof="0" dirty="0" err="1" smtClean="0"/>
                        <a:t>Representational</a:t>
                      </a:r>
                      <a:r>
                        <a:rPr lang="es-PE" noProof="0" dirty="0" smtClean="0"/>
                        <a:t> </a:t>
                      </a:r>
                      <a:r>
                        <a:rPr lang="es-PE" noProof="0" dirty="0" err="1" smtClean="0"/>
                        <a:t>State</a:t>
                      </a:r>
                      <a:r>
                        <a:rPr lang="es-PE" noProof="0" dirty="0" smtClean="0"/>
                        <a:t> Transfer)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Servicio web </a:t>
                      </a:r>
                      <a:r>
                        <a:rPr lang="es-PE" noProof="0" dirty="0" err="1" smtClean="0"/>
                        <a:t>RESTful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655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Es un modelo de arquitectura web basado en el protocolo HTTP para mejorar las comunicaciones cliente-servidor.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Los servicios web </a:t>
                      </a:r>
                      <a:r>
                        <a:rPr lang="es-PE" noProof="0" dirty="0" err="1" smtClean="0"/>
                        <a:t>RESTful</a:t>
                      </a:r>
                      <a:r>
                        <a:rPr lang="es-PE" noProof="0" dirty="0" smtClean="0"/>
                        <a:t> o </a:t>
                      </a:r>
                      <a:r>
                        <a:rPr lang="es-PE" noProof="0" dirty="0" err="1" smtClean="0"/>
                        <a:t>RESTful</a:t>
                      </a:r>
                      <a:r>
                        <a:rPr lang="es-PE" noProof="0" dirty="0" smtClean="0"/>
                        <a:t> </a:t>
                      </a:r>
                      <a:r>
                        <a:rPr lang="es-PE" noProof="0" dirty="0" err="1" smtClean="0"/>
                        <a:t>APIs</a:t>
                      </a:r>
                      <a:r>
                        <a:rPr lang="es-PE" noProof="0" dirty="0" smtClean="0"/>
                        <a:t> son programas basados en REST.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512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57315-445A-4041-B578-26DFF70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Principios arquitecturales REST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BC866FB-BF0F-41D5-9AF7-F0D6549A1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1987"/>
              </p:ext>
            </p:extLst>
          </p:nvPr>
        </p:nvGraphicFramePr>
        <p:xfrm>
          <a:off x="838200" y="2433411"/>
          <a:ext cx="10515595" cy="306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142">
                  <a:extLst>
                    <a:ext uri="{9D8B030D-6E8A-4147-A177-3AD203B41FA5}">
                      <a16:colId xmlns="" xmlns:a16="http://schemas.microsoft.com/office/drawing/2014/main" val="2469932511"/>
                    </a:ext>
                  </a:extLst>
                </a:gridCol>
                <a:gridCol w="8846453">
                  <a:extLst>
                    <a:ext uri="{9D8B030D-6E8A-4147-A177-3AD203B41FA5}">
                      <a16:colId xmlns="" xmlns:a16="http://schemas.microsoft.com/office/drawing/2014/main" val="804139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Principio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5975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Uniform</a:t>
                      </a:r>
                      <a:r>
                        <a:rPr lang="es-PE" sz="1500" b="1" dirty="0">
                          <a:effectLst/>
                        </a:rPr>
                        <a:t> interface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Utiliza métodos HTTP comunes (GET, PUT, POST y DELETE).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El recurso debe identificarse en la solicitud como una URI (sustantivos plurales). </a:t>
                      </a:r>
                    </a:p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s-PE" sz="1500" dirty="0">
                          <a:effectLst/>
                        </a:rPr>
                        <a:t>Las respuestas tienen encabezados y el recurso se escribe de tres formas específicas: XML, JSON y texto plano.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704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>
                          <a:effectLst/>
                        </a:rPr>
                        <a:t>Client-Server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cliente y el servidor deben trabajar independientemente, esto significa "cero acoplamientos".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553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Stateless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servidor no debe persistir información del cliente entre una </a:t>
                      </a:r>
                      <a:r>
                        <a:rPr lang="es-PE" sz="1500" dirty="0" err="1">
                          <a:effectLst/>
                        </a:rPr>
                        <a:t>request</a:t>
                      </a:r>
                      <a:r>
                        <a:rPr lang="es-PE" sz="1500" dirty="0">
                          <a:effectLst/>
                        </a:rPr>
                        <a:t> y una response.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55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Cacheable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El cliente puede conservar una copia local de la respuesta de un servidor para usarla en solicitudes posteriores.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920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b="1" dirty="0" err="1">
                          <a:effectLst/>
                        </a:rPr>
                        <a:t>Layered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  <a:r>
                        <a:rPr lang="es-PE" sz="1500" b="1" dirty="0" err="1">
                          <a:effectLst/>
                        </a:rPr>
                        <a:t>system</a:t>
                      </a:r>
                      <a:r>
                        <a:rPr lang="es-PE" sz="1500" b="1" dirty="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PE" sz="1500" dirty="0">
                          <a:effectLst/>
                        </a:rPr>
                        <a:t>REST puede consistir en múltiples arquitecturas de capas de software o hardware. Esto ayuda a la reutilización de los servicios web </a:t>
                      </a:r>
                      <a:r>
                        <a:rPr lang="es-PE" sz="1500" dirty="0" err="1">
                          <a:effectLst/>
                        </a:rPr>
                        <a:t>RESTful</a:t>
                      </a:r>
                      <a:r>
                        <a:rPr lang="es-PE" sz="1500" dirty="0">
                          <a:effectLst/>
                        </a:rPr>
                        <a:t>, porque las capas se pueden agregar y eliminar en función de los servicios necesarios del cliente.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798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cs typeface="Calibri Light"/>
              </a:rPr>
              <a:t>Recursos como sustantivos plurales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El recurso siempre debe estar escrito en plural y si queremos acceder a una instancia específica de los recursos, siempre podemos pasar el ID.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3409245" y="3095096"/>
            <a:ext cx="4662311" cy="30818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61" y="3153392"/>
            <a:ext cx="4545672" cy="29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691218" y="3926541"/>
            <a:ext cx="5425888" cy="19431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Laboratorio</a:t>
            </a:r>
            <a:r>
              <a:rPr lang="es-PE" dirty="0" smtClean="0">
                <a:cs typeface="Calibri Light"/>
              </a:rPr>
              <a:t/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con </a:t>
            </a:r>
            <a:r>
              <a:rPr lang="es-PE" b="1" dirty="0" err="1" smtClean="0">
                <a:cs typeface="Calibri Light"/>
              </a:rPr>
              <a:t>Springboot</a:t>
            </a:r>
            <a:endParaRPr lang="es-PE" dirty="0">
              <a:cs typeface="Calibri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22" y="4205345"/>
            <a:ext cx="5041184" cy="13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BA7E07-89C6-453C-9973-1DB2555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cs typeface="Calibri Light"/>
              </a:rPr>
              <a:t>Agenda</a:t>
            </a:r>
            <a:endParaRPr lang="en-US" dirty="0">
              <a:solidFill>
                <a:schemeClr val="accent2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E23F86-8179-4349-B2F9-9FB9E788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 smtClean="0">
                <a:cs typeface="Calibri"/>
              </a:rPr>
              <a:t>Conceptos básicos de HTTP</a:t>
            </a:r>
          </a:p>
          <a:p>
            <a:r>
              <a:rPr lang="es-PE" dirty="0" smtClean="0">
                <a:cs typeface="Calibri"/>
              </a:rPr>
              <a:t>Servicios web</a:t>
            </a:r>
            <a:endParaRPr lang="es-PE" dirty="0" smtClean="0"/>
          </a:p>
          <a:p>
            <a:r>
              <a:rPr lang="es-PE" dirty="0" smtClean="0">
                <a:cs typeface="Calibri"/>
              </a:rPr>
              <a:t>Estilo arquitectural REST</a:t>
            </a:r>
          </a:p>
          <a:p>
            <a:r>
              <a:rPr lang="es-PE" dirty="0" smtClean="0">
                <a:cs typeface="Calibri"/>
              </a:rPr>
              <a:t>Laboratorio con </a:t>
            </a:r>
            <a:r>
              <a:rPr lang="es-PE" dirty="0" err="1" smtClean="0">
                <a:cs typeface="Calibri"/>
              </a:rPr>
              <a:t>Springboot</a:t>
            </a:r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5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Conceptos básicos de </a:t>
            </a:r>
            <a:br>
              <a:rPr lang="es-PE" b="1" dirty="0" smtClean="0">
                <a:solidFill>
                  <a:schemeClr val="accent2"/>
                </a:solidFill>
                <a:cs typeface="Calibri Light"/>
              </a:rPr>
            </a:br>
            <a:r>
              <a:rPr lang="es-PE" b="1" dirty="0" smtClean="0">
                <a:cs typeface="Calibri Light"/>
              </a:rPr>
              <a:t>HTTP</a:t>
            </a:r>
            <a:endParaRPr lang="es-PE" b="1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Métodos HTTP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PE" dirty="0" smtClean="0">
                <a:ea typeface="+mn-lt"/>
                <a:cs typeface="+mn-lt"/>
              </a:rPr>
              <a:t>HTTP ofrece distintos métodos para representar las posibles operaciones a realizar con los datos. </a:t>
            </a:r>
            <a:endParaRPr lang="es-PE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496335D2-D616-462C-A653-FD04C90A9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63493"/>
              </p:ext>
            </p:extLst>
          </p:nvPr>
        </p:nvGraphicFramePr>
        <p:xfrm>
          <a:off x="1745528" y="3218003"/>
          <a:ext cx="816864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4320">
                  <a:extLst>
                    <a:ext uri="{9D8B030D-6E8A-4147-A177-3AD203B41FA5}">
                      <a16:colId xmlns="" xmlns:a16="http://schemas.microsoft.com/office/drawing/2014/main" val="308240285"/>
                    </a:ext>
                  </a:extLst>
                </a:gridCol>
                <a:gridCol w="4084320">
                  <a:extLst>
                    <a:ext uri="{9D8B030D-6E8A-4147-A177-3AD203B41FA5}">
                      <a16:colId xmlns="" xmlns:a16="http://schemas.microsoft.com/office/drawing/2014/main" val="125003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SQL </a:t>
                      </a:r>
                      <a:r>
                        <a:rPr lang="en-US" dirty="0" err="1"/>
                        <a:t>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6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77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71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76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465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Códigos de estado HTTP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4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Ante cada transacción con un servidor HTTP, este devuelve un código numérico que informa sobre el resultado de la operación.</a:t>
            </a:r>
          </a:p>
          <a:p>
            <a:pPr marL="0" indent="0">
              <a:buNone/>
            </a:pPr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Los códigos de estados están clasificados en cinco categorías.</a:t>
            </a:r>
            <a:endParaRPr lang="es-PE" dirty="0" smtClean="0"/>
          </a:p>
          <a:p>
            <a:pPr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1286AB1A-B556-42C8-B52D-42BF55B6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74999"/>
              </p:ext>
            </p:extLst>
          </p:nvPr>
        </p:nvGraphicFramePr>
        <p:xfrm>
          <a:off x="948069" y="3532238"/>
          <a:ext cx="10159998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1571">
                  <a:extLst>
                    <a:ext uri="{9D8B030D-6E8A-4147-A177-3AD203B41FA5}">
                      <a16:colId xmlns="" xmlns:a16="http://schemas.microsoft.com/office/drawing/2014/main" val="1778976070"/>
                    </a:ext>
                  </a:extLst>
                </a:gridCol>
                <a:gridCol w="9198427">
                  <a:extLst>
                    <a:ext uri="{9D8B030D-6E8A-4147-A177-3AD203B41FA5}">
                      <a16:colId xmlns="" xmlns:a16="http://schemas.microsoft.com/office/drawing/2014/main" val="418943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Código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Descripción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84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1xx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smtClean="0"/>
                        <a:t>Mensajes informativos. En HTTP/1.0 no se utilizan, y están reservados para un futuro uso.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76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2xx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smtClean="0"/>
                        <a:t>Mensajes asociados con operaciones realizadas correctamente.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0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3xx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smtClean="0"/>
                        <a:t>Mensajes de redirección, que informan de operaciones complementarias que se deben realizar para finalizar la operación.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4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4xx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Errores del cliente; el requerimiento contiene algún error, o no puede ser realizado. 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72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5xx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smtClean="0"/>
                        <a:t>Errores del servidor, que no ha podido llevar a cabo una solicitud.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204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ea typeface="+mj-lt"/>
                <a:cs typeface="+mj-lt"/>
              </a:rPr>
              <a:t>Códigos de estado HTTP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" b="23366"/>
          <a:stretch/>
        </p:blipFill>
        <p:spPr>
          <a:xfrm>
            <a:off x="1322237" y="1690688"/>
            <a:ext cx="4354130" cy="4523847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8781" y="3067692"/>
            <a:ext cx="4354130" cy="2263845"/>
          </a:xfrm>
          <a:prstGeom prst="rect">
            <a:avLst/>
          </a:prstGeom>
        </p:spPr>
      </p:pic>
      <p:pic>
        <p:nvPicPr>
          <p:cNvPr id="7" name="Marcador de contenido 4"/>
          <p:cNvPicPr>
            <a:picLocks noChangeAspect="1"/>
          </p:cNvPicPr>
          <p:nvPr/>
        </p:nvPicPr>
        <p:blipFill rotWithShape="1">
          <a:blip r:embed="rId2"/>
          <a:srcRect t="75909"/>
          <a:stretch/>
        </p:blipFill>
        <p:spPr>
          <a:xfrm>
            <a:off x="6378781" y="1690688"/>
            <a:ext cx="4354130" cy="14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52776-DECF-47C4-BAA1-9FD6BD7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ea typeface="+mj-lt"/>
                <a:cs typeface="+mj-lt"/>
              </a:rPr>
              <a:t>Tipos MIME</a:t>
            </a:r>
            <a:endParaRPr lang="es-PE" b="1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B8BD0-EC39-45DD-BB88-E76D9E6D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3753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s-PE" dirty="0" smtClean="0">
                <a:ea typeface="+mn-lt"/>
                <a:cs typeface="+mn-lt"/>
              </a:rPr>
              <a:t>El tipo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Extensiones Multipropósito de Correo de Internet </a:t>
            </a:r>
            <a:r>
              <a:rPr lang="es-PE" dirty="0" smtClean="0">
                <a:ea typeface="+mn-lt"/>
                <a:cs typeface="+mn-lt"/>
              </a:rPr>
              <a:t>(MIME) es una forma estandarizada de indicar el formato para el intercambio de información.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La estructura de un tipo MIME consiste en un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tipo</a:t>
            </a:r>
            <a:r>
              <a:rPr lang="es-PE" dirty="0" smtClean="0">
                <a:ea typeface="+mn-lt"/>
                <a:cs typeface="+mn-lt"/>
              </a:rPr>
              <a:t> y un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subtipo</a:t>
            </a:r>
            <a:r>
              <a:rPr lang="es-PE" dirty="0" smtClean="0">
                <a:ea typeface="+mn-lt"/>
                <a:cs typeface="+mn-lt"/>
              </a:rPr>
              <a:t>, dos cadenas separadas por un ‘/’. No se permite espacio. El tipo representa la categoría y puede ser de tipo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discreto</a:t>
            </a:r>
            <a:r>
              <a:rPr lang="es-PE" dirty="0" smtClean="0">
                <a:ea typeface="+mn-lt"/>
                <a:cs typeface="+mn-lt"/>
              </a:rPr>
              <a:t> o </a:t>
            </a:r>
            <a:r>
              <a:rPr lang="es-PE" dirty="0" smtClean="0">
                <a:solidFill>
                  <a:schemeClr val="accent2"/>
                </a:solidFill>
                <a:ea typeface="+mn-lt"/>
                <a:cs typeface="+mn-lt"/>
              </a:rPr>
              <a:t>multiparte</a:t>
            </a:r>
            <a:r>
              <a:rPr lang="es-PE" dirty="0" smtClean="0">
                <a:ea typeface="+mn-lt"/>
                <a:cs typeface="+mn-lt"/>
              </a:rPr>
              <a:t>.</a:t>
            </a:r>
          </a:p>
          <a:p>
            <a:endParaRPr lang="es-PE" dirty="0" smtClean="0">
              <a:ea typeface="+mn-lt"/>
              <a:cs typeface="+mn-lt"/>
            </a:endParaRPr>
          </a:p>
          <a:p>
            <a:r>
              <a:rPr lang="es-PE" dirty="0" smtClean="0">
                <a:ea typeface="+mn-lt"/>
                <a:cs typeface="+mn-lt"/>
              </a:rPr>
              <a:t>Un tipo MIME no distingue entre mayúsculas y minúsculas, pero tradicionalmente se escribe todo en minúsculas.</a:t>
            </a:r>
          </a:p>
          <a:p>
            <a:endParaRPr lang="es-PE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PE" dirty="0" smtClean="0">
                <a:ea typeface="+mn-lt"/>
                <a:cs typeface="+mn-lt"/>
              </a:rPr>
              <a:t>Algunos ejemplos de tipos MIME discretos son:</a:t>
            </a:r>
          </a:p>
          <a:p>
            <a:pPr>
              <a:buNone/>
            </a:pPr>
            <a:endParaRPr lang="es-PE" dirty="0" smtClean="0">
              <a:cs typeface="Calibri"/>
            </a:endParaRPr>
          </a:p>
          <a:p>
            <a:pPr>
              <a:buFont typeface="Arial"/>
              <a:buChar char="•"/>
            </a:pPr>
            <a:endParaRPr lang="es-PE" b="1" dirty="0">
              <a:ea typeface="+mn-lt"/>
              <a:cs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86AB1A-B556-42C8-B52D-42BF55B6C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64750"/>
              </p:ext>
            </p:extLst>
          </p:nvPr>
        </p:nvGraphicFramePr>
        <p:xfrm>
          <a:off x="925492" y="4478915"/>
          <a:ext cx="1015999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865">
                  <a:extLst>
                    <a:ext uri="{9D8B030D-6E8A-4147-A177-3AD203B41FA5}">
                      <a16:colId xmlns="" xmlns:a16="http://schemas.microsoft.com/office/drawing/2014/main" val="1778976070"/>
                    </a:ext>
                  </a:extLst>
                </a:gridCol>
                <a:gridCol w="8863133">
                  <a:extLst>
                    <a:ext uri="{9D8B030D-6E8A-4147-A177-3AD203B41FA5}">
                      <a16:colId xmlns="" xmlns:a16="http://schemas.microsoft.com/office/drawing/2014/main" val="4189439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Formato</a:t>
                      </a:r>
                      <a:endParaRPr lang="es-P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noProof="0" dirty="0" smtClean="0"/>
                        <a:t>Tipo MIME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84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Texto plano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err="1" smtClean="0"/>
                        <a:t>text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plain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76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HTML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800" u="none" strike="noStrike" noProof="0" dirty="0" err="1" smtClean="0"/>
                        <a:t>text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html</a:t>
                      </a:r>
                      <a:endParaRPr lang="es-PE" sz="180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00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XML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PE" sz="1800" u="none" strike="noStrike" noProof="0" dirty="0" err="1" smtClean="0"/>
                        <a:t>application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xml</a:t>
                      </a:r>
                      <a:endParaRPr lang="es-PE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42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noProof="0" dirty="0" smtClean="0"/>
                        <a:t>JSON</a:t>
                      </a:r>
                      <a:endParaRPr lang="es-PE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u="none" strike="noStrike" noProof="0" dirty="0" err="1" smtClean="0"/>
                        <a:t>application</a:t>
                      </a:r>
                      <a:r>
                        <a:rPr lang="es-PE" sz="1800" u="none" strike="noStrike" noProof="0" dirty="0" smtClean="0"/>
                        <a:t>/</a:t>
                      </a:r>
                      <a:r>
                        <a:rPr lang="es-PE" sz="1800" u="none" strike="noStrike" noProof="0" dirty="0" err="1" smtClean="0"/>
                        <a:t>json</a:t>
                      </a:r>
                      <a:endParaRPr lang="es-PE" noProof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727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chemeClr val="accent2"/>
                </a:solidFill>
                <a:ea typeface="+mj-lt"/>
                <a:cs typeface="+mj-lt"/>
              </a:rPr>
              <a:t>Cabeceras HTTP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9980"/>
            <a:ext cx="10515600" cy="55068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Algunos ejemplos de cabeceras HTTP son:</a:t>
            </a:r>
            <a:endParaRPr lang="es-PE" dirty="0"/>
          </a:p>
        </p:txBody>
      </p:sp>
      <p:graphicFrame>
        <p:nvGraphicFramePr>
          <p:cNvPr id="4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852116"/>
              </p:ext>
            </p:extLst>
          </p:nvPr>
        </p:nvGraphicFramePr>
        <p:xfrm>
          <a:off x="839787" y="2945341"/>
          <a:ext cx="10454745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680"/>
                <a:gridCol w="9127065"/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500" dirty="0" err="1" smtClean="0"/>
                        <a:t>Header</a:t>
                      </a:r>
                      <a:endParaRPr lang="es-P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 smtClean="0"/>
                        <a:t>Descripción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err="1" smtClean="0"/>
                        <a:t>Accept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  <a:r>
                        <a:rPr lang="es-PE" sz="15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MIME de los</a:t>
                      </a:r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formatos de información que puede soportar el cliente.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smtClean="0"/>
                        <a:t>Content-</a:t>
                      </a:r>
                      <a:r>
                        <a:rPr lang="es-PE" sz="1500" b="1" dirty="0" err="1" smtClean="0"/>
                        <a:t>Type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Descripción MIME del formato de información del mensaje a enviar.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err="1" smtClean="0"/>
                        <a:t>Authorization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Clave para tener acceso a lugares restringidos donde se requiere nombre de contraseña y el formato de autorización empleado. </a:t>
                      </a:r>
                      <a:endParaRPr lang="es-P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500" b="1" dirty="0" smtClean="0"/>
                        <a:t>Date</a:t>
                      </a:r>
                      <a:endParaRPr lang="es-P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 local de la operación. Las fechas deben incluir la zona horaria en que reside el sistema que genera la operación. Por ejemplo: </a:t>
                      </a:r>
                      <a:r>
                        <a:rPr lang="es-PE" sz="15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  <a:r>
                        <a:rPr lang="es-PE" sz="15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12- Dec-96 12:21:22 GMT+01</a:t>
                      </a:r>
                      <a:r>
                        <a:rPr lang="es-PE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No existe un formato único en las fechas.</a:t>
                      </a:r>
                      <a:endParaRPr lang="es-PE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27DC0-AA39-4D5A-8B86-844023EF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accent2"/>
                </a:solidFill>
                <a:cs typeface="Calibri Light"/>
              </a:rPr>
              <a:t>Servicios</a:t>
            </a:r>
            <a:r>
              <a:rPr lang="es-PE" dirty="0" smtClean="0">
                <a:cs typeface="Calibri Light"/>
              </a:rPr>
              <a:t> </a:t>
            </a:r>
            <a:br>
              <a:rPr lang="es-PE" dirty="0" smtClean="0">
                <a:cs typeface="Calibri Light"/>
              </a:rPr>
            </a:br>
            <a:r>
              <a:rPr lang="es-PE" b="1" dirty="0" smtClean="0">
                <a:cs typeface="Calibri Light"/>
              </a:rPr>
              <a:t>web</a:t>
            </a:r>
            <a:endParaRPr lang="es-PE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0D192C-0DBF-4632-A540-9C7D53F8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 3">
      <a:dk1>
        <a:srgbClr val="001C3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490</Words>
  <Application>Microsoft Office PowerPoint</Application>
  <PresentationFormat>Panorámica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 (Representational State Transfer)</vt:lpstr>
      <vt:lpstr>Agenda</vt:lpstr>
      <vt:lpstr>Conceptos básicos de  HTTP</vt:lpstr>
      <vt:lpstr>Métodos HTTP</vt:lpstr>
      <vt:lpstr>Códigos de estado HTTP</vt:lpstr>
      <vt:lpstr>Códigos de estado HTTP</vt:lpstr>
      <vt:lpstr>Tipos MIME</vt:lpstr>
      <vt:lpstr>Cabeceras HTTP</vt:lpstr>
      <vt:lpstr>Servicios  web</vt:lpstr>
      <vt:lpstr>¿Qué es un servicio web?</vt:lpstr>
      <vt:lpstr>Tipos de servicios web</vt:lpstr>
      <vt:lpstr>Estilo arquitectural REST</vt:lpstr>
      <vt:lpstr>¿Qué es REST?</vt:lpstr>
      <vt:lpstr>Principios arquitecturales REST</vt:lpstr>
      <vt:lpstr>Recursos como sustantivos plurales</vt:lpstr>
      <vt:lpstr>Laboratorio con Springboot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Miguel Rodrigo Armas Abt</cp:lastModifiedBy>
  <cp:revision>278</cp:revision>
  <dcterms:created xsi:type="dcterms:W3CDTF">2021-09-24T12:48:01Z</dcterms:created>
  <dcterms:modified xsi:type="dcterms:W3CDTF">2021-09-26T03:24:17Z</dcterms:modified>
</cp:coreProperties>
</file>