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93" r:id="rId6"/>
    <p:sldId id="260" r:id="rId7"/>
    <p:sldId id="262" r:id="rId8"/>
    <p:sldId id="294" r:id="rId9"/>
    <p:sldId id="265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92" r:id="rId20"/>
    <p:sldId id="30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6FFF0-A4D8-45FC-8E71-0CC8BFEDE6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8C1CB8C1-13BE-416A-B57E-F64DD640ED66}">
      <dgm:prSet phldrT="[Texto]" custT="1"/>
      <dgm:spPr/>
      <dgm:t>
        <a:bodyPr/>
        <a:lstStyle/>
        <a:p>
          <a:r>
            <a:rPr lang="es-MX" sz="2400" dirty="0" smtClean="0"/>
            <a:t>COVID 19: Actividad económica tuvo una profunda contracción en el segundo trimestre 2020</a:t>
          </a:r>
          <a:endParaRPr lang="es-ES" sz="2400" dirty="0">
            <a:latin typeface="+mn-lt"/>
          </a:endParaRPr>
        </a:p>
      </dgm:t>
    </dgm:pt>
    <dgm:pt modelId="{3B6AA247-1585-4D00-8E8C-63B7011CF1EA}" type="parTrans" cxnId="{7783CD58-224F-4B9E-B18D-5A4881610D70}">
      <dgm:prSet/>
      <dgm:spPr/>
      <dgm:t>
        <a:bodyPr/>
        <a:lstStyle/>
        <a:p>
          <a:endParaRPr lang="es-ES"/>
        </a:p>
      </dgm:t>
    </dgm:pt>
    <dgm:pt modelId="{7E4F7A8D-FA4B-4700-B0F9-033EF6FDEA6B}" type="sibTrans" cxnId="{7783CD58-224F-4B9E-B18D-5A4881610D70}">
      <dgm:prSet/>
      <dgm:spPr/>
      <dgm:t>
        <a:bodyPr/>
        <a:lstStyle/>
        <a:p>
          <a:endParaRPr lang="es-ES"/>
        </a:p>
      </dgm:t>
    </dgm:pt>
    <dgm:pt modelId="{6637AD5F-EBDF-4603-885A-49ADC6601680}">
      <dgm:prSet phldrT="[Texto]" custT="1"/>
      <dgm:spPr/>
      <dgm:t>
        <a:bodyPr/>
        <a:lstStyle/>
        <a:p>
          <a:r>
            <a:rPr lang="es-MX" sz="2400" dirty="0" smtClean="0"/>
            <a:t>Finanzas públicas: menor recaudación tributaria</a:t>
          </a:r>
          <a:endParaRPr lang="es-ES" sz="2400" dirty="0"/>
        </a:p>
      </dgm:t>
    </dgm:pt>
    <dgm:pt modelId="{E4C08918-2BAE-47DD-A53E-6B24FE86434D}" type="parTrans" cxnId="{5757842C-FC65-40F3-AC3E-CFA820F6A210}">
      <dgm:prSet/>
      <dgm:spPr/>
      <dgm:t>
        <a:bodyPr/>
        <a:lstStyle/>
        <a:p>
          <a:endParaRPr lang="es-ES"/>
        </a:p>
      </dgm:t>
    </dgm:pt>
    <dgm:pt modelId="{D8166ECA-3BEF-4DE6-803D-FC3F98D4D305}" type="sibTrans" cxnId="{5757842C-FC65-40F3-AC3E-CFA820F6A210}">
      <dgm:prSet/>
      <dgm:spPr/>
      <dgm:t>
        <a:bodyPr/>
        <a:lstStyle/>
        <a:p>
          <a:endParaRPr lang="es-ES"/>
        </a:p>
      </dgm:t>
    </dgm:pt>
    <dgm:pt modelId="{BC277D77-2576-4EFB-85CC-4727F42C0D0B}">
      <dgm:prSet phldrT="[Texto]" custT="1"/>
      <dgm:spPr/>
      <dgm:t>
        <a:bodyPr/>
        <a:lstStyle/>
        <a:p>
          <a:r>
            <a:rPr lang="es-MX" sz="2400" dirty="0" smtClean="0"/>
            <a:t>Baja inflación proyectada</a:t>
          </a:r>
          <a:endParaRPr lang="es-ES" sz="2400" dirty="0">
            <a:solidFill>
              <a:schemeClr val="tx1"/>
            </a:solidFill>
          </a:endParaRPr>
        </a:p>
      </dgm:t>
    </dgm:pt>
    <dgm:pt modelId="{58E66185-3CD9-4277-80B7-155740F3EFC2}" type="parTrans" cxnId="{787F2F8B-82CC-448A-81A1-78FC10F0EF33}">
      <dgm:prSet/>
      <dgm:spPr/>
      <dgm:t>
        <a:bodyPr/>
        <a:lstStyle/>
        <a:p>
          <a:endParaRPr lang="es-ES"/>
        </a:p>
      </dgm:t>
    </dgm:pt>
    <dgm:pt modelId="{F6039065-D93E-434C-985A-5CD98AAD3726}" type="sibTrans" cxnId="{787F2F8B-82CC-448A-81A1-78FC10F0EF33}">
      <dgm:prSet/>
      <dgm:spPr/>
      <dgm:t>
        <a:bodyPr/>
        <a:lstStyle/>
        <a:p>
          <a:endParaRPr lang="es-ES"/>
        </a:p>
      </dgm:t>
    </dgm:pt>
    <dgm:pt modelId="{4DD46FA8-B59E-425A-9377-CDA0D1F6C0A3}">
      <dgm:prSet phldrT="[Texto]" custT="1"/>
      <dgm:spPr/>
      <dgm:t>
        <a:bodyPr/>
        <a:lstStyle/>
        <a:p>
          <a:r>
            <a:rPr lang="es-MX" sz="2400" dirty="0" smtClean="0"/>
            <a:t>BCCR: Política monetaria expansiva y </a:t>
          </a:r>
          <a:r>
            <a:rPr lang="es-MX" sz="2400" dirty="0" err="1" smtClean="0"/>
            <a:t>contracíclica</a:t>
          </a:r>
          <a:r>
            <a:rPr lang="es-MX" sz="2400" dirty="0" smtClean="0"/>
            <a:t>, que se manifiesta en bajas tasas de política monetaria y programas de inyección de liquidez </a:t>
          </a:r>
          <a:endParaRPr lang="es-ES" sz="2400" dirty="0"/>
        </a:p>
      </dgm:t>
    </dgm:pt>
    <dgm:pt modelId="{C0CB9965-F246-4B64-86B6-BFCFA32BD1D9}" type="parTrans" cxnId="{FFB66064-FA28-4D87-AE78-5A7F9460C182}">
      <dgm:prSet/>
      <dgm:spPr/>
      <dgm:t>
        <a:bodyPr/>
        <a:lstStyle/>
        <a:p>
          <a:endParaRPr lang="es-ES"/>
        </a:p>
      </dgm:t>
    </dgm:pt>
    <dgm:pt modelId="{2C9AC147-4448-4662-A617-CC4A7E9F2C35}" type="sibTrans" cxnId="{FFB66064-FA28-4D87-AE78-5A7F9460C182}">
      <dgm:prSet/>
      <dgm:spPr/>
      <dgm:t>
        <a:bodyPr/>
        <a:lstStyle/>
        <a:p>
          <a:endParaRPr lang="es-ES"/>
        </a:p>
      </dgm:t>
    </dgm:pt>
    <dgm:pt modelId="{6AE81283-D36F-4852-A33F-EA19C4FC0CE7}" type="pres">
      <dgm:prSet presAssocID="{2F56FFF0-A4D8-45FC-8E71-0CC8BFEDE6E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C17FF8E2-E00E-4751-9358-5893BA2072D6}" type="pres">
      <dgm:prSet presAssocID="{2F56FFF0-A4D8-45FC-8E71-0CC8BFEDE6EB}" presName="Name1" presStyleCnt="0"/>
      <dgm:spPr/>
      <dgm:t>
        <a:bodyPr/>
        <a:lstStyle/>
        <a:p>
          <a:endParaRPr lang="es-ES"/>
        </a:p>
      </dgm:t>
    </dgm:pt>
    <dgm:pt modelId="{E0DEE588-9862-431B-BF2A-6BBB1FD26544}" type="pres">
      <dgm:prSet presAssocID="{2F56FFF0-A4D8-45FC-8E71-0CC8BFEDE6EB}" presName="cycle" presStyleCnt="0"/>
      <dgm:spPr/>
      <dgm:t>
        <a:bodyPr/>
        <a:lstStyle/>
        <a:p>
          <a:endParaRPr lang="es-ES"/>
        </a:p>
      </dgm:t>
    </dgm:pt>
    <dgm:pt modelId="{20C22EE5-2C98-433E-8234-A907EC6B32F5}" type="pres">
      <dgm:prSet presAssocID="{2F56FFF0-A4D8-45FC-8E71-0CC8BFEDE6EB}" presName="srcNode" presStyleLbl="node1" presStyleIdx="0" presStyleCnt="4"/>
      <dgm:spPr/>
      <dgm:t>
        <a:bodyPr/>
        <a:lstStyle/>
        <a:p>
          <a:endParaRPr lang="es-ES"/>
        </a:p>
      </dgm:t>
    </dgm:pt>
    <dgm:pt modelId="{FFB50722-9625-4E6D-9382-70BD1CC47921}" type="pres">
      <dgm:prSet presAssocID="{2F56FFF0-A4D8-45FC-8E71-0CC8BFEDE6EB}" presName="conn" presStyleLbl="parChTrans1D2" presStyleIdx="0" presStyleCnt="1"/>
      <dgm:spPr/>
      <dgm:t>
        <a:bodyPr/>
        <a:lstStyle/>
        <a:p>
          <a:endParaRPr lang="es-ES"/>
        </a:p>
      </dgm:t>
    </dgm:pt>
    <dgm:pt modelId="{CDEF20CD-3A97-49EB-A89C-4C9213849DA9}" type="pres">
      <dgm:prSet presAssocID="{2F56FFF0-A4D8-45FC-8E71-0CC8BFEDE6EB}" presName="extraNode" presStyleLbl="node1" presStyleIdx="0" presStyleCnt="4"/>
      <dgm:spPr/>
      <dgm:t>
        <a:bodyPr/>
        <a:lstStyle/>
        <a:p>
          <a:endParaRPr lang="es-ES"/>
        </a:p>
      </dgm:t>
    </dgm:pt>
    <dgm:pt modelId="{1135EBF9-1159-4D67-95F8-693AB90EA2AC}" type="pres">
      <dgm:prSet presAssocID="{2F56FFF0-A4D8-45FC-8E71-0CC8BFEDE6EB}" presName="dstNode" presStyleLbl="node1" presStyleIdx="0" presStyleCnt="4"/>
      <dgm:spPr/>
      <dgm:t>
        <a:bodyPr/>
        <a:lstStyle/>
        <a:p>
          <a:endParaRPr lang="es-ES"/>
        </a:p>
      </dgm:t>
    </dgm:pt>
    <dgm:pt modelId="{26A1967D-D223-42D1-B681-0801E8D625F0}" type="pres">
      <dgm:prSet presAssocID="{8C1CB8C1-13BE-416A-B57E-F64DD640ED6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6B134D-25E7-4D0A-B0E5-66CAFCDBEF9D}" type="pres">
      <dgm:prSet presAssocID="{8C1CB8C1-13BE-416A-B57E-F64DD640ED66}" presName="accent_1" presStyleCnt="0"/>
      <dgm:spPr/>
      <dgm:t>
        <a:bodyPr/>
        <a:lstStyle/>
        <a:p>
          <a:endParaRPr lang="es-ES"/>
        </a:p>
      </dgm:t>
    </dgm:pt>
    <dgm:pt modelId="{D4CBB40F-7F85-4EAD-98B7-6491A199BD6D}" type="pres">
      <dgm:prSet presAssocID="{8C1CB8C1-13BE-416A-B57E-F64DD640ED66}" presName="accentRepeatNode" presStyleLbl="solidFgAcc1" presStyleIdx="0" presStyleCnt="4"/>
      <dgm:spPr/>
      <dgm:t>
        <a:bodyPr/>
        <a:lstStyle/>
        <a:p>
          <a:endParaRPr lang="es-ES"/>
        </a:p>
      </dgm:t>
    </dgm:pt>
    <dgm:pt modelId="{E719EEA8-A088-4BCD-A8FA-238F4EE94674}" type="pres">
      <dgm:prSet presAssocID="{6637AD5F-EBDF-4603-885A-49ADC660168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19961A-F280-4CBA-BBEB-DCC8739A8C0F}" type="pres">
      <dgm:prSet presAssocID="{6637AD5F-EBDF-4603-885A-49ADC6601680}" presName="accent_2" presStyleCnt="0"/>
      <dgm:spPr/>
      <dgm:t>
        <a:bodyPr/>
        <a:lstStyle/>
        <a:p>
          <a:endParaRPr lang="es-ES"/>
        </a:p>
      </dgm:t>
    </dgm:pt>
    <dgm:pt modelId="{5DD7DB7E-7B50-4306-BB21-79F75F3F0A20}" type="pres">
      <dgm:prSet presAssocID="{6637AD5F-EBDF-4603-885A-49ADC6601680}" presName="accentRepeatNode" presStyleLbl="solidFgAcc1" presStyleIdx="1" presStyleCnt="4"/>
      <dgm:spPr/>
      <dgm:t>
        <a:bodyPr/>
        <a:lstStyle/>
        <a:p>
          <a:endParaRPr lang="es-ES"/>
        </a:p>
      </dgm:t>
    </dgm:pt>
    <dgm:pt modelId="{C466E6D5-5644-4695-A490-B7EB64D25C13}" type="pres">
      <dgm:prSet presAssocID="{BC277D77-2576-4EFB-85CC-4727F42C0D0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8C5A1-9C14-45CF-B9A4-A099CE1DB8EA}" type="pres">
      <dgm:prSet presAssocID="{BC277D77-2576-4EFB-85CC-4727F42C0D0B}" presName="accent_3" presStyleCnt="0"/>
      <dgm:spPr/>
      <dgm:t>
        <a:bodyPr/>
        <a:lstStyle/>
        <a:p>
          <a:endParaRPr lang="es-ES"/>
        </a:p>
      </dgm:t>
    </dgm:pt>
    <dgm:pt modelId="{4B22BC7A-E81D-4732-BB5A-2BCC5669E1BA}" type="pres">
      <dgm:prSet presAssocID="{BC277D77-2576-4EFB-85CC-4727F42C0D0B}" presName="accentRepeatNode" presStyleLbl="solidFgAcc1" presStyleIdx="2" presStyleCnt="4"/>
      <dgm:spPr/>
      <dgm:t>
        <a:bodyPr/>
        <a:lstStyle/>
        <a:p>
          <a:endParaRPr lang="es-ES"/>
        </a:p>
      </dgm:t>
    </dgm:pt>
    <dgm:pt modelId="{3C96D77F-7AC6-43D9-9378-C4B70F95CDBF}" type="pres">
      <dgm:prSet presAssocID="{4DD46FA8-B59E-425A-9377-CDA0D1F6C0A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14105A-BCA2-459F-8BFA-6DE9C3156EE5}" type="pres">
      <dgm:prSet presAssocID="{4DD46FA8-B59E-425A-9377-CDA0D1F6C0A3}" presName="accent_4" presStyleCnt="0"/>
      <dgm:spPr/>
      <dgm:t>
        <a:bodyPr/>
        <a:lstStyle/>
        <a:p>
          <a:endParaRPr lang="es-ES"/>
        </a:p>
      </dgm:t>
    </dgm:pt>
    <dgm:pt modelId="{ACC1E4E8-4E2E-4404-94E3-1AD7579596C6}" type="pres">
      <dgm:prSet presAssocID="{4DD46FA8-B59E-425A-9377-CDA0D1F6C0A3}" presName="accentRepeatNode" presStyleLbl="solidFgAcc1" presStyleIdx="3" presStyleCnt="4"/>
      <dgm:spPr/>
      <dgm:t>
        <a:bodyPr/>
        <a:lstStyle/>
        <a:p>
          <a:endParaRPr lang="es-ES"/>
        </a:p>
      </dgm:t>
    </dgm:pt>
  </dgm:ptLst>
  <dgm:cxnLst>
    <dgm:cxn modelId="{36A44CC4-7668-4303-9676-483961EBF2A0}" type="presOf" srcId="{6637AD5F-EBDF-4603-885A-49ADC6601680}" destId="{E719EEA8-A088-4BCD-A8FA-238F4EE94674}" srcOrd="0" destOrd="0" presId="urn:microsoft.com/office/officeart/2008/layout/VerticalCurvedList"/>
    <dgm:cxn modelId="{FFB66064-FA28-4D87-AE78-5A7F9460C182}" srcId="{2F56FFF0-A4D8-45FC-8E71-0CC8BFEDE6EB}" destId="{4DD46FA8-B59E-425A-9377-CDA0D1F6C0A3}" srcOrd="3" destOrd="0" parTransId="{C0CB9965-F246-4B64-86B6-BFCFA32BD1D9}" sibTransId="{2C9AC147-4448-4662-A617-CC4A7E9F2C35}"/>
    <dgm:cxn modelId="{AD95D6F5-8335-4F08-9CD1-EAECA0A3B134}" type="presOf" srcId="{4DD46FA8-B59E-425A-9377-CDA0D1F6C0A3}" destId="{3C96D77F-7AC6-43D9-9378-C4B70F95CDBF}" srcOrd="0" destOrd="0" presId="urn:microsoft.com/office/officeart/2008/layout/VerticalCurvedList"/>
    <dgm:cxn modelId="{787F2F8B-82CC-448A-81A1-78FC10F0EF33}" srcId="{2F56FFF0-A4D8-45FC-8E71-0CC8BFEDE6EB}" destId="{BC277D77-2576-4EFB-85CC-4727F42C0D0B}" srcOrd="2" destOrd="0" parTransId="{58E66185-3CD9-4277-80B7-155740F3EFC2}" sibTransId="{F6039065-D93E-434C-985A-5CD98AAD3726}"/>
    <dgm:cxn modelId="{7783CD58-224F-4B9E-B18D-5A4881610D70}" srcId="{2F56FFF0-A4D8-45FC-8E71-0CC8BFEDE6EB}" destId="{8C1CB8C1-13BE-416A-B57E-F64DD640ED66}" srcOrd="0" destOrd="0" parTransId="{3B6AA247-1585-4D00-8E8C-63B7011CF1EA}" sibTransId="{7E4F7A8D-FA4B-4700-B0F9-033EF6FDEA6B}"/>
    <dgm:cxn modelId="{7D893E04-BB47-4B61-98F7-21B6DE157582}" type="presOf" srcId="{BC277D77-2576-4EFB-85CC-4727F42C0D0B}" destId="{C466E6D5-5644-4695-A490-B7EB64D25C13}" srcOrd="0" destOrd="0" presId="urn:microsoft.com/office/officeart/2008/layout/VerticalCurvedList"/>
    <dgm:cxn modelId="{352A5D01-223B-4A79-8E31-7BBCE0C9BC2D}" type="presOf" srcId="{2F56FFF0-A4D8-45FC-8E71-0CC8BFEDE6EB}" destId="{6AE81283-D36F-4852-A33F-EA19C4FC0CE7}" srcOrd="0" destOrd="0" presId="urn:microsoft.com/office/officeart/2008/layout/VerticalCurvedList"/>
    <dgm:cxn modelId="{5757842C-FC65-40F3-AC3E-CFA820F6A210}" srcId="{2F56FFF0-A4D8-45FC-8E71-0CC8BFEDE6EB}" destId="{6637AD5F-EBDF-4603-885A-49ADC6601680}" srcOrd="1" destOrd="0" parTransId="{E4C08918-2BAE-47DD-A53E-6B24FE86434D}" sibTransId="{D8166ECA-3BEF-4DE6-803D-FC3F98D4D305}"/>
    <dgm:cxn modelId="{800B75DB-12CB-453E-A59D-33CA4EEDD9FB}" type="presOf" srcId="{8C1CB8C1-13BE-416A-B57E-F64DD640ED66}" destId="{26A1967D-D223-42D1-B681-0801E8D625F0}" srcOrd="0" destOrd="0" presId="urn:microsoft.com/office/officeart/2008/layout/VerticalCurvedList"/>
    <dgm:cxn modelId="{2FC59C6F-0A8C-4652-8E15-3BC0AB38F976}" type="presOf" srcId="{7E4F7A8D-FA4B-4700-B0F9-033EF6FDEA6B}" destId="{FFB50722-9625-4E6D-9382-70BD1CC47921}" srcOrd="0" destOrd="0" presId="urn:microsoft.com/office/officeart/2008/layout/VerticalCurvedList"/>
    <dgm:cxn modelId="{67EC3C27-4187-4D26-965D-151FBFBAC018}" type="presParOf" srcId="{6AE81283-D36F-4852-A33F-EA19C4FC0CE7}" destId="{C17FF8E2-E00E-4751-9358-5893BA2072D6}" srcOrd="0" destOrd="0" presId="urn:microsoft.com/office/officeart/2008/layout/VerticalCurvedList"/>
    <dgm:cxn modelId="{BE6C7796-C544-4824-BB7B-49EB63F17CBE}" type="presParOf" srcId="{C17FF8E2-E00E-4751-9358-5893BA2072D6}" destId="{E0DEE588-9862-431B-BF2A-6BBB1FD26544}" srcOrd="0" destOrd="0" presId="urn:microsoft.com/office/officeart/2008/layout/VerticalCurvedList"/>
    <dgm:cxn modelId="{79A847A8-7A63-4DF3-900C-11AD6A4756A5}" type="presParOf" srcId="{E0DEE588-9862-431B-BF2A-6BBB1FD26544}" destId="{20C22EE5-2C98-433E-8234-A907EC6B32F5}" srcOrd="0" destOrd="0" presId="urn:microsoft.com/office/officeart/2008/layout/VerticalCurvedList"/>
    <dgm:cxn modelId="{4EDFC7E9-8A58-41DC-91A9-AAA4B760666B}" type="presParOf" srcId="{E0DEE588-9862-431B-BF2A-6BBB1FD26544}" destId="{FFB50722-9625-4E6D-9382-70BD1CC47921}" srcOrd="1" destOrd="0" presId="urn:microsoft.com/office/officeart/2008/layout/VerticalCurvedList"/>
    <dgm:cxn modelId="{D560BE53-7006-44BA-89B8-B9E3CAC7A228}" type="presParOf" srcId="{E0DEE588-9862-431B-BF2A-6BBB1FD26544}" destId="{CDEF20CD-3A97-49EB-A89C-4C9213849DA9}" srcOrd="2" destOrd="0" presId="urn:microsoft.com/office/officeart/2008/layout/VerticalCurvedList"/>
    <dgm:cxn modelId="{57F3FF34-56CE-4FFE-A641-72AB730FAF4D}" type="presParOf" srcId="{E0DEE588-9862-431B-BF2A-6BBB1FD26544}" destId="{1135EBF9-1159-4D67-95F8-693AB90EA2AC}" srcOrd="3" destOrd="0" presId="urn:microsoft.com/office/officeart/2008/layout/VerticalCurvedList"/>
    <dgm:cxn modelId="{238B7B7B-D24B-4BD9-A583-496C65157E27}" type="presParOf" srcId="{C17FF8E2-E00E-4751-9358-5893BA2072D6}" destId="{26A1967D-D223-42D1-B681-0801E8D625F0}" srcOrd="1" destOrd="0" presId="urn:microsoft.com/office/officeart/2008/layout/VerticalCurvedList"/>
    <dgm:cxn modelId="{340E7271-5FA9-4A9D-BFF5-90D722FA40A4}" type="presParOf" srcId="{C17FF8E2-E00E-4751-9358-5893BA2072D6}" destId="{396B134D-25E7-4D0A-B0E5-66CAFCDBEF9D}" srcOrd="2" destOrd="0" presId="urn:microsoft.com/office/officeart/2008/layout/VerticalCurvedList"/>
    <dgm:cxn modelId="{9F390F8D-9A52-4323-B847-4C5BCE9D6ADB}" type="presParOf" srcId="{396B134D-25E7-4D0A-B0E5-66CAFCDBEF9D}" destId="{D4CBB40F-7F85-4EAD-98B7-6491A199BD6D}" srcOrd="0" destOrd="0" presId="urn:microsoft.com/office/officeart/2008/layout/VerticalCurvedList"/>
    <dgm:cxn modelId="{6A8BA147-A1C9-4956-8B16-77E0CD652EA3}" type="presParOf" srcId="{C17FF8E2-E00E-4751-9358-5893BA2072D6}" destId="{E719EEA8-A088-4BCD-A8FA-238F4EE94674}" srcOrd="3" destOrd="0" presId="urn:microsoft.com/office/officeart/2008/layout/VerticalCurvedList"/>
    <dgm:cxn modelId="{FB1638BB-4AB8-43F2-8423-8D9BAD116CA9}" type="presParOf" srcId="{C17FF8E2-E00E-4751-9358-5893BA2072D6}" destId="{5A19961A-F280-4CBA-BBEB-DCC8739A8C0F}" srcOrd="4" destOrd="0" presId="urn:microsoft.com/office/officeart/2008/layout/VerticalCurvedList"/>
    <dgm:cxn modelId="{37E3E573-1955-43C5-8D13-EA1513EBB5F2}" type="presParOf" srcId="{5A19961A-F280-4CBA-BBEB-DCC8739A8C0F}" destId="{5DD7DB7E-7B50-4306-BB21-79F75F3F0A20}" srcOrd="0" destOrd="0" presId="urn:microsoft.com/office/officeart/2008/layout/VerticalCurvedList"/>
    <dgm:cxn modelId="{95DE2E3E-DF78-4F85-9048-8FB4C8400C5D}" type="presParOf" srcId="{C17FF8E2-E00E-4751-9358-5893BA2072D6}" destId="{C466E6D5-5644-4695-A490-B7EB64D25C13}" srcOrd="5" destOrd="0" presId="urn:microsoft.com/office/officeart/2008/layout/VerticalCurvedList"/>
    <dgm:cxn modelId="{8266E3BC-A19F-41E0-A214-A2D6A2CE9215}" type="presParOf" srcId="{C17FF8E2-E00E-4751-9358-5893BA2072D6}" destId="{57B8C5A1-9C14-45CF-B9A4-A099CE1DB8EA}" srcOrd="6" destOrd="0" presId="urn:microsoft.com/office/officeart/2008/layout/VerticalCurvedList"/>
    <dgm:cxn modelId="{BEFE870E-037C-4CFA-AFCA-D8576EDFA503}" type="presParOf" srcId="{57B8C5A1-9C14-45CF-B9A4-A099CE1DB8EA}" destId="{4B22BC7A-E81D-4732-BB5A-2BCC5669E1BA}" srcOrd="0" destOrd="0" presId="urn:microsoft.com/office/officeart/2008/layout/VerticalCurvedList"/>
    <dgm:cxn modelId="{20BBA7BD-2ED9-4FB0-AE90-0FA64DC6079F}" type="presParOf" srcId="{C17FF8E2-E00E-4751-9358-5893BA2072D6}" destId="{3C96D77F-7AC6-43D9-9378-C4B70F95CDBF}" srcOrd="7" destOrd="0" presId="urn:microsoft.com/office/officeart/2008/layout/VerticalCurvedList"/>
    <dgm:cxn modelId="{DD180689-7D12-4F9F-B3F8-588C8FFAD688}" type="presParOf" srcId="{C17FF8E2-E00E-4751-9358-5893BA2072D6}" destId="{9514105A-BCA2-459F-8BFA-6DE9C3156EE5}" srcOrd="8" destOrd="0" presId="urn:microsoft.com/office/officeart/2008/layout/VerticalCurvedList"/>
    <dgm:cxn modelId="{C8FE2673-5EBF-423E-B214-3B649BE20186}" type="presParOf" srcId="{9514105A-BCA2-459F-8BFA-6DE9C3156EE5}" destId="{ACC1E4E8-4E2E-4404-94E3-1AD7579596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6FFF0-A4D8-45FC-8E71-0CC8BFEDE6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BC277D77-2576-4EFB-85CC-4727F42C0D0B}">
      <dgm:prSet phldrT="[Texto]" custT="1"/>
      <dgm:spPr/>
      <dgm:t>
        <a:bodyPr/>
        <a:lstStyle/>
        <a:p>
          <a:r>
            <a:rPr lang="es-MX" sz="2400" dirty="0" smtClean="0"/>
            <a:t>Saldo de la deuda del Gobierno Central alcanzó en setiembre un 67,3% del PIB (56,3% en 2019). </a:t>
          </a:r>
          <a:endParaRPr lang="es-ES" sz="2400" dirty="0"/>
        </a:p>
      </dgm:t>
    </dgm:pt>
    <dgm:pt modelId="{F6039065-D93E-434C-985A-5CD98AAD3726}" type="sibTrans" cxnId="{787F2F8B-82CC-448A-81A1-78FC10F0EF33}">
      <dgm:prSet/>
      <dgm:spPr/>
      <dgm:t>
        <a:bodyPr/>
        <a:lstStyle/>
        <a:p>
          <a:endParaRPr lang="es-ES"/>
        </a:p>
      </dgm:t>
    </dgm:pt>
    <dgm:pt modelId="{58E66185-3CD9-4277-80B7-155740F3EFC2}" type="parTrans" cxnId="{787F2F8B-82CC-448A-81A1-78FC10F0EF33}">
      <dgm:prSet/>
      <dgm:spPr/>
      <dgm:t>
        <a:bodyPr/>
        <a:lstStyle/>
        <a:p>
          <a:endParaRPr lang="es-ES"/>
        </a:p>
      </dgm:t>
    </dgm:pt>
    <dgm:pt modelId="{7885685C-C118-42C1-80BE-FFE2FFDFB97B}">
      <dgm:prSet phldrT="[Texto]" custT="1"/>
      <dgm:spPr/>
      <dgm:t>
        <a:bodyPr/>
        <a:lstStyle/>
        <a:p>
          <a:r>
            <a:rPr lang="es-MX" sz="2400" dirty="0" smtClean="0"/>
            <a:t>Deterioro considerable en las finanzas del Gobierno</a:t>
          </a:r>
          <a:endParaRPr lang="es-ES" sz="2400" dirty="0">
            <a:latin typeface="+mn-lt"/>
          </a:endParaRPr>
        </a:p>
      </dgm:t>
    </dgm:pt>
    <dgm:pt modelId="{1BD91F7E-EF65-4468-B3D8-A085BFA995E8}" type="parTrans" cxnId="{3AB405B1-CF02-43CC-A687-D3C2C532B209}">
      <dgm:prSet/>
      <dgm:spPr/>
      <dgm:t>
        <a:bodyPr/>
        <a:lstStyle/>
        <a:p>
          <a:endParaRPr lang="es-ES"/>
        </a:p>
      </dgm:t>
    </dgm:pt>
    <dgm:pt modelId="{CB6D4F24-64C6-426E-A79F-89BFDA67F6E5}" type="sibTrans" cxnId="{3AB405B1-CF02-43CC-A687-D3C2C532B209}">
      <dgm:prSet/>
      <dgm:spPr/>
      <dgm:t>
        <a:bodyPr/>
        <a:lstStyle/>
        <a:p>
          <a:endParaRPr lang="es-ES"/>
        </a:p>
      </dgm:t>
    </dgm:pt>
    <dgm:pt modelId="{EB06B09B-B877-41FD-A8AD-57730AE125A9}">
      <dgm:prSet phldrT="[Texto]" custT="1"/>
      <dgm:spPr/>
      <dgm:t>
        <a:bodyPr/>
        <a:lstStyle/>
        <a:p>
          <a:r>
            <a:rPr lang="es-MX" sz="2400" dirty="0" smtClean="0"/>
            <a:t>Incertidumbre asociada a la forma de resolver el déficit fiscal y el crecimiento de la deuda por parte del Gobierno</a:t>
          </a:r>
          <a:endParaRPr lang="es-ES" sz="2400" dirty="0">
            <a:solidFill>
              <a:schemeClr val="tx1"/>
            </a:solidFill>
          </a:endParaRPr>
        </a:p>
      </dgm:t>
    </dgm:pt>
    <dgm:pt modelId="{684A0CD6-96A1-4310-8E0B-32BEA6046C75}" type="parTrans" cxnId="{F9917AFC-77A8-4DDC-9D77-CCD7ABF2E829}">
      <dgm:prSet/>
      <dgm:spPr/>
      <dgm:t>
        <a:bodyPr/>
        <a:lstStyle/>
        <a:p>
          <a:endParaRPr lang="es-ES"/>
        </a:p>
      </dgm:t>
    </dgm:pt>
    <dgm:pt modelId="{C4525701-5862-4AEA-AB73-0AF90D0C261C}" type="sibTrans" cxnId="{F9917AFC-77A8-4DDC-9D77-CCD7ABF2E829}">
      <dgm:prSet/>
      <dgm:spPr/>
      <dgm:t>
        <a:bodyPr/>
        <a:lstStyle/>
        <a:p>
          <a:endParaRPr lang="es-ES"/>
        </a:p>
      </dgm:t>
    </dgm:pt>
    <dgm:pt modelId="{71ACAF4A-E3DE-40AC-AB83-70444F6D5F88}">
      <dgm:prSet phldrT="[Texto]" custT="1"/>
      <dgm:spPr/>
      <dgm:t>
        <a:bodyPr/>
        <a:lstStyle/>
        <a:p>
          <a:r>
            <a:rPr lang="es-MX" sz="2400" dirty="0" smtClean="0"/>
            <a:t>Podría desencadenar en una crisis de confianza que podría llegar a impactar la estabilidad financiera del país.</a:t>
          </a:r>
          <a:endParaRPr lang="es-ES" sz="2400" dirty="0"/>
        </a:p>
      </dgm:t>
    </dgm:pt>
    <dgm:pt modelId="{B9BEA953-241B-4F25-A8B8-50FD773994E2}" type="parTrans" cxnId="{4B1A7A97-86B1-46E9-BA9A-75CA5DBE9639}">
      <dgm:prSet/>
      <dgm:spPr/>
      <dgm:t>
        <a:bodyPr/>
        <a:lstStyle/>
        <a:p>
          <a:endParaRPr lang="es-ES"/>
        </a:p>
      </dgm:t>
    </dgm:pt>
    <dgm:pt modelId="{55DDB091-F887-4B33-85C1-14A0C6340993}" type="sibTrans" cxnId="{4B1A7A97-86B1-46E9-BA9A-75CA5DBE9639}">
      <dgm:prSet/>
      <dgm:spPr/>
      <dgm:t>
        <a:bodyPr/>
        <a:lstStyle/>
        <a:p>
          <a:endParaRPr lang="es-ES"/>
        </a:p>
      </dgm:t>
    </dgm:pt>
    <dgm:pt modelId="{DC96E66E-A9AA-4A00-9B82-F6179494D1CA}" type="pres">
      <dgm:prSet presAssocID="{2F56FFF0-A4D8-45FC-8E71-0CC8BFEDE6E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A1FF76E5-2804-4424-B502-6054D2E34481}" type="pres">
      <dgm:prSet presAssocID="{2F56FFF0-A4D8-45FC-8E71-0CC8BFEDE6EB}" presName="Name1" presStyleCnt="0"/>
      <dgm:spPr/>
      <dgm:t>
        <a:bodyPr/>
        <a:lstStyle/>
        <a:p>
          <a:endParaRPr lang="es-ES"/>
        </a:p>
      </dgm:t>
    </dgm:pt>
    <dgm:pt modelId="{9F83D77B-7ED0-4E84-9145-04B6D5E0B56B}" type="pres">
      <dgm:prSet presAssocID="{2F56FFF0-A4D8-45FC-8E71-0CC8BFEDE6EB}" presName="cycle" presStyleCnt="0"/>
      <dgm:spPr/>
      <dgm:t>
        <a:bodyPr/>
        <a:lstStyle/>
        <a:p>
          <a:endParaRPr lang="es-ES"/>
        </a:p>
      </dgm:t>
    </dgm:pt>
    <dgm:pt modelId="{AC2B9594-54B8-4DF1-BC18-D03107F454EF}" type="pres">
      <dgm:prSet presAssocID="{2F56FFF0-A4D8-45FC-8E71-0CC8BFEDE6EB}" presName="srcNode" presStyleLbl="node1" presStyleIdx="0" presStyleCnt="4"/>
      <dgm:spPr/>
      <dgm:t>
        <a:bodyPr/>
        <a:lstStyle/>
        <a:p>
          <a:endParaRPr lang="es-ES"/>
        </a:p>
      </dgm:t>
    </dgm:pt>
    <dgm:pt modelId="{D18C217D-9BB2-449D-B7ED-133D8452EB48}" type="pres">
      <dgm:prSet presAssocID="{2F56FFF0-A4D8-45FC-8E71-0CC8BFEDE6EB}" presName="conn" presStyleLbl="parChTrans1D2" presStyleIdx="0" presStyleCnt="1"/>
      <dgm:spPr/>
      <dgm:t>
        <a:bodyPr/>
        <a:lstStyle/>
        <a:p>
          <a:endParaRPr lang="es-ES"/>
        </a:p>
      </dgm:t>
    </dgm:pt>
    <dgm:pt modelId="{2C6EEC9C-07A2-41FF-8FF1-B0C1695F5401}" type="pres">
      <dgm:prSet presAssocID="{2F56FFF0-A4D8-45FC-8E71-0CC8BFEDE6EB}" presName="extraNode" presStyleLbl="node1" presStyleIdx="0" presStyleCnt="4"/>
      <dgm:spPr/>
      <dgm:t>
        <a:bodyPr/>
        <a:lstStyle/>
        <a:p>
          <a:endParaRPr lang="es-ES"/>
        </a:p>
      </dgm:t>
    </dgm:pt>
    <dgm:pt modelId="{2A921915-DF37-4B77-A9F1-35ABB81E6801}" type="pres">
      <dgm:prSet presAssocID="{2F56FFF0-A4D8-45FC-8E71-0CC8BFEDE6EB}" presName="dstNode" presStyleLbl="node1" presStyleIdx="0" presStyleCnt="4"/>
      <dgm:spPr/>
      <dgm:t>
        <a:bodyPr/>
        <a:lstStyle/>
        <a:p>
          <a:endParaRPr lang="es-ES"/>
        </a:p>
      </dgm:t>
    </dgm:pt>
    <dgm:pt modelId="{4AF54DBC-F6A1-4FC9-B0B6-F02046368EC4}" type="pres">
      <dgm:prSet presAssocID="{7885685C-C118-42C1-80BE-FFE2FFDFB97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A40EBA-E5C9-4E29-939B-AF915B7D16D2}" type="pres">
      <dgm:prSet presAssocID="{7885685C-C118-42C1-80BE-FFE2FFDFB97B}" presName="accent_1" presStyleCnt="0"/>
      <dgm:spPr/>
      <dgm:t>
        <a:bodyPr/>
        <a:lstStyle/>
        <a:p>
          <a:endParaRPr lang="es-ES"/>
        </a:p>
      </dgm:t>
    </dgm:pt>
    <dgm:pt modelId="{19EB5A52-C434-44AF-8A28-4432C67AC9D9}" type="pres">
      <dgm:prSet presAssocID="{7885685C-C118-42C1-80BE-FFE2FFDFB97B}" presName="accentRepeatNode" presStyleLbl="solidFgAcc1" presStyleIdx="0" presStyleCnt="4"/>
      <dgm:spPr/>
      <dgm:t>
        <a:bodyPr/>
        <a:lstStyle/>
        <a:p>
          <a:endParaRPr lang="es-ES"/>
        </a:p>
      </dgm:t>
    </dgm:pt>
    <dgm:pt modelId="{DCB6F785-E794-462B-AAAA-99DF34331150}" type="pres">
      <dgm:prSet presAssocID="{BC277D77-2576-4EFB-85CC-4727F42C0D0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EC2FAB-4BA6-476F-A417-FE56BEC1200E}" type="pres">
      <dgm:prSet presAssocID="{BC277D77-2576-4EFB-85CC-4727F42C0D0B}" presName="accent_2" presStyleCnt="0"/>
      <dgm:spPr/>
      <dgm:t>
        <a:bodyPr/>
        <a:lstStyle/>
        <a:p>
          <a:endParaRPr lang="es-ES"/>
        </a:p>
      </dgm:t>
    </dgm:pt>
    <dgm:pt modelId="{9D94213C-CD1A-474E-81D9-F7F24E9E533C}" type="pres">
      <dgm:prSet presAssocID="{BC277D77-2576-4EFB-85CC-4727F42C0D0B}" presName="accentRepeatNode" presStyleLbl="solidFgAcc1" presStyleIdx="1" presStyleCnt="4"/>
      <dgm:spPr/>
      <dgm:t>
        <a:bodyPr/>
        <a:lstStyle/>
        <a:p>
          <a:endParaRPr lang="es-ES"/>
        </a:p>
      </dgm:t>
    </dgm:pt>
    <dgm:pt modelId="{4CE50413-8B20-491D-9CE4-6C5864B550B5}" type="pres">
      <dgm:prSet presAssocID="{EB06B09B-B877-41FD-A8AD-57730AE125A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89ACBA-995C-49C1-B8A2-47B6B96DD059}" type="pres">
      <dgm:prSet presAssocID="{EB06B09B-B877-41FD-A8AD-57730AE125A9}" presName="accent_3" presStyleCnt="0"/>
      <dgm:spPr/>
      <dgm:t>
        <a:bodyPr/>
        <a:lstStyle/>
        <a:p>
          <a:endParaRPr lang="es-ES"/>
        </a:p>
      </dgm:t>
    </dgm:pt>
    <dgm:pt modelId="{860A1283-7661-432E-85BE-B4D39F5113F6}" type="pres">
      <dgm:prSet presAssocID="{EB06B09B-B877-41FD-A8AD-57730AE125A9}" presName="accentRepeatNode" presStyleLbl="solidFgAcc1" presStyleIdx="2" presStyleCnt="4"/>
      <dgm:spPr/>
      <dgm:t>
        <a:bodyPr/>
        <a:lstStyle/>
        <a:p>
          <a:endParaRPr lang="es-ES"/>
        </a:p>
      </dgm:t>
    </dgm:pt>
    <dgm:pt modelId="{031A4CE4-B819-47D1-8533-B1FF93F27A63}" type="pres">
      <dgm:prSet presAssocID="{71ACAF4A-E3DE-40AC-AB83-70444F6D5F8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6BEE11-0DFD-4956-AB9F-28B9807EEBE7}" type="pres">
      <dgm:prSet presAssocID="{71ACAF4A-E3DE-40AC-AB83-70444F6D5F88}" presName="accent_4" presStyleCnt="0"/>
      <dgm:spPr/>
      <dgm:t>
        <a:bodyPr/>
        <a:lstStyle/>
        <a:p>
          <a:endParaRPr lang="es-ES"/>
        </a:p>
      </dgm:t>
    </dgm:pt>
    <dgm:pt modelId="{F19FB32F-8B9A-4C84-B823-1B4A6EF9EEB4}" type="pres">
      <dgm:prSet presAssocID="{71ACAF4A-E3DE-40AC-AB83-70444F6D5F88}" presName="accentRepeatNode" presStyleLbl="solidFgAcc1" presStyleIdx="3" presStyleCnt="4"/>
      <dgm:spPr/>
      <dgm:t>
        <a:bodyPr/>
        <a:lstStyle/>
        <a:p>
          <a:endParaRPr lang="es-ES"/>
        </a:p>
      </dgm:t>
    </dgm:pt>
  </dgm:ptLst>
  <dgm:cxnLst>
    <dgm:cxn modelId="{9114BF4E-4FB6-481F-BB7A-425FEA0BC47C}" type="presOf" srcId="{BC277D77-2576-4EFB-85CC-4727F42C0D0B}" destId="{DCB6F785-E794-462B-AAAA-99DF34331150}" srcOrd="0" destOrd="0" presId="urn:microsoft.com/office/officeart/2008/layout/VerticalCurvedList"/>
    <dgm:cxn modelId="{787F2F8B-82CC-448A-81A1-78FC10F0EF33}" srcId="{2F56FFF0-A4D8-45FC-8E71-0CC8BFEDE6EB}" destId="{BC277D77-2576-4EFB-85CC-4727F42C0D0B}" srcOrd="1" destOrd="0" parTransId="{58E66185-3CD9-4277-80B7-155740F3EFC2}" sibTransId="{F6039065-D93E-434C-985A-5CD98AAD3726}"/>
    <dgm:cxn modelId="{219A02A3-D159-4FA3-9E5B-25D2E0AB589B}" type="presOf" srcId="{2F56FFF0-A4D8-45FC-8E71-0CC8BFEDE6EB}" destId="{DC96E66E-A9AA-4A00-9B82-F6179494D1CA}" srcOrd="0" destOrd="0" presId="urn:microsoft.com/office/officeart/2008/layout/VerticalCurvedList"/>
    <dgm:cxn modelId="{F635AA27-E7C2-4C10-8EA5-07170CB45FF3}" type="presOf" srcId="{71ACAF4A-E3DE-40AC-AB83-70444F6D5F88}" destId="{031A4CE4-B819-47D1-8533-B1FF93F27A63}" srcOrd="0" destOrd="0" presId="urn:microsoft.com/office/officeart/2008/layout/VerticalCurvedList"/>
    <dgm:cxn modelId="{4B1A7A97-86B1-46E9-BA9A-75CA5DBE9639}" srcId="{2F56FFF0-A4D8-45FC-8E71-0CC8BFEDE6EB}" destId="{71ACAF4A-E3DE-40AC-AB83-70444F6D5F88}" srcOrd="3" destOrd="0" parTransId="{B9BEA953-241B-4F25-A8B8-50FD773994E2}" sibTransId="{55DDB091-F887-4B33-85C1-14A0C6340993}"/>
    <dgm:cxn modelId="{6A670CAD-44A9-4AF6-8157-53A3664E6BB8}" type="presOf" srcId="{CB6D4F24-64C6-426E-A79F-89BFDA67F6E5}" destId="{D18C217D-9BB2-449D-B7ED-133D8452EB48}" srcOrd="0" destOrd="0" presId="urn:microsoft.com/office/officeart/2008/layout/VerticalCurvedList"/>
    <dgm:cxn modelId="{F9917AFC-77A8-4DDC-9D77-CCD7ABF2E829}" srcId="{2F56FFF0-A4D8-45FC-8E71-0CC8BFEDE6EB}" destId="{EB06B09B-B877-41FD-A8AD-57730AE125A9}" srcOrd="2" destOrd="0" parTransId="{684A0CD6-96A1-4310-8E0B-32BEA6046C75}" sibTransId="{C4525701-5862-4AEA-AB73-0AF90D0C261C}"/>
    <dgm:cxn modelId="{3AB405B1-CF02-43CC-A687-D3C2C532B209}" srcId="{2F56FFF0-A4D8-45FC-8E71-0CC8BFEDE6EB}" destId="{7885685C-C118-42C1-80BE-FFE2FFDFB97B}" srcOrd="0" destOrd="0" parTransId="{1BD91F7E-EF65-4468-B3D8-A085BFA995E8}" sibTransId="{CB6D4F24-64C6-426E-A79F-89BFDA67F6E5}"/>
    <dgm:cxn modelId="{E0B4D3F8-044A-464E-96FB-C21564B94457}" type="presOf" srcId="{7885685C-C118-42C1-80BE-FFE2FFDFB97B}" destId="{4AF54DBC-F6A1-4FC9-B0B6-F02046368EC4}" srcOrd="0" destOrd="0" presId="urn:microsoft.com/office/officeart/2008/layout/VerticalCurvedList"/>
    <dgm:cxn modelId="{0B574144-2433-425C-8A92-BB9085A450DF}" type="presOf" srcId="{EB06B09B-B877-41FD-A8AD-57730AE125A9}" destId="{4CE50413-8B20-491D-9CE4-6C5864B550B5}" srcOrd="0" destOrd="0" presId="urn:microsoft.com/office/officeart/2008/layout/VerticalCurvedList"/>
    <dgm:cxn modelId="{D91B4948-FCD2-45F8-BEAA-AC18E9CE0025}" type="presParOf" srcId="{DC96E66E-A9AA-4A00-9B82-F6179494D1CA}" destId="{A1FF76E5-2804-4424-B502-6054D2E34481}" srcOrd="0" destOrd="0" presId="urn:microsoft.com/office/officeart/2008/layout/VerticalCurvedList"/>
    <dgm:cxn modelId="{1EE5FA58-525B-47B1-B45A-0C35405CF98A}" type="presParOf" srcId="{A1FF76E5-2804-4424-B502-6054D2E34481}" destId="{9F83D77B-7ED0-4E84-9145-04B6D5E0B56B}" srcOrd="0" destOrd="0" presId="urn:microsoft.com/office/officeart/2008/layout/VerticalCurvedList"/>
    <dgm:cxn modelId="{D7E474B1-5BA3-4C9F-8CC6-EDDF96A58022}" type="presParOf" srcId="{9F83D77B-7ED0-4E84-9145-04B6D5E0B56B}" destId="{AC2B9594-54B8-4DF1-BC18-D03107F454EF}" srcOrd="0" destOrd="0" presId="urn:microsoft.com/office/officeart/2008/layout/VerticalCurvedList"/>
    <dgm:cxn modelId="{1D55909F-A343-4070-8D63-D11EB358D17D}" type="presParOf" srcId="{9F83D77B-7ED0-4E84-9145-04B6D5E0B56B}" destId="{D18C217D-9BB2-449D-B7ED-133D8452EB48}" srcOrd="1" destOrd="0" presId="urn:microsoft.com/office/officeart/2008/layout/VerticalCurvedList"/>
    <dgm:cxn modelId="{32FD5CDE-D7F4-44D8-A80C-6C575900AE49}" type="presParOf" srcId="{9F83D77B-7ED0-4E84-9145-04B6D5E0B56B}" destId="{2C6EEC9C-07A2-41FF-8FF1-B0C1695F5401}" srcOrd="2" destOrd="0" presId="urn:microsoft.com/office/officeart/2008/layout/VerticalCurvedList"/>
    <dgm:cxn modelId="{E7BD78F2-9203-41CE-A7D1-CE93E24F32B4}" type="presParOf" srcId="{9F83D77B-7ED0-4E84-9145-04B6D5E0B56B}" destId="{2A921915-DF37-4B77-A9F1-35ABB81E6801}" srcOrd="3" destOrd="0" presId="urn:microsoft.com/office/officeart/2008/layout/VerticalCurvedList"/>
    <dgm:cxn modelId="{5DB942D5-0D60-428A-B2BD-36A250DB4EF4}" type="presParOf" srcId="{A1FF76E5-2804-4424-B502-6054D2E34481}" destId="{4AF54DBC-F6A1-4FC9-B0B6-F02046368EC4}" srcOrd="1" destOrd="0" presId="urn:microsoft.com/office/officeart/2008/layout/VerticalCurvedList"/>
    <dgm:cxn modelId="{3164DEC6-BB1A-4940-9F8D-FFDBA8B34CC8}" type="presParOf" srcId="{A1FF76E5-2804-4424-B502-6054D2E34481}" destId="{28A40EBA-E5C9-4E29-939B-AF915B7D16D2}" srcOrd="2" destOrd="0" presId="urn:microsoft.com/office/officeart/2008/layout/VerticalCurvedList"/>
    <dgm:cxn modelId="{F760CCAE-A508-49C1-A9CC-AF6C0F957F9F}" type="presParOf" srcId="{28A40EBA-E5C9-4E29-939B-AF915B7D16D2}" destId="{19EB5A52-C434-44AF-8A28-4432C67AC9D9}" srcOrd="0" destOrd="0" presId="urn:microsoft.com/office/officeart/2008/layout/VerticalCurvedList"/>
    <dgm:cxn modelId="{F72949D3-3183-4C9E-A1CB-C00ACACA544F}" type="presParOf" srcId="{A1FF76E5-2804-4424-B502-6054D2E34481}" destId="{DCB6F785-E794-462B-AAAA-99DF34331150}" srcOrd="3" destOrd="0" presId="urn:microsoft.com/office/officeart/2008/layout/VerticalCurvedList"/>
    <dgm:cxn modelId="{AA2ACD54-5A0E-419E-9F0E-44B95C97CDC9}" type="presParOf" srcId="{A1FF76E5-2804-4424-B502-6054D2E34481}" destId="{A0EC2FAB-4BA6-476F-A417-FE56BEC1200E}" srcOrd="4" destOrd="0" presId="urn:microsoft.com/office/officeart/2008/layout/VerticalCurvedList"/>
    <dgm:cxn modelId="{DA2FD35C-F30B-4197-87DC-700FD3AC347F}" type="presParOf" srcId="{A0EC2FAB-4BA6-476F-A417-FE56BEC1200E}" destId="{9D94213C-CD1A-474E-81D9-F7F24E9E533C}" srcOrd="0" destOrd="0" presId="urn:microsoft.com/office/officeart/2008/layout/VerticalCurvedList"/>
    <dgm:cxn modelId="{EC98D677-45B2-4240-8724-B0285D3AB6D1}" type="presParOf" srcId="{A1FF76E5-2804-4424-B502-6054D2E34481}" destId="{4CE50413-8B20-491D-9CE4-6C5864B550B5}" srcOrd="5" destOrd="0" presId="urn:microsoft.com/office/officeart/2008/layout/VerticalCurvedList"/>
    <dgm:cxn modelId="{C3D9AA99-32ED-486A-98C4-D3FB802D9BF7}" type="presParOf" srcId="{A1FF76E5-2804-4424-B502-6054D2E34481}" destId="{9889ACBA-995C-49C1-B8A2-47B6B96DD059}" srcOrd="6" destOrd="0" presId="urn:microsoft.com/office/officeart/2008/layout/VerticalCurvedList"/>
    <dgm:cxn modelId="{CBA784FE-5D97-4ACE-9D84-EF4AE5B4C7F0}" type="presParOf" srcId="{9889ACBA-995C-49C1-B8A2-47B6B96DD059}" destId="{860A1283-7661-432E-85BE-B4D39F5113F6}" srcOrd="0" destOrd="0" presId="urn:microsoft.com/office/officeart/2008/layout/VerticalCurvedList"/>
    <dgm:cxn modelId="{1C65535A-5270-47C3-8516-A182734946D2}" type="presParOf" srcId="{A1FF76E5-2804-4424-B502-6054D2E34481}" destId="{031A4CE4-B819-47D1-8533-B1FF93F27A63}" srcOrd="7" destOrd="0" presId="urn:microsoft.com/office/officeart/2008/layout/VerticalCurvedList"/>
    <dgm:cxn modelId="{4FEB0FAB-4A38-40BE-8BB4-2E862FFDA4BA}" type="presParOf" srcId="{A1FF76E5-2804-4424-B502-6054D2E34481}" destId="{616BEE11-0DFD-4956-AB9F-28B9807EEBE7}" srcOrd="8" destOrd="0" presId="urn:microsoft.com/office/officeart/2008/layout/VerticalCurvedList"/>
    <dgm:cxn modelId="{8F567475-485E-4C7E-94D7-84A8DB868E91}" type="presParOf" srcId="{616BEE11-0DFD-4956-AB9F-28B9807EEBE7}" destId="{F19FB32F-8B9A-4C84-B823-1B4A6EF9EE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56FFF0-A4D8-45FC-8E71-0CC8BFEDE6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BC277D77-2576-4EFB-85CC-4727F42C0D0B}">
      <dgm:prSet phldrT="[Texto]" custT="1"/>
      <dgm:spPr/>
      <dgm:t>
        <a:bodyPr/>
        <a:lstStyle/>
        <a:p>
          <a:r>
            <a:rPr lang="es-MX" sz="2400" dirty="0" smtClean="0"/>
            <a:t>Favorece el desarrollo del mercado de capitales doméstico, primario y secundario</a:t>
          </a:r>
          <a:endParaRPr lang="es-ES" sz="2400" dirty="0"/>
        </a:p>
      </dgm:t>
    </dgm:pt>
    <dgm:pt modelId="{F6039065-D93E-434C-985A-5CD98AAD3726}" type="sibTrans" cxnId="{787F2F8B-82CC-448A-81A1-78FC10F0EF33}">
      <dgm:prSet/>
      <dgm:spPr/>
      <dgm:t>
        <a:bodyPr/>
        <a:lstStyle/>
        <a:p>
          <a:endParaRPr lang="es-ES"/>
        </a:p>
      </dgm:t>
    </dgm:pt>
    <dgm:pt modelId="{58E66185-3CD9-4277-80B7-155740F3EFC2}" type="parTrans" cxnId="{787F2F8B-82CC-448A-81A1-78FC10F0EF33}">
      <dgm:prSet/>
      <dgm:spPr/>
      <dgm:t>
        <a:bodyPr/>
        <a:lstStyle/>
        <a:p>
          <a:endParaRPr lang="es-ES"/>
        </a:p>
      </dgm:t>
    </dgm:pt>
    <dgm:pt modelId="{7885685C-C118-42C1-80BE-FFE2FFDFB97B}">
      <dgm:prSet phldrT="[Texto]" custT="1"/>
      <dgm:spPr/>
      <dgm:t>
        <a:bodyPr/>
        <a:lstStyle/>
        <a:p>
          <a:r>
            <a:rPr lang="es-ES" sz="2400" dirty="0" smtClean="0"/>
            <a:t>La curva de rendimiento incide en las expectativas en la actividad económica, inflación y la política monetaria</a:t>
          </a:r>
          <a:endParaRPr lang="es-ES" sz="2400" dirty="0">
            <a:latin typeface="+mn-lt"/>
          </a:endParaRPr>
        </a:p>
      </dgm:t>
    </dgm:pt>
    <dgm:pt modelId="{1BD91F7E-EF65-4468-B3D8-A085BFA995E8}" type="parTrans" cxnId="{3AB405B1-CF02-43CC-A687-D3C2C532B209}">
      <dgm:prSet/>
      <dgm:spPr/>
      <dgm:t>
        <a:bodyPr/>
        <a:lstStyle/>
        <a:p>
          <a:endParaRPr lang="es-ES"/>
        </a:p>
      </dgm:t>
    </dgm:pt>
    <dgm:pt modelId="{CB6D4F24-64C6-426E-A79F-89BFDA67F6E5}" type="sibTrans" cxnId="{3AB405B1-CF02-43CC-A687-D3C2C532B209}">
      <dgm:prSet/>
      <dgm:spPr/>
      <dgm:t>
        <a:bodyPr/>
        <a:lstStyle/>
        <a:p>
          <a:endParaRPr lang="es-ES"/>
        </a:p>
      </dgm:t>
    </dgm:pt>
    <dgm:pt modelId="{EB06B09B-B877-41FD-A8AD-57730AE125A9}">
      <dgm:prSet phldrT="[Texto]" custT="1"/>
      <dgm:spPr/>
      <dgm:t>
        <a:bodyPr/>
        <a:lstStyle/>
        <a:p>
          <a:r>
            <a:rPr lang="es-MX" sz="2400" dirty="0" smtClean="0"/>
            <a:t>Favorece la valorización de los instrumentos financieros (de deuda y derivados). </a:t>
          </a:r>
          <a:endParaRPr lang="es-ES" sz="2400" dirty="0">
            <a:solidFill>
              <a:schemeClr val="tx1"/>
            </a:solidFill>
          </a:endParaRPr>
        </a:p>
      </dgm:t>
    </dgm:pt>
    <dgm:pt modelId="{684A0CD6-96A1-4310-8E0B-32BEA6046C75}" type="parTrans" cxnId="{F9917AFC-77A8-4DDC-9D77-CCD7ABF2E829}">
      <dgm:prSet/>
      <dgm:spPr/>
      <dgm:t>
        <a:bodyPr/>
        <a:lstStyle/>
        <a:p>
          <a:endParaRPr lang="es-ES"/>
        </a:p>
      </dgm:t>
    </dgm:pt>
    <dgm:pt modelId="{C4525701-5862-4AEA-AB73-0AF90D0C261C}" type="sibTrans" cxnId="{F9917AFC-77A8-4DDC-9D77-CCD7ABF2E829}">
      <dgm:prSet/>
      <dgm:spPr/>
      <dgm:t>
        <a:bodyPr/>
        <a:lstStyle/>
        <a:p>
          <a:endParaRPr lang="es-ES"/>
        </a:p>
      </dgm:t>
    </dgm:pt>
    <dgm:pt modelId="{DC96E66E-A9AA-4A00-9B82-F6179494D1CA}" type="pres">
      <dgm:prSet presAssocID="{2F56FFF0-A4D8-45FC-8E71-0CC8BFEDE6E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A1FF76E5-2804-4424-B502-6054D2E34481}" type="pres">
      <dgm:prSet presAssocID="{2F56FFF0-A4D8-45FC-8E71-0CC8BFEDE6EB}" presName="Name1" presStyleCnt="0"/>
      <dgm:spPr/>
      <dgm:t>
        <a:bodyPr/>
        <a:lstStyle/>
        <a:p>
          <a:endParaRPr lang="es-ES"/>
        </a:p>
      </dgm:t>
    </dgm:pt>
    <dgm:pt modelId="{9F83D77B-7ED0-4E84-9145-04B6D5E0B56B}" type="pres">
      <dgm:prSet presAssocID="{2F56FFF0-A4D8-45FC-8E71-0CC8BFEDE6EB}" presName="cycle" presStyleCnt="0"/>
      <dgm:spPr/>
      <dgm:t>
        <a:bodyPr/>
        <a:lstStyle/>
        <a:p>
          <a:endParaRPr lang="es-ES"/>
        </a:p>
      </dgm:t>
    </dgm:pt>
    <dgm:pt modelId="{AC2B9594-54B8-4DF1-BC18-D03107F454EF}" type="pres">
      <dgm:prSet presAssocID="{2F56FFF0-A4D8-45FC-8E71-0CC8BFEDE6EB}" presName="srcNode" presStyleLbl="node1" presStyleIdx="0" presStyleCnt="3"/>
      <dgm:spPr/>
      <dgm:t>
        <a:bodyPr/>
        <a:lstStyle/>
        <a:p>
          <a:endParaRPr lang="es-ES"/>
        </a:p>
      </dgm:t>
    </dgm:pt>
    <dgm:pt modelId="{D18C217D-9BB2-449D-B7ED-133D8452EB48}" type="pres">
      <dgm:prSet presAssocID="{2F56FFF0-A4D8-45FC-8E71-0CC8BFEDE6EB}" presName="conn" presStyleLbl="parChTrans1D2" presStyleIdx="0" presStyleCnt="1"/>
      <dgm:spPr/>
      <dgm:t>
        <a:bodyPr/>
        <a:lstStyle/>
        <a:p>
          <a:endParaRPr lang="es-ES"/>
        </a:p>
      </dgm:t>
    </dgm:pt>
    <dgm:pt modelId="{2C6EEC9C-07A2-41FF-8FF1-B0C1695F5401}" type="pres">
      <dgm:prSet presAssocID="{2F56FFF0-A4D8-45FC-8E71-0CC8BFEDE6EB}" presName="extraNode" presStyleLbl="node1" presStyleIdx="0" presStyleCnt="3"/>
      <dgm:spPr/>
      <dgm:t>
        <a:bodyPr/>
        <a:lstStyle/>
        <a:p>
          <a:endParaRPr lang="es-ES"/>
        </a:p>
      </dgm:t>
    </dgm:pt>
    <dgm:pt modelId="{2A921915-DF37-4B77-A9F1-35ABB81E6801}" type="pres">
      <dgm:prSet presAssocID="{2F56FFF0-A4D8-45FC-8E71-0CC8BFEDE6EB}" presName="dstNode" presStyleLbl="node1" presStyleIdx="0" presStyleCnt="3"/>
      <dgm:spPr/>
      <dgm:t>
        <a:bodyPr/>
        <a:lstStyle/>
        <a:p>
          <a:endParaRPr lang="es-ES"/>
        </a:p>
      </dgm:t>
    </dgm:pt>
    <dgm:pt modelId="{4AF54DBC-F6A1-4FC9-B0B6-F02046368EC4}" type="pres">
      <dgm:prSet presAssocID="{7885685C-C118-42C1-80BE-FFE2FFDFB9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A40EBA-E5C9-4E29-939B-AF915B7D16D2}" type="pres">
      <dgm:prSet presAssocID="{7885685C-C118-42C1-80BE-FFE2FFDFB97B}" presName="accent_1" presStyleCnt="0"/>
      <dgm:spPr/>
      <dgm:t>
        <a:bodyPr/>
        <a:lstStyle/>
        <a:p>
          <a:endParaRPr lang="es-ES"/>
        </a:p>
      </dgm:t>
    </dgm:pt>
    <dgm:pt modelId="{19EB5A52-C434-44AF-8A28-4432C67AC9D9}" type="pres">
      <dgm:prSet presAssocID="{7885685C-C118-42C1-80BE-FFE2FFDFB97B}" presName="accentRepeatNode" presStyleLbl="solidFgAcc1" presStyleIdx="0" presStyleCnt="3"/>
      <dgm:spPr/>
      <dgm:t>
        <a:bodyPr/>
        <a:lstStyle/>
        <a:p>
          <a:endParaRPr lang="es-ES"/>
        </a:p>
      </dgm:t>
    </dgm:pt>
    <dgm:pt modelId="{DCB6F785-E794-462B-AAAA-99DF34331150}" type="pres">
      <dgm:prSet presAssocID="{BC277D77-2576-4EFB-85CC-4727F42C0D0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EC2FAB-4BA6-476F-A417-FE56BEC1200E}" type="pres">
      <dgm:prSet presAssocID="{BC277D77-2576-4EFB-85CC-4727F42C0D0B}" presName="accent_2" presStyleCnt="0"/>
      <dgm:spPr/>
      <dgm:t>
        <a:bodyPr/>
        <a:lstStyle/>
        <a:p>
          <a:endParaRPr lang="es-ES"/>
        </a:p>
      </dgm:t>
    </dgm:pt>
    <dgm:pt modelId="{9D94213C-CD1A-474E-81D9-F7F24E9E533C}" type="pres">
      <dgm:prSet presAssocID="{BC277D77-2576-4EFB-85CC-4727F42C0D0B}" presName="accentRepeatNode" presStyleLbl="solidFgAcc1" presStyleIdx="1" presStyleCnt="3"/>
      <dgm:spPr/>
      <dgm:t>
        <a:bodyPr/>
        <a:lstStyle/>
        <a:p>
          <a:endParaRPr lang="es-ES"/>
        </a:p>
      </dgm:t>
    </dgm:pt>
    <dgm:pt modelId="{4CE50413-8B20-491D-9CE4-6C5864B550B5}" type="pres">
      <dgm:prSet presAssocID="{EB06B09B-B877-41FD-A8AD-57730AE125A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89ACBA-995C-49C1-B8A2-47B6B96DD059}" type="pres">
      <dgm:prSet presAssocID="{EB06B09B-B877-41FD-A8AD-57730AE125A9}" presName="accent_3" presStyleCnt="0"/>
      <dgm:spPr/>
      <dgm:t>
        <a:bodyPr/>
        <a:lstStyle/>
        <a:p>
          <a:endParaRPr lang="es-ES"/>
        </a:p>
      </dgm:t>
    </dgm:pt>
    <dgm:pt modelId="{860A1283-7661-432E-85BE-B4D39F5113F6}" type="pres">
      <dgm:prSet presAssocID="{EB06B09B-B877-41FD-A8AD-57730AE125A9}" presName="accentRepeatNode" presStyleLbl="solidFgAcc1" presStyleIdx="2" presStyleCnt="3"/>
      <dgm:spPr/>
      <dgm:t>
        <a:bodyPr/>
        <a:lstStyle/>
        <a:p>
          <a:endParaRPr lang="es-ES"/>
        </a:p>
      </dgm:t>
    </dgm:pt>
  </dgm:ptLst>
  <dgm:cxnLst>
    <dgm:cxn modelId="{9114BF4E-4FB6-481F-BB7A-425FEA0BC47C}" type="presOf" srcId="{BC277D77-2576-4EFB-85CC-4727F42C0D0B}" destId="{DCB6F785-E794-462B-AAAA-99DF34331150}" srcOrd="0" destOrd="0" presId="urn:microsoft.com/office/officeart/2008/layout/VerticalCurvedList"/>
    <dgm:cxn modelId="{787F2F8B-82CC-448A-81A1-78FC10F0EF33}" srcId="{2F56FFF0-A4D8-45FC-8E71-0CC8BFEDE6EB}" destId="{BC277D77-2576-4EFB-85CC-4727F42C0D0B}" srcOrd="1" destOrd="0" parTransId="{58E66185-3CD9-4277-80B7-155740F3EFC2}" sibTransId="{F6039065-D93E-434C-985A-5CD98AAD3726}"/>
    <dgm:cxn modelId="{219A02A3-D159-4FA3-9E5B-25D2E0AB589B}" type="presOf" srcId="{2F56FFF0-A4D8-45FC-8E71-0CC8BFEDE6EB}" destId="{DC96E66E-A9AA-4A00-9B82-F6179494D1CA}" srcOrd="0" destOrd="0" presId="urn:microsoft.com/office/officeart/2008/layout/VerticalCurvedList"/>
    <dgm:cxn modelId="{6A670CAD-44A9-4AF6-8157-53A3664E6BB8}" type="presOf" srcId="{CB6D4F24-64C6-426E-A79F-89BFDA67F6E5}" destId="{D18C217D-9BB2-449D-B7ED-133D8452EB48}" srcOrd="0" destOrd="0" presId="urn:microsoft.com/office/officeart/2008/layout/VerticalCurvedList"/>
    <dgm:cxn modelId="{F9917AFC-77A8-4DDC-9D77-CCD7ABF2E829}" srcId="{2F56FFF0-A4D8-45FC-8E71-0CC8BFEDE6EB}" destId="{EB06B09B-B877-41FD-A8AD-57730AE125A9}" srcOrd="2" destOrd="0" parTransId="{684A0CD6-96A1-4310-8E0B-32BEA6046C75}" sibTransId="{C4525701-5862-4AEA-AB73-0AF90D0C261C}"/>
    <dgm:cxn modelId="{3AB405B1-CF02-43CC-A687-D3C2C532B209}" srcId="{2F56FFF0-A4D8-45FC-8E71-0CC8BFEDE6EB}" destId="{7885685C-C118-42C1-80BE-FFE2FFDFB97B}" srcOrd="0" destOrd="0" parTransId="{1BD91F7E-EF65-4468-B3D8-A085BFA995E8}" sibTransId="{CB6D4F24-64C6-426E-A79F-89BFDA67F6E5}"/>
    <dgm:cxn modelId="{E0B4D3F8-044A-464E-96FB-C21564B94457}" type="presOf" srcId="{7885685C-C118-42C1-80BE-FFE2FFDFB97B}" destId="{4AF54DBC-F6A1-4FC9-B0B6-F02046368EC4}" srcOrd="0" destOrd="0" presId="urn:microsoft.com/office/officeart/2008/layout/VerticalCurvedList"/>
    <dgm:cxn modelId="{0B574144-2433-425C-8A92-BB9085A450DF}" type="presOf" srcId="{EB06B09B-B877-41FD-A8AD-57730AE125A9}" destId="{4CE50413-8B20-491D-9CE4-6C5864B550B5}" srcOrd="0" destOrd="0" presId="urn:microsoft.com/office/officeart/2008/layout/VerticalCurvedList"/>
    <dgm:cxn modelId="{D91B4948-FCD2-45F8-BEAA-AC18E9CE0025}" type="presParOf" srcId="{DC96E66E-A9AA-4A00-9B82-F6179494D1CA}" destId="{A1FF76E5-2804-4424-B502-6054D2E34481}" srcOrd="0" destOrd="0" presId="urn:microsoft.com/office/officeart/2008/layout/VerticalCurvedList"/>
    <dgm:cxn modelId="{1EE5FA58-525B-47B1-B45A-0C35405CF98A}" type="presParOf" srcId="{A1FF76E5-2804-4424-B502-6054D2E34481}" destId="{9F83D77B-7ED0-4E84-9145-04B6D5E0B56B}" srcOrd="0" destOrd="0" presId="urn:microsoft.com/office/officeart/2008/layout/VerticalCurvedList"/>
    <dgm:cxn modelId="{D7E474B1-5BA3-4C9F-8CC6-EDDF96A58022}" type="presParOf" srcId="{9F83D77B-7ED0-4E84-9145-04B6D5E0B56B}" destId="{AC2B9594-54B8-4DF1-BC18-D03107F454EF}" srcOrd="0" destOrd="0" presId="urn:microsoft.com/office/officeart/2008/layout/VerticalCurvedList"/>
    <dgm:cxn modelId="{1D55909F-A343-4070-8D63-D11EB358D17D}" type="presParOf" srcId="{9F83D77B-7ED0-4E84-9145-04B6D5E0B56B}" destId="{D18C217D-9BB2-449D-B7ED-133D8452EB48}" srcOrd="1" destOrd="0" presId="urn:microsoft.com/office/officeart/2008/layout/VerticalCurvedList"/>
    <dgm:cxn modelId="{32FD5CDE-D7F4-44D8-A80C-6C575900AE49}" type="presParOf" srcId="{9F83D77B-7ED0-4E84-9145-04B6D5E0B56B}" destId="{2C6EEC9C-07A2-41FF-8FF1-B0C1695F5401}" srcOrd="2" destOrd="0" presId="urn:microsoft.com/office/officeart/2008/layout/VerticalCurvedList"/>
    <dgm:cxn modelId="{E7BD78F2-9203-41CE-A7D1-CE93E24F32B4}" type="presParOf" srcId="{9F83D77B-7ED0-4E84-9145-04B6D5E0B56B}" destId="{2A921915-DF37-4B77-A9F1-35ABB81E6801}" srcOrd="3" destOrd="0" presId="urn:microsoft.com/office/officeart/2008/layout/VerticalCurvedList"/>
    <dgm:cxn modelId="{5DB942D5-0D60-428A-B2BD-36A250DB4EF4}" type="presParOf" srcId="{A1FF76E5-2804-4424-B502-6054D2E34481}" destId="{4AF54DBC-F6A1-4FC9-B0B6-F02046368EC4}" srcOrd="1" destOrd="0" presId="urn:microsoft.com/office/officeart/2008/layout/VerticalCurvedList"/>
    <dgm:cxn modelId="{3164DEC6-BB1A-4940-9F8D-FFDBA8B34CC8}" type="presParOf" srcId="{A1FF76E5-2804-4424-B502-6054D2E34481}" destId="{28A40EBA-E5C9-4E29-939B-AF915B7D16D2}" srcOrd="2" destOrd="0" presId="urn:microsoft.com/office/officeart/2008/layout/VerticalCurvedList"/>
    <dgm:cxn modelId="{F760CCAE-A508-49C1-A9CC-AF6C0F957F9F}" type="presParOf" srcId="{28A40EBA-E5C9-4E29-939B-AF915B7D16D2}" destId="{19EB5A52-C434-44AF-8A28-4432C67AC9D9}" srcOrd="0" destOrd="0" presId="urn:microsoft.com/office/officeart/2008/layout/VerticalCurvedList"/>
    <dgm:cxn modelId="{F72949D3-3183-4C9E-A1CB-C00ACACA544F}" type="presParOf" srcId="{A1FF76E5-2804-4424-B502-6054D2E34481}" destId="{DCB6F785-E794-462B-AAAA-99DF34331150}" srcOrd="3" destOrd="0" presId="urn:microsoft.com/office/officeart/2008/layout/VerticalCurvedList"/>
    <dgm:cxn modelId="{AA2ACD54-5A0E-419E-9F0E-44B95C97CDC9}" type="presParOf" srcId="{A1FF76E5-2804-4424-B502-6054D2E34481}" destId="{A0EC2FAB-4BA6-476F-A417-FE56BEC1200E}" srcOrd="4" destOrd="0" presId="urn:microsoft.com/office/officeart/2008/layout/VerticalCurvedList"/>
    <dgm:cxn modelId="{DA2FD35C-F30B-4197-87DC-700FD3AC347F}" type="presParOf" srcId="{A0EC2FAB-4BA6-476F-A417-FE56BEC1200E}" destId="{9D94213C-CD1A-474E-81D9-F7F24E9E533C}" srcOrd="0" destOrd="0" presId="urn:microsoft.com/office/officeart/2008/layout/VerticalCurvedList"/>
    <dgm:cxn modelId="{EC98D677-45B2-4240-8724-B0285D3AB6D1}" type="presParOf" srcId="{A1FF76E5-2804-4424-B502-6054D2E34481}" destId="{4CE50413-8B20-491D-9CE4-6C5864B550B5}" srcOrd="5" destOrd="0" presId="urn:microsoft.com/office/officeart/2008/layout/VerticalCurvedList"/>
    <dgm:cxn modelId="{C3D9AA99-32ED-486A-98C4-D3FB802D9BF7}" type="presParOf" srcId="{A1FF76E5-2804-4424-B502-6054D2E34481}" destId="{9889ACBA-995C-49C1-B8A2-47B6B96DD059}" srcOrd="6" destOrd="0" presId="urn:microsoft.com/office/officeart/2008/layout/VerticalCurvedList"/>
    <dgm:cxn modelId="{CBA784FE-5D97-4ACE-9D84-EF4AE5B4C7F0}" type="presParOf" srcId="{9889ACBA-995C-49C1-B8A2-47B6B96DD059}" destId="{860A1283-7661-432E-85BE-B4D39F511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583E37-9F15-4CF7-A64F-8DA655BECA10}" type="doc">
      <dgm:prSet loTypeId="urn:microsoft.com/office/officeart/2005/8/layout/hProcess7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E308504E-19CB-4CEE-BB56-BE6CCD8150CA}">
      <dgm:prSet phldrT="[Texto]" custT="1"/>
      <dgm:spPr/>
      <dgm:t>
        <a:bodyPr/>
        <a:lstStyle/>
        <a:p>
          <a:r>
            <a:rPr lang="es-ES" sz="2400" b="1" dirty="0" smtClean="0"/>
            <a:t>Datos</a:t>
          </a:r>
          <a:endParaRPr lang="es-ES" sz="2400" b="1" dirty="0"/>
        </a:p>
      </dgm:t>
    </dgm:pt>
    <dgm:pt modelId="{57D6931C-243A-4684-8F89-643BF86EF72B}" type="parTrans" cxnId="{35C4314F-A1C0-4A17-A050-8CD14427CBBB}">
      <dgm:prSet/>
      <dgm:spPr/>
      <dgm:t>
        <a:bodyPr/>
        <a:lstStyle/>
        <a:p>
          <a:endParaRPr lang="es-ES"/>
        </a:p>
      </dgm:t>
    </dgm:pt>
    <dgm:pt modelId="{8642A6AE-1B91-4AF7-91E0-C458D12D0B27}" type="sibTrans" cxnId="{35C4314F-A1C0-4A17-A050-8CD14427CBBB}">
      <dgm:prSet/>
      <dgm:spPr/>
      <dgm:t>
        <a:bodyPr/>
        <a:lstStyle/>
        <a:p>
          <a:endParaRPr lang="es-ES"/>
        </a:p>
      </dgm:t>
    </dgm:pt>
    <dgm:pt modelId="{FC32BF83-872E-4237-AA81-DCD2A086A7B1}">
      <dgm:prSet phldrT="[Texto]" custT="1"/>
      <dgm:spPr/>
      <dgm:t>
        <a:bodyPr/>
        <a:lstStyle/>
        <a:p>
          <a:r>
            <a:rPr lang="es-MX" sz="2400" dirty="0" smtClean="0"/>
            <a:t>-Rendimientos netos impuestos(colones)</a:t>
          </a:r>
          <a:endParaRPr lang="es-ES" sz="2400" dirty="0"/>
        </a:p>
      </dgm:t>
    </dgm:pt>
    <dgm:pt modelId="{AAA6C964-E8F6-455E-9183-771816248954}" type="parTrans" cxnId="{720FE0C1-B73F-4DE7-88E7-8D96EF217DDE}">
      <dgm:prSet/>
      <dgm:spPr/>
      <dgm:t>
        <a:bodyPr/>
        <a:lstStyle/>
        <a:p>
          <a:endParaRPr lang="es-ES"/>
        </a:p>
      </dgm:t>
    </dgm:pt>
    <dgm:pt modelId="{2EB0532A-9A44-4F84-8291-0F94A4B4727A}" type="sibTrans" cxnId="{720FE0C1-B73F-4DE7-88E7-8D96EF217DDE}">
      <dgm:prSet/>
      <dgm:spPr/>
      <dgm:t>
        <a:bodyPr/>
        <a:lstStyle/>
        <a:p>
          <a:endParaRPr lang="es-ES"/>
        </a:p>
      </dgm:t>
    </dgm:pt>
    <dgm:pt modelId="{F2026303-3E1D-4254-80BC-9BED97811853}">
      <dgm:prSet phldrT="[Texto]" custT="1"/>
      <dgm:spPr/>
      <dgm:t>
        <a:bodyPr/>
        <a:lstStyle/>
        <a:p>
          <a:r>
            <a:rPr lang="es-ES" sz="2400" b="1" dirty="0" smtClean="0"/>
            <a:t>Variables</a:t>
          </a:r>
          <a:endParaRPr lang="es-ES" sz="2400" b="1" dirty="0"/>
        </a:p>
      </dgm:t>
    </dgm:pt>
    <dgm:pt modelId="{AFDC0E9B-5B51-4919-8A0A-F6AC561D95A6}" type="parTrans" cxnId="{011271D5-7777-47B2-BB47-F635954811A3}">
      <dgm:prSet/>
      <dgm:spPr/>
      <dgm:t>
        <a:bodyPr/>
        <a:lstStyle/>
        <a:p>
          <a:endParaRPr lang="es-ES"/>
        </a:p>
      </dgm:t>
    </dgm:pt>
    <dgm:pt modelId="{DE947A7C-4867-4D70-8317-BA3446328C7C}" type="sibTrans" cxnId="{011271D5-7777-47B2-BB47-F635954811A3}">
      <dgm:prSet/>
      <dgm:spPr/>
      <dgm:t>
        <a:bodyPr/>
        <a:lstStyle/>
        <a:p>
          <a:endParaRPr lang="es-ES"/>
        </a:p>
      </dgm:t>
    </dgm:pt>
    <dgm:pt modelId="{7A3BDF43-0F6F-40A1-ACAF-545C282B9E51}">
      <dgm:prSet phldrT="[Texto]" custT="1"/>
      <dgm:spPr/>
      <dgm:t>
        <a:bodyPr/>
        <a:lstStyle/>
        <a:p>
          <a:r>
            <a:rPr lang="es-MX" sz="2400" dirty="0" smtClean="0"/>
            <a:t>-Para cada semana se tomaron 3600 rendimientos</a:t>
          </a:r>
        </a:p>
      </dgm:t>
    </dgm:pt>
    <dgm:pt modelId="{825256BE-0723-43C9-BCE1-C964863F1742}" type="parTrans" cxnId="{A419EBB5-B0C2-4CBF-ADAD-F0D17EF86D7B}">
      <dgm:prSet/>
      <dgm:spPr/>
      <dgm:t>
        <a:bodyPr/>
        <a:lstStyle/>
        <a:p>
          <a:endParaRPr lang="es-ES"/>
        </a:p>
      </dgm:t>
    </dgm:pt>
    <dgm:pt modelId="{84596E99-165E-4655-8355-0B910D3BA702}" type="sibTrans" cxnId="{A419EBB5-B0C2-4CBF-ADAD-F0D17EF86D7B}">
      <dgm:prSet/>
      <dgm:spPr/>
      <dgm:t>
        <a:bodyPr/>
        <a:lstStyle/>
        <a:p>
          <a:endParaRPr lang="es-ES"/>
        </a:p>
      </dgm:t>
    </dgm:pt>
    <dgm:pt modelId="{2B8E115A-C24A-4E37-8D33-629E3A9245BF}">
      <dgm:prSet phldrT="[Texto]" custT="1"/>
      <dgm:spPr/>
      <dgm:t>
        <a:bodyPr/>
        <a:lstStyle/>
        <a:p>
          <a:r>
            <a:rPr lang="es-ES" sz="2400" b="1" dirty="0" smtClean="0"/>
            <a:t>Indicador</a:t>
          </a:r>
          <a:endParaRPr lang="es-ES" sz="2400" b="1" dirty="0"/>
        </a:p>
      </dgm:t>
    </dgm:pt>
    <dgm:pt modelId="{17314103-1149-462C-93B5-09D68A3CB6DC}" type="parTrans" cxnId="{12919775-3D85-4466-BC66-792E42781795}">
      <dgm:prSet/>
      <dgm:spPr/>
      <dgm:t>
        <a:bodyPr/>
        <a:lstStyle/>
        <a:p>
          <a:endParaRPr lang="es-ES"/>
        </a:p>
      </dgm:t>
    </dgm:pt>
    <dgm:pt modelId="{1CB53659-BEEF-474E-A390-45797BDE4AA2}" type="sibTrans" cxnId="{12919775-3D85-4466-BC66-792E42781795}">
      <dgm:prSet/>
      <dgm:spPr/>
      <dgm:t>
        <a:bodyPr/>
        <a:lstStyle/>
        <a:p>
          <a:endParaRPr lang="es-ES"/>
        </a:p>
      </dgm:t>
    </dgm:pt>
    <dgm:pt modelId="{2505AF7B-3359-4D78-AEC1-AF193B4F971B}">
      <dgm:prSet phldrT="[Texto]" custT="1"/>
      <dgm:spPr/>
      <dgm:t>
        <a:bodyPr/>
        <a:lstStyle/>
        <a:p>
          <a:r>
            <a:rPr lang="es-MX" sz="2400" dirty="0" smtClean="0"/>
            <a:t>-Tres primeros componentes principales</a:t>
          </a:r>
          <a:endParaRPr lang="es-ES" sz="2400" i="0" dirty="0"/>
        </a:p>
      </dgm:t>
    </dgm:pt>
    <dgm:pt modelId="{887C8278-DA1C-4BF4-A807-057BE054D375}" type="parTrans" cxnId="{214AB801-945A-4F20-9889-5591AF8C7D11}">
      <dgm:prSet/>
      <dgm:spPr/>
      <dgm:t>
        <a:bodyPr/>
        <a:lstStyle/>
        <a:p>
          <a:endParaRPr lang="es-ES"/>
        </a:p>
      </dgm:t>
    </dgm:pt>
    <dgm:pt modelId="{4D5FFFC0-F4C2-4951-845B-9CBC8C5C7E37}" type="sibTrans" cxnId="{214AB801-945A-4F20-9889-5591AF8C7D11}">
      <dgm:prSet/>
      <dgm:spPr/>
      <dgm:t>
        <a:bodyPr/>
        <a:lstStyle/>
        <a:p>
          <a:endParaRPr lang="es-ES"/>
        </a:p>
      </dgm:t>
    </dgm:pt>
    <dgm:pt modelId="{29F8BB14-7B42-4DDD-AE41-7CFAB66B1B83}">
      <dgm:prSet phldrT="[Texto]" custT="1"/>
      <dgm:spPr/>
      <dgm:t>
        <a:bodyPr/>
        <a:lstStyle/>
        <a:p>
          <a:r>
            <a:rPr lang="es-MX" sz="2400" dirty="0" smtClean="0"/>
            <a:t>-Curva de rendimiento soberana doméstica por el BCCR</a:t>
          </a:r>
          <a:endParaRPr lang="es-ES" sz="2400" dirty="0"/>
        </a:p>
      </dgm:t>
    </dgm:pt>
    <dgm:pt modelId="{CEEFFED8-F95D-4C4A-ACCA-7FFB2A880B03}" type="parTrans" cxnId="{4182E1F4-6F9F-4286-8A9F-90B1F44A77BB}">
      <dgm:prSet/>
      <dgm:spPr/>
      <dgm:t>
        <a:bodyPr/>
        <a:lstStyle/>
        <a:p>
          <a:endParaRPr lang="es-ES"/>
        </a:p>
      </dgm:t>
    </dgm:pt>
    <dgm:pt modelId="{9E27E7FF-7DE6-442A-9B76-214838F46FCF}" type="sibTrans" cxnId="{4182E1F4-6F9F-4286-8A9F-90B1F44A77BB}">
      <dgm:prSet/>
      <dgm:spPr/>
      <dgm:t>
        <a:bodyPr/>
        <a:lstStyle/>
        <a:p>
          <a:endParaRPr lang="es-ES"/>
        </a:p>
      </dgm:t>
    </dgm:pt>
    <dgm:pt modelId="{9744E615-39D6-4104-B4B5-54CC21238145}">
      <dgm:prSet phldrT="[Texto]" custT="1"/>
      <dgm:spPr/>
      <dgm:t>
        <a:bodyPr/>
        <a:lstStyle/>
        <a:p>
          <a:r>
            <a:rPr lang="es-MX" sz="2400" dirty="0" smtClean="0"/>
            <a:t>-Observaciones </a:t>
          </a:r>
          <a:r>
            <a:rPr lang="es-MX" sz="2400" dirty="0" err="1" smtClean="0"/>
            <a:t>semanales:miércoles</a:t>
          </a:r>
          <a:r>
            <a:rPr lang="es-MX" sz="2400" dirty="0" smtClean="0"/>
            <a:t> a martes (257) </a:t>
          </a:r>
        </a:p>
        <a:p>
          <a:r>
            <a:rPr lang="es-MX" sz="2400" dirty="0" smtClean="0"/>
            <a:t>07/10/2015 al 03/11/2020</a:t>
          </a:r>
        </a:p>
        <a:p>
          <a:endParaRPr lang="es-ES" sz="2400" dirty="0"/>
        </a:p>
      </dgm:t>
    </dgm:pt>
    <dgm:pt modelId="{FDFD5162-501E-4A31-8684-C73D4F9A5377}" type="parTrans" cxnId="{B7BC31AB-DF98-463E-807B-31577747A748}">
      <dgm:prSet/>
      <dgm:spPr/>
      <dgm:t>
        <a:bodyPr/>
        <a:lstStyle/>
        <a:p>
          <a:endParaRPr lang="es-ES"/>
        </a:p>
      </dgm:t>
    </dgm:pt>
    <dgm:pt modelId="{93C9B93E-630D-46E7-96C7-E332A32561DF}" type="sibTrans" cxnId="{B7BC31AB-DF98-463E-807B-31577747A748}">
      <dgm:prSet/>
      <dgm:spPr/>
      <dgm:t>
        <a:bodyPr/>
        <a:lstStyle/>
        <a:p>
          <a:endParaRPr lang="es-ES"/>
        </a:p>
      </dgm:t>
    </dgm:pt>
    <dgm:pt modelId="{E5E5A57A-4FA7-42EC-B200-EF105C3A9CBD}">
      <dgm:prSet phldrT="[Texto]" custT="1"/>
      <dgm:spPr/>
      <dgm:t>
        <a:bodyPr/>
        <a:lstStyle/>
        <a:p>
          <a:r>
            <a:rPr lang="es-MX" sz="2400" dirty="0" smtClean="0"/>
            <a:t>-Técnica de componentes principales (ACP) </a:t>
          </a:r>
        </a:p>
      </dgm:t>
    </dgm:pt>
    <dgm:pt modelId="{E130FD22-9883-471A-AB35-8A4D61691B90}" type="parTrans" cxnId="{23B28F70-3512-4909-94AC-F84A269A4E57}">
      <dgm:prSet/>
      <dgm:spPr/>
      <dgm:t>
        <a:bodyPr/>
        <a:lstStyle/>
        <a:p>
          <a:endParaRPr lang="es-ES"/>
        </a:p>
      </dgm:t>
    </dgm:pt>
    <dgm:pt modelId="{B442B079-E2E4-4886-AD68-002AE4CC5F7E}" type="sibTrans" cxnId="{23B28F70-3512-4909-94AC-F84A269A4E57}">
      <dgm:prSet/>
      <dgm:spPr/>
      <dgm:t>
        <a:bodyPr/>
        <a:lstStyle/>
        <a:p>
          <a:endParaRPr lang="es-ES"/>
        </a:p>
      </dgm:t>
    </dgm:pt>
    <dgm:pt modelId="{CD35596E-2D34-45CE-BBD0-3C9ECFAE6A33}">
      <dgm:prSet phldrT="[Texto]" custT="1"/>
      <dgm:spPr/>
      <dgm:t>
        <a:bodyPr/>
        <a:lstStyle/>
        <a:p>
          <a:r>
            <a:rPr lang="es-MX" sz="2400" dirty="0" smtClean="0"/>
            <a:t>-Suma ponderada de los 3 primeros componentes, ponderadores: proporción de variancia explicada en cada componente.</a:t>
          </a:r>
          <a:endParaRPr lang="es-ES" sz="2400" i="0" dirty="0"/>
        </a:p>
      </dgm:t>
    </dgm:pt>
    <dgm:pt modelId="{8D7CD2E9-9E6A-4F5A-AE29-E6B530270B77}" type="parTrans" cxnId="{25E1D475-703C-49EE-83FA-CD8863C018CC}">
      <dgm:prSet/>
      <dgm:spPr/>
      <dgm:t>
        <a:bodyPr/>
        <a:lstStyle/>
        <a:p>
          <a:endParaRPr lang="es-ES"/>
        </a:p>
      </dgm:t>
    </dgm:pt>
    <dgm:pt modelId="{A7AA2C08-919C-43F8-A723-189C876C720B}" type="sibTrans" cxnId="{25E1D475-703C-49EE-83FA-CD8863C018CC}">
      <dgm:prSet/>
      <dgm:spPr/>
      <dgm:t>
        <a:bodyPr/>
        <a:lstStyle/>
        <a:p>
          <a:endParaRPr lang="es-ES"/>
        </a:p>
      </dgm:t>
    </dgm:pt>
    <dgm:pt modelId="{E637C6B2-D4C6-4560-928F-1412A83AE315}" type="pres">
      <dgm:prSet presAssocID="{14583E37-9F15-4CF7-A64F-8DA655BEC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0E04AFB-1038-48C3-B28C-17E66EF3FBE4}" type="pres">
      <dgm:prSet presAssocID="{E308504E-19CB-4CEE-BB56-BE6CCD8150C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50A2AF-4922-469C-A47D-C8C9C94EB2CE}" type="pres">
      <dgm:prSet presAssocID="{E308504E-19CB-4CEE-BB56-BE6CCD8150CA}" presName="bgRect" presStyleLbl="node1" presStyleIdx="0" presStyleCnt="3"/>
      <dgm:spPr/>
      <dgm:t>
        <a:bodyPr/>
        <a:lstStyle/>
        <a:p>
          <a:endParaRPr lang="es-ES"/>
        </a:p>
      </dgm:t>
    </dgm:pt>
    <dgm:pt modelId="{CC426901-7958-4865-AFC6-9936F88B3CF5}" type="pres">
      <dgm:prSet presAssocID="{E308504E-19CB-4CEE-BB56-BE6CCD8150C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564DC-E268-4A9B-A13B-38F83F798639}" type="pres">
      <dgm:prSet presAssocID="{E308504E-19CB-4CEE-BB56-BE6CCD8150C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96C6F-E101-4B05-A693-C8EEDD6E65A2}" type="pres">
      <dgm:prSet presAssocID="{8642A6AE-1B91-4AF7-91E0-C458D12D0B27}" presName="hSp" presStyleCnt="0"/>
      <dgm:spPr/>
      <dgm:t>
        <a:bodyPr/>
        <a:lstStyle/>
        <a:p>
          <a:endParaRPr lang="es-ES"/>
        </a:p>
      </dgm:t>
    </dgm:pt>
    <dgm:pt modelId="{5974A4FF-150D-4DF2-94D7-9AAE11BC0728}" type="pres">
      <dgm:prSet presAssocID="{8642A6AE-1B91-4AF7-91E0-C458D12D0B27}" presName="vProcSp" presStyleCnt="0"/>
      <dgm:spPr/>
      <dgm:t>
        <a:bodyPr/>
        <a:lstStyle/>
        <a:p>
          <a:endParaRPr lang="es-ES"/>
        </a:p>
      </dgm:t>
    </dgm:pt>
    <dgm:pt modelId="{C5223313-112B-465E-A5CA-7088436A3C30}" type="pres">
      <dgm:prSet presAssocID="{8642A6AE-1B91-4AF7-91E0-C458D12D0B27}" presName="vSp1" presStyleCnt="0"/>
      <dgm:spPr/>
      <dgm:t>
        <a:bodyPr/>
        <a:lstStyle/>
        <a:p>
          <a:endParaRPr lang="es-ES"/>
        </a:p>
      </dgm:t>
    </dgm:pt>
    <dgm:pt modelId="{AC326F64-4443-4D00-AF2C-7A294D8B3789}" type="pres">
      <dgm:prSet presAssocID="{8642A6AE-1B91-4AF7-91E0-C458D12D0B27}" presName="simulatedConn" presStyleLbl="solidFgAcc1" presStyleIdx="0" presStyleCnt="2"/>
      <dgm:spPr/>
      <dgm:t>
        <a:bodyPr/>
        <a:lstStyle/>
        <a:p>
          <a:endParaRPr lang="es-ES"/>
        </a:p>
      </dgm:t>
    </dgm:pt>
    <dgm:pt modelId="{6FBBE328-7181-4322-B7C2-9F18A48BD149}" type="pres">
      <dgm:prSet presAssocID="{8642A6AE-1B91-4AF7-91E0-C458D12D0B27}" presName="vSp2" presStyleCnt="0"/>
      <dgm:spPr/>
      <dgm:t>
        <a:bodyPr/>
        <a:lstStyle/>
        <a:p>
          <a:endParaRPr lang="es-ES"/>
        </a:p>
      </dgm:t>
    </dgm:pt>
    <dgm:pt modelId="{3D8A29F3-1530-45F9-8DE1-66961D813CD2}" type="pres">
      <dgm:prSet presAssocID="{8642A6AE-1B91-4AF7-91E0-C458D12D0B27}" presName="sibTrans" presStyleCnt="0"/>
      <dgm:spPr/>
      <dgm:t>
        <a:bodyPr/>
        <a:lstStyle/>
        <a:p>
          <a:endParaRPr lang="es-ES"/>
        </a:p>
      </dgm:t>
    </dgm:pt>
    <dgm:pt modelId="{DC7DD9BE-3A9D-4B23-A864-31C0E015B9FE}" type="pres">
      <dgm:prSet presAssocID="{F2026303-3E1D-4254-80BC-9BED9781185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892DD-94CB-403C-A132-3C6632891202}" type="pres">
      <dgm:prSet presAssocID="{F2026303-3E1D-4254-80BC-9BED97811853}" presName="bgRect" presStyleLbl="node1" presStyleIdx="1" presStyleCnt="3"/>
      <dgm:spPr/>
      <dgm:t>
        <a:bodyPr/>
        <a:lstStyle/>
        <a:p>
          <a:endParaRPr lang="es-ES"/>
        </a:p>
      </dgm:t>
    </dgm:pt>
    <dgm:pt modelId="{00F4E03B-A68D-4C12-BCA3-2205F708F865}" type="pres">
      <dgm:prSet presAssocID="{F2026303-3E1D-4254-80BC-9BED9781185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E58591-D094-4F89-8A3F-F4E5066CF76B}" type="pres">
      <dgm:prSet presAssocID="{F2026303-3E1D-4254-80BC-9BED9781185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9ABF4A-D5D2-497D-981F-EFBBBCFA22A5}" type="pres">
      <dgm:prSet presAssocID="{DE947A7C-4867-4D70-8317-BA3446328C7C}" presName="hSp" presStyleCnt="0"/>
      <dgm:spPr/>
      <dgm:t>
        <a:bodyPr/>
        <a:lstStyle/>
        <a:p>
          <a:endParaRPr lang="es-ES"/>
        </a:p>
      </dgm:t>
    </dgm:pt>
    <dgm:pt modelId="{1A4EABF9-9865-4583-97CF-D1829F60F47C}" type="pres">
      <dgm:prSet presAssocID="{DE947A7C-4867-4D70-8317-BA3446328C7C}" presName="vProcSp" presStyleCnt="0"/>
      <dgm:spPr/>
      <dgm:t>
        <a:bodyPr/>
        <a:lstStyle/>
        <a:p>
          <a:endParaRPr lang="es-ES"/>
        </a:p>
      </dgm:t>
    </dgm:pt>
    <dgm:pt modelId="{4E488228-868E-4A45-9595-F9493004C3A5}" type="pres">
      <dgm:prSet presAssocID="{DE947A7C-4867-4D70-8317-BA3446328C7C}" presName="vSp1" presStyleCnt="0"/>
      <dgm:spPr/>
      <dgm:t>
        <a:bodyPr/>
        <a:lstStyle/>
        <a:p>
          <a:endParaRPr lang="es-ES"/>
        </a:p>
      </dgm:t>
    </dgm:pt>
    <dgm:pt modelId="{B11B2A45-92CA-4C96-AA4E-8C4F93FC2C4B}" type="pres">
      <dgm:prSet presAssocID="{DE947A7C-4867-4D70-8317-BA3446328C7C}" presName="simulatedConn" presStyleLbl="solidFgAcc1" presStyleIdx="1" presStyleCnt="2"/>
      <dgm:spPr/>
      <dgm:t>
        <a:bodyPr/>
        <a:lstStyle/>
        <a:p>
          <a:endParaRPr lang="es-ES"/>
        </a:p>
      </dgm:t>
    </dgm:pt>
    <dgm:pt modelId="{1D192A39-BFCF-43E1-95BA-E8311043752A}" type="pres">
      <dgm:prSet presAssocID="{DE947A7C-4867-4D70-8317-BA3446328C7C}" presName="vSp2" presStyleCnt="0"/>
      <dgm:spPr/>
      <dgm:t>
        <a:bodyPr/>
        <a:lstStyle/>
        <a:p>
          <a:endParaRPr lang="es-ES"/>
        </a:p>
      </dgm:t>
    </dgm:pt>
    <dgm:pt modelId="{5D590DC3-AA1F-4153-A5B3-46D358F279A8}" type="pres">
      <dgm:prSet presAssocID="{DE947A7C-4867-4D70-8317-BA3446328C7C}" presName="sibTrans" presStyleCnt="0"/>
      <dgm:spPr/>
      <dgm:t>
        <a:bodyPr/>
        <a:lstStyle/>
        <a:p>
          <a:endParaRPr lang="es-ES"/>
        </a:p>
      </dgm:t>
    </dgm:pt>
    <dgm:pt modelId="{ABB61F43-A5A2-41A0-9DD0-1BD569B46489}" type="pres">
      <dgm:prSet presAssocID="{2B8E115A-C24A-4E37-8D33-629E3A9245B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65642B-B5E2-4346-AAE7-E359BABCBBE4}" type="pres">
      <dgm:prSet presAssocID="{2B8E115A-C24A-4E37-8D33-629E3A9245BF}" presName="bgRect" presStyleLbl="node1" presStyleIdx="2" presStyleCnt="3" custLinFactNeighborX="-239"/>
      <dgm:spPr/>
      <dgm:t>
        <a:bodyPr/>
        <a:lstStyle/>
        <a:p>
          <a:endParaRPr lang="es-ES"/>
        </a:p>
      </dgm:t>
    </dgm:pt>
    <dgm:pt modelId="{9E6B98B0-B56A-4EC9-9AAE-50E3043974D9}" type="pres">
      <dgm:prSet presAssocID="{2B8E115A-C24A-4E37-8D33-629E3A9245B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81C18C-CBFB-4B52-9CDB-553FEEAAB73A}" type="pres">
      <dgm:prSet presAssocID="{2B8E115A-C24A-4E37-8D33-629E3A9245B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82E1F4-6F9F-4286-8A9F-90B1F44A77BB}" srcId="{E308504E-19CB-4CEE-BB56-BE6CCD8150CA}" destId="{29F8BB14-7B42-4DDD-AE41-7CFAB66B1B83}" srcOrd="1" destOrd="0" parTransId="{CEEFFED8-F95D-4C4A-ACCA-7FFB2A880B03}" sibTransId="{9E27E7FF-7DE6-442A-9B76-214838F46FCF}"/>
    <dgm:cxn modelId="{8A046FD0-0939-4A70-8EA2-70031398DA46}" type="presOf" srcId="{2B8E115A-C24A-4E37-8D33-629E3A9245BF}" destId="{8765642B-B5E2-4346-AAE7-E359BABCBBE4}" srcOrd="0" destOrd="0" presId="urn:microsoft.com/office/officeart/2005/8/layout/hProcess7"/>
    <dgm:cxn modelId="{B6D8CB28-2052-4446-B672-7CAD7BBF5420}" type="presOf" srcId="{29F8BB14-7B42-4DDD-AE41-7CFAB66B1B83}" destId="{F57564DC-E268-4A9B-A13B-38F83F798639}" srcOrd="0" destOrd="1" presId="urn:microsoft.com/office/officeart/2005/8/layout/hProcess7"/>
    <dgm:cxn modelId="{BBBA25DF-2DD5-4ACA-AACB-294FBEA1E357}" type="presOf" srcId="{2B8E115A-C24A-4E37-8D33-629E3A9245BF}" destId="{9E6B98B0-B56A-4EC9-9AAE-50E3043974D9}" srcOrd="1" destOrd="0" presId="urn:microsoft.com/office/officeart/2005/8/layout/hProcess7"/>
    <dgm:cxn modelId="{5D0E92C2-E443-4C17-A458-F82A8D29B1C5}" type="presOf" srcId="{F2026303-3E1D-4254-80BC-9BED97811853}" destId="{00F4E03B-A68D-4C12-BCA3-2205F708F865}" srcOrd="1" destOrd="0" presId="urn:microsoft.com/office/officeart/2005/8/layout/hProcess7"/>
    <dgm:cxn modelId="{B7BC31AB-DF98-463E-807B-31577747A748}" srcId="{E308504E-19CB-4CEE-BB56-BE6CCD8150CA}" destId="{9744E615-39D6-4104-B4B5-54CC21238145}" srcOrd="2" destOrd="0" parTransId="{FDFD5162-501E-4A31-8684-C73D4F9A5377}" sibTransId="{93C9B93E-630D-46E7-96C7-E332A32561DF}"/>
    <dgm:cxn modelId="{25E1D475-703C-49EE-83FA-CD8863C018CC}" srcId="{2B8E115A-C24A-4E37-8D33-629E3A9245BF}" destId="{CD35596E-2D34-45CE-BBD0-3C9ECFAE6A33}" srcOrd="1" destOrd="0" parTransId="{8D7CD2E9-9E6A-4F5A-AE29-E6B530270B77}" sibTransId="{A7AA2C08-919C-43F8-A723-189C876C720B}"/>
    <dgm:cxn modelId="{3FA9F2EF-1F1C-4418-9CF4-B5953B29BEB9}" type="presOf" srcId="{E5E5A57A-4FA7-42EC-B200-EF105C3A9CBD}" destId="{5FE58591-D094-4F89-8A3F-F4E5066CF76B}" srcOrd="0" destOrd="1" presId="urn:microsoft.com/office/officeart/2005/8/layout/hProcess7"/>
    <dgm:cxn modelId="{2E6F3DBF-9396-40D4-AA43-AEF8AD0F1C13}" type="presOf" srcId="{FC32BF83-872E-4237-AA81-DCD2A086A7B1}" destId="{F57564DC-E268-4A9B-A13B-38F83F798639}" srcOrd="0" destOrd="0" presId="urn:microsoft.com/office/officeart/2005/8/layout/hProcess7"/>
    <dgm:cxn modelId="{086BE62A-493C-4435-ACBE-FE545FAFDEAF}" type="presOf" srcId="{CD35596E-2D34-45CE-BBD0-3C9ECFAE6A33}" destId="{9481C18C-CBFB-4B52-9CDB-553FEEAAB73A}" srcOrd="0" destOrd="1" presId="urn:microsoft.com/office/officeart/2005/8/layout/hProcess7"/>
    <dgm:cxn modelId="{C25BAA87-E31B-40AE-ADC3-EE1AFAC754C3}" type="presOf" srcId="{E308504E-19CB-4CEE-BB56-BE6CCD8150CA}" destId="{C350A2AF-4922-469C-A47D-C8C9C94EB2CE}" srcOrd="0" destOrd="0" presId="urn:microsoft.com/office/officeart/2005/8/layout/hProcess7"/>
    <dgm:cxn modelId="{1C62CA38-5244-4681-8934-A99C0563CF53}" type="presOf" srcId="{F2026303-3E1D-4254-80BC-9BED97811853}" destId="{B97892DD-94CB-403C-A132-3C6632891202}" srcOrd="0" destOrd="0" presId="urn:microsoft.com/office/officeart/2005/8/layout/hProcess7"/>
    <dgm:cxn modelId="{23B28F70-3512-4909-94AC-F84A269A4E57}" srcId="{F2026303-3E1D-4254-80BC-9BED97811853}" destId="{E5E5A57A-4FA7-42EC-B200-EF105C3A9CBD}" srcOrd="1" destOrd="0" parTransId="{E130FD22-9883-471A-AB35-8A4D61691B90}" sibTransId="{B442B079-E2E4-4886-AD68-002AE4CC5F7E}"/>
    <dgm:cxn modelId="{720FE0C1-B73F-4DE7-88E7-8D96EF217DDE}" srcId="{E308504E-19CB-4CEE-BB56-BE6CCD8150CA}" destId="{FC32BF83-872E-4237-AA81-DCD2A086A7B1}" srcOrd="0" destOrd="0" parTransId="{AAA6C964-E8F6-455E-9183-771816248954}" sibTransId="{2EB0532A-9A44-4F84-8291-0F94A4B4727A}"/>
    <dgm:cxn modelId="{12919775-3D85-4466-BC66-792E42781795}" srcId="{14583E37-9F15-4CF7-A64F-8DA655BECA10}" destId="{2B8E115A-C24A-4E37-8D33-629E3A9245BF}" srcOrd="2" destOrd="0" parTransId="{17314103-1149-462C-93B5-09D68A3CB6DC}" sibTransId="{1CB53659-BEEF-474E-A390-45797BDE4AA2}"/>
    <dgm:cxn modelId="{011271D5-7777-47B2-BB47-F635954811A3}" srcId="{14583E37-9F15-4CF7-A64F-8DA655BECA10}" destId="{F2026303-3E1D-4254-80BC-9BED97811853}" srcOrd="1" destOrd="0" parTransId="{AFDC0E9B-5B51-4919-8A0A-F6AC561D95A6}" sibTransId="{DE947A7C-4867-4D70-8317-BA3446328C7C}"/>
    <dgm:cxn modelId="{D43DE935-D2C7-4444-9EEE-A76BE4C2DA0D}" type="presOf" srcId="{2505AF7B-3359-4D78-AEC1-AF193B4F971B}" destId="{9481C18C-CBFB-4B52-9CDB-553FEEAAB73A}" srcOrd="0" destOrd="0" presId="urn:microsoft.com/office/officeart/2005/8/layout/hProcess7"/>
    <dgm:cxn modelId="{9E62B8E9-7472-47DF-B324-BC1C33A12859}" type="presOf" srcId="{7A3BDF43-0F6F-40A1-ACAF-545C282B9E51}" destId="{5FE58591-D094-4F89-8A3F-F4E5066CF76B}" srcOrd="0" destOrd="0" presId="urn:microsoft.com/office/officeart/2005/8/layout/hProcess7"/>
    <dgm:cxn modelId="{35B04B18-016A-4BA7-B50D-1FCCA2F53355}" type="presOf" srcId="{E308504E-19CB-4CEE-BB56-BE6CCD8150CA}" destId="{CC426901-7958-4865-AFC6-9936F88B3CF5}" srcOrd="1" destOrd="0" presId="urn:microsoft.com/office/officeart/2005/8/layout/hProcess7"/>
    <dgm:cxn modelId="{35C4314F-A1C0-4A17-A050-8CD14427CBBB}" srcId="{14583E37-9F15-4CF7-A64F-8DA655BECA10}" destId="{E308504E-19CB-4CEE-BB56-BE6CCD8150CA}" srcOrd="0" destOrd="0" parTransId="{57D6931C-243A-4684-8F89-643BF86EF72B}" sibTransId="{8642A6AE-1B91-4AF7-91E0-C458D12D0B27}"/>
    <dgm:cxn modelId="{50292EB2-F4F8-4989-9DE5-B965813C3A81}" type="presOf" srcId="{14583E37-9F15-4CF7-A64F-8DA655BECA10}" destId="{E637C6B2-D4C6-4560-928F-1412A83AE315}" srcOrd="0" destOrd="0" presId="urn:microsoft.com/office/officeart/2005/8/layout/hProcess7"/>
    <dgm:cxn modelId="{765FFC51-6437-4DDA-84BE-3FD1DC9EBAEC}" type="presOf" srcId="{9744E615-39D6-4104-B4B5-54CC21238145}" destId="{F57564DC-E268-4A9B-A13B-38F83F798639}" srcOrd="0" destOrd="2" presId="urn:microsoft.com/office/officeart/2005/8/layout/hProcess7"/>
    <dgm:cxn modelId="{A419EBB5-B0C2-4CBF-ADAD-F0D17EF86D7B}" srcId="{F2026303-3E1D-4254-80BC-9BED97811853}" destId="{7A3BDF43-0F6F-40A1-ACAF-545C282B9E51}" srcOrd="0" destOrd="0" parTransId="{825256BE-0723-43C9-BCE1-C964863F1742}" sibTransId="{84596E99-165E-4655-8355-0B910D3BA702}"/>
    <dgm:cxn modelId="{214AB801-945A-4F20-9889-5591AF8C7D11}" srcId="{2B8E115A-C24A-4E37-8D33-629E3A9245BF}" destId="{2505AF7B-3359-4D78-AEC1-AF193B4F971B}" srcOrd="0" destOrd="0" parTransId="{887C8278-DA1C-4BF4-A807-057BE054D375}" sibTransId="{4D5FFFC0-F4C2-4951-845B-9CBC8C5C7E37}"/>
    <dgm:cxn modelId="{BE50E623-BEE8-43F6-B6B1-1EC89DE23BF7}" type="presParOf" srcId="{E637C6B2-D4C6-4560-928F-1412A83AE315}" destId="{C0E04AFB-1038-48C3-B28C-17E66EF3FBE4}" srcOrd="0" destOrd="0" presId="urn:microsoft.com/office/officeart/2005/8/layout/hProcess7"/>
    <dgm:cxn modelId="{57351211-9A2B-42F9-B874-11F5403B0DF7}" type="presParOf" srcId="{C0E04AFB-1038-48C3-B28C-17E66EF3FBE4}" destId="{C350A2AF-4922-469C-A47D-C8C9C94EB2CE}" srcOrd="0" destOrd="0" presId="urn:microsoft.com/office/officeart/2005/8/layout/hProcess7"/>
    <dgm:cxn modelId="{572FA83B-7A47-4D78-AD7D-D950EC32987F}" type="presParOf" srcId="{C0E04AFB-1038-48C3-B28C-17E66EF3FBE4}" destId="{CC426901-7958-4865-AFC6-9936F88B3CF5}" srcOrd="1" destOrd="0" presId="urn:microsoft.com/office/officeart/2005/8/layout/hProcess7"/>
    <dgm:cxn modelId="{8B8295DA-9A84-4CF3-B23F-E18A124EAB5B}" type="presParOf" srcId="{C0E04AFB-1038-48C3-B28C-17E66EF3FBE4}" destId="{F57564DC-E268-4A9B-A13B-38F83F798639}" srcOrd="2" destOrd="0" presId="urn:microsoft.com/office/officeart/2005/8/layout/hProcess7"/>
    <dgm:cxn modelId="{F1F66BB1-25AC-4DC2-A96F-EDD4B9C4FD1D}" type="presParOf" srcId="{E637C6B2-D4C6-4560-928F-1412A83AE315}" destId="{87B96C6F-E101-4B05-A693-C8EEDD6E65A2}" srcOrd="1" destOrd="0" presId="urn:microsoft.com/office/officeart/2005/8/layout/hProcess7"/>
    <dgm:cxn modelId="{A033BD47-9BB7-42B6-AFC6-704114E2B068}" type="presParOf" srcId="{E637C6B2-D4C6-4560-928F-1412A83AE315}" destId="{5974A4FF-150D-4DF2-94D7-9AAE11BC0728}" srcOrd="2" destOrd="0" presId="urn:microsoft.com/office/officeart/2005/8/layout/hProcess7"/>
    <dgm:cxn modelId="{C11B42B5-06E2-400B-B849-A61B26BC4330}" type="presParOf" srcId="{5974A4FF-150D-4DF2-94D7-9AAE11BC0728}" destId="{C5223313-112B-465E-A5CA-7088436A3C30}" srcOrd="0" destOrd="0" presId="urn:microsoft.com/office/officeart/2005/8/layout/hProcess7"/>
    <dgm:cxn modelId="{C42EA931-C653-4A1B-9931-0202ED931E4A}" type="presParOf" srcId="{5974A4FF-150D-4DF2-94D7-9AAE11BC0728}" destId="{AC326F64-4443-4D00-AF2C-7A294D8B3789}" srcOrd="1" destOrd="0" presId="urn:microsoft.com/office/officeart/2005/8/layout/hProcess7"/>
    <dgm:cxn modelId="{8E8A00D6-924B-47D8-B709-52473F4C18CB}" type="presParOf" srcId="{5974A4FF-150D-4DF2-94D7-9AAE11BC0728}" destId="{6FBBE328-7181-4322-B7C2-9F18A48BD149}" srcOrd="2" destOrd="0" presId="urn:microsoft.com/office/officeart/2005/8/layout/hProcess7"/>
    <dgm:cxn modelId="{E7435CDC-9F77-46F2-89A2-EDCDB0BC374A}" type="presParOf" srcId="{E637C6B2-D4C6-4560-928F-1412A83AE315}" destId="{3D8A29F3-1530-45F9-8DE1-66961D813CD2}" srcOrd="3" destOrd="0" presId="urn:microsoft.com/office/officeart/2005/8/layout/hProcess7"/>
    <dgm:cxn modelId="{E98E41F2-B5B4-43B2-BD5C-4F38726A2F34}" type="presParOf" srcId="{E637C6B2-D4C6-4560-928F-1412A83AE315}" destId="{DC7DD9BE-3A9D-4B23-A864-31C0E015B9FE}" srcOrd="4" destOrd="0" presId="urn:microsoft.com/office/officeart/2005/8/layout/hProcess7"/>
    <dgm:cxn modelId="{B0F8D9DC-9A9B-4F15-B14A-413211864327}" type="presParOf" srcId="{DC7DD9BE-3A9D-4B23-A864-31C0E015B9FE}" destId="{B97892DD-94CB-403C-A132-3C6632891202}" srcOrd="0" destOrd="0" presId="urn:microsoft.com/office/officeart/2005/8/layout/hProcess7"/>
    <dgm:cxn modelId="{09D68453-A7FF-4CE2-BF24-08E06CFA5BE6}" type="presParOf" srcId="{DC7DD9BE-3A9D-4B23-A864-31C0E015B9FE}" destId="{00F4E03B-A68D-4C12-BCA3-2205F708F865}" srcOrd="1" destOrd="0" presId="urn:microsoft.com/office/officeart/2005/8/layout/hProcess7"/>
    <dgm:cxn modelId="{F09089EB-DFEC-49A2-9E74-270138442E24}" type="presParOf" srcId="{DC7DD9BE-3A9D-4B23-A864-31C0E015B9FE}" destId="{5FE58591-D094-4F89-8A3F-F4E5066CF76B}" srcOrd="2" destOrd="0" presId="urn:microsoft.com/office/officeart/2005/8/layout/hProcess7"/>
    <dgm:cxn modelId="{571C2467-313F-416C-A66B-E12F03CC66BF}" type="presParOf" srcId="{E637C6B2-D4C6-4560-928F-1412A83AE315}" destId="{1A9ABF4A-D5D2-497D-981F-EFBBBCFA22A5}" srcOrd="5" destOrd="0" presId="urn:microsoft.com/office/officeart/2005/8/layout/hProcess7"/>
    <dgm:cxn modelId="{99EA0249-334D-404B-A965-D149566FD469}" type="presParOf" srcId="{E637C6B2-D4C6-4560-928F-1412A83AE315}" destId="{1A4EABF9-9865-4583-97CF-D1829F60F47C}" srcOrd="6" destOrd="0" presId="urn:microsoft.com/office/officeart/2005/8/layout/hProcess7"/>
    <dgm:cxn modelId="{D24E1E73-BBE1-4CD6-AC4F-EECF7218CC3A}" type="presParOf" srcId="{1A4EABF9-9865-4583-97CF-D1829F60F47C}" destId="{4E488228-868E-4A45-9595-F9493004C3A5}" srcOrd="0" destOrd="0" presId="urn:microsoft.com/office/officeart/2005/8/layout/hProcess7"/>
    <dgm:cxn modelId="{38A3AD17-E412-4477-A625-33FA125E8839}" type="presParOf" srcId="{1A4EABF9-9865-4583-97CF-D1829F60F47C}" destId="{B11B2A45-92CA-4C96-AA4E-8C4F93FC2C4B}" srcOrd="1" destOrd="0" presId="urn:microsoft.com/office/officeart/2005/8/layout/hProcess7"/>
    <dgm:cxn modelId="{EA60734D-82C8-4D96-8C36-B0D65F9D99CC}" type="presParOf" srcId="{1A4EABF9-9865-4583-97CF-D1829F60F47C}" destId="{1D192A39-BFCF-43E1-95BA-E8311043752A}" srcOrd="2" destOrd="0" presId="urn:microsoft.com/office/officeart/2005/8/layout/hProcess7"/>
    <dgm:cxn modelId="{BD5A9250-06CC-47B4-BDE3-775C011B0F9A}" type="presParOf" srcId="{E637C6B2-D4C6-4560-928F-1412A83AE315}" destId="{5D590DC3-AA1F-4153-A5B3-46D358F279A8}" srcOrd="7" destOrd="0" presId="urn:microsoft.com/office/officeart/2005/8/layout/hProcess7"/>
    <dgm:cxn modelId="{456180B4-2CA8-4C92-989D-5FC4BA884B55}" type="presParOf" srcId="{E637C6B2-D4C6-4560-928F-1412A83AE315}" destId="{ABB61F43-A5A2-41A0-9DD0-1BD569B46489}" srcOrd="8" destOrd="0" presId="urn:microsoft.com/office/officeart/2005/8/layout/hProcess7"/>
    <dgm:cxn modelId="{8A2145BE-F9F6-452E-B3B6-DE9A46671AD4}" type="presParOf" srcId="{ABB61F43-A5A2-41A0-9DD0-1BD569B46489}" destId="{8765642B-B5E2-4346-AAE7-E359BABCBBE4}" srcOrd="0" destOrd="0" presId="urn:microsoft.com/office/officeart/2005/8/layout/hProcess7"/>
    <dgm:cxn modelId="{B9DF1960-B1CC-4B5E-B7A1-7900FE73F1A6}" type="presParOf" srcId="{ABB61F43-A5A2-41A0-9DD0-1BD569B46489}" destId="{9E6B98B0-B56A-4EC9-9AAE-50E3043974D9}" srcOrd="1" destOrd="0" presId="urn:microsoft.com/office/officeart/2005/8/layout/hProcess7"/>
    <dgm:cxn modelId="{DCA06FCD-2611-47CC-9ACD-730DC734E8EB}" type="presParOf" srcId="{ABB61F43-A5A2-41A0-9DD0-1BD569B46489}" destId="{9481C18C-CBFB-4B52-9CDB-553FEEAAB73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83E37-9F15-4CF7-A64F-8DA655BECA10}" type="doc">
      <dgm:prSet loTypeId="urn:microsoft.com/office/officeart/2005/8/layout/hProcess7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E308504E-19CB-4CEE-BB56-BE6CCD8150CA}">
      <dgm:prSet phldrT="[Texto]" custT="1"/>
      <dgm:spPr/>
      <dgm:t>
        <a:bodyPr/>
        <a:lstStyle/>
        <a:p>
          <a:r>
            <a:rPr lang="es-ES" sz="2400" b="1" dirty="0" smtClean="0"/>
            <a:t>Indicador</a:t>
          </a:r>
          <a:endParaRPr lang="es-ES" sz="2400" b="1" dirty="0"/>
        </a:p>
      </dgm:t>
    </dgm:pt>
    <dgm:pt modelId="{57D6931C-243A-4684-8F89-643BF86EF72B}" type="parTrans" cxnId="{35C4314F-A1C0-4A17-A050-8CD14427CBBB}">
      <dgm:prSet/>
      <dgm:spPr/>
      <dgm:t>
        <a:bodyPr/>
        <a:lstStyle/>
        <a:p>
          <a:endParaRPr lang="es-ES"/>
        </a:p>
      </dgm:t>
    </dgm:pt>
    <dgm:pt modelId="{8642A6AE-1B91-4AF7-91E0-C458D12D0B27}" type="sibTrans" cxnId="{35C4314F-A1C0-4A17-A050-8CD14427CBBB}">
      <dgm:prSet/>
      <dgm:spPr/>
      <dgm:t>
        <a:bodyPr/>
        <a:lstStyle/>
        <a:p>
          <a:endParaRPr lang="es-ES"/>
        </a:p>
      </dgm:t>
    </dgm:pt>
    <dgm:pt modelId="{FC32BF83-872E-4237-AA81-DCD2A086A7B1}">
      <dgm:prSet phldrT="[Texto]" custT="1"/>
      <dgm:spPr/>
      <dgm:t>
        <a:bodyPr/>
        <a:lstStyle/>
        <a:p>
          <a:r>
            <a:rPr lang="es-MX" sz="2400" dirty="0" smtClean="0"/>
            <a:t>-Se estandarizó para una mejor interpretación</a:t>
          </a:r>
          <a:endParaRPr lang="es-ES" sz="2400" dirty="0"/>
        </a:p>
      </dgm:t>
    </dgm:pt>
    <dgm:pt modelId="{AAA6C964-E8F6-455E-9183-771816248954}" type="parTrans" cxnId="{720FE0C1-B73F-4DE7-88E7-8D96EF217DDE}">
      <dgm:prSet/>
      <dgm:spPr/>
      <dgm:t>
        <a:bodyPr/>
        <a:lstStyle/>
        <a:p>
          <a:endParaRPr lang="es-ES"/>
        </a:p>
      </dgm:t>
    </dgm:pt>
    <dgm:pt modelId="{2EB0532A-9A44-4F84-8291-0F94A4B4727A}" type="sibTrans" cxnId="{720FE0C1-B73F-4DE7-88E7-8D96EF217DDE}">
      <dgm:prSet/>
      <dgm:spPr/>
      <dgm:t>
        <a:bodyPr/>
        <a:lstStyle/>
        <a:p>
          <a:endParaRPr lang="es-ES"/>
        </a:p>
      </dgm:t>
    </dgm:pt>
    <dgm:pt modelId="{F2026303-3E1D-4254-80BC-9BED97811853}">
      <dgm:prSet phldrT="[Texto]" custT="1"/>
      <dgm:spPr/>
      <dgm:t>
        <a:bodyPr/>
        <a:lstStyle/>
        <a:p>
          <a:r>
            <a:rPr lang="es-ES" sz="2400" b="1" dirty="0" smtClean="0"/>
            <a:t>Validación</a:t>
          </a:r>
          <a:endParaRPr lang="es-ES" sz="2400" b="1" dirty="0"/>
        </a:p>
      </dgm:t>
    </dgm:pt>
    <dgm:pt modelId="{AFDC0E9B-5B51-4919-8A0A-F6AC561D95A6}" type="parTrans" cxnId="{011271D5-7777-47B2-BB47-F635954811A3}">
      <dgm:prSet/>
      <dgm:spPr/>
      <dgm:t>
        <a:bodyPr/>
        <a:lstStyle/>
        <a:p>
          <a:endParaRPr lang="es-ES"/>
        </a:p>
      </dgm:t>
    </dgm:pt>
    <dgm:pt modelId="{DE947A7C-4867-4D70-8317-BA3446328C7C}" type="sibTrans" cxnId="{011271D5-7777-47B2-BB47-F635954811A3}">
      <dgm:prSet/>
      <dgm:spPr/>
      <dgm:t>
        <a:bodyPr/>
        <a:lstStyle/>
        <a:p>
          <a:endParaRPr lang="es-ES"/>
        </a:p>
      </dgm:t>
    </dgm:pt>
    <dgm:pt modelId="{7A3BDF43-0F6F-40A1-ACAF-545C282B9E51}">
      <dgm:prSet phldrT="[Texto]" custT="1"/>
      <dgm:spPr/>
      <dgm:t>
        <a:bodyPr/>
        <a:lstStyle/>
        <a:p>
          <a:r>
            <a:rPr lang="es-MX" sz="2400" dirty="0" smtClean="0"/>
            <a:t>-M</a:t>
          </a:r>
          <a:r>
            <a:rPr lang="es-ES" sz="2400" dirty="0" err="1" smtClean="0"/>
            <a:t>edidas</a:t>
          </a:r>
          <a:r>
            <a:rPr lang="es-ES" sz="2400" dirty="0" smtClean="0"/>
            <a:t> de ajuste con la curva de la mediana de los rendimientos</a:t>
          </a:r>
        </a:p>
        <a:p>
          <a:r>
            <a:rPr lang="es-MX" sz="2400" dirty="0" smtClean="0"/>
            <a:t>-E</a:t>
          </a:r>
          <a:r>
            <a:rPr lang="es-ES" sz="2400" dirty="0" err="1" smtClean="0"/>
            <a:t>scenarios</a:t>
          </a:r>
          <a:r>
            <a:rPr lang="es-ES" sz="2400" dirty="0" smtClean="0"/>
            <a:t>: </a:t>
          </a:r>
        </a:p>
        <a:p>
          <a:r>
            <a:rPr lang="es-ES" sz="2400" dirty="0" smtClean="0"/>
            <a:t>Comportamiento Indicador, comportamiento de las curvas ,</a:t>
          </a:r>
        </a:p>
        <a:p>
          <a:r>
            <a:rPr lang="es-ES" sz="2400" dirty="0" smtClean="0"/>
            <a:t>factores no observables.</a:t>
          </a:r>
          <a:endParaRPr lang="es-MX" sz="2400" dirty="0" smtClean="0"/>
        </a:p>
      </dgm:t>
    </dgm:pt>
    <dgm:pt modelId="{825256BE-0723-43C9-BCE1-C964863F1742}" type="parTrans" cxnId="{A419EBB5-B0C2-4CBF-ADAD-F0D17EF86D7B}">
      <dgm:prSet/>
      <dgm:spPr/>
      <dgm:t>
        <a:bodyPr/>
        <a:lstStyle/>
        <a:p>
          <a:endParaRPr lang="es-ES"/>
        </a:p>
      </dgm:t>
    </dgm:pt>
    <dgm:pt modelId="{84596E99-165E-4655-8355-0B910D3BA702}" type="sibTrans" cxnId="{A419EBB5-B0C2-4CBF-ADAD-F0D17EF86D7B}">
      <dgm:prSet/>
      <dgm:spPr/>
      <dgm:t>
        <a:bodyPr/>
        <a:lstStyle/>
        <a:p>
          <a:endParaRPr lang="es-ES"/>
        </a:p>
      </dgm:t>
    </dgm:pt>
    <dgm:pt modelId="{2B8E115A-C24A-4E37-8D33-629E3A9245BF}">
      <dgm:prSet phldrT="[Texto]" custT="1"/>
      <dgm:spPr/>
      <dgm:t>
        <a:bodyPr/>
        <a:lstStyle/>
        <a:p>
          <a:r>
            <a:rPr lang="es-ES" sz="2400" b="1" dirty="0" smtClean="0"/>
            <a:t>Calibración</a:t>
          </a:r>
          <a:endParaRPr lang="es-ES" sz="2400" b="1" dirty="0"/>
        </a:p>
      </dgm:t>
    </dgm:pt>
    <dgm:pt modelId="{17314103-1149-462C-93B5-09D68A3CB6DC}" type="parTrans" cxnId="{12919775-3D85-4466-BC66-792E42781795}">
      <dgm:prSet/>
      <dgm:spPr/>
      <dgm:t>
        <a:bodyPr/>
        <a:lstStyle/>
        <a:p>
          <a:endParaRPr lang="es-ES"/>
        </a:p>
      </dgm:t>
    </dgm:pt>
    <dgm:pt modelId="{1CB53659-BEEF-474E-A390-45797BDE4AA2}" type="sibTrans" cxnId="{12919775-3D85-4466-BC66-792E42781795}">
      <dgm:prSet/>
      <dgm:spPr/>
      <dgm:t>
        <a:bodyPr/>
        <a:lstStyle/>
        <a:p>
          <a:endParaRPr lang="es-ES"/>
        </a:p>
      </dgm:t>
    </dgm:pt>
    <dgm:pt modelId="{2505AF7B-3359-4D78-AEC1-AF193B4F971B}">
      <dgm:prSet phldrT="[Texto]" custT="1"/>
      <dgm:spPr/>
      <dgm:t>
        <a:bodyPr/>
        <a:lstStyle/>
        <a:p>
          <a:endParaRPr lang="es-ES" sz="2400" i="0" dirty="0"/>
        </a:p>
      </dgm:t>
    </dgm:pt>
    <dgm:pt modelId="{887C8278-DA1C-4BF4-A807-057BE054D375}" type="parTrans" cxnId="{214AB801-945A-4F20-9889-5591AF8C7D11}">
      <dgm:prSet/>
      <dgm:spPr/>
      <dgm:t>
        <a:bodyPr/>
        <a:lstStyle/>
        <a:p>
          <a:endParaRPr lang="es-ES"/>
        </a:p>
      </dgm:t>
    </dgm:pt>
    <dgm:pt modelId="{4D5FFFC0-F4C2-4951-845B-9CBC8C5C7E37}" type="sibTrans" cxnId="{214AB801-945A-4F20-9889-5591AF8C7D11}">
      <dgm:prSet/>
      <dgm:spPr/>
      <dgm:t>
        <a:bodyPr/>
        <a:lstStyle/>
        <a:p>
          <a:endParaRPr lang="es-ES"/>
        </a:p>
      </dgm:t>
    </dgm:pt>
    <dgm:pt modelId="{9744E615-39D6-4104-B4B5-54CC21238145}">
      <dgm:prSet phldrT="[Texto]" custT="1"/>
      <dgm:spPr/>
      <dgm:t>
        <a:bodyPr/>
        <a:lstStyle/>
        <a:p>
          <a:endParaRPr lang="es-ES" sz="2400" dirty="0"/>
        </a:p>
      </dgm:t>
    </dgm:pt>
    <dgm:pt modelId="{FDFD5162-501E-4A31-8684-C73D4F9A5377}" type="parTrans" cxnId="{B7BC31AB-DF98-463E-807B-31577747A748}">
      <dgm:prSet/>
      <dgm:spPr/>
      <dgm:t>
        <a:bodyPr/>
        <a:lstStyle/>
        <a:p>
          <a:endParaRPr lang="es-ES"/>
        </a:p>
      </dgm:t>
    </dgm:pt>
    <dgm:pt modelId="{93C9B93E-630D-46E7-96C7-E332A32561DF}" type="sibTrans" cxnId="{B7BC31AB-DF98-463E-807B-31577747A748}">
      <dgm:prSet/>
      <dgm:spPr/>
      <dgm:t>
        <a:bodyPr/>
        <a:lstStyle/>
        <a:p>
          <a:endParaRPr lang="es-ES"/>
        </a:p>
      </dgm:t>
    </dgm:pt>
    <dgm:pt modelId="{E637C6B2-D4C6-4560-928F-1412A83AE315}" type="pres">
      <dgm:prSet presAssocID="{14583E37-9F15-4CF7-A64F-8DA655BEC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0E04AFB-1038-48C3-B28C-17E66EF3FBE4}" type="pres">
      <dgm:prSet presAssocID="{E308504E-19CB-4CEE-BB56-BE6CCD8150C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50A2AF-4922-469C-A47D-C8C9C94EB2CE}" type="pres">
      <dgm:prSet presAssocID="{E308504E-19CB-4CEE-BB56-BE6CCD8150CA}" presName="bgRect" presStyleLbl="node1" presStyleIdx="0" presStyleCnt="3"/>
      <dgm:spPr/>
      <dgm:t>
        <a:bodyPr/>
        <a:lstStyle/>
        <a:p>
          <a:endParaRPr lang="es-ES"/>
        </a:p>
      </dgm:t>
    </dgm:pt>
    <dgm:pt modelId="{CC426901-7958-4865-AFC6-9936F88B3CF5}" type="pres">
      <dgm:prSet presAssocID="{E308504E-19CB-4CEE-BB56-BE6CCD8150C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564DC-E268-4A9B-A13B-38F83F798639}" type="pres">
      <dgm:prSet presAssocID="{E308504E-19CB-4CEE-BB56-BE6CCD8150C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96C6F-E101-4B05-A693-C8EEDD6E65A2}" type="pres">
      <dgm:prSet presAssocID="{8642A6AE-1B91-4AF7-91E0-C458D12D0B27}" presName="hSp" presStyleCnt="0"/>
      <dgm:spPr/>
      <dgm:t>
        <a:bodyPr/>
        <a:lstStyle/>
        <a:p>
          <a:endParaRPr lang="es-ES"/>
        </a:p>
      </dgm:t>
    </dgm:pt>
    <dgm:pt modelId="{5974A4FF-150D-4DF2-94D7-9AAE11BC0728}" type="pres">
      <dgm:prSet presAssocID="{8642A6AE-1B91-4AF7-91E0-C458D12D0B27}" presName="vProcSp" presStyleCnt="0"/>
      <dgm:spPr/>
      <dgm:t>
        <a:bodyPr/>
        <a:lstStyle/>
        <a:p>
          <a:endParaRPr lang="es-ES"/>
        </a:p>
      </dgm:t>
    </dgm:pt>
    <dgm:pt modelId="{C5223313-112B-465E-A5CA-7088436A3C30}" type="pres">
      <dgm:prSet presAssocID="{8642A6AE-1B91-4AF7-91E0-C458D12D0B27}" presName="vSp1" presStyleCnt="0"/>
      <dgm:spPr/>
      <dgm:t>
        <a:bodyPr/>
        <a:lstStyle/>
        <a:p>
          <a:endParaRPr lang="es-ES"/>
        </a:p>
      </dgm:t>
    </dgm:pt>
    <dgm:pt modelId="{AC326F64-4443-4D00-AF2C-7A294D8B3789}" type="pres">
      <dgm:prSet presAssocID="{8642A6AE-1B91-4AF7-91E0-C458D12D0B27}" presName="simulatedConn" presStyleLbl="solidFgAcc1" presStyleIdx="0" presStyleCnt="2"/>
      <dgm:spPr/>
      <dgm:t>
        <a:bodyPr/>
        <a:lstStyle/>
        <a:p>
          <a:endParaRPr lang="es-ES"/>
        </a:p>
      </dgm:t>
    </dgm:pt>
    <dgm:pt modelId="{6FBBE328-7181-4322-B7C2-9F18A48BD149}" type="pres">
      <dgm:prSet presAssocID="{8642A6AE-1B91-4AF7-91E0-C458D12D0B27}" presName="vSp2" presStyleCnt="0"/>
      <dgm:spPr/>
      <dgm:t>
        <a:bodyPr/>
        <a:lstStyle/>
        <a:p>
          <a:endParaRPr lang="es-ES"/>
        </a:p>
      </dgm:t>
    </dgm:pt>
    <dgm:pt modelId="{3D8A29F3-1530-45F9-8DE1-66961D813CD2}" type="pres">
      <dgm:prSet presAssocID="{8642A6AE-1B91-4AF7-91E0-C458D12D0B27}" presName="sibTrans" presStyleCnt="0"/>
      <dgm:spPr/>
      <dgm:t>
        <a:bodyPr/>
        <a:lstStyle/>
        <a:p>
          <a:endParaRPr lang="es-ES"/>
        </a:p>
      </dgm:t>
    </dgm:pt>
    <dgm:pt modelId="{DC7DD9BE-3A9D-4B23-A864-31C0E015B9FE}" type="pres">
      <dgm:prSet presAssocID="{F2026303-3E1D-4254-80BC-9BED9781185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892DD-94CB-403C-A132-3C6632891202}" type="pres">
      <dgm:prSet presAssocID="{F2026303-3E1D-4254-80BC-9BED97811853}" presName="bgRect" presStyleLbl="node1" presStyleIdx="1" presStyleCnt="3"/>
      <dgm:spPr/>
      <dgm:t>
        <a:bodyPr/>
        <a:lstStyle/>
        <a:p>
          <a:endParaRPr lang="es-ES"/>
        </a:p>
      </dgm:t>
    </dgm:pt>
    <dgm:pt modelId="{00F4E03B-A68D-4C12-BCA3-2205F708F865}" type="pres">
      <dgm:prSet presAssocID="{F2026303-3E1D-4254-80BC-9BED9781185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E58591-D094-4F89-8A3F-F4E5066CF76B}" type="pres">
      <dgm:prSet presAssocID="{F2026303-3E1D-4254-80BC-9BED9781185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9ABF4A-D5D2-497D-981F-EFBBBCFA22A5}" type="pres">
      <dgm:prSet presAssocID="{DE947A7C-4867-4D70-8317-BA3446328C7C}" presName="hSp" presStyleCnt="0"/>
      <dgm:spPr/>
      <dgm:t>
        <a:bodyPr/>
        <a:lstStyle/>
        <a:p>
          <a:endParaRPr lang="es-ES"/>
        </a:p>
      </dgm:t>
    </dgm:pt>
    <dgm:pt modelId="{1A4EABF9-9865-4583-97CF-D1829F60F47C}" type="pres">
      <dgm:prSet presAssocID="{DE947A7C-4867-4D70-8317-BA3446328C7C}" presName="vProcSp" presStyleCnt="0"/>
      <dgm:spPr/>
      <dgm:t>
        <a:bodyPr/>
        <a:lstStyle/>
        <a:p>
          <a:endParaRPr lang="es-ES"/>
        </a:p>
      </dgm:t>
    </dgm:pt>
    <dgm:pt modelId="{4E488228-868E-4A45-9595-F9493004C3A5}" type="pres">
      <dgm:prSet presAssocID="{DE947A7C-4867-4D70-8317-BA3446328C7C}" presName="vSp1" presStyleCnt="0"/>
      <dgm:spPr/>
      <dgm:t>
        <a:bodyPr/>
        <a:lstStyle/>
        <a:p>
          <a:endParaRPr lang="es-ES"/>
        </a:p>
      </dgm:t>
    </dgm:pt>
    <dgm:pt modelId="{B11B2A45-92CA-4C96-AA4E-8C4F93FC2C4B}" type="pres">
      <dgm:prSet presAssocID="{DE947A7C-4867-4D70-8317-BA3446328C7C}" presName="simulatedConn" presStyleLbl="solidFgAcc1" presStyleIdx="1" presStyleCnt="2"/>
      <dgm:spPr/>
      <dgm:t>
        <a:bodyPr/>
        <a:lstStyle/>
        <a:p>
          <a:endParaRPr lang="es-ES"/>
        </a:p>
      </dgm:t>
    </dgm:pt>
    <dgm:pt modelId="{1D192A39-BFCF-43E1-95BA-E8311043752A}" type="pres">
      <dgm:prSet presAssocID="{DE947A7C-4867-4D70-8317-BA3446328C7C}" presName="vSp2" presStyleCnt="0"/>
      <dgm:spPr/>
      <dgm:t>
        <a:bodyPr/>
        <a:lstStyle/>
        <a:p>
          <a:endParaRPr lang="es-ES"/>
        </a:p>
      </dgm:t>
    </dgm:pt>
    <dgm:pt modelId="{5D590DC3-AA1F-4153-A5B3-46D358F279A8}" type="pres">
      <dgm:prSet presAssocID="{DE947A7C-4867-4D70-8317-BA3446328C7C}" presName="sibTrans" presStyleCnt="0"/>
      <dgm:spPr/>
      <dgm:t>
        <a:bodyPr/>
        <a:lstStyle/>
        <a:p>
          <a:endParaRPr lang="es-ES"/>
        </a:p>
      </dgm:t>
    </dgm:pt>
    <dgm:pt modelId="{ABB61F43-A5A2-41A0-9DD0-1BD569B46489}" type="pres">
      <dgm:prSet presAssocID="{2B8E115A-C24A-4E37-8D33-629E3A9245B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65642B-B5E2-4346-AAE7-E359BABCBBE4}" type="pres">
      <dgm:prSet presAssocID="{2B8E115A-C24A-4E37-8D33-629E3A9245BF}" presName="bgRect" presStyleLbl="node1" presStyleIdx="2" presStyleCnt="3" custLinFactNeighborX="-239"/>
      <dgm:spPr/>
      <dgm:t>
        <a:bodyPr/>
        <a:lstStyle/>
        <a:p>
          <a:endParaRPr lang="es-ES"/>
        </a:p>
      </dgm:t>
    </dgm:pt>
    <dgm:pt modelId="{9E6B98B0-B56A-4EC9-9AAE-50E3043974D9}" type="pres">
      <dgm:prSet presAssocID="{2B8E115A-C24A-4E37-8D33-629E3A9245B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81C18C-CBFB-4B52-9CDB-553FEEAAB73A}" type="pres">
      <dgm:prSet presAssocID="{2B8E115A-C24A-4E37-8D33-629E3A9245B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62B8E9-7472-47DF-B324-BC1C33A12859}" type="presOf" srcId="{7A3BDF43-0F6F-40A1-ACAF-545C282B9E51}" destId="{5FE58591-D094-4F89-8A3F-F4E5066CF76B}" srcOrd="0" destOrd="0" presId="urn:microsoft.com/office/officeart/2005/8/layout/hProcess7"/>
    <dgm:cxn modelId="{35C4314F-A1C0-4A17-A050-8CD14427CBBB}" srcId="{14583E37-9F15-4CF7-A64F-8DA655BECA10}" destId="{E308504E-19CB-4CEE-BB56-BE6CCD8150CA}" srcOrd="0" destOrd="0" parTransId="{57D6931C-243A-4684-8F89-643BF86EF72B}" sibTransId="{8642A6AE-1B91-4AF7-91E0-C458D12D0B27}"/>
    <dgm:cxn modelId="{C25BAA87-E31B-40AE-ADC3-EE1AFAC754C3}" type="presOf" srcId="{E308504E-19CB-4CEE-BB56-BE6CCD8150CA}" destId="{C350A2AF-4922-469C-A47D-C8C9C94EB2CE}" srcOrd="0" destOrd="0" presId="urn:microsoft.com/office/officeart/2005/8/layout/hProcess7"/>
    <dgm:cxn modelId="{5D0E92C2-E443-4C17-A458-F82A8D29B1C5}" type="presOf" srcId="{F2026303-3E1D-4254-80BC-9BED97811853}" destId="{00F4E03B-A68D-4C12-BCA3-2205F708F865}" srcOrd="1" destOrd="0" presId="urn:microsoft.com/office/officeart/2005/8/layout/hProcess7"/>
    <dgm:cxn modelId="{8A046FD0-0939-4A70-8EA2-70031398DA46}" type="presOf" srcId="{2B8E115A-C24A-4E37-8D33-629E3A9245BF}" destId="{8765642B-B5E2-4346-AAE7-E359BABCBBE4}" srcOrd="0" destOrd="0" presId="urn:microsoft.com/office/officeart/2005/8/layout/hProcess7"/>
    <dgm:cxn modelId="{1C62CA38-5244-4681-8934-A99C0563CF53}" type="presOf" srcId="{F2026303-3E1D-4254-80BC-9BED97811853}" destId="{B97892DD-94CB-403C-A132-3C6632891202}" srcOrd="0" destOrd="0" presId="urn:microsoft.com/office/officeart/2005/8/layout/hProcess7"/>
    <dgm:cxn modelId="{2E6F3DBF-9396-40D4-AA43-AEF8AD0F1C13}" type="presOf" srcId="{FC32BF83-872E-4237-AA81-DCD2A086A7B1}" destId="{F57564DC-E268-4A9B-A13B-38F83F798639}" srcOrd="0" destOrd="0" presId="urn:microsoft.com/office/officeart/2005/8/layout/hProcess7"/>
    <dgm:cxn modelId="{12919775-3D85-4466-BC66-792E42781795}" srcId="{14583E37-9F15-4CF7-A64F-8DA655BECA10}" destId="{2B8E115A-C24A-4E37-8D33-629E3A9245BF}" srcOrd="2" destOrd="0" parTransId="{17314103-1149-462C-93B5-09D68A3CB6DC}" sibTransId="{1CB53659-BEEF-474E-A390-45797BDE4AA2}"/>
    <dgm:cxn modelId="{35B04B18-016A-4BA7-B50D-1FCCA2F53355}" type="presOf" srcId="{E308504E-19CB-4CEE-BB56-BE6CCD8150CA}" destId="{CC426901-7958-4865-AFC6-9936F88B3CF5}" srcOrd="1" destOrd="0" presId="urn:microsoft.com/office/officeart/2005/8/layout/hProcess7"/>
    <dgm:cxn modelId="{50292EB2-F4F8-4989-9DE5-B965813C3A81}" type="presOf" srcId="{14583E37-9F15-4CF7-A64F-8DA655BECA10}" destId="{E637C6B2-D4C6-4560-928F-1412A83AE315}" srcOrd="0" destOrd="0" presId="urn:microsoft.com/office/officeart/2005/8/layout/hProcess7"/>
    <dgm:cxn modelId="{BBBA25DF-2DD5-4ACA-AACB-294FBEA1E357}" type="presOf" srcId="{2B8E115A-C24A-4E37-8D33-629E3A9245BF}" destId="{9E6B98B0-B56A-4EC9-9AAE-50E3043974D9}" srcOrd="1" destOrd="0" presId="urn:microsoft.com/office/officeart/2005/8/layout/hProcess7"/>
    <dgm:cxn modelId="{214AB801-945A-4F20-9889-5591AF8C7D11}" srcId="{2B8E115A-C24A-4E37-8D33-629E3A9245BF}" destId="{2505AF7B-3359-4D78-AEC1-AF193B4F971B}" srcOrd="0" destOrd="0" parTransId="{887C8278-DA1C-4BF4-A807-057BE054D375}" sibTransId="{4D5FFFC0-F4C2-4951-845B-9CBC8C5C7E37}"/>
    <dgm:cxn modelId="{B7BC31AB-DF98-463E-807B-31577747A748}" srcId="{E308504E-19CB-4CEE-BB56-BE6CCD8150CA}" destId="{9744E615-39D6-4104-B4B5-54CC21238145}" srcOrd="1" destOrd="0" parTransId="{FDFD5162-501E-4A31-8684-C73D4F9A5377}" sibTransId="{93C9B93E-630D-46E7-96C7-E332A32561DF}"/>
    <dgm:cxn modelId="{720FE0C1-B73F-4DE7-88E7-8D96EF217DDE}" srcId="{E308504E-19CB-4CEE-BB56-BE6CCD8150CA}" destId="{FC32BF83-872E-4237-AA81-DCD2A086A7B1}" srcOrd="0" destOrd="0" parTransId="{AAA6C964-E8F6-455E-9183-771816248954}" sibTransId="{2EB0532A-9A44-4F84-8291-0F94A4B4727A}"/>
    <dgm:cxn modelId="{765FFC51-6437-4DDA-84BE-3FD1DC9EBAEC}" type="presOf" srcId="{9744E615-39D6-4104-B4B5-54CC21238145}" destId="{F57564DC-E268-4A9B-A13B-38F83F798639}" srcOrd="0" destOrd="1" presId="urn:microsoft.com/office/officeart/2005/8/layout/hProcess7"/>
    <dgm:cxn modelId="{D43DE935-D2C7-4444-9EEE-A76BE4C2DA0D}" type="presOf" srcId="{2505AF7B-3359-4D78-AEC1-AF193B4F971B}" destId="{9481C18C-CBFB-4B52-9CDB-553FEEAAB73A}" srcOrd="0" destOrd="0" presId="urn:microsoft.com/office/officeart/2005/8/layout/hProcess7"/>
    <dgm:cxn modelId="{011271D5-7777-47B2-BB47-F635954811A3}" srcId="{14583E37-9F15-4CF7-A64F-8DA655BECA10}" destId="{F2026303-3E1D-4254-80BC-9BED97811853}" srcOrd="1" destOrd="0" parTransId="{AFDC0E9B-5B51-4919-8A0A-F6AC561D95A6}" sibTransId="{DE947A7C-4867-4D70-8317-BA3446328C7C}"/>
    <dgm:cxn modelId="{A419EBB5-B0C2-4CBF-ADAD-F0D17EF86D7B}" srcId="{F2026303-3E1D-4254-80BC-9BED97811853}" destId="{7A3BDF43-0F6F-40A1-ACAF-545C282B9E51}" srcOrd="0" destOrd="0" parTransId="{825256BE-0723-43C9-BCE1-C964863F1742}" sibTransId="{84596E99-165E-4655-8355-0B910D3BA702}"/>
    <dgm:cxn modelId="{BE50E623-BEE8-43F6-B6B1-1EC89DE23BF7}" type="presParOf" srcId="{E637C6B2-D4C6-4560-928F-1412A83AE315}" destId="{C0E04AFB-1038-48C3-B28C-17E66EF3FBE4}" srcOrd="0" destOrd="0" presId="urn:microsoft.com/office/officeart/2005/8/layout/hProcess7"/>
    <dgm:cxn modelId="{57351211-9A2B-42F9-B874-11F5403B0DF7}" type="presParOf" srcId="{C0E04AFB-1038-48C3-B28C-17E66EF3FBE4}" destId="{C350A2AF-4922-469C-A47D-C8C9C94EB2CE}" srcOrd="0" destOrd="0" presId="urn:microsoft.com/office/officeart/2005/8/layout/hProcess7"/>
    <dgm:cxn modelId="{572FA83B-7A47-4D78-AD7D-D950EC32987F}" type="presParOf" srcId="{C0E04AFB-1038-48C3-B28C-17E66EF3FBE4}" destId="{CC426901-7958-4865-AFC6-9936F88B3CF5}" srcOrd="1" destOrd="0" presId="urn:microsoft.com/office/officeart/2005/8/layout/hProcess7"/>
    <dgm:cxn modelId="{8B8295DA-9A84-4CF3-B23F-E18A124EAB5B}" type="presParOf" srcId="{C0E04AFB-1038-48C3-B28C-17E66EF3FBE4}" destId="{F57564DC-E268-4A9B-A13B-38F83F798639}" srcOrd="2" destOrd="0" presId="urn:microsoft.com/office/officeart/2005/8/layout/hProcess7"/>
    <dgm:cxn modelId="{F1F66BB1-25AC-4DC2-A96F-EDD4B9C4FD1D}" type="presParOf" srcId="{E637C6B2-D4C6-4560-928F-1412A83AE315}" destId="{87B96C6F-E101-4B05-A693-C8EEDD6E65A2}" srcOrd="1" destOrd="0" presId="urn:microsoft.com/office/officeart/2005/8/layout/hProcess7"/>
    <dgm:cxn modelId="{A033BD47-9BB7-42B6-AFC6-704114E2B068}" type="presParOf" srcId="{E637C6B2-D4C6-4560-928F-1412A83AE315}" destId="{5974A4FF-150D-4DF2-94D7-9AAE11BC0728}" srcOrd="2" destOrd="0" presId="urn:microsoft.com/office/officeart/2005/8/layout/hProcess7"/>
    <dgm:cxn modelId="{C11B42B5-06E2-400B-B849-A61B26BC4330}" type="presParOf" srcId="{5974A4FF-150D-4DF2-94D7-9AAE11BC0728}" destId="{C5223313-112B-465E-A5CA-7088436A3C30}" srcOrd="0" destOrd="0" presId="urn:microsoft.com/office/officeart/2005/8/layout/hProcess7"/>
    <dgm:cxn modelId="{C42EA931-C653-4A1B-9931-0202ED931E4A}" type="presParOf" srcId="{5974A4FF-150D-4DF2-94D7-9AAE11BC0728}" destId="{AC326F64-4443-4D00-AF2C-7A294D8B3789}" srcOrd="1" destOrd="0" presId="urn:microsoft.com/office/officeart/2005/8/layout/hProcess7"/>
    <dgm:cxn modelId="{8E8A00D6-924B-47D8-B709-52473F4C18CB}" type="presParOf" srcId="{5974A4FF-150D-4DF2-94D7-9AAE11BC0728}" destId="{6FBBE328-7181-4322-B7C2-9F18A48BD149}" srcOrd="2" destOrd="0" presId="urn:microsoft.com/office/officeart/2005/8/layout/hProcess7"/>
    <dgm:cxn modelId="{E7435CDC-9F77-46F2-89A2-EDCDB0BC374A}" type="presParOf" srcId="{E637C6B2-D4C6-4560-928F-1412A83AE315}" destId="{3D8A29F3-1530-45F9-8DE1-66961D813CD2}" srcOrd="3" destOrd="0" presId="urn:microsoft.com/office/officeart/2005/8/layout/hProcess7"/>
    <dgm:cxn modelId="{E98E41F2-B5B4-43B2-BD5C-4F38726A2F34}" type="presParOf" srcId="{E637C6B2-D4C6-4560-928F-1412A83AE315}" destId="{DC7DD9BE-3A9D-4B23-A864-31C0E015B9FE}" srcOrd="4" destOrd="0" presId="urn:microsoft.com/office/officeart/2005/8/layout/hProcess7"/>
    <dgm:cxn modelId="{B0F8D9DC-9A9B-4F15-B14A-413211864327}" type="presParOf" srcId="{DC7DD9BE-3A9D-4B23-A864-31C0E015B9FE}" destId="{B97892DD-94CB-403C-A132-3C6632891202}" srcOrd="0" destOrd="0" presId="urn:microsoft.com/office/officeart/2005/8/layout/hProcess7"/>
    <dgm:cxn modelId="{09D68453-A7FF-4CE2-BF24-08E06CFA5BE6}" type="presParOf" srcId="{DC7DD9BE-3A9D-4B23-A864-31C0E015B9FE}" destId="{00F4E03B-A68D-4C12-BCA3-2205F708F865}" srcOrd="1" destOrd="0" presId="urn:microsoft.com/office/officeart/2005/8/layout/hProcess7"/>
    <dgm:cxn modelId="{F09089EB-DFEC-49A2-9E74-270138442E24}" type="presParOf" srcId="{DC7DD9BE-3A9D-4B23-A864-31C0E015B9FE}" destId="{5FE58591-D094-4F89-8A3F-F4E5066CF76B}" srcOrd="2" destOrd="0" presId="urn:microsoft.com/office/officeart/2005/8/layout/hProcess7"/>
    <dgm:cxn modelId="{571C2467-313F-416C-A66B-E12F03CC66BF}" type="presParOf" srcId="{E637C6B2-D4C6-4560-928F-1412A83AE315}" destId="{1A9ABF4A-D5D2-497D-981F-EFBBBCFA22A5}" srcOrd="5" destOrd="0" presId="urn:microsoft.com/office/officeart/2005/8/layout/hProcess7"/>
    <dgm:cxn modelId="{99EA0249-334D-404B-A965-D149566FD469}" type="presParOf" srcId="{E637C6B2-D4C6-4560-928F-1412A83AE315}" destId="{1A4EABF9-9865-4583-97CF-D1829F60F47C}" srcOrd="6" destOrd="0" presId="urn:microsoft.com/office/officeart/2005/8/layout/hProcess7"/>
    <dgm:cxn modelId="{D24E1E73-BBE1-4CD6-AC4F-EECF7218CC3A}" type="presParOf" srcId="{1A4EABF9-9865-4583-97CF-D1829F60F47C}" destId="{4E488228-868E-4A45-9595-F9493004C3A5}" srcOrd="0" destOrd="0" presId="urn:microsoft.com/office/officeart/2005/8/layout/hProcess7"/>
    <dgm:cxn modelId="{38A3AD17-E412-4477-A625-33FA125E8839}" type="presParOf" srcId="{1A4EABF9-9865-4583-97CF-D1829F60F47C}" destId="{B11B2A45-92CA-4C96-AA4E-8C4F93FC2C4B}" srcOrd="1" destOrd="0" presId="urn:microsoft.com/office/officeart/2005/8/layout/hProcess7"/>
    <dgm:cxn modelId="{EA60734D-82C8-4D96-8C36-B0D65F9D99CC}" type="presParOf" srcId="{1A4EABF9-9865-4583-97CF-D1829F60F47C}" destId="{1D192A39-BFCF-43E1-95BA-E8311043752A}" srcOrd="2" destOrd="0" presId="urn:microsoft.com/office/officeart/2005/8/layout/hProcess7"/>
    <dgm:cxn modelId="{BD5A9250-06CC-47B4-BDE3-775C011B0F9A}" type="presParOf" srcId="{E637C6B2-D4C6-4560-928F-1412A83AE315}" destId="{5D590DC3-AA1F-4153-A5B3-46D358F279A8}" srcOrd="7" destOrd="0" presId="urn:microsoft.com/office/officeart/2005/8/layout/hProcess7"/>
    <dgm:cxn modelId="{456180B4-2CA8-4C92-989D-5FC4BA884B55}" type="presParOf" srcId="{E637C6B2-D4C6-4560-928F-1412A83AE315}" destId="{ABB61F43-A5A2-41A0-9DD0-1BD569B46489}" srcOrd="8" destOrd="0" presId="urn:microsoft.com/office/officeart/2005/8/layout/hProcess7"/>
    <dgm:cxn modelId="{8A2145BE-F9F6-452E-B3B6-DE9A46671AD4}" type="presParOf" srcId="{ABB61F43-A5A2-41A0-9DD0-1BD569B46489}" destId="{8765642B-B5E2-4346-AAE7-E359BABCBBE4}" srcOrd="0" destOrd="0" presId="urn:microsoft.com/office/officeart/2005/8/layout/hProcess7"/>
    <dgm:cxn modelId="{B9DF1960-B1CC-4B5E-B7A1-7900FE73F1A6}" type="presParOf" srcId="{ABB61F43-A5A2-41A0-9DD0-1BD569B46489}" destId="{9E6B98B0-B56A-4EC9-9AAE-50E3043974D9}" srcOrd="1" destOrd="0" presId="urn:microsoft.com/office/officeart/2005/8/layout/hProcess7"/>
    <dgm:cxn modelId="{DCA06FCD-2611-47CC-9ACD-730DC734E8EB}" type="presParOf" srcId="{ABB61F43-A5A2-41A0-9DD0-1BD569B46489}" destId="{9481C18C-CBFB-4B52-9CDB-553FEEAAB73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50722-9625-4E6D-9382-70BD1CC47921}">
      <dsp:nvSpPr>
        <dsp:cNvPr id="0" name=""/>
        <dsp:cNvSpPr/>
      </dsp:nvSpPr>
      <dsp:spPr>
        <a:xfrm>
          <a:off x="-5963265" y="-912521"/>
          <a:ext cx="7099006" cy="7099006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1967D-D223-42D1-B681-0801E8D625F0}">
      <dsp:nvSpPr>
        <dsp:cNvPr id="0" name=""/>
        <dsp:cNvSpPr/>
      </dsp:nvSpPr>
      <dsp:spPr>
        <a:xfrm>
          <a:off x="594441" y="405462"/>
          <a:ext cx="9615292" cy="81134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00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COVID 19: Actividad económica tuvo una profunda contracción en el segundo trimestre 2020</a:t>
          </a:r>
          <a:endParaRPr lang="es-ES" sz="2400" kern="1200" dirty="0">
            <a:latin typeface="+mn-lt"/>
          </a:endParaRPr>
        </a:p>
      </dsp:txBody>
      <dsp:txXfrm>
        <a:off x="594441" y="405462"/>
        <a:ext cx="9615292" cy="811346"/>
      </dsp:txXfrm>
    </dsp:sp>
    <dsp:sp modelId="{D4CBB40F-7F85-4EAD-98B7-6491A199BD6D}">
      <dsp:nvSpPr>
        <dsp:cNvPr id="0" name=""/>
        <dsp:cNvSpPr/>
      </dsp:nvSpPr>
      <dsp:spPr>
        <a:xfrm>
          <a:off x="87350" y="304043"/>
          <a:ext cx="1014183" cy="1014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9EEA8-A088-4BCD-A8FA-238F4EE94674}">
      <dsp:nvSpPr>
        <dsp:cNvPr id="0" name=""/>
        <dsp:cNvSpPr/>
      </dsp:nvSpPr>
      <dsp:spPr>
        <a:xfrm>
          <a:off x="1059605" y="1622692"/>
          <a:ext cx="9150128" cy="811346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00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Finanzas públicas: menor recaudación tributaria</a:t>
          </a:r>
          <a:endParaRPr lang="es-ES" sz="2400" kern="1200" dirty="0"/>
        </a:p>
      </dsp:txBody>
      <dsp:txXfrm>
        <a:off x="1059605" y="1622692"/>
        <a:ext cx="9150128" cy="811346"/>
      </dsp:txXfrm>
    </dsp:sp>
    <dsp:sp modelId="{5DD7DB7E-7B50-4306-BB21-79F75F3F0A20}">
      <dsp:nvSpPr>
        <dsp:cNvPr id="0" name=""/>
        <dsp:cNvSpPr/>
      </dsp:nvSpPr>
      <dsp:spPr>
        <a:xfrm>
          <a:off x="552513" y="1521274"/>
          <a:ext cx="1014183" cy="1014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E6D5-5644-4695-A490-B7EB64D25C13}">
      <dsp:nvSpPr>
        <dsp:cNvPr id="0" name=""/>
        <dsp:cNvSpPr/>
      </dsp:nvSpPr>
      <dsp:spPr>
        <a:xfrm>
          <a:off x="1059605" y="2839923"/>
          <a:ext cx="9150128" cy="811346"/>
        </a:xfrm>
        <a:prstGeom prst="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00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Baja inflación proyectada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1059605" y="2839923"/>
        <a:ext cx="9150128" cy="811346"/>
      </dsp:txXfrm>
    </dsp:sp>
    <dsp:sp modelId="{4B22BC7A-E81D-4732-BB5A-2BCC5669E1BA}">
      <dsp:nvSpPr>
        <dsp:cNvPr id="0" name=""/>
        <dsp:cNvSpPr/>
      </dsp:nvSpPr>
      <dsp:spPr>
        <a:xfrm>
          <a:off x="552513" y="2738505"/>
          <a:ext cx="1014183" cy="1014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6D77F-7AC6-43D9-9378-C4B70F95CDBF}">
      <dsp:nvSpPr>
        <dsp:cNvPr id="0" name=""/>
        <dsp:cNvSpPr/>
      </dsp:nvSpPr>
      <dsp:spPr>
        <a:xfrm>
          <a:off x="594441" y="4057154"/>
          <a:ext cx="9615292" cy="811346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00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BCCR: Política monetaria expansiva y </a:t>
          </a:r>
          <a:r>
            <a:rPr lang="es-MX" sz="2400" kern="1200" dirty="0" err="1" smtClean="0"/>
            <a:t>contracíclica</a:t>
          </a:r>
          <a:r>
            <a:rPr lang="es-MX" sz="2400" kern="1200" dirty="0" smtClean="0"/>
            <a:t>, que se manifiesta en bajas tasas de política monetaria y programas de inyección de liquidez </a:t>
          </a:r>
          <a:endParaRPr lang="es-ES" sz="2400" kern="1200" dirty="0"/>
        </a:p>
      </dsp:txBody>
      <dsp:txXfrm>
        <a:off x="594441" y="4057154"/>
        <a:ext cx="9615292" cy="811346"/>
      </dsp:txXfrm>
    </dsp:sp>
    <dsp:sp modelId="{ACC1E4E8-4E2E-4404-94E3-1AD7579596C6}">
      <dsp:nvSpPr>
        <dsp:cNvPr id="0" name=""/>
        <dsp:cNvSpPr/>
      </dsp:nvSpPr>
      <dsp:spPr>
        <a:xfrm>
          <a:off x="87350" y="3955735"/>
          <a:ext cx="1014183" cy="1014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C217D-9BB2-449D-B7ED-133D8452EB48}">
      <dsp:nvSpPr>
        <dsp:cNvPr id="0" name=""/>
        <dsp:cNvSpPr/>
      </dsp:nvSpPr>
      <dsp:spPr>
        <a:xfrm>
          <a:off x="-6193163" y="-947472"/>
          <a:ext cx="7372108" cy="7372108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54DBC-F6A1-4FC9-B0B6-F02046368EC4}">
      <dsp:nvSpPr>
        <dsp:cNvPr id="0" name=""/>
        <dsp:cNvSpPr/>
      </dsp:nvSpPr>
      <dsp:spPr>
        <a:xfrm>
          <a:off x="616998" y="421084"/>
          <a:ext cx="9811198" cy="84260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81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Deterioro considerable en las finanzas del Gobierno</a:t>
          </a:r>
          <a:endParaRPr lang="es-ES" sz="2400" kern="1200" dirty="0">
            <a:latin typeface="+mn-lt"/>
          </a:endParaRPr>
        </a:p>
      </dsp:txBody>
      <dsp:txXfrm>
        <a:off x="616998" y="421084"/>
        <a:ext cx="9811198" cy="842606"/>
      </dsp:txXfrm>
    </dsp:sp>
    <dsp:sp modelId="{19EB5A52-C434-44AF-8A28-4432C67AC9D9}">
      <dsp:nvSpPr>
        <dsp:cNvPr id="0" name=""/>
        <dsp:cNvSpPr/>
      </dsp:nvSpPr>
      <dsp:spPr>
        <a:xfrm>
          <a:off x="90369" y="315758"/>
          <a:ext cx="1053258" cy="1053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6F785-E794-462B-AAAA-99DF34331150}">
      <dsp:nvSpPr>
        <dsp:cNvPr id="0" name=""/>
        <dsp:cNvSpPr/>
      </dsp:nvSpPr>
      <dsp:spPr>
        <a:xfrm>
          <a:off x="1100084" y="1685213"/>
          <a:ext cx="9328112" cy="842606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81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Saldo de la deuda del Gobierno Central alcanzó en setiembre un 67,3% del PIB (56,3% en 2019). </a:t>
          </a:r>
          <a:endParaRPr lang="es-ES" sz="2400" kern="1200" dirty="0"/>
        </a:p>
      </dsp:txBody>
      <dsp:txXfrm>
        <a:off x="1100084" y="1685213"/>
        <a:ext cx="9328112" cy="842606"/>
      </dsp:txXfrm>
    </dsp:sp>
    <dsp:sp modelId="{9D94213C-CD1A-474E-81D9-F7F24E9E533C}">
      <dsp:nvSpPr>
        <dsp:cNvPr id="0" name=""/>
        <dsp:cNvSpPr/>
      </dsp:nvSpPr>
      <dsp:spPr>
        <a:xfrm>
          <a:off x="573454" y="1579887"/>
          <a:ext cx="1053258" cy="1053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50413-8B20-491D-9CE4-6C5864B550B5}">
      <dsp:nvSpPr>
        <dsp:cNvPr id="0" name=""/>
        <dsp:cNvSpPr/>
      </dsp:nvSpPr>
      <dsp:spPr>
        <a:xfrm>
          <a:off x="1100084" y="2949343"/>
          <a:ext cx="9328112" cy="842606"/>
        </a:xfrm>
        <a:prstGeom prst="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81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Incertidumbre asociada a la forma de resolver el déficit fiscal y el crecimiento de la deuda por parte del Gobierno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1100084" y="2949343"/>
        <a:ext cx="9328112" cy="842606"/>
      </dsp:txXfrm>
    </dsp:sp>
    <dsp:sp modelId="{860A1283-7661-432E-85BE-B4D39F5113F6}">
      <dsp:nvSpPr>
        <dsp:cNvPr id="0" name=""/>
        <dsp:cNvSpPr/>
      </dsp:nvSpPr>
      <dsp:spPr>
        <a:xfrm>
          <a:off x="573454" y="2844017"/>
          <a:ext cx="1053258" cy="1053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A4CE4-B819-47D1-8533-B1FF93F27A63}">
      <dsp:nvSpPr>
        <dsp:cNvPr id="0" name=""/>
        <dsp:cNvSpPr/>
      </dsp:nvSpPr>
      <dsp:spPr>
        <a:xfrm>
          <a:off x="616998" y="4213472"/>
          <a:ext cx="9811198" cy="842606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81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Podría desencadenar en una crisis de confianza que podría llegar a impactar la estabilidad financiera del país.</a:t>
          </a:r>
          <a:endParaRPr lang="es-ES" sz="2400" kern="1200" dirty="0"/>
        </a:p>
      </dsp:txBody>
      <dsp:txXfrm>
        <a:off x="616998" y="4213472"/>
        <a:ext cx="9811198" cy="842606"/>
      </dsp:txXfrm>
    </dsp:sp>
    <dsp:sp modelId="{F19FB32F-8B9A-4C84-B823-1B4A6EF9EEB4}">
      <dsp:nvSpPr>
        <dsp:cNvPr id="0" name=""/>
        <dsp:cNvSpPr/>
      </dsp:nvSpPr>
      <dsp:spPr>
        <a:xfrm>
          <a:off x="90369" y="4108146"/>
          <a:ext cx="1053258" cy="1053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C217D-9BB2-449D-B7ED-133D8452EB48}">
      <dsp:nvSpPr>
        <dsp:cNvPr id="0" name=""/>
        <dsp:cNvSpPr/>
      </dsp:nvSpPr>
      <dsp:spPr>
        <a:xfrm>
          <a:off x="-6191242" y="-947472"/>
          <a:ext cx="7372108" cy="7372108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54DBC-F6A1-4FC9-B0B6-F02046368EC4}">
      <dsp:nvSpPr>
        <dsp:cNvPr id="0" name=""/>
        <dsp:cNvSpPr/>
      </dsp:nvSpPr>
      <dsp:spPr>
        <a:xfrm>
          <a:off x="760230" y="547716"/>
          <a:ext cx="9669887" cy="109543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5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 curva de rendimiento incide en las expectativas en la actividad económica, inflación y la política monetaria</a:t>
          </a:r>
          <a:endParaRPr lang="es-ES" sz="2400" kern="1200" dirty="0">
            <a:latin typeface="+mn-lt"/>
          </a:endParaRPr>
        </a:p>
      </dsp:txBody>
      <dsp:txXfrm>
        <a:off x="760230" y="547716"/>
        <a:ext cx="9669887" cy="1095432"/>
      </dsp:txXfrm>
    </dsp:sp>
    <dsp:sp modelId="{19EB5A52-C434-44AF-8A28-4432C67AC9D9}">
      <dsp:nvSpPr>
        <dsp:cNvPr id="0" name=""/>
        <dsp:cNvSpPr/>
      </dsp:nvSpPr>
      <dsp:spPr>
        <a:xfrm>
          <a:off x="75584" y="410787"/>
          <a:ext cx="1369291" cy="13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6F785-E794-462B-AAAA-99DF34331150}">
      <dsp:nvSpPr>
        <dsp:cNvPr id="0" name=""/>
        <dsp:cNvSpPr/>
      </dsp:nvSpPr>
      <dsp:spPr>
        <a:xfrm>
          <a:off x="1158420" y="2190865"/>
          <a:ext cx="9271697" cy="1095432"/>
        </a:xfrm>
        <a:prstGeom prst="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5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Favorece el desarrollo del mercado de capitales doméstico, primario y secundario</a:t>
          </a:r>
          <a:endParaRPr lang="es-ES" sz="2400" kern="1200" dirty="0"/>
        </a:p>
      </dsp:txBody>
      <dsp:txXfrm>
        <a:off x="1158420" y="2190865"/>
        <a:ext cx="9271697" cy="1095432"/>
      </dsp:txXfrm>
    </dsp:sp>
    <dsp:sp modelId="{9D94213C-CD1A-474E-81D9-F7F24E9E533C}">
      <dsp:nvSpPr>
        <dsp:cNvPr id="0" name=""/>
        <dsp:cNvSpPr/>
      </dsp:nvSpPr>
      <dsp:spPr>
        <a:xfrm>
          <a:off x="473774" y="2053936"/>
          <a:ext cx="1369291" cy="13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50413-8B20-491D-9CE4-6C5864B550B5}">
      <dsp:nvSpPr>
        <dsp:cNvPr id="0" name=""/>
        <dsp:cNvSpPr/>
      </dsp:nvSpPr>
      <dsp:spPr>
        <a:xfrm>
          <a:off x="760230" y="3834014"/>
          <a:ext cx="9669887" cy="1095432"/>
        </a:xfrm>
        <a:prstGeom prst="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5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Favorece la valorización de los instrumentos financieros (de deuda y derivados). 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760230" y="3834014"/>
        <a:ext cx="9669887" cy="1095432"/>
      </dsp:txXfrm>
    </dsp:sp>
    <dsp:sp modelId="{860A1283-7661-432E-85BE-B4D39F5113F6}">
      <dsp:nvSpPr>
        <dsp:cNvPr id="0" name=""/>
        <dsp:cNvSpPr/>
      </dsp:nvSpPr>
      <dsp:spPr>
        <a:xfrm>
          <a:off x="75584" y="3697085"/>
          <a:ext cx="1369291" cy="13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A2AF-4922-469C-A47D-C8C9C94EB2CE}">
      <dsp:nvSpPr>
        <dsp:cNvPr id="0" name=""/>
        <dsp:cNvSpPr/>
      </dsp:nvSpPr>
      <dsp:spPr>
        <a:xfrm>
          <a:off x="817" y="1126668"/>
          <a:ext cx="3517795" cy="4221354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Datos</a:t>
          </a:r>
          <a:endParaRPr lang="es-ES" sz="2400" b="1" kern="1200" dirty="0"/>
        </a:p>
      </dsp:txBody>
      <dsp:txXfrm rot="16200000">
        <a:off x="-1378158" y="2505644"/>
        <a:ext cx="3461511" cy="703559"/>
      </dsp:txXfrm>
    </dsp:sp>
    <dsp:sp modelId="{F57564DC-E268-4A9B-A13B-38F83F798639}">
      <dsp:nvSpPr>
        <dsp:cNvPr id="0" name=""/>
        <dsp:cNvSpPr/>
      </dsp:nvSpPr>
      <dsp:spPr>
        <a:xfrm>
          <a:off x="704376" y="1126668"/>
          <a:ext cx="2620757" cy="42213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-Rendimientos netos impuestos(colones)</a:t>
          </a:r>
          <a:endParaRPr lang="es-E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-Curva de rendimiento soberana doméstica por el BCCR</a:t>
          </a:r>
          <a:endParaRPr lang="es-E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-Observaciones </a:t>
          </a:r>
          <a:r>
            <a:rPr lang="es-MX" sz="2400" kern="1200" dirty="0" err="1" smtClean="0"/>
            <a:t>semanales:miércoles</a:t>
          </a:r>
          <a:r>
            <a:rPr lang="es-MX" sz="2400" kern="1200" dirty="0" smtClean="0"/>
            <a:t> a martes (257)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07/10/2015 al 03/11/2020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/>
        </a:p>
      </dsp:txBody>
      <dsp:txXfrm>
        <a:off x="704376" y="1126668"/>
        <a:ext cx="2620757" cy="4221354"/>
      </dsp:txXfrm>
    </dsp:sp>
    <dsp:sp modelId="{B97892DD-94CB-403C-A132-3C6632891202}">
      <dsp:nvSpPr>
        <dsp:cNvPr id="0" name=""/>
        <dsp:cNvSpPr/>
      </dsp:nvSpPr>
      <dsp:spPr>
        <a:xfrm>
          <a:off x="3641736" y="1126668"/>
          <a:ext cx="3517795" cy="4221354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Variables</a:t>
          </a:r>
          <a:endParaRPr lang="es-ES" sz="2400" b="1" kern="1200" dirty="0"/>
        </a:p>
      </dsp:txBody>
      <dsp:txXfrm rot="16200000">
        <a:off x="2262760" y="2505644"/>
        <a:ext cx="3461511" cy="703559"/>
      </dsp:txXfrm>
    </dsp:sp>
    <dsp:sp modelId="{AC326F64-4443-4D00-AF2C-7A294D8B3789}">
      <dsp:nvSpPr>
        <dsp:cNvPr id="0" name=""/>
        <dsp:cNvSpPr/>
      </dsp:nvSpPr>
      <dsp:spPr>
        <a:xfrm rot="5400000">
          <a:off x="3349164" y="4481377"/>
          <a:ext cx="620321" cy="5276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58591-D094-4F89-8A3F-F4E5066CF76B}">
      <dsp:nvSpPr>
        <dsp:cNvPr id="0" name=""/>
        <dsp:cNvSpPr/>
      </dsp:nvSpPr>
      <dsp:spPr>
        <a:xfrm>
          <a:off x="4345295" y="1126668"/>
          <a:ext cx="2620757" cy="42213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-Para cada semana se tomaron 3600 rendimientos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-Técnica de componentes principales (ACP) </a:t>
          </a:r>
        </a:p>
      </dsp:txBody>
      <dsp:txXfrm>
        <a:off x="4345295" y="1126668"/>
        <a:ext cx="2620757" cy="4221354"/>
      </dsp:txXfrm>
    </dsp:sp>
    <dsp:sp modelId="{8765642B-B5E2-4346-AAE7-E359BABCBBE4}">
      <dsp:nvSpPr>
        <dsp:cNvPr id="0" name=""/>
        <dsp:cNvSpPr/>
      </dsp:nvSpPr>
      <dsp:spPr>
        <a:xfrm>
          <a:off x="7274247" y="1126668"/>
          <a:ext cx="3517795" cy="4221354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Indicador</a:t>
          </a:r>
          <a:endParaRPr lang="es-ES" sz="2400" b="1" kern="1200" dirty="0"/>
        </a:p>
      </dsp:txBody>
      <dsp:txXfrm rot="16200000">
        <a:off x="5895271" y="2505644"/>
        <a:ext cx="3461511" cy="703559"/>
      </dsp:txXfrm>
    </dsp:sp>
    <dsp:sp modelId="{B11B2A45-92CA-4C96-AA4E-8C4F93FC2C4B}">
      <dsp:nvSpPr>
        <dsp:cNvPr id="0" name=""/>
        <dsp:cNvSpPr/>
      </dsp:nvSpPr>
      <dsp:spPr>
        <a:xfrm rot="5400000">
          <a:off x="6990082" y="4481377"/>
          <a:ext cx="620321" cy="5276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1C18C-CBFB-4B52-9CDB-553FEEAAB73A}">
      <dsp:nvSpPr>
        <dsp:cNvPr id="0" name=""/>
        <dsp:cNvSpPr/>
      </dsp:nvSpPr>
      <dsp:spPr>
        <a:xfrm>
          <a:off x="7977806" y="1126668"/>
          <a:ext cx="2620757" cy="42213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-Tres primeros componentes principales</a:t>
          </a:r>
          <a:endParaRPr lang="es-ES" sz="2400" i="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-Suma ponderada de los 3 primeros componentes, ponderadores: proporción de variancia explicada en cada componente.</a:t>
          </a:r>
          <a:endParaRPr lang="es-ES" sz="2400" i="0" kern="1200" dirty="0"/>
        </a:p>
      </dsp:txBody>
      <dsp:txXfrm>
        <a:off x="7977806" y="1126668"/>
        <a:ext cx="2620757" cy="4221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A2AF-4922-469C-A47D-C8C9C94EB2CE}">
      <dsp:nvSpPr>
        <dsp:cNvPr id="0" name=""/>
        <dsp:cNvSpPr/>
      </dsp:nvSpPr>
      <dsp:spPr>
        <a:xfrm>
          <a:off x="817" y="1126668"/>
          <a:ext cx="3517795" cy="4221354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Indicador</a:t>
          </a:r>
          <a:endParaRPr lang="es-ES" sz="2400" b="1" kern="1200" dirty="0"/>
        </a:p>
      </dsp:txBody>
      <dsp:txXfrm rot="16200000">
        <a:off x="-1378158" y="2505644"/>
        <a:ext cx="3461511" cy="703559"/>
      </dsp:txXfrm>
    </dsp:sp>
    <dsp:sp modelId="{F57564DC-E268-4A9B-A13B-38F83F798639}">
      <dsp:nvSpPr>
        <dsp:cNvPr id="0" name=""/>
        <dsp:cNvSpPr/>
      </dsp:nvSpPr>
      <dsp:spPr>
        <a:xfrm>
          <a:off x="704376" y="1126668"/>
          <a:ext cx="2620757" cy="42213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-Se estandarizó para una mejor interpretación</a:t>
          </a:r>
          <a:endParaRPr lang="es-E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/>
        </a:p>
      </dsp:txBody>
      <dsp:txXfrm>
        <a:off x="704376" y="1126668"/>
        <a:ext cx="2620757" cy="4221354"/>
      </dsp:txXfrm>
    </dsp:sp>
    <dsp:sp modelId="{B97892DD-94CB-403C-A132-3C6632891202}">
      <dsp:nvSpPr>
        <dsp:cNvPr id="0" name=""/>
        <dsp:cNvSpPr/>
      </dsp:nvSpPr>
      <dsp:spPr>
        <a:xfrm>
          <a:off x="3641736" y="1126668"/>
          <a:ext cx="3517795" cy="4221354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Validación</a:t>
          </a:r>
          <a:endParaRPr lang="es-ES" sz="2400" b="1" kern="1200" dirty="0"/>
        </a:p>
      </dsp:txBody>
      <dsp:txXfrm rot="16200000">
        <a:off x="2262760" y="2505644"/>
        <a:ext cx="3461511" cy="703559"/>
      </dsp:txXfrm>
    </dsp:sp>
    <dsp:sp modelId="{AC326F64-4443-4D00-AF2C-7A294D8B3789}">
      <dsp:nvSpPr>
        <dsp:cNvPr id="0" name=""/>
        <dsp:cNvSpPr/>
      </dsp:nvSpPr>
      <dsp:spPr>
        <a:xfrm rot="5400000">
          <a:off x="3349164" y="4481377"/>
          <a:ext cx="620321" cy="5276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58591-D094-4F89-8A3F-F4E5066CF76B}">
      <dsp:nvSpPr>
        <dsp:cNvPr id="0" name=""/>
        <dsp:cNvSpPr/>
      </dsp:nvSpPr>
      <dsp:spPr>
        <a:xfrm>
          <a:off x="4345295" y="1126668"/>
          <a:ext cx="2620757" cy="42213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-M</a:t>
          </a:r>
          <a:r>
            <a:rPr lang="es-ES" sz="2400" kern="1200" dirty="0" err="1" smtClean="0"/>
            <a:t>edidas</a:t>
          </a:r>
          <a:r>
            <a:rPr lang="es-ES" sz="2400" kern="1200" dirty="0" smtClean="0"/>
            <a:t> de ajuste con la curva de la mediana de los rendimientos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-E</a:t>
          </a:r>
          <a:r>
            <a:rPr lang="es-ES" sz="2400" kern="1200" dirty="0" err="1" smtClean="0"/>
            <a:t>scenarios</a:t>
          </a:r>
          <a:r>
            <a:rPr lang="es-ES" sz="2400" kern="1200" dirty="0" smtClean="0"/>
            <a:t>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Comportamiento Indicador, comportamiento de las curvas ,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factores no observables.</a:t>
          </a:r>
          <a:endParaRPr lang="es-MX" sz="2400" kern="1200" dirty="0" smtClean="0"/>
        </a:p>
      </dsp:txBody>
      <dsp:txXfrm>
        <a:off x="4345295" y="1126668"/>
        <a:ext cx="2620757" cy="4221354"/>
      </dsp:txXfrm>
    </dsp:sp>
    <dsp:sp modelId="{8765642B-B5E2-4346-AAE7-E359BABCBBE4}">
      <dsp:nvSpPr>
        <dsp:cNvPr id="0" name=""/>
        <dsp:cNvSpPr/>
      </dsp:nvSpPr>
      <dsp:spPr>
        <a:xfrm>
          <a:off x="7274247" y="1126668"/>
          <a:ext cx="3517795" cy="4221354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Calibración</a:t>
          </a:r>
          <a:endParaRPr lang="es-ES" sz="2400" b="1" kern="1200" dirty="0"/>
        </a:p>
      </dsp:txBody>
      <dsp:txXfrm rot="16200000">
        <a:off x="5895271" y="2505644"/>
        <a:ext cx="3461511" cy="703559"/>
      </dsp:txXfrm>
    </dsp:sp>
    <dsp:sp modelId="{B11B2A45-92CA-4C96-AA4E-8C4F93FC2C4B}">
      <dsp:nvSpPr>
        <dsp:cNvPr id="0" name=""/>
        <dsp:cNvSpPr/>
      </dsp:nvSpPr>
      <dsp:spPr>
        <a:xfrm rot="5400000">
          <a:off x="6990082" y="4481377"/>
          <a:ext cx="620321" cy="5276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1C18C-CBFB-4B52-9CDB-553FEEAAB73A}">
      <dsp:nvSpPr>
        <dsp:cNvPr id="0" name=""/>
        <dsp:cNvSpPr/>
      </dsp:nvSpPr>
      <dsp:spPr>
        <a:xfrm>
          <a:off x="7977806" y="1126668"/>
          <a:ext cx="2620757" cy="42213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i="0" kern="1200" dirty="0"/>
        </a:p>
      </dsp:txBody>
      <dsp:txXfrm>
        <a:off x="7977806" y="1126668"/>
        <a:ext cx="2620757" cy="422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8507-FD0A-401B-980B-48D26EE0BA1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0B643-D539-4032-A2CB-9DF23AEBC5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AD8E-75CA-4B54-8233-CE40F850F5D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9CEF-3AE2-4414-9973-D02EB12084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315" y="1101151"/>
            <a:ext cx="8320088" cy="55366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422" y="461842"/>
            <a:ext cx="11201263" cy="639309"/>
          </a:xfrm>
        </p:spPr>
        <p:txBody>
          <a:bodyPr>
            <a:noAutofit/>
          </a:bodyPr>
          <a:lstStyle/>
          <a:p>
            <a:r>
              <a:rPr lang="es-ES" sz="3200" b="1" dirty="0">
                <a:solidFill>
                  <a:schemeClr val="accent5"/>
                </a:solidFill>
                <a:latin typeface="+mn-lt"/>
              </a:rPr>
              <a:t>INDICADOR AGREGADO DE CURVAS DE RENDIMIENTO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48403" y="5501718"/>
            <a:ext cx="3414288" cy="1136073"/>
          </a:xfrm>
        </p:spPr>
        <p:txBody>
          <a:bodyPr>
            <a:noAutofit/>
          </a:bodyPr>
          <a:lstStyle/>
          <a:p>
            <a:r>
              <a:rPr lang="es-CR" dirty="0" smtClean="0"/>
              <a:t>Miguel Coto García</a:t>
            </a:r>
            <a:endParaRPr lang="en-US" dirty="0" smtClean="0"/>
          </a:p>
          <a:p>
            <a:r>
              <a:rPr lang="en-US" dirty="0" smtClean="0"/>
              <a:t>Natalia </a:t>
            </a:r>
            <a:r>
              <a:rPr lang="en-US" dirty="0" smtClean="0"/>
              <a:t>D</a:t>
            </a:r>
            <a:r>
              <a:rPr lang="es-CR" dirty="0" err="1" smtClean="0"/>
              <a:t>íaz</a:t>
            </a:r>
            <a:r>
              <a:rPr lang="es-CR" dirty="0" smtClean="0"/>
              <a:t> Ramírez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Descriptivo de curvas</a:t>
            </a:r>
            <a:endParaRPr lang="es-ES" sz="2400" b="1" dirty="0" smtClean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1682" y="2193117"/>
            <a:ext cx="5997517" cy="408761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6425507" y="2193116"/>
            <a:ext cx="5397038" cy="39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PCA</a:t>
            </a:r>
            <a:endParaRPr lang="es-ES" sz="24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74437"/>
            <a:ext cx="5781675" cy="1533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79" y="254289"/>
            <a:ext cx="5128203" cy="35706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69" y="3589124"/>
            <a:ext cx="5494053" cy="32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Descriptivo del indicador</a:t>
            </a:r>
            <a:endParaRPr lang="es-ES" sz="2400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" y="2217084"/>
            <a:ext cx="6752529" cy="416524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78820" y="822471"/>
            <a:ext cx="49268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Comenzó </a:t>
            </a:r>
            <a:r>
              <a:rPr lang="es-ES" sz="2400" dirty="0"/>
              <a:t>a mostrar un nivel mayor al promedio histórico a </a:t>
            </a:r>
            <a:r>
              <a:rPr lang="es-ES" sz="2400" dirty="0" smtClean="0"/>
              <a:t>mediados </a:t>
            </a:r>
            <a:r>
              <a:rPr lang="es-ES" sz="2400" dirty="0"/>
              <a:t>de 2017 </a:t>
            </a:r>
            <a:r>
              <a:rPr lang="es-ES" sz="2400" dirty="0" smtClean="0"/>
              <a:t> (19-07-2017 </a:t>
            </a:r>
            <a:r>
              <a:rPr lang="es-ES" sz="2400" dirty="0"/>
              <a:t>al </a:t>
            </a:r>
            <a:r>
              <a:rPr lang="es-ES" sz="2400" dirty="0" smtClean="0"/>
              <a:t>25-07-2017)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</a:t>
            </a:r>
            <a:r>
              <a:rPr lang="es-ES" sz="2400" dirty="0" smtClean="0"/>
              <a:t>lcanzó </a:t>
            </a:r>
            <a:r>
              <a:rPr lang="es-ES" sz="2400" dirty="0"/>
              <a:t>su máximo absoluto en la semana del 13-03-2019 al </a:t>
            </a:r>
            <a:r>
              <a:rPr lang="es-ES" sz="2400" dirty="0" smtClean="0"/>
              <a:t>19-03-2019 (2.3 desviaciones)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 Mostró </a:t>
            </a:r>
            <a:r>
              <a:rPr lang="es-ES" sz="2400" dirty="0"/>
              <a:t>niveles superiores a la media hasta la semana del 23-10-2019 al 29-10-2019. </a:t>
            </a:r>
            <a:endParaRPr lang="en-U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22" y="4892073"/>
            <a:ext cx="3979141" cy="19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Descriptivo del indicador</a:t>
            </a:r>
            <a:endParaRPr lang="es-ES" sz="2400" b="1" dirty="0" smtClean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256309" y="2179780"/>
            <a:ext cx="5322455" cy="373149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58369" y="1993133"/>
            <a:ext cx="5528829" cy="41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Validación</a:t>
            </a:r>
            <a:r>
              <a:rPr lang="es-ES" sz="2400" b="1" dirty="0" smtClean="0"/>
              <a:t> del indicador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547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Validación</a:t>
            </a:r>
            <a:r>
              <a:rPr lang="es-ES" sz="2400" b="1" dirty="0" smtClean="0"/>
              <a:t> del indicador</a:t>
            </a:r>
            <a:endParaRPr lang="es-ES" sz="24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960"/>
            <a:ext cx="10977904" cy="34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Validación</a:t>
            </a:r>
            <a:r>
              <a:rPr lang="es-ES" sz="2400" b="1" dirty="0" smtClean="0"/>
              <a:t> del indicador</a:t>
            </a: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44" y="2069955"/>
            <a:ext cx="6487102" cy="43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Calibración del indicador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533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1325563"/>
          </a:xfrm>
        </p:spPr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Interpretación</a:t>
            </a:r>
            <a:r>
              <a:rPr lang="es-ES" sz="2400" b="1" dirty="0" smtClean="0"/>
              <a:t> del indicador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370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200" b="1" dirty="0" smtClean="0">
                <a:latin typeface="+mn-lt"/>
              </a:rPr>
              <a:t>Conclusiones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49563" y="1369767"/>
            <a:ext cx="110928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</a:t>
            </a:r>
            <a:r>
              <a:rPr lang="es-ES" sz="2400" dirty="0" smtClean="0"/>
              <a:t> </a:t>
            </a:r>
            <a:r>
              <a:rPr lang="es-ES" sz="2400" dirty="0"/>
              <a:t>mayor plazo mayor es el promedio y mediana de los rendimientos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Corto </a:t>
            </a:r>
            <a:r>
              <a:rPr lang="es-ES" sz="2400" dirty="0"/>
              <a:t>plazo hay una mayor variabilidad y volatilidad en las tasas. </a:t>
            </a:r>
            <a:endParaRPr lang="es-E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i="1" dirty="0"/>
              <a:t>T</a:t>
            </a:r>
            <a:r>
              <a:rPr lang="es-ES" sz="2400" b="1" i="1" dirty="0" smtClean="0"/>
              <a:t>eoría </a:t>
            </a:r>
            <a:r>
              <a:rPr lang="es-ES" sz="2400" b="1" i="1" dirty="0"/>
              <a:t>de la preferencia de liquidez</a:t>
            </a:r>
            <a:r>
              <a:rPr lang="es-ES" sz="2400" dirty="0"/>
              <a:t>, </a:t>
            </a:r>
            <a:r>
              <a:rPr lang="es-ES" sz="2400" dirty="0" smtClean="0"/>
              <a:t>preferencia </a:t>
            </a:r>
            <a:r>
              <a:rPr lang="es-ES" sz="2400" dirty="0"/>
              <a:t>por </a:t>
            </a:r>
            <a:r>
              <a:rPr lang="es-ES" sz="2400" dirty="0" smtClean="0"/>
              <a:t> </a:t>
            </a:r>
            <a:r>
              <a:rPr lang="es-ES" sz="2400" dirty="0"/>
              <a:t>inversión </a:t>
            </a:r>
            <a:r>
              <a:rPr lang="es-ES" sz="2400" dirty="0" smtClean="0"/>
              <a:t>en </a:t>
            </a:r>
            <a:r>
              <a:rPr lang="es-ES" sz="2400" dirty="0"/>
              <a:t>vencimientos de corto plazo posibilitando que la curva de rendimientos presente una forma </a:t>
            </a:r>
            <a:r>
              <a:rPr lang="es-ES" sz="2400" dirty="0" smtClean="0"/>
              <a:t>cóncava (tasas </a:t>
            </a:r>
            <a:r>
              <a:rPr lang="es-ES" sz="2400" dirty="0"/>
              <a:t>de largo plazo sean mayores que las de corto </a:t>
            </a:r>
            <a:r>
              <a:rPr lang="es-ES" sz="2400" dirty="0" smtClean="0"/>
              <a:t>plazo, pendiente positiva)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2018 y </a:t>
            </a:r>
            <a:r>
              <a:rPr lang="es-ES" sz="2400" dirty="0" smtClean="0"/>
              <a:t>2019 </a:t>
            </a:r>
            <a:r>
              <a:rPr lang="es-ES" sz="2400" dirty="0"/>
              <a:t>mayores tasas en el corto, mediano y largo </a:t>
            </a:r>
            <a:r>
              <a:rPr lang="es-ES" sz="2400" dirty="0" smtClean="0"/>
              <a:t>plazo. 2020 tasas </a:t>
            </a:r>
            <a:r>
              <a:rPr lang="es-ES" sz="2400" dirty="0"/>
              <a:t>más bajas</a:t>
            </a:r>
            <a:r>
              <a:rPr lang="es-ES" sz="24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2018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 Situación fiscal: aumento </a:t>
            </a:r>
            <a:r>
              <a:rPr lang="es-ES" sz="2400" dirty="0"/>
              <a:t>de la brecha entre ingresos y </a:t>
            </a:r>
            <a:r>
              <a:rPr lang="es-ES" sz="2400" dirty="0" smtClean="0"/>
              <a:t>gastos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A</a:t>
            </a:r>
            <a:r>
              <a:rPr lang="es-ES" sz="2400" dirty="0" smtClean="0"/>
              <a:t>mbiente </a:t>
            </a:r>
            <a:r>
              <a:rPr lang="es-ES" sz="2400" dirty="0"/>
              <a:t>de incertidumbre debido a la discusión </a:t>
            </a:r>
            <a:r>
              <a:rPr lang="es-ES" sz="2400" dirty="0" smtClean="0"/>
              <a:t>del </a:t>
            </a:r>
            <a:r>
              <a:rPr lang="es-ES" sz="2400" dirty="0"/>
              <a:t>proyecto Ley de Fortalecimiento de las Finanzas Públicas.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D</a:t>
            </a:r>
            <a:r>
              <a:rPr lang="es-ES" sz="2400" dirty="0" smtClean="0"/>
              <a:t>evaluación </a:t>
            </a:r>
            <a:r>
              <a:rPr lang="es-ES" sz="2400" dirty="0"/>
              <a:t>del tipo de cambio y un incremento en el costo de endeudamiento del Gobierno </a:t>
            </a:r>
            <a:r>
              <a:rPr lang="es-ES" sz="2400" dirty="0" smtClean="0"/>
              <a:t>Central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2020: medidas fiscales y monetarias expansivas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59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 smtClean="0">
                <a:latin typeface="+mn-lt"/>
              </a:rPr>
              <a:t>Contenido</a:t>
            </a:r>
            <a:endParaRPr lang="en-US" b="1" dirty="0">
              <a:latin typeface="+mn-l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Introducción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Metodología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Resultados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Conclusiones</a:t>
            </a:r>
            <a:endParaRPr lang="en-US" sz="2400" dirty="0"/>
          </a:p>
        </p:txBody>
      </p:sp>
      <p:pic>
        <p:nvPicPr>
          <p:cNvPr id="2050" name="Picture 2" descr="Contenido digital artículos para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18" y="732278"/>
            <a:ext cx="5147145" cy="579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912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200" b="1" dirty="0" smtClean="0">
                <a:latin typeface="+mn-lt"/>
              </a:rPr>
              <a:t>Conclusiones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49563" y="1406713"/>
            <a:ext cx="11092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Los primeros tres componentes principales explican el 99.4% de la variancia </a:t>
            </a:r>
            <a:r>
              <a:rPr lang="es-ES" sz="2400" dirty="0" smtClean="0"/>
              <a:t>total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 </a:t>
            </a:r>
            <a:r>
              <a:rPr lang="es-ES" sz="2400" dirty="0" smtClean="0"/>
              <a:t>Desplazamiento </a:t>
            </a:r>
            <a:r>
              <a:rPr lang="es-ES" sz="2400" dirty="0"/>
              <a:t>paralelo y la pendiente </a:t>
            </a:r>
            <a:r>
              <a:rPr lang="es-ES" sz="2400" dirty="0" smtClean="0"/>
              <a:t>mayor participación</a:t>
            </a:r>
          </a:p>
          <a:p>
            <a:pPr lvl="1"/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</a:t>
            </a:r>
            <a:r>
              <a:rPr lang="es-ES" sz="2400" dirty="0" smtClean="0"/>
              <a:t>ndicador </a:t>
            </a:r>
            <a:r>
              <a:rPr lang="es-ES" sz="2400" dirty="0"/>
              <a:t>captura el comportamiento de las curvas de rendimiento.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53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27" y="50930"/>
            <a:ext cx="11988799" cy="6682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33162" y="4950691"/>
            <a:ext cx="3038764" cy="988291"/>
          </a:xfrm>
        </p:spPr>
        <p:txBody>
          <a:bodyPr>
            <a:normAutofit/>
          </a:bodyPr>
          <a:lstStyle/>
          <a:p>
            <a:pPr algn="l"/>
            <a:r>
              <a:rPr lang="es-CR" sz="4800" b="1" dirty="0" smtClean="0"/>
              <a:t>Gracias…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815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Introducción</a:t>
            </a:r>
            <a:r>
              <a:rPr lang="es-CR" dirty="0" smtClean="0"/>
              <a:t> </a:t>
            </a:r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836994619"/>
              </p:ext>
            </p:extLst>
          </p:nvPr>
        </p:nvGraphicFramePr>
        <p:xfrm>
          <a:off x="624113" y="1311563"/>
          <a:ext cx="10284031" cy="527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2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Introducción</a:t>
            </a:r>
            <a:r>
              <a:rPr lang="es-CR" dirty="0" smtClean="0"/>
              <a:t> </a:t>
            </a:r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77140687"/>
              </p:ext>
            </p:extLst>
          </p:nvPr>
        </p:nvGraphicFramePr>
        <p:xfrm>
          <a:off x="624114" y="1228436"/>
          <a:ext cx="10505703" cy="547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Introducción</a:t>
            </a:r>
            <a:r>
              <a:rPr lang="es-CR" dirty="0" smtClean="0"/>
              <a:t> </a:t>
            </a:r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03656703"/>
              </p:ext>
            </p:extLst>
          </p:nvPr>
        </p:nvGraphicFramePr>
        <p:xfrm>
          <a:off x="624114" y="1228436"/>
          <a:ext cx="10505703" cy="547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8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Objetivo</a:t>
            </a:r>
            <a:r>
              <a:rPr lang="es-CR" dirty="0" smtClean="0"/>
              <a:t> </a:t>
            </a:r>
            <a:endParaRPr lang="en-US" dirty="0"/>
          </a:p>
        </p:txBody>
      </p:sp>
      <p:pic>
        <p:nvPicPr>
          <p:cNvPr id="1026" name="Picture 2" descr="Público objetivo iconos de la computadora del mercado objetivo publicidad,  audiencia, empresa, logo, negocio png | PNGWi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5652">
                        <a14:foregroundMark x1="37609" y1="33008" x2="37609" y2="33008"/>
                        <a14:foregroundMark x1="45435" y1="41797" x2="45435" y2="41797"/>
                        <a14:foregroundMark x1="54348" y1="41602" x2="54348" y2="41602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28" y="3839294"/>
            <a:ext cx="5034217" cy="28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38200" y="1904889"/>
            <a:ext cx="10343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Crear </a:t>
            </a:r>
            <a:r>
              <a:rPr lang="es-ES" sz="2400" dirty="0"/>
              <a:t>un indicador que permita analizar la curva de rendimiento soberana doméstica de Costa Rica de forma agregada para conocer la evolución y el comportamiento de los rendimientos.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93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Metodología</a:t>
            </a:r>
            <a:r>
              <a:rPr lang="es-CR" dirty="0" smtClean="0"/>
              <a:t> 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67688482"/>
              </p:ext>
            </p:extLst>
          </p:nvPr>
        </p:nvGraphicFramePr>
        <p:xfrm>
          <a:off x="679532" y="286327"/>
          <a:ext cx="10801268" cy="647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313" y="5938982"/>
            <a:ext cx="4874468" cy="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Metodología</a:t>
            </a:r>
            <a:r>
              <a:rPr lang="es-CR" dirty="0" smtClean="0"/>
              <a:t> 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53867835"/>
              </p:ext>
            </p:extLst>
          </p:nvPr>
        </p:nvGraphicFramePr>
        <p:xfrm>
          <a:off x="679532" y="286327"/>
          <a:ext cx="10801268" cy="647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5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1" dirty="0" smtClean="0">
                <a:latin typeface="+mn-lt"/>
              </a:rPr>
              <a:t>Resultados</a:t>
            </a:r>
            <a:r>
              <a:rPr lang="es-CR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59855"/>
            <a:ext cx="1074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Descriptivo de curvas</a:t>
            </a:r>
            <a:endParaRPr lang="es-ES" sz="2400" b="1" dirty="0" smtClean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5545" y="2042448"/>
            <a:ext cx="5590309" cy="4310092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94398" y="160336"/>
            <a:ext cx="6012873" cy="3060701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10299" y="3544222"/>
            <a:ext cx="5796971" cy="29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576</Words>
  <Application>Microsoft Office PowerPoint</Application>
  <PresentationFormat>Panorámica</PresentationFormat>
  <Paragraphs>85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INDICADOR AGREGADO DE CURVAS DE RENDIMIENTO</vt:lpstr>
      <vt:lpstr>Contenido</vt:lpstr>
      <vt:lpstr>Introducción </vt:lpstr>
      <vt:lpstr>Introducción </vt:lpstr>
      <vt:lpstr>Introducción </vt:lpstr>
      <vt:lpstr>Objetivo </vt:lpstr>
      <vt:lpstr>Metodología </vt:lpstr>
      <vt:lpstr>Metodología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</dc:creator>
  <cp:lastModifiedBy>Natalia</cp:lastModifiedBy>
  <cp:revision>56</cp:revision>
  <dcterms:created xsi:type="dcterms:W3CDTF">2020-09-25T02:23:35Z</dcterms:created>
  <dcterms:modified xsi:type="dcterms:W3CDTF">2020-12-04T06:37:33Z</dcterms:modified>
</cp:coreProperties>
</file>