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1.xml" ContentType="application/vnd.openxmlformats-officedocument.presentationml.tags+xml"/>
  <Override PartName="/ppt/notesSlides/notesSlide1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2.xml" ContentType="application/vnd.openxmlformats-officedocument.presentationml.tags+xml"/>
  <Override PartName="/ppt/notesSlides/notesSlide1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3.xml" ContentType="application/vnd.openxmlformats-officedocument.presentationml.tags+xml"/>
  <Override PartName="/ppt/notesSlides/notesSlide1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tags/tag4.xml" ContentType="application/vnd.openxmlformats-officedocument.presentationml.tags+xml"/>
  <Override PartName="/ppt/notesSlides/notesSlide1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tags/tag5.xml" ContentType="application/vnd.openxmlformats-officedocument.presentationml.tags+xml"/>
  <Override PartName="/ppt/notesSlides/notesSlide18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tags/tag6.xml" ContentType="application/vnd.openxmlformats-officedocument.presentationml.tags+xml"/>
  <Override PartName="/ppt/notesSlides/notesSlide19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tags/tag7.xml" ContentType="application/vnd.openxmlformats-officedocument.presentationml.tags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  <p:sldMasterId id="2147483720" r:id="rId6"/>
    <p:sldMasterId id="2147483756" r:id="rId7"/>
  </p:sldMasterIdLst>
  <p:notesMasterIdLst>
    <p:notesMasterId r:id="rId58"/>
  </p:notesMasterIdLst>
  <p:sldIdLst>
    <p:sldId id="257" r:id="rId8"/>
    <p:sldId id="258" r:id="rId9"/>
    <p:sldId id="259" r:id="rId10"/>
    <p:sldId id="260" r:id="rId11"/>
    <p:sldId id="261" r:id="rId12"/>
    <p:sldId id="262" r:id="rId13"/>
    <p:sldId id="306" r:id="rId14"/>
    <p:sldId id="288" r:id="rId15"/>
    <p:sldId id="307" r:id="rId16"/>
    <p:sldId id="308" r:id="rId17"/>
    <p:sldId id="305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265" r:id="rId35"/>
    <p:sldId id="283" r:id="rId36"/>
    <p:sldId id="266" r:id="rId37"/>
    <p:sldId id="267" r:id="rId38"/>
    <p:sldId id="268" r:id="rId39"/>
    <p:sldId id="269" r:id="rId40"/>
    <p:sldId id="270" r:id="rId41"/>
    <p:sldId id="271" r:id="rId42"/>
    <p:sldId id="272" r:id="rId43"/>
    <p:sldId id="273" r:id="rId44"/>
    <p:sldId id="274" r:id="rId45"/>
    <p:sldId id="275" r:id="rId46"/>
    <p:sldId id="276" r:id="rId47"/>
    <p:sldId id="277" r:id="rId48"/>
    <p:sldId id="278" r:id="rId49"/>
    <p:sldId id="279" r:id="rId50"/>
    <p:sldId id="280" r:id="rId51"/>
    <p:sldId id="284" r:id="rId52"/>
    <p:sldId id="282" r:id="rId53"/>
    <p:sldId id="281" r:id="rId54"/>
    <p:sldId id="285" r:id="rId55"/>
    <p:sldId id="286" r:id="rId56"/>
    <p:sldId id="287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61" Type="http://schemas.openxmlformats.org/officeDocument/2006/relationships/theme" Target="theme/theme1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presProps" Target="presProps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#15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6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9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#1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#1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#15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#15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#15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C6107F-2230-49BF-8B8D-984C4609B233}" type="doc">
      <dgm:prSet loTypeId="urn:microsoft.com/office/officeart/2005/8/layout/process1" loCatId="process" qsTypeId="urn:microsoft.com/office/officeart/2005/8/quickstyle/simple1" qsCatId="simple" csTypeId="urn:microsoft.com/office/officeart/2005/8/colors/colorful1#1" csCatId="colorful" phldr="1"/>
      <dgm:spPr/>
    </dgm:pt>
    <dgm:pt modelId="{E695E569-5B43-4768-A91C-3D60C917366D}">
      <dgm:prSet phldrT="[Text]"/>
      <dgm:spPr>
        <a:xfrm>
          <a:off x="4483" y="283127"/>
          <a:ext cx="1389869" cy="833921"/>
        </a:xfrm>
        <a:solidFill>
          <a:schemeClr val="tx2">
            <a:lumMod val="50000"/>
            <a:lumOff val="50000"/>
          </a:scheme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b="1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DEFINE</a:t>
          </a:r>
        </a:p>
      </dgm:t>
    </dgm:pt>
    <dgm:pt modelId="{1C6CDCCA-733A-4087-BAB0-1A2D2AEEA09D}" type="parTrans" cxnId="{579933FB-C49E-4245-88B9-A8851843E05B}">
      <dgm:prSet/>
      <dgm:spPr/>
      <dgm:t>
        <a:bodyPr/>
        <a:lstStyle/>
        <a:p>
          <a:endParaRPr lang="en-US"/>
        </a:p>
      </dgm:t>
    </dgm:pt>
    <dgm:pt modelId="{359D5602-F877-4E27-9EE8-D0A4049E0FE6}" type="sibTrans" cxnId="{579933FB-C49E-4245-88B9-A8851843E05B}">
      <dgm:prSet/>
      <dgm:spPr>
        <a:xfrm>
          <a:off x="1533339" y="527744"/>
          <a:ext cx="294652" cy="344687"/>
        </a:xfrm>
        <a:solidFill>
          <a:schemeClr val="tx2">
            <a:lumMod val="50000"/>
            <a:lumOff val="50000"/>
          </a:schemeClr>
        </a:solidFill>
        <a:ln>
          <a:noFill/>
        </a:ln>
        <a:effectLst/>
      </dgm:spPr>
      <dgm:t>
        <a:bodyPr/>
        <a:lstStyle/>
        <a:p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B7955A53-13DD-4289-9F89-5338938D0647}">
      <dgm:prSet phldrT="[Text]"/>
      <dgm:spPr>
        <a:xfrm>
          <a:off x="1950300" y="283127"/>
          <a:ext cx="1389869" cy="833921"/>
        </a:xfrm>
        <a:solidFill>
          <a:schemeClr val="tx2">
            <a:lumMod val="50000"/>
            <a:lumOff val="50000"/>
          </a:scheme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b="1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MEASURE</a:t>
          </a:r>
        </a:p>
      </dgm:t>
    </dgm:pt>
    <dgm:pt modelId="{5FF126DF-F4D8-4CD5-AE87-D41D00A019C4}" type="parTrans" cxnId="{102052FB-813F-4A80-8F92-CEE10836587C}">
      <dgm:prSet/>
      <dgm:spPr/>
      <dgm:t>
        <a:bodyPr/>
        <a:lstStyle/>
        <a:p>
          <a:endParaRPr lang="en-US"/>
        </a:p>
      </dgm:t>
    </dgm:pt>
    <dgm:pt modelId="{FC75C3C7-BAD6-4E54-81D6-D10A7A597666}" type="sibTrans" cxnId="{102052FB-813F-4A80-8F92-CEE10836587C}">
      <dgm:prSet/>
      <dgm:spPr>
        <a:xfrm>
          <a:off x="3479156" y="527744"/>
          <a:ext cx="294652" cy="344687"/>
        </a:xfrm>
        <a:solidFill>
          <a:schemeClr val="tx2">
            <a:lumMod val="50000"/>
            <a:lumOff val="50000"/>
          </a:schemeClr>
        </a:solidFill>
        <a:ln>
          <a:noFill/>
        </a:ln>
        <a:effectLst/>
      </dgm:spPr>
      <dgm:t>
        <a:bodyPr/>
        <a:lstStyle/>
        <a:p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711B075E-4CEB-404B-845F-D736B83E5044}">
      <dgm:prSet phldrT="[Text]"/>
      <dgm:spPr>
        <a:xfrm>
          <a:off x="3896116" y="283127"/>
          <a:ext cx="1389869" cy="833921"/>
        </a:xfrm>
        <a:solidFill>
          <a:schemeClr val="tx2">
            <a:lumMod val="50000"/>
            <a:lumOff val="50000"/>
          </a:scheme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b="1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ANALYZE</a:t>
          </a:r>
        </a:p>
      </dgm:t>
    </dgm:pt>
    <dgm:pt modelId="{44ECB8B7-728B-47B9-931C-6819E24B038F}" type="parTrans" cxnId="{59D93D7A-2961-4585-9FE3-39DE0F28A3E4}">
      <dgm:prSet/>
      <dgm:spPr/>
      <dgm:t>
        <a:bodyPr/>
        <a:lstStyle/>
        <a:p>
          <a:endParaRPr lang="en-US"/>
        </a:p>
      </dgm:t>
    </dgm:pt>
    <dgm:pt modelId="{DB84A38F-317F-435C-8405-CF00BE820EFC}" type="sibTrans" cxnId="{59D93D7A-2961-4585-9FE3-39DE0F28A3E4}">
      <dgm:prSet/>
      <dgm:spPr>
        <a:xfrm>
          <a:off x="5424972" y="527744"/>
          <a:ext cx="294652" cy="344687"/>
        </a:xfrm>
        <a:solidFill>
          <a:schemeClr val="tx2">
            <a:lumMod val="50000"/>
            <a:lumOff val="50000"/>
          </a:schemeClr>
        </a:solidFill>
        <a:ln>
          <a:noFill/>
        </a:ln>
        <a:effectLst/>
      </dgm:spPr>
      <dgm:t>
        <a:bodyPr/>
        <a:lstStyle/>
        <a:p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CAF49552-A092-44E1-88DF-F7BDBD346E0C}">
      <dgm:prSet phldrT="[Text]"/>
      <dgm:spPr>
        <a:xfrm>
          <a:off x="5841933" y="283127"/>
          <a:ext cx="1389869" cy="833921"/>
        </a:xfrm>
        <a:solidFill>
          <a:schemeClr val="tx2">
            <a:lumMod val="50000"/>
            <a:lumOff val="50000"/>
          </a:scheme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b="1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IMPROVE</a:t>
          </a:r>
        </a:p>
      </dgm:t>
    </dgm:pt>
    <dgm:pt modelId="{E6CF0640-D53D-4021-91AE-D512EBBFA949}" type="parTrans" cxnId="{2226B984-1679-456B-998B-6BAB141A0623}">
      <dgm:prSet/>
      <dgm:spPr/>
      <dgm:t>
        <a:bodyPr/>
        <a:lstStyle/>
        <a:p>
          <a:endParaRPr lang="en-US"/>
        </a:p>
      </dgm:t>
    </dgm:pt>
    <dgm:pt modelId="{CF258CF6-0B35-4B64-BC9A-E91FFF991CE8}" type="sibTrans" cxnId="{2226B984-1679-456B-998B-6BAB141A0623}">
      <dgm:prSet/>
      <dgm:spPr>
        <a:xfrm>
          <a:off x="7370789" y="527744"/>
          <a:ext cx="294652" cy="344687"/>
        </a:xfrm>
        <a:solidFill>
          <a:schemeClr val="tx2">
            <a:lumMod val="50000"/>
            <a:lumOff val="50000"/>
          </a:schemeClr>
        </a:solidFill>
        <a:ln>
          <a:noFill/>
        </a:ln>
        <a:effectLst/>
      </dgm:spPr>
      <dgm:t>
        <a:bodyPr/>
        <a:lstStyle/>
        <a:p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B65063B2-AE1C-453A-8E85-FD35CBE47435}">
      <dgm:prSet phldrT="[Text]"/>
      <dgm:spPr>
        <a:xfrm>
          <a:off x="7787750" y="283127"/>
          <a:ext cx="1389869" cy="833921"/>
        </a:xfrm>
        <a:solidFill>
          <a:schemeClr val="tx2">
            <a:lumMod val="50000"/>
            <a:lumOff val="50000"/>
          </a:scheme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b="1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CONTROL</a:t>
          </a:r>
        </a:p>
      </dgm:t>
    </dgm:pt>
    <dgm:pt modelId="{2F430825-ED3C-4A41-A4F2-6798FDE78504}" type="parTrans" cxnId="{A9E7452B-6088-414D-B5E1-224D705ADB7D}">
      <dgm:prSet/>
      <dgm:spPr/>
      <dgm:t>
        <a:bodyPr/>
        <a:lstStyle/>
        <a:p>
          <a:endParaRPr lang="en-US"/>
        </a:p>
      </dgm:t>
    </dgm:pt>
    <dgm:pt modelId="{A007BCFE-6156-40EE-AEA1-073A510FC593}" type="sibTrans" cxnId="{A9E7452B-6088-414D-B5E1-224D705ADB7D}">
      <dgm:prSet/>
      <dgm:spPr/>
      <dgm:t>
        <a:bodyPr/>
        <a:lstStyle/>
        <a:p>
          <a:endParaRPr lang="en-US"/>
        </a:p>
      </dgm:t>
    </dgm:pt>
    <dgm:pt modelId="{EF535858-806A-42AF-B082-3AEFA5C77FD5}" type="pres">
      <dgm:prSet presAssocID="{3BC6107F-2230-49BF-8B8D-984C4609B233}" presName="Name0" presStyleCnt="0">
        <dgm:presLayoutVars>
          <dgm:dir/>
          <dgm:resizeHandles val="exact"/>
        </dgm:presLayoutVars>
      </dgm:prSet>
      <dgm:spPr/>
    </dgm:pt>
    <dgm:pt modelId="{B0638881-188F-4614-9D1E-6B6067A446AE}" type="pres">
      <dgm:prSet presAssocID="{E695E569-5B43-4768-A91C-3D60C917366D}" presName="node" presStyleLbl="node1" presStyleIdx="0" presStyleCnt="5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4D96779F-6C15-4E1A-90E2-2CCD3024EE0C}" type="pres">
      <dgm:prSet presAssocID="{359D5602-F877-4E27-9EE8-D0A4049E0FE6}" presName="sibTrans" presStyleLbl="sibTrans2D1" presStyleIdx="0" presStyleCnt="4"/>
      <dgm:spPr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endParaRPr lang="en-US"/>
        </a:p>
      </dgm:t>
    </dgm:pt>
    <dgm:pt modelId="{C2973D64-8ADA-4AE5-98F2-3C1ECDEB2B06}" type="pres">
      <dgm:prSet presAssocID="{359D5602-F877-4E27-9EE8-D0A4049E0FE6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333FA1CF-4E6E-4668-B44C-39A76673A4F9}" type="pres">
      <dgm:prSet presAssocID="{B7955A53-13DD-4289-9F89-5338938D0647}" presName="node" presStyleLbl="node1" presStyleIdx="1" presStyleCnt="5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39ED15A1-6750-4FC7-9E62-AFA0FB544274}" type="pres">
      <dgm:prSet presAssocID="{FC75C3C7-BAD6-4E54-81D6-D10A7A597666}" presName="sibTrans" presStyleLbl="sibTrans2D1" presStyleIdx="1" presStyleCnt="4"/>
      <dgm:spPr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endParaRPr lang="en-US"/>
        </a:p>
      </dgm:t>
    </dgm:pt>
    <dgm:pt modelId="{4B2CAA24-A966-4D1E-BB9C-066EC84A829E}" type="pres">
      <dgm:prSet presAssocID="{FC75C3C7-BAD6-4E54-81D6-D10A7A597666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8CC3C8D4-4F94-449E-9C50-CB2D771A01DB}" type="pres">
      <dgm:prSet presAssocID="{711B075E-4CEB-404B-845F-D736B83E5044}" presName="node" presStyleLbl="node1" presStyleIdx="2" presStyleCnt="5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8E74F3A0-C1C2-4877-BC08-8C320F075A9C}" type="pres">
      <dgm:prSet presAssocID="{DB84A38F-317F-435C-8405-CF00BE820EFC}" presName="sibTrans" presStyleLbl="sibTrans2D1" presStyleIdx="2" presStyleCnt="4"/>
      <dgm:spPr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endParaRPr lang="en-US"/>
        </a:p>
      </dgm:t>
    </dgm:pt>
    <dgm:pt modelId="{BC5E8E38-659D-47D2-A1F5-346F48306892}" type="pres">
      <dgm:prSet presAssocID="{DB84A38F-317F-435C-8405-CF00BE820EFC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5E1F1BEA-3A72-48B3-9DEC-BFFC464C863D}" type="pres">
      <dgm:prSet presAssocID="{CAF49552-A092-44E1-88DF-F7BDBD346E0C}" presName="node" presStyleLbl="node1" presStyleIdx="3" presStyleCnt="5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D0E0AF96-A23C-4AA8-AA37-8059D6522E04}" type="pres">
      <dgm:prSet presAssocID="{CF258CF6-0B35-4B64-BC9A-E91FFF991CE8}" presName="sibTrans" presStyleLbl="sibTrans2D1" presStyleIdx="3" presStyleCnt="4"/>
      <dgm:spPr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endParaRPr lang="en-US"/>
        </a:p>
      </dgm:t>
    </dgm:pt>
    <dgm:pt modelId="{E8B41FF3-76AD-40C6-A87F-F47070CEDD25}" type="pres">
      <dgm:prSet presAssocID="{CF258CF6-0B35-4B64-BC9A-E91FFF991CE8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AB1F6CA7-173F-4FCC-B6C1-041EE15F03CB}" type="pres">
      <dgm:prSet presAssocID="{B65063B2-AE1C-453A-8E85-FD35CBE47435}" presName="node" presStyleLbl="node1" presStyleIdx="4" presStyleCnt="5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</dgm:ptLst>
  <dgm:cxnLst>
    <dgm:cxn modelId="{73EB12BC-8209-45DB-B25F-2B5123B703D4}" type="presOf" srcId="{DB84A38F-317F-435C-8405-CF00BE820EFC}" destId="{8E74F3A0-C1C2-4877-BC08-8C320F075A9C}" srcOrd="0" destOrd="0" presId="urn:microsoft.com/office/officeart/2005/8/layout/process1"/>
    <dgm:cxn modelId="{102052FB-813F-4A80-8F92-CEE10836587C}" srcId="{3BC6107F-2230-49BF-8B8D-984C4609B233}" destId="{B7955A53-13DD-4289-9F89-5338938D0647}" srcOrd="1" destOrd="0" parTransId="{5FF126DF-F4D8-4CD5-AE87-D41D00A019C4}" sibTransId="{FC75C3C7-BAD6-4E54-81D6-D10A7A597666}"/>
    <dgm:cxn modelId="{B13DFB54-57EA-4DD0-B8A7-DDD954727C74}" type="presOf" srcId="{CAF49552-A092-44E1-88DF-F7BDBD346E0C}" destId="{5E1F1BEA-3A72-48B3-9DEC-BFFC464C863D}" srcOrd="0" destOrd="0" presId="urn:microsoft.com/office/officeart/2005/8/layout/process1"/>
    <dgm:cxn modelId="{E3FDE592-72FF-4365-BBA0-F8FA9585EB88}" type="presOf" srcId="{FC75C3C7-BAD6-4E54-81D6-D10A7A597666}" destId="{4B2CAA24-A966-4D1E-BB9C-066EC84A829E}" srcOrd="1" destOrd="0" presId="urn:microsoft.com/office/officeart/2005/8/layout/process1"/>
    <dgm:cxn modelId="{C69E499E-87DB-4014-85FB-EE041E42A8B0}" type="presOf" srcId="{FC75C3C7-BAD6-4E54-81D6-D10A7A597666}" destId="{39ED15A1-6750-4FC7-9E62-AFA0FB544274}" srcOrd="0" destOrd="0" presId="urn:microsoft.com/office/officeart/2005/8/layout/process1"/>
    <dgm:cxn modelId="{0404044D-83A7-42D1-B1EF-9DA995B86418}" type="presOf" srcId="{B7955A53-13DD-4289-9F89-5338938D0647}" destId="{333FA1CF-4E6E-4668-B44C-39A76673A4F9}" srcOrd="0" destOrd="0" presId="urn:microsoft.com/office/officeart/2005/8/layout/process1"/>
    <dgm:cxn modelId="{09B452D8-7B37-460B-A52E-073B2E82C10A}" type="presOf" srcId="{359D5602-F877-4E27-9EE8-D0A4049E0FE6}" destId="{4D96779F-6C15-4E1A-90E2-2CCD3024EE0C}" srcOrd="0" destOrd="0" presId="urn:microsoft.com/office/officeart/2005/8/layout/process1"/>
    <dgm:cxn modelId="{874EC7EF-8AF9-4488-AF7D-E8727D2EFBC3}" type="presOf" srcId="{DB84A38F-317F-435C-8405-CF00BE820EFC}" destId="{BC5E8E38-659D-47D2-A1F5-346F48306892}" srcOrd="1" destOrd="0" presId="urn:microsoft.com/office/officeart/2005/8/layout/process1"/>
    <dgm:cxn modelId="{20F733CF-0F8B-4DB5-8E29-12F2FB0F8BF7}" type="presOf" srcId="{3BC6107F-2230-49BF-8B8D-984C4609B233}" destId="{EF535858-806A-42AF-B082-3AEFA5C77FD5}" srcOrd="0" destOrd="0" presId="urn:microsoft.com/office/officeart/2005/8/layout/process1"/>
    <dgm:cxn modelId="{CD88C6DF-B5EE-4E1B-9FEA-416CD0CFC014}" type="presOf" srcId="{E695E569-5B43-4768-A91C-3D60C917366D}" destId="{B0638881-188F-4614-9D1E-6B6067A446AE}" srcOrd="0" destOrd="0" presId="urn:microsoft.com/office/officeart/2005/8/layout/process1"/>
    <dgm:cxn modelId="{E1D0562C-B6B1-4827-842B-B147FB5C23F0}" type="presOf" srcId="{B65063B2-AE1C-453A-8E85-FD35CBE47435}" destId="{AB1F6CA7-173F-4FCC-B6C1-041EE15F03CB}" srcOrd="0" destOrd="0" presId="urn:microsoft.com/office/officeart/2005/8/layout/process1"/>
    <dgm:cxn modelId="{579933FB-C49E-4245-88B9-A8851843E05B}" srcId="{3BC6107F-2230-49BF-8B8D-984C4609B233}" destId="{E695E569-5B43-4768-A91C-3D60C917366D}" srcOrd="0" destOrd="0" parTransId="{1C6CDCCA-733A-4087-BAB0-1A2D2AEEA09D}" sibTransId="{359D5602-F877-4E27-9EE8-D0A4049E0FE6}"/>
    <dgm:cxn modelId="{59D93D7A-2961-4585-9FE3-39DE0F28A3E4}" srcId="{3BC6107F-2230-49BF-8B8D-984C4609B233}" destId="{711B075E-4CEB-404B-845F-D736B83E5044}" srcOrd="2" destOrd="0" parTransId="{44ECB8B7-728B-47B9-931C-6819E24B038F}" sibTransId="{DB84A38F-317F-435C-8405-CF00BE820EFC}"/>
    <dgm:cxn modelId="{2226B984-1679-456B-998B-6BAB141A0623}" srcId="{3BC6107F-2230-49BF-8B8D-984C4609B233}" destId="{CAF49552-A092-44E1-88DF-F7BDBD346E0C}" srcOrd="3" destOrd="0" parTransId="{E6CF0640-D53D-4021-91AE-D512EBBFA949}" sibTransId="{CF258CF6-0B35-4B64-BC9A-E91FFF991CE8}"/>
    <dgm:cxn modelId="{F49FD9C2-7C7F-4AA9-BBCD-C97631F748FA}" type="presOf" srcId="{711B075E-4CEB-404B-845F-D736B83E5044}" destId="{8CC3C8D4-4F94-449E-9C50-CB2D771A01DB}" srcOrd="0" destOrd="0" presId="urn:microsoft.com/office/officeart/2005/8/layout/process1"/>
    <dgm:cxn modelId="{A9E7452B-6088-414D-B5E1-224D705ADB7D}" srcId="{3BC6107F-2230-49BF-8B8D-984C4609B233}" destId="{B65063B2-AE1C-453A-8E85-FD35CBE47435}" srcOrd="4" destOrd="0" parTransId="{2F430825-ED3C-4A41-A4F2-6798FDE78504}" sibTransId="{A007BCFE-6156-40EE-AEA1-073A510FC593}"/>
    <dgm:cxn modelId="{A7501CCE-83C5-40FF-B083-E81961F9FF49}" type="presOf" srcId="{CF258CF6-0B35-4B64-BC9A-E91FFF991CE8}" destId="{E8B41FF3-76AD-40C6-A87F-F47070CEDD25}" srcOrd="1" destOrd="0" presId="urn:microsoft.com/office/officeart/2005/8/layout/process1"/>
    <dgm:cxn modelId="{B78F62B8-AB70-4393-9349-B903E4711449}" type="presOf" srcId="{359D5602-F877-4E27-9EE8-D0A4049E0FE6}" destId="{C2973D64-8ADA-4AE5-98F2-3C1ECDEB2B06}" srcOrd="1" destOrd="0" presId="urn:microsoft.com/office/officeart/2005/8/layout/process1"/>
    <dgm:cxn modelId="{D223C3D1-A119-4DAC-845A-1A4C06EC52FC}" type="presOf" srcId="{CF258CF6-0B35-4B64-BC9A-E91FFF991CE8}" destId="{D0E0AF96-A23C-4AA8-AA37-8059D6522E04}" srcOrd="0" destOrd="0" presId="urn:microsoft.com/office/officeart/2005/8/layout/process1"/>
    <dgm:cxn modelId="{1E5555B0-9860-4BC1-89CA-66ED90A98073}" type="presParOf" srcId="{EF535858-806A-42AF-B082-3AEFA5C77FD5}" destId="{B0638881-188F-4614-9D1E-6B6067A446AE}" srcOrd="0" destOrd="0" presId="urn:microsoft.com/office/officeart/2005/8/layout/process1"/>
    <dgm:cxn modelId="{EBDEFA14-0EFA-4DD0-9911-7EBAACB3C4B2}" type="presParOf" srcId="{EF535858-806A-42AF-B082-3AEFA5C77FD5}" destId="{4D96779F-6C15-4E1A-90E2-2CCD3024EE0C}" srcOrd="1" destOrd="0" presId="urn:microsoft.com/office/officeart/2005/8/layout/process1"/>
    <dgm:cxn modelId="{D17761E8-DBDE-474A-9C53-088539362229}" type="presParOf" srcId="{4D96779F-6C15-4E1A-90E2-2CCD3024EE0C}" destId="{C2973D64-8ADA-4AE5-98F2-3C1ECDEB2B06}" srcOrd="0" destOrd="0" presId="urn:microsoft.com/office/officeart/2005/8/layout/process1"/>
    <dgm:cxn modelId="{CC59BD40-9C5F-40C5-87E9-962F26742F1F}" type="presParOf" srcId="{EF535858-806A-42AF-B082-3AEFA5C77FD5}" destId="{333FA1CF-4E6E-4668-B44C-39A76673A4F9}" srcOrd="2" destOrd="0" presId="urn:microsoft.com/office/officeart/2005/8/layout/process1"/>
    <dgm:cxn modelId="{DEC0B0A5-9EDE-4E02-9992-6D947081EA9B}" type="presParOf" srcId="{EF535858-806A-42AF-B082-3AEFA5C77FD5}" destId="{39ED15A1-6750-4FC7-9E62-AFA0FB544274}" srcOrd="3" destOrd="0" presId="urn:microsoft.com/office/officeart/2005/8/layout/process1"/>
    <dgm:cxn modelId="{CA77739F-40E5-4278-A28D-5C9EBDEB495C}" type="presParOf" srcId="{39ED15A1-6750-4FC7-9E62-AFA0FB544274}" destId="{4B2CAA24-A966-4D1E-BB9C-066EC84A829E}" srcOrd="0" destOrd="0" presId="urn:microsoft.com/office/officeart/2005/8/layout/process1"/>
    <dgm:cxn modelId="{10AA0F3F-226C-4E23-9C6D-9E8487CBD577}" type="presParOf" srcId="{EF535858-806A-42AF-B082-3AEFA5C77FD5}" destId="{8CC3C8D4-4F94-449E-9C50-CB2D771A01DB}" srcOrd="4" destOrd="0" presId="urn:microsoft.com/office/officeart/2005/8/layout/process1"/>
    <dgm:cxn modelId="{7ED47CE7-06F7-46D9-8B52-208491815EAC}" type="presParOf" srcId="{EF535858-806A-42AF-B082-3AEFA5C77FD5}" destId="{8E74F3A0-C1C2-4877-BC08-8C320F075A9C}" srcOrd="5" destOrd="0" presId="urn:microsoft.com/office/officeart/2005/8/layout/process1"/>
    <dgm:cxn modelId="{48A92933-D9B6-46CA-B2E1-8C820275FF45}" type="presParOf" srcId="{8E74F3A0-C1C2-4877-BC08-8C320F075A9C}" destId="{BC5E8E38-659D-47D2-A1F5-346F48306892}" srcOrd="0" destOrd="0" presId="urn:microsoft.com/office/officeart/2005/8/layout/process1"/>
    <dgm:cxn modelId="{211CB2EF-0789-489A-B602-2EBB6CE203DC}" type="presParOf" srcId="{EF535858-806A-42AF-B082-3AEFA5C77FD5}" destId="{5E1F1BEA-3A72-48B3-9DEC-BFFC464C863D}" srcOrd="6" destOrd="0" presId="urn:microsoft.com/office/officeart/2005/8/layout/process1"/>
    <dgm:cxn modelId="{0A936E39-702F-468B-B927-6702DFEEC5ED}" type="presParOf" srcId="{EF535858-806A-42AF-B082-3AEFA5C77FD5}" destId="{D0E0AF96-A23C-4AA8-AA37-8059D6522E04}" srcOrd="7" destOrd="0" presId="urn:microsoft.com/office/officeart/2005/8/layout/process1"/>
    <dgm:cxn modelId="{82D6D777-4555-4F65-A810-FFC1D4ADF333}" type="presParOf" srcId="{D0E0AF96-A23C-4AA8-AA37-8059D6522E04}" destId="{E8B41FF3-76AD-40C6-A87F-F47070CEDD25}" srcOrd="0" destOrd="0" presId="urn:microsoft.com/office/officeart/2005/8/layout/process1"/>
    <dgm:cxn modelId="{70417E78-6B49-4E0B-B6AF-5BDC64683188}" type="presParOf" srcId="{EF535858-806A-42AF-B082-3AEFA5C77FD5}" destId="{AB1F6CA7-173F-4FCC-B6C1-041EE15F03CB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BC6107F-2230-49BF-8B8D-984C4609B233}" type="doc">
      <dgm:prSet loTypeId="urn:microsoft.com/office/officeart/2005/8/layout/process1" loCatId="process" qsTypeId="urn:microsoft.com/office/officeart/2005/8/quickstyle/simple1" qsCatId="simple" csTypeId="urn:microsoft.com/office/officeart/2005/8/colors/colorful1#15" csCatId="colorful" phldr="1"/>
      <dgm:spPr/>
    </dgm:pt>
    <dgm:pt modelId="{B65063B2-AE1C-453A-8E85-FD35CBE47435}">
      <dgm:prSet phldrT="[Text]"/>
      <dgm:spPr>
        <a:solidFill>
          <a:srgbClr val="F68025"/>
        </a:solidFill>
        <a:ln w="25400" cap="flat" cmpd="sng" algn="ctr">
          <a:noFill/>
          <a:prstDash val="solid"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US" b="1" dirty="0" smtClean="0">
              <a:solidFill>
                <a:schemeClr val="bg1"/>
              </a:solidFill>
              <a:latin typeface="Calibri"/>
              <a:ea typeface="+mn-ea"/>
              <a:cs typeface="+mn-cs"/>
            </a:rPr>
            <a:t>Traditional PM &amp; DMAIC</a:t>
          </a:r>
          <a:endParaRPr lang="en-US" b="1" dirty="0">
            <a:solidFill>
              <a:schemeClr val="bg1"/>
            </a:solidFill>
            <a:latin typeface="Calibri"/>
            <a:ea typeface="+mn-ea"/>
            <a:cs typeface="+mn-cs"/>
          </a:endParaRPr>
        </a:p>
      </dgm:t>
    </dgm:pt>
    <dgm:pt modelId="{2F430825-ED3C-4A41-A4F2-6798FDE78504}" type="parTrans" cxnId="{A9E7452B-6088-414D-B5E1-224D705ADB7D}">
      <dgm:prSet/>
      <dgm:spPr/>
      <dgm:t>
        <a:bodyPr/>
        <a:lstStyle/>
        <a:p>
          <a:endParaRPr lang="en-US"/>
        </a:p>
      </dgm:t>
    </dgm:pt>
    <dgm:pt modelId="{A007BCFE-6156-40EE-AEA1-073A510FC593}" type="sibTrans" cxnId="{A9E7452B-6088-414D-B5E1-224D705ADB7D}">
      <dgm:prSet/>
      <dgm:spPr/>
      <dgm:t>
        <a:bodyPr/>
        <a:lstStyle/>
        <a:p>
          <a:endParaRPr lang="en-US"/>
        </a:p>
      </dgm:t>
    </dgm:pt>
    <dgm:pt modelId="{EF535858-806A-42AF-B082-3AEFA5C77FD5}" type="pres">
      <dgm:prSet presAssocID="{3BC6107F-2230-49BF-8B8D-984C4609B233}" presName="Name0" presStyleCnt="0">
        <dgm:presLayoutVars>
          <dgm:dir/>
          <dgm:resizeHandles val="exact"/>
        </dgm:presLayoutVars>
      </dgm:prSet>
      <dgm:spPr/>
    </dgm:pt>
    <dgm:pt modelId="{AB1F6CA7-173F-4FCC-B6C1-041EE15F03CB}" type="pres">
      <dgm:prSet presAssocID="{B65063B2-AE1C-453A-8E85-FD35CBE47435}" presName="node" presStyleLbl="node1" presStyleIdx="0" presStyleCnt="1" custAng="0" custScaleX="100000" custScaleY="134064" custLinFactNeighborX="-65180" custLinFactNeighborY="46883">
        <dgm:presLayoutVars>
          <dgm:bulletEnabled val="1"/>
        </dgm:presLayoutVars>
      </dgm:prSet>
      <dgm:spPr>
        <a:xfrm>
          <a:off x="7787750" y="283127"/>
          <a:ext cx="1389869" cy="833921"/>
        </a:xfrm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</dgm:ptLst>
  <dgm:cxnLst>
    <dgm:cxn modelId="{D5FEA96C-8C1A-4573-B7A4-14326542C79C}" type="presOf" srcId="{3BC6107F-2230-49BF-8B8D-984C4609B233}" destId="{EF535858-806A-42AF-B082-3AEFA5C77FD5}" srcOrd="0" destOrd="0" presId="urn:microsoft.com/office/officeart/2005/8/layout/process1"/>
    <dgm:cxn modelId="{8AB540DD-B0FD-4A1A-A03F-8AAD637D154A}" type="presOf" srcId="{B65063B2-AE1C-453A-8E85-FD35CBE47435}" destId="{AB1F6CA7-173F-4FCC-B6C1-041EE15F03CB}" srcOrd="0" destOrd="0" presId="urn:microsoft.com/office/officeart/2005/8/layout/process1"/>
    <dgm:cxn modelId="{A9E7452B-6088-414D-B5E1-224D705ADB7D}" srcId="{3BC6107F-2230-49BF-8B8D-984C4609B233}" destId="{B65063B2-AE1C-453A-8E85-FD35CBE47435}" srcOrd="0" destOrd="0" parTransId="{2F430825-ED3C-4A41-A4F2-6798FDE78504}" sibTransId="{A007BCFE-6156-40EE-AEA1-073A510FC593}"/>
    <dgm:cxn modelId="{87A5FD98-87C4-4043-ACD0-43C4173B915B}" type="presParOf" srcId="{EF535858-806A-42AF-B082-3AEFA5C77FD5}" destId="{AB1F6CA7-173F-4FCC-B6C1-041EE15F03C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C6107F-2230-49BF-8B8D-984C4609B233}" type="doc">
      <dgm:prSet loTypeId="urn:microsoft.com/office/officeart/2005/8/layout/process1" loCatId="process" qsTypeId="urn:microsoft.com/office/officeart/2005/8/quickstyle/simple1" qsCatId="simple" csTypeId="urn:microsoft.com/office/officeart/2005/8/colors/colorful1#3" csCatId="colorful" phldr="1"/>
      <dgm:spPr/>
    </dgm:pt>
    <dgm:pt modelId="{E695E569-5B43-4768-A91C-3D60C917366D}">
      <dgm:prSet phldrT="[Text]"/>
      <dgm:spPr>
        <a:solidFill>
          <a:schemeClr val="tx2">
            <a:lumMod val="50000"/>
            <a:lumOff val="50000"/>
          </a:schemeClr>
        </a:solidFill>
        <a:ln w="25400" cap="flat" cmpd="sng" algn="ctr">
          <a:noFill/>
          <a:prstDash val="solid"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US" b="1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DEFINE PHASE</a:t>
          </a:r>
          <a:endParaRPr lang="en-US" b="1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1C6CDCCA-733A-4087-BAB0-1A2D2AEEA09D}" type="parTrans" cxnId="{579933FB-C49E-4245-88B9-A8851843E05B}">
      <dgm:prSet/>
      <dgm:spPr/>
      <dgm:t>
        <a:bodyPr/>
        <a:lstStyle/>
        <a:p>
          <a:endParaRPr lang="en-US"/>
        </a:p>
      </dgm:t>
    </dgm:pt>
    <dgm:pt modelId="{359D5602-F877-4E27-9EE8-D0A4049E0FE6}" type="sibTrans" cxnId="{579933FB-C49E-4245-88B9-A8851843E05B}">
      <dgm:prSet/>
      <dgm:spPr>
        <a:xfrm>
          <a:off x="1533339" y="527744"/>
          <a:ext cx="294652" cy="344687"/>
        </a:xfrm>
        <a:solidFill>
          <a:srgbClr val="C0504D"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EF535858-806A-42AF-B082-3AEFA5C77FD5}" type="pres">
      <dgm:prSet presAssocID="{3BC6107F-2230-49BF-8B8D-984C4609B233}" presName="Name0" presStyleCnt="0">
        <dgm:presLayoutVars>
          <dgm:dir/>
          <dgm:resizeHandles val="exact"/>
        </dgm:presLayoutVars>
      </dgm:prSet>
      <dgm:spPr/>
    </dgm:pt>
    <dgm:pt modelId="{B0638881-188F-4614-9D1E-6B6067A446AE}" type="pres">
      <dgm:prSet presAssocID="{E695E569-5B43-4768-A91C-3D60C917366D}" presName="node" presStyleLbl="node1" presStyleIdx="0" presStyleCnt="1">
        <dgm:presLayoutVars>
          <dgm:bulletEnabled val="1"/>
        </dgm:presLayoutVars>
      </dgm:prSet>
      <dgm:spPr>
        <a:xfrm>
          <a:off x="4483" y="283127"/>
          <a:ext cx="1389869" cy="833921"/>
        </a:xfrm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</dgm:ptLst>
  <dgm:cxnLst>
    <dgm:cxn modelId="{B0C538B3-1779-464A-9FEA-790C048CB450}" type="presOf" srcId="{E695E569-5B43-4768-A91C-3D60C917366D}" destId="{B0638881-188F-4614-9D1E-6B6067A446AE}" srcOrd="0" destOrd="0" presId="urn:microsoft.com/office/officeart/2005/8/layout/process1"/>
    <dgm:cxn modelId="{D5B218E1-1858-400B-AA75-BA77C3A877BF}" type="presOf" srcId="{3BC6107F-2230-49BF-8B8D-984C4609B233}" destId="{EF535858-806A-42AF-B082-3AEFA5C77FD5}" srcOrd="0" destOrd="0" presId="urn:microsoft.com/office/officeart/2005/8/layout/process1"/>
    <dgm:cxn modelId="{579933FB-C49E-4245-88B9-A8851843E05B}" srcId="{3BC6107F-2230-49BF-8B8D-984C4609B233}" destId="{E695E569-5B43-4768-A91C-3D60C917366D}" srcOrd="0" destOrd="0" parTransId="{1C6CDCCA-733A-4087-BAB0-1A2D2AEEA09D}" sibTransId="{359D5602-F877-4E27-9EE8-D0A4049E0FE6}"/>
    <dgm:cxn modelId="{AFE31BB8-5AC3-40B0-BB20-FFC8C114838B}" type="presParOf" srcId="{EF535858-806A-42AF-B082-3AEFA5C77FD5}" destId="{B0638881-188F-4614-9D1E-6B6067A446AE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C6107F-2230-49BF-8B8D-984C4609B233}" type="doc">
      <dgm:prSet loTypeId="urn:microsoft.com/office/officeart/2005/8/layout/process1" loCatId="process" qsTypeId="urn:microsoft.com/office/officeart/2005/8/quickstyle/simple1" qsCatId="simple" csTypeId="urn:microsoft.com/office/officeart/2005/8/colors/colorful1#6" csCatId="colorful" phldr="1"/>
      <dgm:spPr/>
    </dgm:pt>
    <dgm:pt modelId="{B7955A53-13DD-4289-9F89-5338938D0647}">
      <dgm:prSet phldrT="[Text]"/>
      <dgm:spPr>
        <a:solidFill>
          <a:schemeClr val="tx2">
            <a:lumMod val="50000"/>
            <a:lumOff val="50000"/>
          </a:schemeClr>
        </a:solidFill>
        <a:ln w="25400" cap="flat" cmpd="sng" algn="ctr">
          <a:noFill/>
          <a:prstDash val="solid"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US" b="1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MEASURE PHASE</a:t>
          </a:r>
          <a:endParaRPr lang="en-US" b="1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5FF126DF-F4D8-4CD5-AE87-D41D00A019C4}" type="parTrans" cxnId="{102052FB-813F-4A80-8F92-CEE10836587C}">
      <dgm:prSet/>
      <dgm:spPr/>
      <dgm:t>
        <a:bodyPr/>
        <a:lstStyle/>
        <a:p>
          <a:endParaRPr lang="en-US"/>
        </a:p>
      </dgm:t>
    </dgm:pt>
    <dgm:pt modelId="{FC75C3C7-BAD6-4E54-81D6-D10A7A597666}" type="sibTrans" cxnId="{102052FB-813F-4A80-8F92-CEE10836587C}">
      <dgm:prSet/>
      <dgm:spPr>
        <a:xfrm>
          <a:off x="3479156" y="527744"/>
          <a:ext cx="294652" cy="344687"/>
        </a:xfrm>
        <a:solidFill>
          <a:srgbClr val="9BBB59"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EF535858-806A-42AF-B082-3AEFA5C77FD5}" type="pres">
      <dgm:prSet presAssocID="{3BC6107F-2230-49BF-8B8D-984C4609B233}" presName="Name0" presStyleCnt="0">
        <dgm:presLayoutVars>
          <dgm:dir/>
          <dgm:resizeHandles val="exact"/>
        </dgm:presLayoutVars>
      </dgm:prSet>
      <dgm:spPr/>
    </dgm:pt>
    <dgm:pt modelId="{333FA1CF-4E6E-4668-B44C-39A76673A4F9}" type="pres">
      <dgm:prSet presAssocID="{B7955A53-13DD-4289-9F89-5338938D0647}" presName="node" presStyleLbl="node1" presStyleIdx="0" presStyleCnt="1">
        <dgm:presLayoutVars>
          <dgm:bulletEnabled val="1"/>
        </dgm:presLayoutVars>
      </dgm:prSet>
      <dgm:spPr>
        <a:xfrm>
          <a:off x="1950300" y="283127"/>
          <a:ext cx="1389869" cy="833921"/>
        </a:xfrm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</dgm:ptLst>
  <dgm:cxnLst>
    <dgm:cxn modelId="{E8C28073-A210-44F0-9D3D-D3EDC25134B4}" type="presOf" srcId="{3BC6107F-2230-49BF-8B8D-984C4609B233}" destId="{EF535858-806A-42AF-B082-3AEFA5C77FD5}" srcOrd="0" destOrd="0" presId="urn:microsoft.com/office/officeart/2005/8/layout/process1"/>
    <dgm:cxn modelId="{102052FB-813F-4A80-8F92-CEE10836587C}" srcId="{3BC6107F-2230-49BF-8B8D-984C4609B233}" destId="{B7955A53-13DD-4289-9F89-5338938D0647}" srcOrd="0" destOrd="0" parTransId="{5FF126DF-F4D8-4CD5-AE87-D41D00A019C4}" sibTransId="{FC75C3C7-BAD6-4E54-81D6-D10A7A597666}"/>
    <dgm:cxn modelId="{E3E99B7E-4C63-40AD-9E7D-75C31B0779A2}" type="presOf" srcId="{B7955A53-13DD-4289-9F89-5338938D0647}" destId="{333FA1CF-4E6E-4668-B44C-39A76673A4F9}" srcOrd="0" destOrd="0" presId="urn:microsoft.com/office/officeart/2005/8/layout/process1"/>
    <dgm:cxn modelId="{E2C65E18-23F8-4DBF-B3A3-8358F6A185D6}" type="presParOf" srcId="{EF535858-806A-42AF-B082-3AEFA5C77FD5}" destId="{333FA1CF-4E6E-4668-B44C-39A76673A4F9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BC6107F-2230-49BF-8B8D-984C4609B233}" type="doc">
      <dgm:prSet loTypeId="urn:microsoft.com/office/officeart/2005/8/layout/process1" loCatId="process" qsTypeId="urn:microsoft.com/office/officeart/2005/8/quickstyle/simple1" qsCatId="simple" csTypeId="urn:microsoft.com/office/officeart/2005/8/colors/colorful1#9" csCatId="colorful" phldr="1"/>
      <dgm:spPr/>
    </dgm:pt>
    <dgm:pt modelId="{711B075E-4CEB-404B-845F-D736B83E5044}">
      <dgm:prSet phldrT="[Text]"/>
      <dgm:spPr>
        <a:solidFill>
          <a:schemeClr val="tx2">
            <a:lumMod val="50000"/>
            <a:lumOff val="50000"/>
          </a:schemeClr>
        </a:solidFill>
        <a:ln w="25400" cap="flat" cmpd="sng" algn="ctr">
          <a:noFill/>
          <a:prstDash val="solid"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US" b="1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ANALYZE PHASE</a:t>
          </a:r>
          <a:endParaRPr lang="en-US" b="1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44ECB8B7-728B-47B9-931C-6819E24B038F}" type="parTrans" cxnId="{59D93D7A-2961-4585-9FE3-39DE0F28A3E4}">
      <dgm:prSet/>
      <dgm:spPr/>
      <dgm:t>
        <a:bodyPr/>
        <a:lstStyle/>
        <a:p>
          <a:endParaRPr lang="en-US"/>
        </a:p>
      </dgm:t>
    </dgm:pt>
    <dgm:pt modelId="{DB84A38F-317F-435C-8405-CF00BE820EFC}" type="sibTrans" cxnId="{59D93D7A-2961-4585-9FE3-39DE0F28A3E4}">
      <dgm:prSet/>
      <dgm:spPr>
        <a:xfrm>
          <a:off x="5424972" y="527744"/>
          <a:ext cx="294652" cy="344687"/>
        </a:xfrm>
        <a:solidFill>
          <a:srgbClr val="8064A2">
            <a:hueOff val="0"/>
            <a:satOff val="0"/>
            <a:lumOff val="0"/>
            <a:alpha val="50000"/>
          </a:srgbClr>
        </a:solidFill>
        <a:ln>
          <a:noFill/>
        </a:ln>
        <a:effectLst/>
      </dgm:spPr>
      <dgm:t>
        <a:bodyPr/>
        <a:lstStyle/>
        <a:p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EF535858-806A-42AF-B082-3AEFA5C77FD5}" type="pres">
      <dgm:prSet presAssocID="{3BC6107F-2230-49BF-8B8D-984C4609B233}" presName="Name0" presStyleCnt="0">
        <dgm:presLayoutVars>
          <dgm:dir/>
          <dgm:resizeHandles val="exact"/>
        </dgm:presLayoutVars>
      </dgm:prSet>
      <dgm:spPr/>
    </dgm:pt>
    <dgm:pt modelId="{8CC3C8D4-4F94-449E-9C50-CB2D771A01DB}" type="pres">
      <dgm:prSet presAssocID="{711B075E-4CEB-404B-845F-D736B83E5044}" presName="node" presStyleLbl="node1" presStyleIdx="0" presStyleCnt="1" custLinFactNeighborX="-314" custLinFactNeighborY="-9326">
        <dgm:presLayoutVars>
          <dgm:bulletEnabled val="1"/>
        </dgm:presLayoutVars>
      </dgm:prSet>
      <dgm:spPr>
        <a:xfrm>
          <a:off x="3896116" y="283127"/>
          <a:ext cx="1389869" cy="833921"/>
        </a:xfrm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</dgm:ptLst>
  <dgm:cxnLst>
    <dgm:cxn modelId="{59D93D7A-2961-4585-9FE3-39DE0F28A3E4}" srcId="{3BC6107F-2230-49BF-8B8D-984C4609B233}" destId="{711B075E-4CEB-404B-845F-D736B83E5044}" srcOrd="0" destOrd="0" parTransId="{44ECB8B7-728B-47B9-931C-6819E24B038F}" sibTransId="{DB84A38F-317F-435C-8405-CF00BE820EFC}"/>
    <dgm:cxn modelId="{8F28EE39-6F93-4829-81AF-3CB6E74272B6}" type="presOf" srcId="{3BC6107F-2230-49BF-8B8D-984C4609B233}" destId="{EF535858-806A-42AF-B082-3AEFA5C77FD5}" srcOrd="0" destOrd="0" presId="urn:microsoft.com/office/officeart/2005/8/layout/process1"/>
    <dgm:cxn modelId="{76D998CA-C54B-4937-893D-5BE06D8A3BCD}" type="presOf" srcId="{711B075E-4CEB-404B-845F-D736B83E5044}" destId="{8CC3C8D4-4F94-449E-9C50-CB2D771A01DB}" srcOrd="0" destOrd="0" presId="urn:microsoft.com/office/officeart/2005/8/layout/process1"/>
    <dgm:cxn modelId="{DC482011-F4F8-48FE-94F6-DA72FAAE0E82}" type="presParOf" srcId="{EF535858-806A-42AF-B082-3AEFA5C77FD5}" destId="{8CC3C8D4-4F94-449E-9C50-CB2D771A01D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BC6107F-2230-49BF-8B8D-984C4609B233}" type="doc">
      <dgm:prSet loTypeId="urn:microsoft.com/office/officeart/2005/8/layout/process1" loCatId="process" qsTypeId="urn:microsoft.com/office/officeart/2005/8/quickstyle/simple1" qsCatId="simple" csTypeId="urn:microsoft.com/office/officeart/2005/8/colors/colorful1#12" csCatId="colorful" phldr="1"/>
      <dgm:spPr/>
    </dgm:pt>
    <dgm:pt modelId="{CAF49552-A092-44E1-88DF-F7BDBD346E0C}">
      <dgm:prSet phldrT="[Text]"/>
      <dgm:spPr>
        <a:solidFill>
          <a:schemeClr val="tx2">
            <a:lumMod val="50000"/>
            <a:lumOff val="50000"/>
          </a:schemeClr>
        </a:solidFill>
        <a:ln w="25400" cap="flat" cmpd="sng" algn="ctr">
          <a:noFill/>
          <a:prstDash val="solid"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US" b="1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IMPROVE PHASE</a:t>
          </a:r>
          <a:endParaRPr lang="en-US" b="1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E6CF0640-D53D-4021-91AE-D512EBBFA949}" type="parTrans" cxnId="{2226B984-1679-456B-998B-6BAB141A0623}">
      <dgm:prSet/>
      <dgm:spPr/>
      <dgm:t>
        <a:bodyPr/>
        <a:lstStyle/>
        <a:p>
          <a:endParaRPr lang="en-US"/>
        </a:p>
      </dgm:t>
    </dgm:pt>
    <dgm:pt modelId="{CF258CF6-0B35-4B64-BC9A-E91FFF991CE8}" type="sibTrans" cxnId="{2226B984-1679-456B-998B-6BAB141A0623}">
      <dgm:prSet/>
      <dgm:spPr>
        <a:xfrm>
          <a:off x="7370789" y="527744"/>
          <a:ext cx="294652" cy="344687"/>
        </a:xfrm>
        <a:solidFill>
          <a:srgbClr val="4BACC6">
            <a:alpha val="50000"/>
          </a:srgbClr>
        </a:solidFill>
        <a:ln>
          <a:noFill/>
        </a:ln>
        <a:effectLst/>
      </dgm:spPr>
      <dgm:t>
        <a:bodyPr/>
        <a:lstStyle/>
        <a:p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EF535858-806A-42AF-B082-3AEFA5C77FD5}" type="pres">
      <dgm:prSet presAssocID="{3BC6107F-2230-49BF-8B8D-984C4609B233}" presName="Name0" presStyleCnt="0">
        <dgm:presLayoutVars>
          <dgm:dir/>
          <dgm:resizeHandles val="exact"/>
        </dgm:presLayoutVars>
      </dgm:prSet>
      <dgm:spPr/>
    </dgm:pt>
    <dgm:pt modelId="{5E1F1BEA-3A72-48B3-9DEC-BFFC464C863D}" type="pres">
      <dgm:prSet presAssocID="{CAF49552-A092-44E1-88DF-F7BDBD346E0C}" presName="node" presStyleLbl="node1" presStyleIdx="0" presStyleCnt="1" custLinFactNeighborX="3088" custLinFactNeighborY="-63948">
        <dgm:presLayoutVars>
          <dgm:bulletEnabled val="1"/>
        </dgm:presLayoutVars>
      </dgm:prSet>
      <dgm:spPr>
        <a:xfrm>
          <a:off x="5841933" y="283127"/>
          <a:ext cx="1389869" cy="833921"/>
        </a:xfrm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</dgm:ptLst>
  <dgm:cxnLst>
    <dgm:cxn modelId="{DA3174D7-C451-447C-9449-5A349E7B75D9}" type="presOf" srcId="{3BC6107F-2230-49BF-8B8D-984C4609B233}" destId="{EF535858-806A-42AF-B082-3AEFA5C77FD5}" srcOrd="0" destOrd="0" presId="urn:microsoft.com/office/officeart/2005/8/layout/process1"/>
    <dgm:cxn modelId="{2226B984-1679-456B-998B-6BAB141A0623}" srcId="{3BC6107F-2230-49BF-8B8D-984C4609B233}" destId="{CAF49552-A092-44E1-88DF-F7BDBD346E0C}" srcOrd="0" destOrd="0" parTransId="{E6CF0640-D53D-4021-91AE-D512EBBFA949}" sibTransId="{CF258CF6-0B35-4B64-BC9A-E91FFF991CE8}"/>
    <dgm:cxn modelId="{D4C20A69-7E60-44B4-B74A-4934AE2BCF35}" type="presOf" srcId="{CAF49552-A092-44E1-88DF-F7BDBD346E0C}" destId="{5E1F1BEA-3A72-48B3-9DEC-BFFC464C863D}" srcOrd="0" destOrd="0" presId="urn:microsoft.com/office/officeart/2005/8/layout/process1"/>
    <dgm:cxn modelId="{E8EEC06B-F6E7-4CE1-B119-3127DD11594D}" type="presParOf" srcId="{EF535858-806A-42AF-B082-3AEFA5C77FD5}" destId="{5E1F1BEA-3A72-48B3-9DEC-BFFC464C863D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BC6107F-2230-49BF-8B8D-984C4609B233}" type="doc">
      <dgm:prSet loTypeId="urn:microsoft.com/office/officeart/2005/8/layout/process1" loCatId="process" qsTypeId="urn:microsoft.com/office/officeart/2005/8/quickstyle/simple1" qsCatId="simple" csTypeId="urn:microsoft.com/office/officeart/2005/8/colors/colorful1#12" csCatId="colorful" phldr="1"/>
      <dgm:spPr/>
    </dgm:pt>
    <dgm:pt modelId="{CAF49552-A092-44E1-88DF-F7BDBD346E0C}">
      <dgm:prSet phldrT="[Text]"/>
      <dgm:spPr>
        <a:solidFill>
          <a:schemeClr val="tx2">
            <a:lumMod val="50000"/>
            <a:lumOff val="50000"/>
          </a:schemeClr>
        </a:solidFill>
        <a:ln w="25400" cap="flat" cmpd="sng" algn="ctr">
          <a:noFill/>
          <a:prstDash val="solid"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US" b="1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IMPROVE PHASE</a:t>
          </a:r>
          <a:endParaRPr lang="en-US" b="1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E6CF0640-D53D-4021-91AE-D512EBBFA949}" type="parTrans" cxnId="{2226B984-1679-456B-998B-6BAB141A0623}">
      <dgm:prSet/>
      <dgm:spPr/>
      <dgm:t>
        <a:bodyPr/>
        <a:lstStyle/>
        <a:p>
          <a:endParaRPr lang="en-US"/>
        </a:p>
      </dgm:t>
    </dgm:pt>
    <dgm:pt modelId="{CF258CF6-0B35-4B64-BC9A-E91FFF991CE8}" type="sibTrans" cxnId="{2226B984-1679-456B-998B-6BAB141A0623}">
      <dgm:prSet/>
      <dgm:spPr>
        <a:xfrm>
          <a:off x="7370789" y="527744"/>
          <a:ext cx="294652" cy="344687"/>
        </a:xfrm>
        <a:solidFill>
          <a:srgbClr val="4BACC6">
            <a:alpha val="50000"/>
          </a:srgbClr>
        </a:solidFill>
        <a:ln>
          <a:noFill/>
        </a:ln>
        <a:effectLst/>
      </dgm:spPr>
      <dgm:t>
        <a:bodyPr/>
        <a:lstStyle/>
        <a:p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EF535858-806A-42AF-B082-3AEFA5C77FD5}" type="pres">
      <dgm:prSet presAssocID="{3BC6107F-2230-49BF-8B8D-984C4609B233}" presName="Name0" presStyleCnt="0">
        <dgm:presLayoutVars>
          <dgm:dir/>
          <dgm:resizeHandles val="exact"/>
        </dgm:presLayoutVars>
      </dgm:prSet>
      <dgm:spPr/>
    </dgm:pt>
    <dgm:pt modelId="{5E1F1BEA-3A72-48B3-9DEC-BFFC464C863D}" type="pres">
      <dgm:prSet presAssocID="{CAF49552-A092-44E1-88DF-F7BDBD346E0C}" presName="node" presStyleLbl="node1" presStyleIdx="0" presStyleCnt="1" custLinFactNeighborX="3088" custLinFactNeighborY="-63948">
        <dgm:presLayoutVars>
          <dgm:bulletEnabled val="1"/>
        </dgm:presLayoutVars>
      </dgm:prSet>
      <dgm:spPr>
        <a:xfrm>
          <a:off x="5841933" y="283127"/>
          <a:ext cx="1389869" cy="833921"/>
        </a:xfrm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</dgm:ptLst>
  <dgm:cxnLst>
    <dgm:cxn modelId="{2226B984-1679-456B-998B-6BAB141A0623}" srcId="{3BC6107F-2230-49BF-8B8D-984C4609B233}" destId="{CAF49552-A092-44E1-88DF-F7BDBD346E0C}" srcOrd="0" destOrd="0" parTransId="{E6CF0640-D53D-4021-91AE-D512EBBFA949}" sibTransId="{CF258CF6-0B35-4B64-BC9A-E91FFF991CE8}"/>
    <dgm:cxn modelId="{22085F2D-F864-4DB9-AA7D-871DDD02FAFF}" type="presOf" srcId="{CAF49552-A092-44E1-88DF-F7BDBD346E0C}" destId="{5E1F1BEA-3A72-48B3-9DEC-BFFC464C863D}" srcOrd="0" destOrd="0" presId="urn:microsoft.com/office/officeart/2005/8/layout/process1"/>
    <dgm:cxn modelId="{90B7E444-2848-4007-992E-7D10C013F07C}" type="presOf" srcId="{3BC6107F-2230-49BF-8B8D-984C4609B233}" destId="{EF535858-806A-42AF-B082-3AEFA5C77FD5}" srcOrd="0" destOrd="0" presId="urn:microsoft.com/office/officeart/2005/8/layout/process1"/>
    <dgm:cxn modelId="{4338EA8C-2021-4B24-A5F7-F3AAA3E5090D}" type="presParOf" srcId="{EF535858-806A-42AF-B082-3AEFA5C77FD5}" destId="{5E1F1BEA-3A72-48B3-9DEC-BFFC464C863D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BC6107F-2230-49BF-8B8D-984C4609B233}" type="doc">
      <dgm:prSet loTypeId="urn:microsoft.com/office/officeart/2005/8/layout/process1" loCatId="process" qsTypeId="urn:microsoft.com/office/officeart/2005/8/quickstyle/simple1" qsCatId="simple" csTypeId="urn:microsoft.com/office/officeart/2005/8/colors/colorful1#15" csCatId="colorful" phldr="1"/>
      <dgm:spPr/>
    </dgm:pt>
    <dgm:pt modelId="{B65063B2-AE1C-453A-8E85-FD35CBE47435}">
      <dgm:prSet phldrT="[Text]"/>
      <dgm:spPr>
        <a:solidFill>
          <a:srgbClr val="F68025"/>
        </a:solidFill>
        <a:ln w="25400" cap="flat" cmpd="sng" algn="ctr">
          <a:noFill/>
          <a:prstDash val="solid"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US" b="1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CONTROL PHASE</a:t>
          </a:r>
          <a:endParaRPr lang="en-US" b="1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2F430825-ED3C-4A41-A4F2-6798FDE78504}" type="parTrans" cxnId="{A9E7452B-6088-414D-B5E1-224D705ADB7D}">
      <dgm:prSet/>
      <dgm:spPr/>
      <dgm:t>
        <a:bodyPr/>
        <a:lstStyle/>
        <a:p>
          <a:endParaRPr lang="en-US"/>
        </a:p>
      </dgm:t>
    </dgm:pt>
    <dgm:pt modelId="{A007BCFE-6156-40EE-AEA1-073A510FC593}" type="sibTrans" cxnId="{A9E7452B-6088-414D-B5E1-224D705ADB7D}">
      <dgm:prSet/>
      <dgm:spPr/>
      <dgm:t>
        <a:bodyPr/>
        <a:lstStyle/>
        <a:p>
          <a:endParaRPr lang="en-US"/>
        </a:p>
      </dgm:t>
    </dgm:pt>
    <dgm:pt modelId="{EF535858-806A-42AF-B082-3AEFA5C77FD5}" type="pres">
      <dgm:prSet presAssocID="{3BC6107F-2230-49BF-8B8D-984C4609B233}" presName="Name0" presStyleCnt="0">
        <dgm:presLayoutVars>
          <dgm:dir/>
          <dgm:resizeHandles val="exact"/>
        </dgm:presLayoutVars>
      </dgm:prSet>
      <dgm:spPr/>
    </dgm:pt>
    <dgm:pt modelId="{AB1F6CA7-173F-4FCC-B6C1-041EE15F03CB}" type="pres">
      <dgm:prSet presAssocID="{B65063B2-AE1C-453A-8E85-FD35CBE47435}" presName="node" presStyleLbl="node1" presStyleIdx="0" presStyleCnt="1">
        <dgm:presLayoutVars>
          <dgm:bulletEnabled val="1"/>
        </dgm:presLayoutVars>
      </dgm:prSet>
      <dgm:spPr>
        <a:xfrm>
          <a:off x="7787750" y="283127"/>
          <a:ext cx="1389869" cy="833921"/>
        </a:xfrm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</dgm:ptLst>
  <dgm:cxnLst>
    <dgm:cxn modelId="{E93E0965-6C2E-4632-AE59-17CF59610B13}" type="presOf" srcId="{3BC6107F-2230-49BF-8B8D-984C4609B233}" destId="{EF535858-806A-42AF-B082-3AEFA5C77FD5}" srcOrd="0" destOrd="0" presId="urn:microsoft.com/office/officeart/2005/8/layout/process1"/>
    <dgm:cxn modelId="{E9585DB0-E570-4B2B-BEFC-2EFFA137DB4F}" type="presOf" srcId="{B65063B2-AE1C-453A-8E85-FD35CBE47435}" destId="{AB1F6CA7-173F-4FCC-B6C1-041EE15F03CB}" srcOrd="0" destOrd="0" presId="urn:microsoft.com/office/officeart/2005/8/layout/process1"/>
    <dgm:cxn modelId="{A9E7452B-6088-414D-B5E1-224D705ADB7D}" srcId="{3BC6107F-2230-49BF-8B8D-984C4609B233}" destId="{B65063B2-AE1C-453A-8E85-FD35CBE47435}" srcOrd="0" destOrd="0" parTransId="{2F430825-ED3C-4A41-A4F2-6798FDE78504}" sibTransId="{A007BCFE-6156-40EE-AEA1-073A510FC593}"/>
    <dgm:cxn modelId="{6C137614-C96B-43B0-AB94-B13D5F4A3431}" type="presParOf" srcId="{EF535858-806A-42AF-B082-3AEFA5C77FD5}" destId="{AB1F6CA7-173F-4FCC-B6C1-041EE15F03C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BC6107F-2230-49BF-8B8D-984C4609B233}" type="doc">
      <dgm:prSet loTypeId="urn:microsoft.com/office/officeart/2005/8/layout/process1" loCatId="process" qsTypeId="urn:microsoft.com/office/officeart/2005/8/quickstyle/simple1" qsCatId="simple" csTypeId="urn:microsoft.com/office/officeart/2005/8/colors/colorful1#15" csCatId="colorful" phldr="1"/>
      <dgm:spPr/>
    </dgm:pt>
    <dgm:pt modelId="{B65063B2-AE1C-453A-8E85-FD35CBE47435}">
      <dgm:prSet phldrT="[Text]"/>
      <dgm:spPr>
        <a:solidFill>
          <a:srgbClr val="F68025"/>
        </a:solidFill>
        <a:ln w="25400" cap="flat" cmpd="sng" algn="ctr">
          <a:noFill/>
          <a:prstDash val="solid"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US" b="1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CONTROL PHASE</a:t>
          </a:r>
          <a:endParaRPr lang="en-US" b="1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2F430825-ED3C-4A41-A4F2-6798FDE78504}" type="parTrans" cxnId="{A9E7452B-6088-414D-B5E1-224D705ADB7D}">
      <dgm:prSet/>
      <dgm:spPr/>
      <dgm:t>
        <a:bodyPr/>
        <a:lstStyle/>
        <a:p>
          <a:endParaRPr lang="en-US"/>
        </a:p>
      </dgm:t>
    </dgm:pt>
    <dgm:pt modelId="{A007BCFE-6156-40EE-AEA1-073A510FC593}" type="sibTrans" cxnId="{A9E7452B-6088-414D-B5E1-224D705ADB7D}">
      <dgm:prSet/>
      <dgm:spPr/>
      <dgm:t>
        <a:bodyPr/>
        <a:lstStyle/>
        <a:p>
          <a:endParaRPr lang="en-US"/>
        </a:p>
      </dgm:t>
    </dgm:pt>
    <dgm:pt modelId="{EF535858-806A-42AF-B082-3AEFA5C77FD5}" type="pres">
      <dgm:prSet presAssocID="{3BC6107F-2230-49BF-8B8D-984C4609B233}" presName="Name0" presStyleCnt="0">
        <dgm:presLayoutVars>
          <dgm:dir/>
          <dgm:resizeHandles val="exact"/>
        </dgm:presLayoutVars>
      </dgm:prSet>
      <dgm:spPr/>
    </dgm:pt>
    <dgm:pt modelId="{AB1F6CA7-173F-4FCC-B6C1-041EE15F03CB}" type="pres">
      <dgm:prSet presAssocID="{B65063B2-AE1C-453A-8E85-FD35CBE47435}" presName="node" presStyleLbl="node1" presStyleIdx="0" presStyleCnt="1">
        <dgm:presLayoutVars>
          <dgm:bulletEnabled val="1"/>
        </dgm:presLayoutVars>
      </dgm:prSet>
      <dgm:spPr>
        <a:xfrm>
          <a:off x="7787750" y="283127"/>
          <a:ext cx="1389869" cy="833921"/>
        </a:xfrm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</dgm:ptLst>
  <dgm:cxnLst>
    <dgm:cxn modelId="{E8208146-59FE-42D3-9494-58E94AE01C01}" type="presOf" srcId="{B65063B2-AE1C-453A-8E85-FD35CBE47435}" destId="{AB1F6CA7-173F-4FCC-B6C1-041EE15F03CB}" srcOrd="0" destOrd="0" presId="urn:microsoft.com/office/officeart/2005/8/layout/process1"/>
    <dgm:cxn modelId="{93033FF1-83A3-498A-B460-B5EFA16CB68B}" type="presOf" srcId="{3BC6107F-2230-49BF-8B8D-984C4609B233}" destId="{EF535858-806A-42AF-B082-3AEFA5C77FD5}" srcOrd="0" destOrd="0" presId="urn:microsoft.com/office/officeart/2005/8/layout/process1"/>
    <dgm:cxn modelId="{A9E7452B-6088-414D-B5E1-224D705ADB7D}" srcId="{3BC6107F-2230-49BF-8B8D-984C4609B233}" destId="{B65063B2-AE1C-453A-8E85-FD35CBE47435}" srcOrd="0" destOrd="0" parTransId="{2F430825-ED3C-4A41-A4F2-6798FDE78504}" sibTransId="{A007BCFE-6156-40EE-AEA1-073A510FC593}"/>
    <dgm:cxn modelId="{D34633E9-14C9-4C15-B6D6-ACB6DE06D970}" type="presParOf" srcId="{EF535858-806A-42AF-B082-3AEFA5C77FD5}" destId="{AB1F6CA7-173F-4FCC-B6C1-041EE15F03C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BC6107F-2230-49BF-8B8D-984C4609B233}" type="doc">
      <dgm:prSet loTypeId="urn:microsoft.com/office/officeart/2005/8/layout/process1" loCatId="process" qsTypeId="urn:microsoft.com/office/officeart/2005/8/quickstyle/simple1" qsCatId="simple" csTypeId="urn:microsoft.com/office/officeart/2005/8/colors/colorful1#15" csCatId="colorful" phldr="1"/>
      <dgm:spPr/>
    </dgm:pt>
    <dgm:pt modelId="{B65063B2-AE1C-453A-8E85-FD35CBE47435}">
      <dgm:prSet phldrT="[Text]"/>
      <dgm:spPr>
        <a:solidFill>
          <a:srgbClr val="F68025"/>
        </a:solidFill>
        <a:ln w="25400" cap="flat" cmpd="sng" algn="ctr">
          <a:noFill/>
          <a:prstDash val="solid"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US" b="1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CONTROL PHASE TOLLGATE</a:t>
          </a:r>
          <a:endParaRPr lang="en-US" b="1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2F430825-ED3C-4A41-A4F2-6798FDE78504}" type="parTrans" cxnId="{A9E7452B-6088-414D-B5E1-224D705ADB7D}">
      <dgm:prSet/>
      <dgm:spPr/>
      <dgm:t>
        <a:bodyPr/>
        <a:lstStyle/>
        <a:p>
          <a:endParaRPr lang="en-US"/>
        </a:p>
      </dgm:t>
    </dgm:pt>
    <dgm:pt modelId="{A007BCFE-6156-40EE-AEA1-073A510FC593}" type="sibTrans" cxnId="{A9E7452B-6088-414D-B5E1-224D705ADB7D}">
      <dgm:prSet/>
      <dgm:spPr/>
      <dgm:t>
        <a:bodyPr/>
        <a:lstStyle/>
        <a:p>
          <a:endParaRPr lang="en-US"/>
        </a:p>
      </dgm:t>
    </dgm:pt>
    <dgm:pt modelId="{EF535858-806A-42AF-B082-3AEFA5C77FD5}" type="pres">
      <dgm:prSet presAssocID="{3BC6107F-2230-49BF-8B8D-984C4609B233}" presName="Name0" presStyleCnt="0">
        <dgm:presLayoutVars>
          <dgm:dir/>
          <dgm:resizeHandles val="exact"/>
        </dgm:presLayoutVars>
      </dgm:prSet>
      <dgm:spPr/>
    </dgm:pt>
    <dgm:pt modelId="{AB1F6CA7-173F-4FCC-B6C1-041EE15F03CB}" type="pres">
      <dgm:prSet presAssocID="{B65063B2-AE1C-453A-8E85-FD35CBE47435}" presName="node" presStyleLbl="node1" presStyleIdx="0" presStyleCnt="1">
        <dgm:presLayoutVars>
          <dgm:bulletEnabled val="1"/>
        </dgm:presLayoutVars>
      </dgm:prSet>
      <dgm:spPr>
        <a:xfrm>
          <a:off x="7787750" y="283127"/>
          <a:ext cx="1389869" cy="833921"/>
        </a:xfrm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</dgm:ptLst>
  <dgm:cxnLst>
    <dgm:cxn modelId="{A9E7452B-6088-414D-B5E1-224D705ADB7D}" srcId="{3BC6107F-2230-49BF-8B8D-984C4609B233}" destId="{B65063B2-AE1C-453A-8E85-FD35CBE47435}" srcOrd="0" destOrd="0" parTransId="{2F430825-ED3C-4A41-A4F2-6798FDE78504}" sibTransId="{A007BCFE-6156-40EE-AEA1-073A510FC593}"/>
    <dgm:cxn modelId="{05842C39-B1E0-4EE2-9503-C8A21673A71A}" type="presOf" srcId="{B65063B2-AE1C-453A-8E85-FD35CBE47435}" destId="{AB1F6CA7-173F-4FCC-B6C1-041EE15F03CB}" srcOrd="0" destOrd="0" presId="urn:microsoft.com/office/officeart/2005/8/layout/process1"/>
    <dgm:cxn modelId="{88972516-F8C8-4436-8F72-167D6A7FFDBE}" type="presOf" srcId="{3BC6107F-2230-49BF-8B8D-984C4609B233}" destId="{EF535858-806A-42AF-B082-3AEFA5C77FD5}" srcOrd="0" destOrd="0" presId="urn:microsoft.com/office/officeart/2005/8/layout/process1"/>
    <dgm:cxn modelId="{7DB5C945-7060-4A6F-8055-1CC9F764253F}" type="presParOf" srcId="{EF535858-806A-42AF-B082-3AEFA5C77FD5}" destId="{AB1F6CA7-173F-4FCC-B6C1-041EE15F03C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638881-188F-4614-9D1E-6B6067A446AE}">
      <dsp:nvSpPr>
        <dsp:cNvPr id="0" name=""/>
        <dsp:cNvSpPr/>
      </dsp:nvSpPr>
      <dsp:spPr>
        <a:xfrm>
          <a:off x="4316" y="200667"/>
          <a:ext cx="1338013" cy="802808"/>
        </a:xfrm>
        <a:prstGeom prst="roundRect">
          <a:avLst>
            <a:gd name="adj" fmla="val 10000"/>
          </a:avLst>
        </a:prstGeom>
        <a:solidFill>
          <a:schemeClr val="tx2">
            <a:lumMod val="50000"/>
            <a:lumOff val="50000"/>
          </a:scheme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DEFINE</a:t>
          </a:r>
        </a:p>
      </dsp:txBody>
      <dsp:txXfrm>
        <a:off x="27829" y="224180"/>
        <a:ext cx="1290987" cy="755782"/>
      </dsp:txXfrm>
    </dsp:sp>
    <dsp:sp modelId="{4D96779F-6C15-4E1A-90E2-2CCD3024EE0C}">
      <dsp:nvSpPr>
        <dsp:cNvPr id="0" name=""/>
        <dsp:cNvSpPr/>
      </dsp:nvSpPr>
      <dsp:spPr>
        <a:xfrm>
          <a:off x="1476131" y="436158"/>
          <a:ext cx="283658" cy="331827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50000"/>
            <a:lumOff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1476131" y="502523"/>
        <a:ext cx="198561" cy="199097"/>
      </dsp:txXfrm>
    </dsp:sp>
    <dsp:sp modelId="{333FA1CF-4E6E-4668-B44C-39A76673A4F9}">
      <dsp:nvSpPr>
        <dsp:cNvPr id="0" name=""/>
        <dsp:cNvSpPr/>
      </dsp:nvSpPr>
      <dsp:spPr>
        <a:xfrm>
          <a:off x="1877535" y="200667"/>
          <a:ext cx="1338013" cy="802808"/>
        </a:xfrm>
        <a:prstGeom prst="roundRect">
          <a:avLst>
            <a:gd name="adj" fmla="val 10000"/>
          </a:avLst>
        </a:prstGeom>
        <a:solidFill>
          <a:schemeClr val="tx2">
            <a:lumMod val="50000"/>
            <a:lumOff val="50000"/>
          </a:scheme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MEASURE</a:t>
          </a:r>
        </a:p>
      </dsp:txBody>
      <dsp:txXfrm>
        <a:off x="1901048" y="224180"/>
        <a:ext cx="1290987" cy="755782"/>
      </dsp:txXfrm>
    </dsp:sp>
    <dsp:sp modelId="{39ED15A1-6750-4FC7-9E62-AFA0FB544274}">
      <dsp:nvSpPr>
        <dsp:cNvPr id="0" name=""/>
        <dsp:cNvSpPr/>
      </dsp:nvSpPr>
      <dsp:spPr>
        <a:xfrm>
          <a:off x="3349350" y="436158"/>
          <a:ext cx="283658" cy="331827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50000"/>
            <a:lumOff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3349350" y="502523"/>
        <a:ext cx="198561" cy="199097"/>
      </dsp:txXfrm>
    </dsp:sp>
    <dsp:sp modelId="{8CC3C8D4-4F94-449E-9C50-CB2D771A01DB}">
      <dsp:nvSpPr>
        <dsp:cNvPr id="0" name=""/>
        <dsp:cNvSpPr/>
      </dsp:nvSpPr>
      <dsp:spPr>
        <a:xfrm>
          <a:off x="3750754" y="200667"/>
          <a:ext cx="1338013" cy="802808"/>
        </a:xfrm>
        <a:prstGeom prst="roundRect">
          <a:avLst>
            <a:gd name="adj" fmla="val 10000"/>
          </a:avLst>
        </a:prstGeom>
        <a:solidFill>
          <a:schemeClr val="tx2">
            <a:lumMod val="50000"/>
            <a:lumOff val="50000"/>
          </a:scheme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ANALYZE</a:t>
          </a:r>
        </a:p>
      </dsp:txBody>
      <dsp:txXfrm>
        <a:off x="3774267" y="224180"/>
        <a:ext cx="1290987" cy="755782"/>
      </dsp:txXfrm>
    </dsp:sp>
    <dsp:sp modelId="{8E74F3A0-C1C2-4877-BC08-8C320F075A9C}">
      <dsp:nvSpPr>
        <dsp:cNvPr id="0" name=""/>
        <dsp:cNvSpPr/>
      </dsp:nvSpPr>
      <dsp:spPr>
        <a:xfrm>
          <a:off x="5222569" y="436158"/>
          <a:ext cx="283658" cy="331827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50000"/>
            <a:lumOff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5222569" y="502523"/>
        <a:ext cx="198561" cy="199097"/>
      </dsp:txXfrm>
    </dsp:sp>
    <dsp:sp modelId="{5E1F1BEA-3A72-48B3-9DEC-BFFC464C863D}">
      <dsp:nvSpPr>
        <dsp:cNvPr id="0" name=""/>
        <dsp:cNvSpPr/>
      </dsp:nvSpPr>
      <dsp:spPr>
        <a:xfrm>
          <a:off x="5623973" y="200667"/>
          <a:ext cx="1338013" cy="802808"/>
        </a:xfrm>
        <a:prstGeom prst="roundRect">
          <a:avLst>
            <a:gd name="adj" fmla="val 10000"/>
          </a:avLst>
        </a:prstGeom>
        <a:solidFill>
          <a:schemeClr val="tx2">
            <a:lumMod val="50000"/>
            <a:lumOff val="50000"/>
          </a:scheme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IMPROVE</a:t>
          </a:r>
        </a:p>
      </dsp:txBody>
      <dsp:txXfrm>
        <a:off x="5647486" y="224180"/>
        <a:ext cx="1290987" cy="755782"/>
      </dsp:txXfrm>
    </dsp:sp>
    <dsp:sp modelId="{D0E0AF96-A23C-4AA8-AA37-8059D6522E04}">
      <dsp:nvSpPr>
        <dsp:cNvPr id="0" name=""/>
        <dsp:cNvSpPr/>
      </dsp:nvSpPr>
      <dsp:spPr>
        <a:xfrm>
          <a:off x="7095788" y="436158"/>
          <a:ext cx="283658" cy="331827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50000"/>
            <a:lumOff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7095788" y="502523"/>
        <a:ext cx="198561" cy="199097"/>
      </dsp:txXfrm>
    </dsp:sp>
    <dsp:sp modelId="{AB1F6CA7-173F-4FCC-B6C1-041EE15F03CB}">
      <dsp:nvSpPr>
        <dsp:cNvPr id="0" name=""/>
        <dsp:cNvSpPr/>
      </dsp:nvSpPr>
      <dsp:spPr>
        <a:xfrm>
          <a:off x="7497193" y="200667"/>
          <a:ext cx="1338013" cy="802808"/>
        </a:xfrm>
        <a:prstGeom prst="roundRect">
          <a:avLst>
            <a:gd name="adj" fmla="val 10000"/>
          </a:avLst>
        </a:prstGeom>
        <a:solidFill>
          <a:schemeClr val="tx2">
            <a:lumMod val="50000"/>
            <a:lumOff val="50000"/>
          </a:scheme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CONTROL</a:t>
          </a:r>
        </a:p>
      </dsp:txBody>
      <dsp:txXfrm>
        <a:off x="7520706" y="224180"/>
        <a:ext cx="1290987" cy="75578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1F6CA7-173F-4FCC-B6C1-041EE15F03CB}">
      <dsp:nvSpPr>
        <dsp:cNvPr id="0" name=""/>
        <dsp:cNvSpPr/>
      </dsp:nvSpPr>
      <dsp:spPr>
        <a:xfrm>
          <a:off x="0" y="0"/>
          <a:ext cx="2148674" cy="1413802"/>
        </a:xfrm>
        <a:prstGeom prst="roundRect">
          <a:avLst>
            <a:gd name="adj" fmla="val 10000"/>
          </a:avLst>
        </a:prstGeom>
        <a:solidFill>
          <a:srgbClr val="F68025"/>
        </a:solidFill>
        <a:ln w="25400" cap="flat" cmpd="sng" algn="ctr">
          <a:noFill/>
          <a:prstDash val="solid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>
              <a:solidFill>
                <a:schemeClr val="bg1"/>
              </a:solidFill>
              <a:latin typeface="Calibri"/>
              <a:ea typeface="+mn-ea"/>
              <a:cs typeface="+mn-cs"/>
            </a:rPr>
            <a:t>Traditional PM &amp; DMAIC</a:t>
          </a:r>
          <a:endParaRPr lang="en-US" sz="2600" b="1" kern="1200" dirty="0">
            <a:solidFill>
              <a:schemeClr val="bg1"/>
            </a:solidFill>
            <a:latin typeface="Calibri"/>
            <a:ea typeface="+mn-ea"/>
            <a:cs typeface="+mn-cs"/>
          </a:endParaRPr>
        </a:p>
      </dsp:txBody>
      <dsp:txXfrm>
        <a:off x="41409" y="41409"/>
        <a:ext cx="2065856" cy="13309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638881-188F-4614-9D1E-6B6067A446AE}">
      <dsp:nvSpPr>
        <dsp:cNvPr id="0" name=""/>
        <dsp:cNvSpPr/>
      </dsp:nvSpPr>
      <dsp:spPr>
        <a:xfrm>
          <a:off x="3997" y="0"/>
          <a:ext cx="8179016" cy="830213"/>
        </a:xfrm>
        <a:prstGeom prst="roundRect">
          <a:avLst>
            <a:gd name="adj" fmla="val 10000"/>
          </a:avLst>
        </a:prstGeom>
        <a:solidFill>
          <a:schemeClr val="tx2">
            <a:lumMod val="50000"/>
            <a:lumOff val="50000"/>
          </a:schemeClr>
        </a:solidFill>
        <a:ln w="25400" cap="flat" cmpd="sng" algn="ctr">
          <a:noFill/>
          <a:prstDash val="solid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DEFINE PHASE</a:t>
          </a:r>
          <a:endParaRPr lang="en-US" sz="3600" b="1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28313" y="24316"/>
        <a:ext cx="8130384" cy="7815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3FA1CF-4E6E-4668-B44C-39A76673A4F9}">
      <dsp:nvSpPr>
        <dsp:cNvPr id="0" name=""/>
        <dsp:cNvSpPr/>
      </dsp:nvSpPr>
      <dsp:spPr>
        <a:xfrm>
          <a:off x="4316" y="0"/>
          <a:ext cx="8830890" cy="1204144"/>
        </a:xfrm>
        <a:prstGeom prst="roundRect">
          <a:avLst>
            <a:gd name="adj" fmla="val 10000"/>
          </a:avLst>
        </a:prstGeom>
        <a:solidFill>
          <a:schemeClr val="tx2">
            <a:lumMod val="50000"/>
            <a:lumOff val="50000"/>
          </a:schemeClr>
        </a:solidFill>
        <a:ln w="25400" cap="flat" cmpd="sng" algn="ctr">
          <a:noFill/>
          <a:prstDash val="solid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b="1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MEASURE PHASE</a:t>
          </a:r>
          <a:endParaRPr lang="en-US" sz="5200" b="1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39584" y="35268"/>
        <a:ext cx="8760354" cy="11336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C3C8D4-4F94-449E-9C50-CB2D771A01DB}">
      <dsp:nvSpPr>
        <dsp:cNvPr id="0" name=""/>
        <dsp:cNvSpPr/>
      </dsp:nvSpPr>
      <dsp:spPr>
        <a:xfrm>
          <a:off x="0" y="0"/>
          <a:ext cx="8830890" cy="1204144"/>
        </a:xfrm>
        <a:prstGeom prst="roundRect">
          <a:avLst>
            <a:gd name="adj" fmla="val 10000"/>
          </a:avLst>
        </a:prstGeom>
        <a:solidFill>
          <a:schemeClr val="tx2">
            <a:lumMod val="50000"/>
            <a:lumOff val="50000"/>
          </a:schemeClr>
        </a:solidFill>
        <a:ln w="25400" cap="flat" cmpd="sng" algn="ctr">
          <a:noFill/>
          <a:prstDash val="solid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b="1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ANALYZE PHASE</a:t>
          </a:r>
          <a:endParaRPr lang="en-US" sz="5200" b="1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35268" y="35268"/>
        <a:ext cx="8760354" cy="11336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1F1BEA-3A72-48B3-9DEC-BFFC464C863D}">
      <dsp:nvSpPr>
        <dsp:cNvPr id="0" name=""/>
        <dsp:cNvSpPr/>
      </dsp:nvSpPr>
      <dsp:spPr>
        <a:xfrm>
          <a:off x="8632" y="0"/>
          <a:ext cx="8830890" cy="1204144"/>
        </a:xfrm>
        <a:prstGeom prst="roundRect">
          <a:avLst>
            <a:gd name="adj" fmla="val 10000"/>
          </a:avLst>
        </a:prstGeom>
        <a:solidFill>
          <a:schemeClr val="tx2">
            <a:lumMod val="50000"/>
            <a:lumOff val="50000"/>
          </a:schemeClr>
        </a:solidFill>
        <a:ln w="25400" cap="flat" cmpd="sng" algn="ctr">
          <a:noFill/>
          <a:prstDash val="solid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b="1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IMPROVE PHASE</a:t>
          </a:r>
          <a:endParaRPr lang="en-US" sz="5200" b="1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43900" y="35268"/>
        <a:ext cx="8760354" cy="113360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1F1BEA-3A72-48B3-9DEC-BFFC464C863D}">
      <dsp:nvSpPr>
        <dsp:cNvPr id="0" name=""/>
        <dsp:cNvSpPr/>
      </dsp:nvSpPr>
      <dsp:spPr>
        <a:xfrm>
          <a:off x="8632" y="0"/>
          <a:ext cx="8830890" cy="1204144"/>
        </a:xfrm>
        <a:prstGeom prst="roundRect">
          <a:avLst>
            <a:gd name="adj" fmla="val 10000"/>
          </a:avLst>
        </a:prstGeom>
        <a:solidFill>
          <a:schemeClr val="tx2">
            <a:lumMod val="50000"/>
            <a:lumOff val="50000"/>
          </a:schemeClr>
        </a:solidFill>
        <a:ln w="25400" cap="flat" cmpd="sng" algn="ctr">
          <a:noFill/>
          <a:prstDash val="solid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b="1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IMPROVE PHASE</a:t>
          </a:r>
          <a:endParaRPr lang="en-US" sz="5200" b="1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43900" y="35268"/>
        <a:ext cx="8760354" cy="113360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1F6CA7-173F-4FCC-B6C1-041EE15F03CB}">
      <dsp:nvSpPr>
        <dsp:cNvPr id="0" name=""/>
        <dsp:cNvSpPr/>
      </dsp:nvSpPr>
      <dsp:spPr>
        <a:xfrm>
          <a:off x="4316" y="0"/>
          <a:ext cx="8830890" cy="1204144"/>
        </a:xfrm>
        <a:prstGeom prst="roundRect">
          <a:avLst>
            <a:gd name="adj" fmla="val 10000"/>
          </a:avLst>
        </a:prstGeom>
        <a:solidFill>
          <a:srgbClr val="F68025"/>
        </a:solidFill>
        <a:ln w="25400" cap="flat" cmpd="sng" algn="ctr">
          <a:noFill/>
          <a:prstDash val="solid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b="1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CONTROL PHASE</a:t>
          </a:r>
          <a:endParaRPr lang="en-US" sz="5200" b="1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39584" y="35268"/>
        <a:ext cx="8760354" cy="113360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1F6CA7-173F-4FCC-B6C1-041EE15F03CB}">
      <dsp:nvSpPr>
        <dsp:cNvPr id="0" name=""/>
        <dsp:cNvSpPr/>
      </dsp:nvSpPr>
      <dsp:spPr>
        <a:xfrm>
          <a:off x="4316" y="0"/>
          <a:ext cx="8830890" cy="1204144"/>
        </a:xfrm>
        <a:prstGeom prst="roundRect">
          <a:avLst>
            <a:gd name="adj" fmla="val 10000"/>
          </a:avLst>
        </a:prstGeom>
        <a:solidFill>
          <a:srgbClr val="F68025"/>
        </a:solidFill>
        <a:ln w="25400" cap="flat" cmpd="sng" algn="ctr">
          <a:noFill/>
          <a:prstDash val="solid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b="1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CONTROL PHASE</a:t>
          </a:r>
          <a:endParaRPr lang="en-US" sz="5200" b="1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39584" y="35268"/>
        <a:ext cx="8760354" cy="113360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1F6CA7-173F-4FCC-B6C1-041EE15F03CB}">
      <dsp:nvSpPr>
        <dsp:cNvPr id="0" name=""/>
        <dsp:cNvSpPr/>
      </dsp:nvSpPr>
      <dsp:spPr>
        <a:xfrm>
          <a:off x="4316" y="0"/>
          <a:ext cx="8830890" cy="1204144"/>
        </a:xfrm>
        <a:prstGeom prst="roundRect">
          <a:avLst>
            <a:gd name="adj" fmla="val 10000"/>
          </a:avLst>
        </a:prstGeom>
        <a:solidFill>
          <a:srgbClr val="F68025"/>
        </a:solidFill>
        <a:ln w="25400" cap="flat" cmpd="sng" algn="ctr">
          <a:noFill/>
          <a:prstDash val="solid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b="1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CONTROL PHASE TOLLGATE</a:t>
          </a:r>
          <a:endParaRPr lang="en-US" sz="5200" b="1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39584" y="35268"/>
        <a:ext cx="8760354" cy="11336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3177F-E43F-43D9-9C19-0C4F3118E2D6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68F182-3D04-42D2-B72A-EAEAD2E47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899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B61A304-37C8-49C2-91A6-D5991837A586}" type="slidenum">
              <a:rPr lang="en-US" altLang="en-US" sz="1200">
                <a:solidFill>
                  <a:prstClr val="black"/>
                </a:solidFill>
              </a:rPr>
              <a:pPr eaLnBrk="1" hangingPunct="1"/>
              <a:t>1</a:t>
            </a:fld>
            <a:endParaRPr lang="en-US" altLang="en-US" sz="1200">
              <a:solidFill>
                <a:prstClr val="black"/>
              </a:solidFill>
            </a:endParaRPr>
          </a:p>
        </p:txBody>
      </p:sp>
      <p:sp>
        <p:nvSpPr>
          <p:cNvPr id="64517" name="Footer Placeholder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20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3954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201FC06-6BCB-4505-9B5C-AFF6F0E05083}" type="slidenum">
              <a:rPr lang="en-US" altLang="en-US" sz="1200">
                <a:latin typeface="Times" panose="02020603050405020304" pitchFamily="18" charset="0"/>
              </a:rPr>
              <a:pPr eaLnBrk="1" hangingPunct="1"/>
              <a:t>20</a:t>
            </a:fld>
            <a:endParaRPr lang="en-US" altLang="en-US" sz="1200">
              <a:latin typeface="Times" panose="02020603050405020304" pitchFamily="18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4213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1813"/>
            <a:ext cx="5486400" cy="4117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8962705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F872B2F-4D3C-4FF4-8395-332B313338F5}" type="slidenum">
              <a:rPr lang="en-US" altLang="en-US" sz="1200"/>
              <a:pPr eaLnBrk="1" hangingPunct="1"/>
              <a:t>24</a:t>
            </a:fld>
            <a:endParaRPr lang="en-US" altLang="en-US" sz="12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z="2800" smtClean="0"/>
          </a:p>
        </p:txBody>
      </p:sp>
    </p:spTree>
    <p:extLst>
      <p:ext uri="{BB962C8B-B14F-4D97-AF65-F5344CB8AC3E}">
        <p14:creationId xmlns:p14="http://schemas.microsoft.com/office/powerpoint/2010/main" val="37727756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38916" name="Footer Placeholder 3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200" smtClean="0"/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B7D0B8A-8782-4BC4-BADE-DE57735D2E49}" type="slidenum">
              <a:rPr lang="en-US" altLang="en-US" sz="1200"/>
              <a:pPr eaLnBrk="1" hangingPunct="1"/>
              <a:t>25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3859183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GOES TO DMAIC</a:t>
            </a:r>
            <a:r>
              <a:rPr lang="en-US" baseline="0" dirty="0" smtClean="0"/>
              <a:t> OVERVIEW – after waste activity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5C59FF-0A1E-4E97-9DAF-B7FCB2540253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0905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026A2-EEA1-4A42-B923-2046957C03A7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3183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026A2-EEA1-4A42-B923-2046957C03A7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3346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026A2-EEA1-4A42-B923-2046957C03A7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7007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026A2-EEA1-4A42-B923-2046957C03A7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9122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026A2-EEA1-4A42-B923-2046957C03A7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7253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026A2-EEA1-4A42-B923-2046957C03A7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681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5971FC0-57CF-41BD-89EF-669C78319098}" type="slidenum">
              <a:rPr lang="en-US" altLang="en-US" sz="1200">
                <a:solidFill>
                  <a:prstClr val="black"/>
                </a:solidFill>
              </a:rPr>
              <a:pPr eaLnBrk="1" hangingPunct="1"/>
              <a:t>2</a:t>
            </a:fld>
            <a:endParaRPr lang="en-US" altLang="en-US" sz="1200">
              <a:solidFill>
                <a:prstClr val="black"/>
              </a:solidFill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7388"/>
            <a:ext cx="6092825" cy="34274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4988"/>
            <a:ext cx="5029200" cy="41132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4358174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026A2-EEA1-4A42-B923-2046957C03A7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863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725B657-EE6C-4834-8067-D7A0CB285DCD}" type="slidenum">
              <a:rPr lang="en-US" altLang="en-US" sz="1200"/>
              <a:pPr eaLnBrk="1" hangingPunct="1"/>
              <a:t>12</a:t>
            </a:fld>
            <a:endParaRPr lang="en-US" altLang="en-US" sz="1200"/>
          </a:p>
        </p:txBody>
      </p:sp>
      <p:sp>
        <p:nvSpPr>
          <p:cNvPr id="29699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4" tIns="45712" rIns="91424" bIns="45712"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B8DBC2CB-E126-4965-9AE3-C59566B355FB}" type="slidenum">
              <a:rPr lang="en-US" altLang="en-US" sz="1200"/>
              <a:pPr algn="r" eaLnBrk="1" hangingPunct="1"/>
              <a:t>12</a:t>
            </a:fld>
            <a:endParaRPr lang="en-US" altLang="en-US" sz="1200"/>
          </a:p>
        </p:txBody>
      </p:sp>
      <p:sp>
        <p:nvSpPr>
          <p:cNvPr id="297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4213"/>
            <a:ext cx="6096000" cy="34305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4988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grpSp>
        <p:nvGrpSpPr>
          <p:cNvPr id="29702" name="Group 4"/>
          <p:cNvGrpSpPr>
            <a:grpSpLocks/>
          </p:cNvGrpSpPr>
          <p:nvPr/>
        </p:nvGrpSpPr>
        <p:grpSpPr bwMode="auto">
          <a:xfrm>
            <a:off x="871538" y="4138613"/>
            <a:ext cx="4943475" cy="4432300"/>
            <a:chOff x="549" y="2780"/>
            <a:chExt cx="3113" cy="2977"/>
          </a:xfrm>
        </p:grpSpPr>
        <p:sp>
          <p:nvSpPr>
            <p:cNvPr id="29703" name="Rectangle 5"/>
            <p:cNvSpPr>
              <a:spLocks noChangeArrowheads="1"/>
            </p:cNvSpPr>
            <p:nvPr/>
          </p:nvSpPr>
          <p:spPr bwMode="auto">
            <a:xfrm>
              <a:off x="549" y="2780"/>
              <a:ext cx="443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149" tIns="44486" rIns="92149" bIns="44486">
              <a:spAutoFit/>
            </a:bodyPr>
            <a:lstStyle>
              <a:lvl1pPr defTabSz="779463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779463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779463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779463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779463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400">
                  <a:latin typeface="Arial" panose="020B0604020202020204" pitchFamily="34" charset="0"/>
                </a:rPr>
                <a:t>Notes:</a:t>
              </a:r>
            </a:p>
          </p:txBody>
        </p:sp>
        <p:sp>
          <p:nvSpPr>
            <p:cNvPr id="29704" name="Line 6"/>
            <p:cNvSpPr>
              <a:spLocks noChangeShapeType="1"/>
            </p:cNvSpPr>
            <p:nvPr/>
          </p:nvSpPr>
          <p:spPr bwMode="auto">
            <a:xfrm>
              <a:off x="630" y="3149"/>
              <a:ext cx="30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149" tIns="44486" rIns="92149" bIns="44486">
              <a:spAutoFit/>
            </a:bodyPr>
            <a:lstStyle/>
            <a:p>
              <a:endParaRPr lang="en-US"/>
            </a:p>
          </p:txBody>
        </p:sp>
        <p:sp>
          <p:nvSpPr>
            <p:cNvPr id="29705" name="Line 7"/>
            <p:cNvSpPr>
              <a:spLocks noChangeShapeType="1"/>
            </p:cNvSpPr>
            <p:nvPr/>
          </p:nvSpPr>
          <p:spPr bwMode="auto">
            <a:xfrm>
              <a:off x="630" y="3334"/>
              <a:ext cx="30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149" tIns="44486" rIns="92149" bIns="44486">
              <a:spAutoFit/>
            </a:bodyPr>
            <a:lstStyle/>
            <a:p>
              <a:endParaRPr lang="en-US"/>
            </a:p>
          </p:txBody>
        </p:sp>
        <p:sp>
          <p:nvSpPr>
            <p:cNvPr id="29706" name="Line 8"/>
            <p:cNvSpPr>
              <a:spLocks noChangeShapeType="1"/>
            </p:cNvSpPr>
            <p:nvPr/>
          </p:nvSpPr>
          <p:spPr bwMode="auto">
            <a:xfrm>
              <a:off x="630" y="3522"/>
              <a:ext cx="30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149" tIns="44486" rIns="92149" bIns="44486">
              <a:spAutoFit/>
            </a:bodyPr>
            <a:lstStyle/>
            <a:p>
              <a:endParaRPr lang="en-US"/>
            </a:p>
          </p:txBody>
        </p:sp>
        <p:sp>
          <p:nvSpPr>
            <p:cNvPr id="29707" name="Line 9"/>
            <p:cNvSpPr>
              <a:spLocks noChangeShapeType="1"/>
            </p:cNvSpPr>
            <p:nvPr/>
          </p:nvSpPr>
          <p:spPr bwMode="auto">
            <a:xfrm>
              <a:off x="630" y="3723"/>
              <a:ext cx="30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149" tIns="44486" rIns="92149" bIns="44486">
              <a:spAutoFit/>
            </a:bodyPr>
            <a:lstStyle/>
            <a:p>
              <a:endParaRPr lang="en-US"/>
            </a:p>
          </p:txBody>
        </p:sp>
        <p:sp>
          <p:nvSpPr>
            <p:cNvPr id="29708" name="Line 10"/>
            <p:cNvSpPr>
              <a:spLocks noChangeShapeType="1"/>
            </p:cNvSpPr>
            <p:nvPr/>
          </p:nvSpPr>
          <p:spPr bwMode="auto">
            <a:xfrm>
              <a:off x="630" y="3909"/>
              <a:ext cx="30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149" tIns="44486" rIns="92149" bIns="44486">
              <a:spAutoFit/>
            </a:bodyPr>
            <a:lstStyle/>
            <a:p>
              <a:endParaRPr lang="en-US"/>
            </a:p>
          </p:txBody>
        </p:sp>
        <p:sp>
          <p:nvSpPr>
            <p:cNvPr id="29709" name="Line 11"/>
            <p:cNvSpPr>
              <a:spLocks noChangeShapeType="1"/>
            </p:cNvSpPr>
            <p:nvPr/>
          </p:nvSpPr>
          <p:spPr bwMode="auto">
            <a:xfrm>
              <a:off x="630" y="4085"/>
              <a:ext cx="30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149" tIns="44486" rIns="92149" bIns="44486">
              <a:spAutoFit/>
            </a:bodyPr>
            <a:lstStyle/>
            <a:p>
              <a:endParaRPr lang="en-US"/>
            </a:p>
          </p:txBody>
        </p:sp>
        <p:sp>
          <p:nvSpPr>
            <p:cNvPr id="29710" name="Line 12"/>
            <p:cNvSpPr>
              <a:spLocks noChangeShapeType="1"/>
            </p:cNvSpPr>
            <p:nvPr/>
          </p:nvSpPr>
          <p:spPr bwMode="auto">
            <a:xfrm>
              <a:off x="630" y="4267"/>
              <a:ext cx="30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149" tIns="44486" rIns="92149" bIns="44486">
              <a:spAutoFit/>
            </a:bodyPr>
            <a:lstStyle/>
            <a:p>
              <a:endParaRPr lang="en-US"/>
            </a:p>
          </p:txBody>
        </p:sp>
        <p:sp>
          <p:nvSpPr>
            <p:cNvPr id="29711" name="Line 13"/>
            <p:cNvSpPr>
              <a:spLocks noChangeShapeType="1"/>
            </p:cNvSpPr>
            <p:nvPr/>
          </p:nvSpPr>
          <p:spPr bwMode="auto">
            <a:xfrm>
              <a:off x="630" y="4452"/>
              <a:ext cx="30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149" tIns="44486" rIns="92149" bIns="44486">
              <a:spAutoFit/>
            </a:bodyPr>
            <a:lstStyle/>
            <a:p>
              <a:endParaRPr lang="en-US"/>
            </a:p>
          </p:txBody>
        </p:sp>
        <p:sp>
          <p:nvSpPr>
            <p:cNvPr id="29712" name="Line 14"/>
            <p:cNvSpPr>
              <a:spLocks noChangeShapeType="1"/>
            </p:cNvSpPr>
            <p:nvPr/>
          </p:nvSpPr>
          <p:spPr bwMode="auto">
            <a:xfrm>
              <a:off x="630" y="4639"/>
              <a:ext cx="30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149" tIns="44486" rIns="92149" bIns="44486">
              <a:spAutoFit/>
            </a:bodyPr>
            <a:lstStyle/>
            <a:p>
              <a:endParaRPr lang="en-US"/>
            </a:p>
          </p:txBody>
        </p:sp>
        <p:sp>
          <p:nvSpPr>
            <p:cNvPr id="29713" name="Line 15"/>
            <p:cNvSpPr>
              <a:spLocks noChangeShapeType="1"/>
            </p:cNvSpPr>
            <p:nvPr/>
          </p:nvSpPr>
          <p:spPr bwMode="auto">
            <a:xfrm>
              <a:off x="630" y="4840"/>
              <a:ext cx="30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149" tIns="44486" rIns="92149" bIns="44486">
              <a:spAutoFit/>
            </a:bodyPr>
            <a:lstStyle/>
            <a:p>
              <a:endParaRPr lang="en-US"/>
            </a:p>
          </p:txBody>
        </p:sp>
        <p:sp>
          <p:nvSpPr>
            <p:cNvPr id="29714" name="Line 16"/>
            <p:cNvSpPr>
              <a:spLocks noChangeShapeType="1"/>
            </p:cNvSpPr>
            <p:nvPr/>
          </p:nvSpPr>
          <p:spPr bwMode="auto">
            <a:xfrm>
              <a:off x="630" y="5025"/>
              <a:ext cx="30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149" tIns="44486" rIns="92149" bIns="44486">
              <a:spAutoFit/>
            </a:bodyPr>
            <a:lstStyle/>
            <a:p>
              <a:endParaRPr lang="en-US"/>
            </a:p>
          </p:txBody>
        </p:sp>
        <p:sp>
          <p:nvSpPr>
            <p:cNvPr id="29715" name="Line 17"/>
            <p:cNvSpPr>
              <a:spLocks noChangeShapeType="1"/>
            </p:cNvSpPr>
            <p:nvPr/>
          </p:nvSpPr>
          <p:spPr bwMode="auto">
            <a:xfrm>
              <a:off x="630" y="5204"/>
              <a:ext cx="30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149" tIns="44486" rIns="92149" bIns="44486">
              <a:spAutoFit/>
            </a:bodyPr>
            <a:lstStyle/>
            <a:p>
              <a:endParaRPr lang="en-US"/>
            </a:p>
          </p:txBody>
        </p:sp>
        <p:sp>
          <p:nvSpPr>
            <p:cNvPr id="29716" name="Line 18"/>
            <p:cNvSpPr>
              <a:spLocks noChangeShapeType="1"/>
            </p:cNvSpPr>
            <p:nvPr/>
          </p:nvSpPr>
          <p:spPr bwMode="auto">
            <a:xfrm>
              <a:off x="630" y="5384"/>
              <a:ext cx="30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149" tIns="44486" rIns="92149" bIns="44486">
              <a:spAutoFit/>
            </a:bodyPr>
            <a:lstStyle/>
            <a:p>
              <a:endParaRPr lang="en-US"/>
            </a:p>
          </p:txBody>
        </p:sp>
        <p:sp>
          <p:nvSpPr>
            <p:cNvPr id="29717" name="Line 19"/>
            <p:cNvSpPr>
              <a:spLocks noChangeShapeType="1"/>
            </p:cNvSpPr>
            <p:nvPr/>
          </p:nvSpPr>
          <p:spPr bwMode="auto">
            <a:xfrm>
              <a:off x="630" y="5568"/>
              <a:ext cx="30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149" tIns="44486" rIns="92149" bIns="44486">
              <a:spAutoFit/>
            </a:bodyPr>
            <a:lstStyle/>
            <a:p>
              <a:endParaRPr lang="en-US"/>
            </a:p>
          </p:txBody>
        </p:sp>
        <p:sp>
          <p:nvSpPr>
            <p:cNvPr id="29718" name="Line 20"/>
            <p:cNvSpPr>
              <a:spLocks noChangeShapeType="1"/>
            </p:cNvSpPr>
            <p:nvPr/>
          </p:nvSpPr>
          <p:spPr bwMode="auto">
            <a:xfrm>
              <a:off x="630" y="5757"/>
              <a:ext cx="30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149" tIns="44486" rIns="92149" bIns="44486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588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C48F520-1EC0-4B1F-9FD6-8DDD730E5034}" type="slidenum">
              <a:rPr lang="en-US" altLang="en-US" sz="1200"/>
              <a:pPr eaLnBrk="1" hangingPunct="1"/>
              <a:t>14</a:t>
            </a:fld>
            <a:endParaRPr lang="en-US" altLang="en-US" sz="1200"/>
          </a:p>
        </p:txBody>
      </p:sp>
      <p:sp>
        <p:nvSpPr>
          <p:cNvPr id="30723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4" tIns="45712" rIns="91424" bIns="45712"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4477D053-C7E2-4342-B31B-CB03ED1F3FD4}" type="slidenum">
              <a:rPr lang="en-US" altLang="en-US" sz="1200"/>
              <a:pPr algn="r" eaLnBrk="1" hangingPunct="1"/>
              <a:t>14</a:t>
            </a:fld>
            <a:endParaRPr lang="en-US" altLang="en-US" sz="1200"/>
          </a:p>
        </p:txBody>
      </p:sp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4213"/>
            <a:ext cx="6096000" cy="34305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4988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grpSp>
        <p:nvGrpSpPr>
          <p:cNvPr id="30726" name="Group 4"/>
          <p:cNvGrpSpPr>
            <a:grpSpLocks/>
          </p:cNvGrpSpPr>
          <p:nvPr/>
        </p:nvGrpSpPr>
        <p:grpSpPr bwMode="auto">
          <a:xfrm>
            <a:off x="871538" y="4138613"/>
            <a:ext cx="4943475" cy="4432300"/>
            <a:chOff x="549" y="2780"/>
            <a:chExt cx="3113" cy="2977"/>
          </a:xfrm>
        </p:grpSpPr>
        <p:sp>
          <p:nvSpPr>
            <p:cNvPr id="30727" name="Rectangle 5"/>
            <p:cNvSpPr>
              <a:spLocks noChangeArrowheads="1"/>
            </p:cNvSpPr>
            <p:nvPr/>
          </p:nvSpPr>
          <p:spPr bwMode="auto">
            <a:xfrm>
              <a:off x="549" y="2780"/>
              <a:ext cx="443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149" tIns="44486" rIns="92149" bIns="44486">
              <a:spAutoFit/>
            </a:bodyPr>
            <a:lstStyle>
              <a:lvl1pPr defTabSz="779463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779463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779463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779463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779463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400">
                  <a:latin typeface="Arial" panose="020B0604020202020204" pitchFamily="34" charset="0"/>
                </a:rPr>
                <a:t>Notes:</a:t>
              </a:r>
            </a:p>
          </p:txBody>
        </p:sp>
        <p:sp>
          <p:nvSpPr>
            <p:cNvPr id="30728" name="Line 6"/>
            <p:cNvSpPr>
              <a:spLocks noChangeShapeType="1"/>
            </p:cNvSpPr>
            <p:nvPr/>
          </p:nvSpPr>
          <p:spPr bwMode="auto">
            <a:xfrm>
              <a:off x="630" y="3149"/>
              <a:ext cx="30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149" tIns="44486" rIns="92149" bIns="44486">
              <a:spAutoFit/>
            </a:bodyPr>
            <a:lstStyle/>
            <a:p>
              <a:endParaRPr lang="en-US"/>
            </a:p>
          </p:txBody>
        </p:sp>
        <p:sp>
          <p:nvSpPr>
            <p:cNvPr id="30729" name="Line 7"/>
            <p:cNvSpPr>
              <a:spLocks noChangeShapeType="1"/>
            </p:cNvSpPr>
            <p:nvPr/>
          </p:nvSpPr>
          <p:spPr bwMode="auto">
            <a:xfrm>
              <a:off x="630" y="3334"/>
              <a:ext cx="30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149" tIns="44486" rIns="92149" bIns="44486">
              <a:spAutoFit/>
            </a:bodyPr>
            <a:lstStyle/>
            <a:p>
              <a:endParaRPr lang="en-US"/>
            </a:p>
          </p:txBody>
        </p:sp>
        <p:sp>
          <p:nvSpPr>
            <p:cNvPr id="30730" name="Line 8"/>
            <p:cNvSpPr>
              <a:spLocks noChangeShapeType="1"/>
            </p:cNvSpPr>
            <p:nvPr/>
          </p:nvSpPr>
          <p:spPr bwMode="auto">
            <a:xfrm>
              <a:off x="630" y="3522"/>
              <a:ext cx="30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149" tIns="44486" rIns="92149" bIns="44486">
              <a:spAutoFit/>
            </a:bodyPr>
            <a:lstStyle/>
            <a:p>
              <a:endParaRPr lang="en-US"/>
            </a:p>
          </p:txBody>
        </p:sp>
        <p:sp>
          <p:nvSpPr>
            <p:cNvPr id="30731" name="Line 9"/>
            <p:cNvSpPr>
              <a:spLocks noChangeShapeType="1"/>
            </p:cNvSpPr>
            <p:nvPr/>
          </p:nvSpPr>
          <p:spPr bwMode="auto">
            <a:xfrm>
              <a:off x="630" y="3723"/>
              <a:ext cx="30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149" tIns="44486" rIns="92149" bIns="44486">
              <a:spAutoFit/>
            </a:bodyPr>
            <a:lstStyle/>
            <a:p>
              <a:endParaRPr lang="en-US"/>
            </a:p>
          </p:txBody>
        </p:sp>
        <p:sp>
          <p:nvSpPr>
            <p:cNvPr id="30732" name="Line 10"/>
            <p:cNvSpPr>
              <a:spLocks noChangeShapeType="1"/>
            </p:cNvSpPr>
            <p:nvPr/>
          </p:nvSpPr>
          <p:spPr bwMode="auto">
            <a:xfrm>
              <a:off x="630" y="3909"/>
              <a:ext cx="30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149" tIns="44486" rIns="92149" bIns="44486">
              <a:spAutoFit/>
            </a:bodyPr>
            <a:lstStyle/>
            <a:p>
              <a:endParaRPr lang="en-US"/>
            </a:p>
          </p:txBody>
        </p:sp>
        <p:sp>
          <p:nvSpPr>
            <p:cNvPr id="30733" name="Line 11"/>
            <p:cNvSpPr>
              <a:spLocks noChangeShapeType="1"/>
            </p:cNvSpPr>
            <p:nvPr/>
          </p:nvSpPr>
          <p:spPr bwMode="auto">
            <a:xfrm>
              <a:off x="630" y="4085"/>
              <a:ext cx="30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149" tIns="44486" rIns="92149" bIns="44486">
              <a:spAutoFit/>
            </a:bodyPr>
            <a:lstStyle/>
            <a:p>
              <a:endParaRPr lang="en-US"/>
            </a:p>
          </p:txBody>
        </p:sp>
        <p:sp>
          <p:nvSpPr>
            <p:cNvPr id="30734" name="Line 12"/>
            <p:cNvSpPr>
              <a:spLocks noChangeShapeType="1"/>
            </p:cNvSpPr>
            <p:nvPr/>
          </p:nvSpPr>
          <p:spPr bwMode="auto">
            <a:xfrm>
              <a:off x="630" y="4267"/>
              <a:ext cx="30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149" tIns="44486" rIns="92149" bIns="44486">
              <a:spAutoFit/>
            </a:bodyPr>
            <a:lstStyle/>
            <a:p>
              <a:endParaRPr lang="en-US"/>
            </a:p>
          </p:txBody>
        </p:sp>
        <p:sp>
          <p:nvSpPr>
            <p:cNvPr id="30735" name="Line 13"/>
            <p:cNvSpPr>
              <a:spLocks noChangeShapeType="1"/>
            </p:cNvSpPr>
            <p:nvPr/>
          </p:nvSpPr>
          <p:spPr bwMode="auto">
            <a:xfrm>
              <a:off x="630" y="4452"/>
              <a:ext cx="30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149" tIns="44486" rIns="92149" bIns="44486">
              <a:spAutoFit/>
            </a:bodyPr>
            <a:lstStyle/>
            <a:p>
              <a:endParaRPr lang="en-US"/>
            </a:p>
          </p:txBody>
        </p:sp>
        <p:sp>
          <p:nvSpPr>
            <p:cNvPr id="30736" name="Line 14"/>
            <p:cNvSpPr>
              <a:spLocks noChangeShapeType="1"/>
            </p:cNvSpPr>
            <p:nvPr/>
          </p:nvSpPr>
          <p:spPr bwMode="auto">
            <a:xfrm>
              <a:off x="630" y="4639"/>
              <a:ext cx="30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149" tIns="44486" rIns="92149" bIns="44486">
              <a:spAutoFit/>
            </a:bodyPr>
            <a:lstStyle/>
            <a:p>
              <a:endParaRPr lang="en-US"/>
            </a:p>
          </p:txBody>
        </p:sp>
        <p:sp>
          <p:nvSpPr>
            <p:cNvPr id="30737" name="Line 15"/>
            <p:cNvSpPr>
              <a:spLocks noChangeShapeType="1"/>
            </p:cNvSpPr>
            <p:nvPr/>
          </p:nvSpPr>
          <p:spPr bwMode="auto">
            <a:xfrm>
              <a:off x="630" y="4840"/>
              <a:ext cx="30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149" tIns="44486" rIns="92149" bIns="44486">
              <a:spAutoFit/>
            </a:bodyPr>
            <a:lstStyle/>
            <a:p>
              <a:endParaRPr lang="en-US"/>
            </a:p>
          </p:txBody>
        </p:sp>
        <p:sp>
          <p:nvSpPr>
            <p:cNvPr id="30738" name="Line 16"/>
            <p:cNvSpPr>
              <a:spLocks noChangeShapeType="1"/>
            </p:cNvSpPr>
            <p:nvPr/>
          </p:nvSpPr>
          <p:spPr bwMode="auto">
            <a:xfrm>
              <a:off x="630" y="5025"/>
              <a:ext cx="30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149" tIns="44486" rIns="92149" bIns="44486">
              <a:spAutoFit/>
            </a:bodyPr>
            <a:lstStyle/>
            <a:p>
              <a:endParaRPr lang="en-US"/>
            </a:p>
          </p:txBody>
        </p:sp>
        <p:sp>
          <p:nvSpPr>
            <p:cNvPr id="30739" name="Line 17"/>
            <p:cNvSpPr>
              <a:spLocks noChangeShapeType="1"/>
            </p:cNvSpPr>
            <p:nvPr/>
          </p:nvSpPr>
          <p:spPr bwMode="auto">
            <a:xfrm>
              <a:off x="630" y="5204"/>
              <a:ext cx="30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149" tIns="44486" rIns="92149" bIns="44486">
              <a:spAutoFit/>
            </a:bodyPr>
            <a:lstStyle/>
            <a:p>
              <a:endParaRPr lang="en-US"/>
            </a:p>
          </p:txBody>
        </p:sp>
        <p:sp>
          <p:nvSpPr>
            <p:cNvPr id="30740" name="Line 18"/>
            <p:cNvSpPr>
              <a:spLocks noChangeShapeType="1"/>
            </p:cNvSpPr>
            <p:nvPr/>
          </p:nvSpPr>
          <p:spPr bwMode="auto">
            <a:xfrm>
              <a:off x="630" y="5384"/>
              <a:ext cx="30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149" tIns="44486" rIns="92149" bIns="44486">
              <a:spAutoFit/>
            </a:bodyPr>
            <a:lstStyle/>
            <a:p>
              <a:endParaRPr lang="en-US"/>
            </a:p>
          </p:txBody>
        </p:sp>
        <p:sp>
          <p:nvSpPr>
            <p:cNvPr id="30741" name="Line 19"/>
            <p:cNvSpPr>
              <a:spLocks noChangeShapeType="1"/>
            </p:cNvSpPr>
            <p:nvPr/>
          </p:nvSpPr>
          <p:spPr bwMode="auto">
            <a:xfrm>
              <a:off x="630" y="5568"/>
              <a:ext cx="30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149" tIns="44486" rIns="92149" bIns="44486">
              <a:spAutoFit/>
            </a:bodyPr>
            <a:lstStyle/>
            <a:p>
              <a:endParaRPr lang="en-US"/>
            </a:p>
          </p:txBody>
        </p:sp>
        <p:sp>
          <p:nvSpPr>
            <p:cNvPr id="30742" name="Line 20"/>
            <p:cNvSpPr>
              <a:spLocks noChangeShapeType="1"/>
            </p:cNvSpPr>
            <p:nvPr/>
          </p:nvSpPr>
          <p:spPr bwMode="auto">
            <a:xfrm>
              <a:off x="630" y="5757"/>
              <a:ext cx="30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149" tIns="44486" rIns="92149" bIns="44486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2568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744D6F2-9728-42A7-9E6F-51BA1EB60BB2}" type="slidenum">
              <a:rPr lang="en-US" altLang="en-US" sz="1200"/>
              <a:pPr eaLnBrk="1" hangingPunct="1"/>
              <a:t>15</a:t>
            </a:fld>
            <a:endParaRPr lang="en-US" altLang="en-US" sz="1200"/>
          </a:p>
        </p:txBody>
      </p:sp>
      <p:sp>
        <p:nvSpPr>
          <p:cNvPr id="31747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4" tIns="45712" rIns="91424" bIns="45712"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B2BEB72D-91D3-4FAF-9986-D5EF98FDA7D4}" type="slidenum">
              <a:rPr lang="en-US" altLang="en-US" sz="1200"/>
              <a:pPr algn="r" eaLnBrk="1" hangingPunct="1"/>
              <a:t>15</a:t>
            </a:fld>
            <a:endParaRPr lang="en-US" altLang="en-US" sz="1200"/>
          </a:p>
        </p:txBody>
      </p:sp>
      <p:sp>
        <p:nvSpPr>
          <p:cNvPr id="317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4213"/>
            <a:ext cx="6096000" cy="34305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4988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grpSp>
        <p:nvGrpSpPr>
          <p:cNvPr id="31750" name="Group 4"/>
          <p:cNvGrpSpPr>
            <a:grpSpLocks/>
          </p:cNvGrpSpPr>
          <p:nvPr/>
        </p:nvGrpSpPr>
        <p:grpSpPr bwMode="auto">
          <a:xfrm>
            <a:off x="871538" y="4138613"/>
            <a:ext cx="4943475" cy="4432300"/>
            <a:chOff x="549" y="2780"/>
            <a:chExt cx="3113" cy="2977"/>
          </a:xfrm>
        </p:grpSpPr>
        <p:sp>
          <p:nvSpPr>
            <p:cNvPr id="31751" name="Rectangle 5"/>
            <p:cNvSpPr>
              <a:spLocks noChangeArrowheads="1"/>
            </p:cNvSpPr>
            <p:nvPr/>
          </p:nvSpPr>
          <p:spPr bwMode="auto">
            <a:xfrm>
              <a:off x="549" y="2780"/>
              <a:ext cx="443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149" tIns="44486" rIns="92149" bIns="44486">
              <a:spAutoFit/>
            </a:bodyPr>
            <a:lstStyle>
              <a:lvl1pPr defTabSz="779463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779463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779463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779463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779463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400">
                  <a:latin typeface="Arial" panose="020B0604020202020204" pitchFamily="34" charset="0"/>
                </a:rPr>
                <a:t>Notes:</a:t>
              </a:r>
            </a:p>
          </p:txBody>
        </p:sp>
        <p:sp>
          <p:nvSpPr>
            <p:cNvPr id="31752" name="Line 6"/>
            <p:cNvSpPr>
              <a:spLocks noChangeShapeType="1"/>
            </p:cNvSpPr>
            <p:nvPr/>
          </p:nvSpPr>
          <p:spPr bwMode="auto">
            <a:xfrm>
              <a:off x="630" y="3149"/>
              <a:ext cx="30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149" tIns="44486" rIns="92149" bIns="44486">
              <a:spAutoFit/>
            </a:bodyPr>
            <a:lstStyle/>
            <a:p>
              <a:endParaRPr lang="en-US"/>
            </a:p>
          </p:txBody>
        </p:sp>
        <p:sp>
          <p:nvSpPr>
            <p:cNvPr id="31753" name="Line 7"/>
            <p:cNvSpPr>
              <a:spLocks noChangeShapeType="1"/>
            </p:cNvSpPr>
            <p:nvPr/>
          </p:nvSpPr>
          <p:spPr bwMode="auto">
            <a:xfrm>
              <a:off x="630" y="3334"/>
              <a:ext cx="30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149" tIns="44486" rIns="92149" bIns="44486">
              <a:spAutoFit/>
            </a:bodyPr>
            <a:lstStyle/>
            <a:p>
              <a:endParaRPr lang="en-US"/>
            </a:p>
          </p:txBody>
        </p:sp>
        <p:sp>
          <p:nvSpPr>
            <p:cNvPr id="31754" name="Line 8"/>
            <p:cNvSpPr>
              <a:spLocks noChangeShapeType="1"/>
            </p:cNvSpPr>
            <p:nvPr/>
          </p:nvSpPr>
          <p:spPr bwMode="auto">
            <a:xfrm>
              <a:off x="630" y="3522"/>
              <a:ext cx="30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149" tIns="44486" rIns="92149" bIns="44486">
              <a:spAutoFit/>
            </a:bodyPr>
            <a:lstStyle/>
            <a:p>
              <a:endParaRPr lang="en-US"/>
            </a:p>
          </p:txBody>
        </p:sp>
        <p:sp>
          <p:nvSpPr>
            <p:cNvPr id="31755" name="Line 9"/>
            <p:cNvSpPr>
              <a:spLocks noChangeShapeType="1"/>
            </p:cNvSpPr>
            <p:nvPr/>
          </p:nvSpPr>
          <p:spPr bwMode="auto">
            <a:xfrm>
              <a:off x="630" y="3723"/>
              <a:ext cx="30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149" tIns="44486" rIns="92149" bIns="44486">
              <a:spAutoFit/>
            </a:bodyPr>
            <a:lstStyle/>
            <a:p>
              <a:endParaRPr lang="en-US"/>
            </a:p>
          </p:txBody>
        </p:sp>
        <p:sp>
          <p:nvSpPr>
            <p:cNvPr id="31756" name="Line 10"/>
            <p:cNvSpPr>
              <a:spLocks noChangeShapeType="1"/>
            </p:cNvSpPr>
            <p:nvPr/>
          </p:nvSpPr>
          <p:spPr bwMode="auto">
            <a:xfrm>
              <a:off x="630" y="3909"/>
              <a:ext cx="30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149" tIns="44486" rIns="92149" bIns="44486">
              <a:spAutoFit/>
            </a:bodyPr>
            <a:lstStyle/>
            <a:p>
              <a:endParaRPr lang="en-US"/>
            </a:p>
          </p:txBody>
        </p:sp>
        <p:sp>
          <p:nvSpPr>
            <p:cNvPr id="31757" name="Line 11"/>
            <p:cNvSpPr>
              <a:spLocks noChangeShapeType="1"/>
            </p:cNvSpPr>
            <p:nvPr/>
          </p:nvSpPr>
          <p:spPr bwMode="auto">
            <a:xfrm>
              <a:off x="630" y="4085"/>
              <a:ext cx="30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149" tIns="44486" rIns="92149" bIns="44486">
              <a:spAutoFit/>
            </a:bodyPr>
            <a:lstStyle/>
            <a:p>
              <a:endParaRPr lang="en-US"/>
            </a:p>
          </p:txBody>
        </p:sp>
        <p:sp>
          <p:nvSpPr>
            <p:cNvPr id="31758" name="Line 12"/>
            <p:cNvSpPr>
              <a:spLocks noChangeShapeType="1"/>
            </p:cNvSpPr>
            <p:nvPr/>
          </p:nvSpPr>
          <p:spPr bwMode="auto">
            <a:xfrm>
              <a:off x="630" y="4267"/>
              <a:ext cx="30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149" tIns="44486" rIns="92149" bIns="44486">
              <a:spAutoFit/>
            </a:bodyPr>
            <a:lstStyle/>
            <a:p>
              <a:endParaRPr lang="en-US"/>
            </a:p>
          </p:txBody>
        </p:sp>
        <p:sp>
          <p:nvSpPr>
            <p:cNvPr id="31759" name="Line 13"/>
            <p:cNvSpPr>
              <a:spLocks noChangeShapeType="1"/>
            </p:cNvSpPr>
            <p:nvPr/>
          </p:nvSpPr>
          <p:spPr bwMode="auto">
            <a:xfrm>
              <a:off x="630" y="4452"/>
              <a:ext cx="30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149" tIns="44486" rIns="92149" bIns="44486">
              <a:spAutoFit/>
            </a:bodyPr>
            <a:lstStyle/>
            <a:p>
              <a:endParaRPr lang="en-US"/>
            </a:p>
          </p:txBody>
        </p:sp>
        <p:sp>
          <p:nvSpPr>
            <p:cNvPr id="31760" name="Line 14"/>
            <p:cNvSpPr>
              <a:spLocks noChangeShapeType="1"/>
            </p:cNvSpPr>
            <p:nvPr/>
          </p:nvSpPr>
          <p:spPr bwMode="auto">
            <a:xfrm>
              <a:off x="630" y="4639"/>
              <a:ext cx="30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149" tIns="44486" rIns="92149" bIns="44486">
              <a:spAutoFit/>
            </a:bodyPr>
            <a:lstStyle/>
            <a:p>
              <a:endParaRPr lang="en-US"/>
            </a:p>
          </p:txBody>
        </p:sp>
        <p:sp>
          <p:nvSpPr>
            <p:cNvPr id="31761" name="Line 15"/>
            <p:cNvSpPr>
              <a:spLocks noChangeShapeType="1"/>
            </p:cNvSpPr>
            <p:nvPr/>
          </p:nvSpPr>
          <p:spPr bwMode="auto">
            <a:xfrm>
              <a:off x="630" y="4840"/>
              <a:ext cx="30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149" tIns="44486" rIns="92149" bIns="44486">
              <a:spAutoFit/>
            </a:bodyPr>
            <a:lstStyle/>
            <a:p>
              <a:endParaRPr lang="en-US"/>
            </a:p>
          </p:txBody>
        </p:sp>
        <p:sp>
          <p:nvSpPr>
            <p:cNvPr id="31762" name="Line 16"/>
            <p:cNvSpPr>
              <a:spLocks noChangeShapeType="1"/>
            </p:cNvSpPr>
            <p:nvPr/>
          </p:nvSpPr>
          <p:spPr bwMode="auto">
            <a:xfrm>
              <a:off x="630" y="5025"/>
              <a:ext cx="30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149" tIns="44486" rIns="92149" bIns="44486">
              <a:spAutoFit/>
            </a:bodyPr>
            <a:lstStyle/>
            <a:p>
              <a:endParaRPr lang="en-US"/>
            </a:p>
          </p:txBody>
        </p:sp>
        <p:sp>
          <p:nvSpPr>
            <p:cNvPr id="31763" name="Line 17"/>
            <p:cNvSpPr>
              <a:spLocks noChangeShapeType="1"/>
            </p:cNvSpPr>
            <p:nvPr/>
          </p:nvSpPr>
          <p:spPr bwMode="auto">
            <a:xfrm>
              <a:off x="630" y="5204"/>
              <a:ext cx="30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149" tIns="44486" rIns="92149" bIns="44486">
              <a:spAutoFit/>
            </a:bodyPr>
            <a:lstStyle/>
            <a:p>
              <a:endParaRPr lang="en-US"/>
            </a:p>
          </p:txBody>
        </p:sp>
        <p:sp>
          <p:nvSpPr>
            <p:cNvPr id="31764" name="Line 18"/>
            <p:cNvSpPr>
              <a:spLocks noChangeShapeType="1"/>
            </p:cNvSpPr>
            <p:nvPr/>
          </p:nvSpPr>
          <p:spPr bwMode="auto">
            <a:xfrm>
              <a:off x="630" y="5384"/>
              <a:ext cx="30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149" tIns="44486" rIns="92149" bIns="44486">
              <a:spAutoFit/>
            </a:bodyPr>
            <a:lstStyle/>
            <a:p>
              <a:endParaRPr lang="en-US"/>
            </a:p>
          </p:txBody>
        </p:sp>
        <p:sp>
          <p:nvSpPr>
            <p:cNvPr id="31765" name="Line 19"/>
            <p:cNvSpPr>
              <a:spLocks noChangeShapeType="1"/>
            </p:cNvSpPr>
            <p:nvPr/>
          </p:nvSpPr>
          <p:spPr bwMode="auto">
            <a:xfrm>
              <a:off x="630" y="5568"/>
              <a:ext cx="30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149" tIns="44486" rIns="92149" bIns="44486">
              <a:spAutoFit/>
            </a:bodyPr>
            <a:lstStyle/>
            <a:p>
              <a:endParaRPr lang="en-US"/>
            </a:p>
          </p:txBody>
        </p:sp>
        <p:sp>
          <p:nvSpPr>
            <p:cNvPr id="31766" name="Line 20"/>
            <p:cNvSpPr>
              <a:spLocks noChangeShapeType="1"/>
            </p:cNvSpPr>
            <p:nvPr/>
          </p:nvSpPr>
          <p:spPr bwMode="auto">
            <a:xfrm>
              <a:off x="630" y="5757"/>
              <a:ext cx="30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149" tIns="44486" rIns="92149" bIns="44486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7100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4AE282C-A69B-4933-9259-CBF2E221B245}" type="slidenum">
              <a:rPr lang="en-US" altLang="en-US" sz="1200"/>
              <a:pPr eaLnBrk="1" hangingPunct="1"/>
              <a:t>16</a:t>
            </a:fld>
            <a:endParaRPr lang="en-US" altLang="en-US" sz="1200"/>
          </a:p>
        </p:txBody>
      </p:sp>
      <p:sp>
        <p:nvSpPr>
          <p:cNvPr id="32771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4" tIns="45712" rIns="91424" bIns="45712"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1DCDB1CC-9612-466F-B94D-4833818D26A6}" type="slidenum">
              <a:rPr lang="en-US" altLang="en-US" sz="1200"/>
              <a:pPr algn="r" eaLnBrk="1" hangingPunct="1"/>
              <a:t>16</a:t>
            </a:fld>
            <a:endParaRPr lang="en-US" altLang="en-US" sz="1200"/>
          </a:p>
        </p:txBody>
      </p:sp>
      <p:sp>
        <p:nvSpPr>
          <p:cNvPr id="327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4213"/>
            <a:ext cx="6096000" cy="34305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4988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grpSp>
        <p:nvGrpSpPr>
          <p:cNvPr id="32774" name="Group 4"/>
          <p:cNvGrpSpPr>
            <a:grpSpLocks/>
          </p:cNvGrpSpPr>
          <p:nvPr/>
        </p:nvGrpSpPr>
        <p:grpSpPr bwMode="auto">
          <a:xfrm>
            <a:off x="871538" y="4138613"/>
            <a:ext cx="4943475" cy="4432300"/>
            <a:chOff x="549" y="2780"/>
            <a:chExt cx="3113" cy="2977"/>
          </a:xfrm>
        </p:grpSpPr>
        <p:sp>
          <p:nvSpPr>
            <p:cNvPr id="32775" name="Rectangle 5"/>
            <p:cNvSpPr>
              <a:spLocks noChangeArrowheads="1"/>
            </p:cNvSpPr>
            <p:nvPr/>
          </p:nvSpPr>
          <p:spPr bwMode="auto">
            <a:xfrm>
              <a:off x="549" y="2780"/>
              <a:ext cx="443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149" tIns="44486" rIns="92149" bIns="44486">
              <a:spAutoFit/>
            </a:bodyPr>
            <a:lstStyle>
              <a:lvl1pPr defTabSz="779463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779463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779463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779463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779463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400">
                  <a:latin typeface="Arial" panose="020B0604020202020204" pitchFamily="34" charset="0"/>
                </a:rPr>
                <a:t>Notes:</a:t>
              </a:r>
            </a:p>
          </p:txBody>
        </p:sp>
        <p:sp>
          <p:nvSpPr>
            <p:cNvPr id="32776" name="Line 6"/>
            <p:cNvSpPr>
              <a:spLocks noChangeShapeType="1"/>
            </p:cNvSpPr>
            <p:nvPr/>
          </p:nvSpPr>
          <p:spPr bwMode="auto">
            <a:xfrm>
              <a:off x="630" y="3149"/>
              <a:ext cx="30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149" tIns="44486" rIns="92149" bIns="44486">
              <a:spAutoFit/>
            </a:bodyPr>
            <a:lstStyle/>
            <a:p>
              <a:endParaRPr lang="en-US"/>
            </a:p>
          </p:txBody>
        </p:sp>
        <p:sp>
          <p:nvSpPr>
            <p:cNvPr id="32777" name="Line 7"/>
            <p:cNvSpPr>
              <a:spLocks noChangeShapeType="1"/>
            </p:cNvSpPr>
            <p:nvPr/>
          </p:nvSpPr>
          <p:spPr bwMode="auto">
            <a:xfrm>
              <a:off x="630" y="3334"/>
              <a:ext cx="30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149" tIns="44486" rIns="92149" bIns="44486">
              <a:spAutoFit/>
            </a:bodyPr>
            <a:lstStyle/>
            <a:p>
              <a:endParaRPr lang="en-US"/>
            </a:p>
          </p:txBody>
        </p:sp>
        <p:sp>
          <p:nvSpPr>
            <p:cNvPr id="32778" name="Line 8"/>
            <p:cNvSpPr>
              <a:spLocks noChangeShapeType="1"/>
            </p:cNvSpPr>
            <p:nvPr/>
          </p:nvSpPr>
          <p:spPr bwMode="auto">
            <a:xfrm>
              <a:off x="630" y="3522"/>
              <a:ext cx="30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149" tIns="44486" rIns="92149" bIns="44486">
              <a:spAutoFit/>
            </a:bodyPr>
            <a:lstStyle/>
            <a:p>
              <a:endParaRPr lang="en-US"/>
            </a:p>
          </p:txBody>
        </p:sp>
        <p:sp>
          <p:nvSpPr>
            <p:cNvPr id="32779" name="Line 9"/>
            <p:cNvSpPr>
              <a:spLocks noChangeShapeType="1"/>
            </p:cNvSpPr>
            <p:nvPr/>
          </p:nvSpPr>
          <p:spPr bwMode="auto">
            <a:xfrm>
              <a:off x="630" y="3723"/>
              <a:ext cx="30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149" tIns="44486" rIns="92149" bIns="44486">
              <a:spAutoFit/>
            </a:bodyPr>
            <a:lstStyle/>
            <a:p>
              <a:endParaRPr lang="en-US"/>
            </a:p>
          </p:txBody>
        </p:sp>
        <p:sp>
          <p:nvSpPr>
            <p:cNvPr id="32780" name="Line 10"/>
            <p:cNvSpPr>
              <a:spLocks noChangeShapeType="1"/>
            </p:cNvSpPr>
            <p:nvPr/>
          </p:nvSpPr>
          <p:spPr bwMode="auto">
            <a:xfrm>
              <a:off x="630" y="3909"/>
              <a:ext cx="30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149" tIns="44486" rIns="92149" bIns="44486">
              <a:spAutoFit/>
            </a:bodyPr>
            <a:lstStyle/>
            <a:p>
              <a:endParaRPr lang="en-US"/>
            </a:p>
          </p:txBody>
        </p:sp>
        <p:sp>
          <p:nvSpPr>
            <p:cNvPr id="32781" name="Line 11"/>
            <p:cNvSpPr>
              <a:spLocks noChangeShapeType="1"/>
            </p:cNvSpPr>
            <p:nvPr/>
          </p:nvSpPr>
          <p:spPr bwMode="auto">
            <a:xfrm>
              <a:off x="630" y="4085"/>
              <a:ext cx="30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149" tIns="44486" rIns="92149" bIns="44486">
              <a:spAutoFit/>
            </a:bodyPr>
            <a:lstStyle/>
            <a:p>
              <a:endParaRPr lang="en-US"/>
            </a:p>
          </p:txBody>
        </p:sp>
        <p:sp>
          <p:nvSpPr>
            <p:cNvPr id="32782" name="Line 12"/>
            <p:cNvSpPr>
              <a:spLocks noChangeShapeType="1"/>
            </p:cNvSpPr>
            <p:nvPr/>
          </p:nvSpPr>
          <p:spPr bwMode="auto">
            <a:xfrm>
              <a:off x="630" y="4267"/>
              <a:ext cx="30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149" tIns="44486" rIns="92149" bIns="44486">
              <a:spAutoFit/>
            </a:bodyPr>
            <a:lstStyle/>
            <a:p>
              <a:endParaRPr lang="en-US"/>
            </a:p>
          </p:txBody>
        </p:sp>
        <p:sp>
          <p:nvSpPr>
            <p:cNvPr id="32783" name="Line 13"/>
            <p:cNvSpPr>
              <a:spLocks noChangeShapeType="1"/>
            </p:cNvSpPr>
            <p:nvPr/>
          </p:nvSpPr>
          <p:spPr bwMode="auto">
            <a:xfrm>
              <a:off x="630" y="4452"/>
              <a:ext cx="30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149" tIns="44486" rIns="92149" bIns="44486">
              <a:spAutoFit/>
            </a:bodyPr>
            <a:lstStyle/>
            <a:p>
              <a:endParaRPr lang="en-US"/>
            </a:p>
          </p:txBody>
        </p:sp>
        <p:sp>
          <p:nvSpPr>
            <p:cNvPr id="32784" name="Line 14"/>
            <p:cNvSpPr>
              <a:spLocks noChangeShapeType="1"/>
            </p:cNvSpPr>
            <p:nvPr/>
          </p:nvSpPr>
          <p:spPr bwMode="auto">
            <a:xfrm>
              <a:off x="630" y="4639"/>
              <a:ext cx="30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149" tIns="44486" rIns="92149" bIns="44486">
              <a:spAutoFit/>
            </a:bodyPr>
            <a:lstStyle/>
            <a:p>
              <a:endParaRPr lang="en-US"/>
            </a:p>
          </p:txBody>
        </p:sp>
        <p:sp>
          <p:nvSpPr>
            <p:cNvPr id="32785" name="Line 15"/>
            <p:cNvSpPr>
              <a:spLocks noChangeShapeType="1"/>
            </p:cNvSpPr>
            <p:nvPr/>
          </p:nvSpPr>
          <p:spPr bwMode="auto">
            <a:xfrm>
              <a:off x="630" y="4840"/>
              <a:ext cx="30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149" tIns="44486" rIns="92149" bIns="44486">
              <a:spAutoFit/>
            </a:bodyPr>
            <a:lstStyle/>
            <a:p>
              <a:endParaRPr lang="en-US"/>
            </a:p>
          </p:txBody>
        </p:sp>
        <p:sp>
          <p:nvSpPr>
            <p:cNvPr id="32786" name="Line 16"/>
            <p:cNvSpPr>
              <a:spLocks noChangeShapeType="1"/>
            </p:cNvSpPr>
            <p:nvPr/>
          </p:nvSpPr>
          <p:spPr bwMode="auto">
            <a:xfrm>
              <a:off x="630" y="5025"/>
              <a:ext cx="30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149" tIns="44486" rIns="92149" bIns="44486">
              <a:spAutoFit/>
            </a:bodyPr>
            <a:lstStyle/>
            <a:p>
              <a:endParaRPr lang="en-US"/>
            </a:p>
          </p:txBody>
        </p:sp>
        <p:sp>
          <p:nvSpPr>
            <p:cNvPr id="32787" name="Line 17"/>
            <p:cNvSpPr>
              <a:spLocks noChangeShapeType="1"/>
            </p:cNvSpPr>
            <p:nvPr/>
          </p:nvSpPr>
          <p:spPr bwMode="auto">
            <a:xfrm>
              <a:off x="630" y="5204"/>
              <a:ext cx="30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149" tIns="44486" rIns="92149" bIns="44486">
              <a:spAutoFit/>
            </a:bodyPr>
            <a:lstStyle/>
            <a:p>
              <a:endParaRPr lang="en-US"/>
            </a:p>
          </p:txBody>
        </p:sp>
        <p:sp>
          <p:nvSpPr>
            <p:cNvPr id="32788" name="Line 18"/>
            <p:cNvSpPr>
              <a:spLocks noChangeShapeType="1"/>
            </p:cNvSpPr>
            <p:nvPr/>
          </p:nvSpPr>
          <p:spPr bwMode="auto">
            <a:xfrm>
              <a:off x="630" y="5384"/>
              <a:ext cx="30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149" tIns="44486" rIns="92149" bIns="44486">
              <a:spAutoFit/>
            </a:bodyPr>
            <a:lstStyle/>
            <a:p>
              <a:endParaRPr lang="en-US"/>
            </a:p>
          </p:txBody>
        </p:sp>
        <p:sp>
          <p:nvSpPr>
            <p:cNvPr id="32789" name="Line 19"/>
            <p:cNvSpPr>
              <a:spLocks noChangeShapeType="1"/>
            </p:cNvSpPr>
            <p:nvPr/>
          </p:nvSpPr>
          <p:spPr bwMode="auto">
            <a:xfrm>
              <a:off x="630" y="5568"/>
              <a:ext cx="30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149" tIns="44486" rIns="92149" bIns="44486">
              <a:spAutoFit/>
            </a:bodyPr>
            <a:lstStyle/>
            <a:p>
              <a:endParaRPr lang="en-US"/>
            </a:p>
          </p:txBody>
        </p:sp>
        <p:sp>
          <p:nvSpPr>
            <p:cNvPr id="32790" name="Line 20"/>
            <p:cNvSpPr>
              <a:spLocks noChangeShapeType="1"/>
            </p:cNvSpPr>
            <p:nvPr/>
          </p:nvSpPr>
          <p:spPr bwMode="auto">
            <a:xfrm>
              <a:off x="630" y="5757"/>
              <a:ext cx="30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149" tIns="44486" rIns="92149" bIns="44486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583658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CC7BC44-8858-4F50-8A03-5F4ED3544D15}" type="slidenum">
              <a:rPr lang="en-US" altLang="en-US" sz="1200"/>
              <a:pPr eaLnBrk="1" hangingPunct="1"/>
              <a:t>17</a:t>
            </a:fld>
            <a:endParaRPr lang="en-US" altLang="en-US" sz="1200"/>
          </a:p>
        </p:txBody>
      </p:sp>
      <p:sp>
        <p:nvSpPr>
          <p:cNvPr id="3379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4" tIns="45712" rIns="91424" bIns="45712"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4C452A5A-1CDC-4DBC-8AAC-ED724D4DA940}" type="slidenum">
              <a:rPr lang="en-US" altLang="en-US" sz="1200"/>
              <a:pPr algn="r" eaLnBrk="1" hangingPunct="1"/>
              <a:t>17</a:t>
            </a:fld>
            <a:endParaRPr lang="en-US" altLang="en-US" sz="1200"/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4213"/>
            <a:ext cx="6096000" cy="34305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4988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grpSp>
        <p:nvGrpSpPr>
          <p:cNvPr id="33798" name="Group 4"/>
          <p:cNvGrpSpPr>
            <a:grpSpLocks/>
          </p:cNvGrpSpPr>
          <p:nvPr/>
        </p:nvGrpSpPr>
        <p:grpSpPr bwMode="auto">
          <a:xfrm>
            <a:off x="871538" y="4138613"/>
            <a:ext cx="4943475" cy="4432300"/>
            <a:chOff x="549" y="2780"/>
            <a:chExt cx="3113" cy="2977"/>
          </a:xfrm>
        </p:grpSpPr>
        <p:sp>
          <p:nvSpPr>
            <p:cNvPr id="33799" name="Rectangle 5"/>
            <p:cNvSpPr>
              <a:spLocks noChangeArrowheads="1"/>
            </p:cNvSpPr>
            <p:nvPr/>
          </p:nvSpPr>
          <p:spPr bwMode="auto">
            <a:xfrm>
              <a:off x="549" y="2780"/>
              <a:ext cx="443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149" tIns="44486" rIns="92149" bIns="44486">
              <a:spAutoFit/>
            </a:bodyPr>
            <a:lstStyle>
              <a:lvl1pPr defTabSz="779463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779463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779463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779463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779463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400">
                  <a:latin typeface="Arial" panose="020B0604020202020204" pitchFamily="34" charset="0"/>
                </a:rPr>
                <a:t>Notes:</a:t>
              </a:r>
            </a:p>
          </p:txBody>
        </p:sp>
        <p:sp>
          <p:nvSpPr>
            <p:cNvPr id="33800" name="Line 6"/>
            <p:cNvSpPr>
              <a:spLocks noChangeShapeType="1"/>
            </p:cNvSpPr>
            <p:nvPr/>
          </p:nvSpPr>
          <p:spPr bwMode="auto">
            <a:xfrm>
              <a:off x="630" y="3149"/>
              <a:ext cx="30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149" tIns="44486" rIns="92149" bIns="44486">
              <a:spAutoFit/>
            </a:bodyPr>
            <a:lstStyle/>
            <a:p>
              <a:endParaRPr lang="en-US"/>
            </a:p>
          </p:txBody>
        </p:sp>
        <p:sp>
          <p:nvSpPr>
            <p:cNvPr id="33801" name="Line 7"/>
            <p:cNvSpPr>
              <a:spLocks noChangeShapeType="1"/>
            </p:cNvSpPr>
            <p:nvPr/>
          </p:nvSpPr>
          <p:spPr bwMode="auto">
            <a:xfrm>
              <a:off x="630" y="3334"/>
              <a:ext cx="30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149" tIns="44486" rIns="92149" bIns="44486">
              <a:spAutoFit/>
            </a:bodyPr>
            <a:lstStyle/>
            <a:p>
              <a:endParaRPr lang="en-US"/>
            </a:p>
          </p:txBody>
        </p:sp>
        <p:sp>
          <p:nvSpPr>
            <p:cNvPr id="33802" name="Line 8"/>
            <p:cNvSpPr>
              <a:spLocks noChangeShapeType="1"/>
            </p:cNvSpPr>
            <p:nvPr/>
          </p:nvSpPr>
          <p:spPr bwMode="auto">
            <a:xfrm>
              <a:off x="630" y="3522"/>
              <a:ext cx="30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149" tIns="44486" rIns="92149" bIns="44486">
              <a:spAutoFit/>
            </a:bodyPr>
            <a:lstStyle/>
            <a:p>
              <a:endParaRPr lang="en-US"/>
            </a:p>
          </p:txBody>
        </p:sp>
        <p:sp>
          <p:nvSpPr>
            <p:cNvPr id="33803" name="Line 9"/>
            <p:cNvSpPr>
              <a:spLocks noChangeShapeType="1"/>
            </p:cNvSpPr>
            <p:nvPr/>
          </p:nvSpPr>
          <p:spPr bwMode="auto">
            <a:xfrm>
              <a:off x="630" y="3723"/>
              <a:ext cx="30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149" tIns="44486" rIns="92149" bIns="44486">
              <a:spAutoFit/>
            </a:bodyPr>
            <a:lstStyle/>
            <a:p>
              <a:endParaRPr lang="en-US"/>
            </a:p>
          </p:txBody>
        </p:sp>
        <p:sp>
          <p:nvSpPr>
            <p:cNvPr id="33804" name="Line 10"/>
            <p:cNvSpPr>
              <a:spLocks noChangeShapeType="1"/>
            </p:cNvSpPr>
            <p:nvPr/>
          </p:nvSpPr>
          <p:spPr bwMode="auto">
            <a:xfrm>
              <a:off x="630" y="3909"/>
              <a:ext cx="30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149" tIns="44486" rIns="92149" bIns="44486">
              <a:spAutoFit/>
            </a:bodyPr>
            <a:lstStyle/>
            <a:p>
              <a:endParaRPr lang="en-US"/>
            </a:p>
          </p:txBody>
        </p:sp>
        <p:sp>
          <p:nvSpPr>
            <p:cNvPr id="33805" name="Line 11"/>
            <p:cNvSpPr>
              <a:spLocks noChangeShapeType="1"/>
            </p:cNvSpPr>
            <p:nvPr/>
          </p:nvSpPr>
          <p:spPr bwMode="auto">
            <a:xfrm>
              <a:off x="630" y="4085"/>
              <a:ext cx="30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149" tIns="44486" rIns="92149" bIns="44486">
              <a:spAutoFit/>
            </a:bodyPr>
            <a:lstStyle/>
            <a:p>
              <a:endParaRPr lang="en-US"/>
            </a:p>
          </p:txBody>
        </p:sp>
        <p:sp>
          <p:nvSpPr>
            <p:cNvPr id="33806" name="Line 12"/>
            <p:cNvSpPr>
              <a:spLocks noChangeShapeType="1"/>
            </p:cNvSpPr>
            <p:nvPr/>
          </p:nvSpPr>
          <p:spPr bwMode="auto">
            <a:xfrm>
              <a:off x="630" y="4267"/>
              <a:ext cx="30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149" tIns="44486" rIns="92149" bIns="44486">
              <a:spAutoFit/>
            </a:bodyPr>
            <a:lstStyle/>
            <a:p>
              <a:endParaRPr lang="en-US"/>
            </a:p>
          </p:txBody>
        </p:sp>
        <p:sp>
          <p:nvSpPr>
            <p:cNvPr id="33807" name="Line 13"/>
            <p:cNvSpPr>
              <a:spLocks noChangeShapeType="1"/>
            </p:cNvSpPr>
            <p:nvPr/>
          </p:nvSpPr>
          <p:spPr bwMode="auto">
            <a:xfrm>
              <a:off x="630" y="4452"/>
              <a:ext cx="30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149" tIns="44486" rIns="92149" bIns="44486">
              <a:spAutoFit/>
            </a:bodyPr>
            <a:lstStyle/>
            <a:p>
              <a:endParaRPr lang="en-US"/>
            </a:p>
          </p:txBody>
        </p:sp>
        <p:sp>
          <p:nvSpPr>
            <p:cNvPr id="33808" name="Line 14"/>
            <p:cNvSpPr>
              <a:spLocks noChangeShapeType="1"/>
            </p:cNvSpPr>
            <p:nvPr/>
          </p:nvSpPr>
          <p:spPr bwMode="auto">
            <a:xfrm>
              <a:off x="630" y="4639"/>
              <a:ext cx="30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149" tIns="44486" rIns="92149" bIns="44486">
              <a:spAutoFit/>
            </a:bodyPr>
            <a:lstStyle/>
            <a:p>
              <a:endParaRPr lang="en-US"/>
            </a:p>
          </p:txBody>
        </p:sp>
        <p:sp>
          <p:nvSpPr>
            <p:cNvPr id="33809" name="Line 15"/>
            <p:cNvSpPr>
              <a:spLocks noChangeShapeType="1"/>
            </p:cNvSpPr>
            <p:nvPr/>
          </p:nvSpPr>
          <p:spPr bwMode="auto">
            <a:xfrm>
              <a:off x="630" y="4840"/>
              <a:ext cx="30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149" tIns="44486" rIns="92149" bIns="44486">
              <a:spAutoFit/>
            </a:bodyPr>
            <a:lstStyle/>
            <a:p>
              <a:endParaRPr lang="en-US"/>
            </a:p>
          </p:txBody>
        </p:sp>
        <p:sp>
          <p:nvSpPr>
            <p:cNvPr id="33810" name="Line 16"/>
            <p:cNvSpPr>
              <a:spLocks noChangeShapeType="1"/>
            </p:cNvSpPr>
            <p:nvPr/>
          </p:nvSpPr>
          <p:spPr bwMode="auto">
            <a:xfrm>
              <a:off x="630" y="5025"/>
              <a:ext cx="30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149" tIns="44486" rIns="92149" bIns="44486">
              <a:spAutoFit/>
            </a:bodyPr>
            <a:lstStyle/>
            <a:p>
              <a:endParaRPr lang="en-US"/>
            </a:p>
          </p:txBody>
        </p:sp>
        <p:sp>
          <p:nvSpPr>
            <p:cNvPr id="33811" name="Line 17"/>
            <p:cNvSpPr>
              <a:spLocks noChangeShapeType="1"/>
            </p:cNvSpPr>
            <p:nvPr/>
          </p:nvSpPr>
          <p:spPr bwMode="auto">
            <a:xfrm>
              <a:off x="630" y="5204"/>
              <a:ext cx="30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149" tIns="44486" rIns="92149" bIns="44486">
              <a:spAutoFit/>
            </a:bodyPr>
            <a:lstStyle/>
            <a:p>
              <a:endParaRPr lang="en-US"/>
            </a:p>
          </p:txBody>
        </p:sp>
        <p:sp>
          <p:nvSpPr>
            <p:cNvPr id="33812" name="Line 18"/>
            <p:cNvSpPr>
              <a:spLocks noChangeShapeType="1"/>
            </p:cNvSpPr>
            <p:nvPr/>
          </p:nvSpPr>
          <p:spPr bwMode="auto">
            <a:xfrm>
              <a:off x="630" y="5384"/>
              <a:ext cx="30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149" tIns="44486" rIns="92149" bIns="44486">
              <a:spAutoFit/>
            </a:bodyPr>
            <a:lstStyle/>
            <a:p>
              <a:endParaRPr lang="en-US"/>
            </a:p>
          </p:txBody>
        </p:sp>
        <p:sp>
          <p:nvSpPr>
            <p:cNvPr id="33813" name="Line 19"/>
            <p:cNvSpPr>
              <a:spLocks noChangeShapeType="1"/>
            </p:cNvSpPr>
            <p:nvPr/>
          </p:nvSpPr>
          <p:spPr bwMode="auto">
            <a:xfrm>
              <a:off x="630" y="5568"/>
              <a:ext cx="30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149" tIns="44486" rIns="92149" bIns="44486">
              <a:spAutoFit/>
            </a:bodyPr>
            <a:lstStyle/>
            <a:p>
              <a:endParaRPr lang="en-US"/>
            </a:p>
          </p:txBody>
        </p:sp>
        <p:sp>
          <p:nvSpPr>
            <p:cNvPr id="33814" name="Line 20"/>
            <p:cNvSpPr>
              <a:spLocks noChangeShapeType="1"/>
            </p:cNvSpPr>
            <p:nvPr/>
          </p:nvSpPr>
          <p:spPr bwMode="auto">
            <a:xfrm>
              <a:off x="630" y="5757"/>
              <a:ext cx="30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149" tIns="44486" rIns="92149" bIns="44486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3640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07688B5-7FB1-4A13-857F-A54731A6761A}" type="slidenum">
              <a:rPr lang="en-US" altLang="en-US" sz="1200">
                <a:latin typeface="Times" panose="02020603050405020304" pitchFamily="18" charset="0"/>
              </a:rPr>
              <a:pPr eaLnBrk="1" hangingPunct="1"/>
              <a:t>18</a:t>
            </a:fld>
            <a:endParaRPr lang="en-US" altLang="en-US" sz="1200">
              <a:latin typeface="Times" panose="02020603050405020304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588" y="341313"/>
            <a:ext cx="6705600" cy="3771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270000" cy="127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62006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6FD0D08-4F77-4593-BC0E-EC0F3FE700FC}" type="slidenum">
              <a:rPr lang="en-US" altLang="en-US" sz="1200">
                <a:latin typeface="Times" panose="02020603050405020304" pitchFamily="18" charset="0"/>
              </a:rPr>
              <a:pPr eaLnBrk="1" hangingPunct="1"/>
              <a:t>19</a:t>
            </a:fld>
            <a:endParaRPr lang="en-US" altLang="en-US" sz="1200">
              <a:latin typeface="Times" panose="02020603050405020304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4213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1813"/>
            <a:ext cx="5486400" cy="4117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967069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50" descr="Canvas"/>
          <p:cNvSpPr>
            <a:spLocks noChangeArrowheads="1"/>
          </p:cNvSpPr>
          <p:nvPr/>
        </p:nvSpPr>
        <p:spPr bwMode="white">
          <a:xfrm>
            <a:off x="704851" y="201613"/>
            <a:ext cx="11197167" cy="64674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es-ES" altLang="en-US" sz="2400">
              <a:solidFill>
                <a:srgbClr val="000000"/>
              </a:solidFill>
            </a:endParaRPr>
          </a:p>
        </p:txBody>
      </p:sp>
      <p:pic>
        <p:nvPicPr>
          <p:cNvPr id="5" name="Picture 2051" descr="minispi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50800"/>
            <a:ext cx="15748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052" descr="Canvas"/>
          <p:cNvSpPr>
            <a:spLocks noChangeArrowheads="1"/>
          </p:cNvSpPr>
          <p:nvPr/>
        </p:nvSpPr>
        <p:spPr bwMode="white">
          <a:xfrm>
            <a:off x="795867" y="4130675"/>
            <a:ext cx="1388533" cy="4572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es-ES" altLang="en-US" sz="2400">
              <a:solidFill>
                <a:srgbClr val="000000"/>
              </a:solidFill>
            </a:endParaRPr>
          </a:p>
        </p:txBody>
      </p:sp>
      <p:pic>
        <p:nvPicPr>
          <p:cNvPr id="7" name="Picture 2053" descr="minispi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99"/>
          <a:stretch>
            <a:fillRect/>
          </a:stretch>
        </p:blipFill>
        <p:spPr bwMode="ltGray">
          <a:xfrm>
            <a:off x="0" y="4222750"/>
            <a:ext cx="15748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598" name="Rectangle 2054"/>
          <p:cNvSpPr>
            <a:spLocks noGrp="1" noChangeArrowheads="1"/>
          </p:cNvSpPr>
          <p:nvPr>
            <p:ph type="ctrTitle"/>
          </p:nvPr>
        </p:nvSpPr>
        <p:spPr>
          <a:xfrm>
            <a:off x="1219200" y="2057400"/>
            <a:ext cx="1029546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0599" name="Rectangle 2055"/>
          <p:cNvSpPr>
            <a:spLocks noGrp="1" noChangeArrowheads="1"/>
          </p:cNvSpPr>
          <p:nvPr>
            <p:ph type="subTitle" idx="1"/>
          </p:nvPr>
        </p:nvSpPr>
        <p:spPr>
          <a:xfrm>
            <a:off x="2167467" y="3886200"/>
            <a:ext cx="8534400" cy="17716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Rectangle 2056"/>
          <p:cNvSpPr>
            <a:spLocks noGrp="1" noChangeArrowheads="1"/>
          </p:cNvSpPr>
          <p:nvPr>
            <p:ph type="dt" sz="quarter" idx="10"/>
          </p:nvPr>
        </p:nvSpPr>
        <p:spPr>
          <a:xfrm>
            <a:off x="1445684" y="60960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2057"/>
          <p:cNvSpPr>
            <a:spLocks noGrp="1" noChangeArrowheads="1"/>
          </p:cNvSpPr>
          <p:nvPr>
            <p:ph type="ftr" sz="quarter" idx="11"/>
          </p:nvPr>
        </p:nvSpPr>
        <p:spPr>
          <a:xfrm>
            <a:off x="4696884" y="60960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(c) 2013 by Mhidalgo</a:t>
            </a:r>
          </a:p>
        </p:txBody>
      </p:sp>
      <p:sp>
        <p:nvSpPr>
          <p:cNvPr id="10" name="Rectangle 205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268884" y="60960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B37ABBFA-C3F7-4F71-B7B6-70D842CF296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083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(c) 2013 by Mhidalgo</a:t>
            </a:r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3959CD-BA53-456B-9549-8C00B279D65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080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381000"/>
            <a:ext cx="25400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22400" y="381000"/>
            <a:ext cx="74168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(c) 2013 by Mhidalgo</a:t>
            </a:r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6DB389-2E32-4585-B378-6540310434D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031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50" descr="Canvas"/>
          <p:cNvSpPr>
            <a:spLocks noChangeArrowheads="1"/>
          </p:cNvSpPr>
          <p:nvPr/>
        </p:nvSpPr>
        <p:spPr bwMode="white">
          <a:xfrm>
            <a:off x="704851" y="201613"/>
            <a:ext cx="11197167" cy="64674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es-ES" altLang="en-US" sz="2400">
              <a:solidFill>
                <a:srgbClr val="000000"/>
              </a:solidFill>
            </a:endParaRPr>
          </a:p>
        </p:txBody>
      </p:sp>
      <p:pic>
        <p:nvPicPr>
          <p:cNvPr id="5" name="Picture 2051" descr="minispi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50800"/>
            <a:ext cx="15748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052" descr="Canvas"/>
          <p:cNvSpPr>
            <a:spLocks noChangeArrowheads="1"/>
          </p:cNvSpPr>
          <p:nvPr/>
        </p:nvSpPr>
        <p:spPr bwMode="white">
          <a:xfrm>
            <a:off x="795867" y="4130675"/>
            <a:ext cx="1388533" cy="4572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es-ES" altLang="en-US" sz="2400">
              <a:solidFill>
                <a:srgbClr val="000000"/>
              </a:solidFill>
            </a:endParaRPr>
          </a:p>
        </p:txBody>
      </p:sp>
      <p:pic>
        <p:nvPicPr>
          <p:cNvPr id="7" name="Picture 2053" descr="minispi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99"/>
          <a:stretch>
            <a:fillRect/>
          </a:stretch>
        </p:blipFill>
        <p:spPr bwMode="ltGray">
          <a:xfrm>
            <a:off x="0" y="4222750"/>
            <a:ext cx="15748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598" name="Rectangle 2054"/>
          <p:cNvSpPr>
            <a:spLocks noGrp="1" noChangeArrowheads="1"/>
          </p:cNvSpPr>
          <p:nvPr>
            <p:ph type="ctrTitle"/>
          </p:nvPr>
        </p:nvSpPr>
        <p:spPr>
          <a:xfrm>
            <a:off x="1219200" y="2057400"/>
            <a:ext cx="1029546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0599" name="Rectangle 2055"/>
          <p:cNvSpPr>
            <a:spLocks noGrp="1" noChangeArrowheads="1"/>
          </p:cNvSpPr>
          <p:nvPr>
            <p:ph type="subTitle" idx="1"/>
          </p:nvPr>
        </p:nvSpPr>
        <p:spPr>
          <a:xfrm>
            <a:off x="2167467" y="3886200"/>
            <a:ext cx="8534400" cy="17716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Rectangle 2056"/>
          <p:cNvSpPr>
            <a:spLocks noGrp="1" noChangeArrowheads="1"/>
          </p:cNvSpPr>
          <p:nvPr>
            <p:ph type="dt" sz="quarter" idx="10"/>
          </p:nvPr>
        </p:nvSpPr>
        <p:spPr>
          <a:xfrm>
            <a:off x="1445684" y="60960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2057"/>
          <p:cNvSpPr>
            <a:spLocks noGrp="1" noChangeArrowheads="1"/>
          </p:cNvSpPr>
          <p:nvPr>
            <p:ph type="ftr" sz="quarter" idx="11"/>
          </p:nvPr>
        </p:nvSpPr>
        <p:spPr>
          <a:xfrm>
            <a:off x="4696884" y="60960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(c) 2013 by Mhidalgo</a:t>
            </a:r>
          </a:p>
        </p:txBody>
      </p:sp>
      <p:sp>
        <p:nvSpPr>
          <p:cNvPr id="10" name="Rectangle 205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268884" y="60960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B37ABBFA-C3F7-4F71-B7B6-70D842CF296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058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(c) 2013 by Mhidalgo</a:t>
            </a:r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37B6F9-8464-4F59-BA14-3E85EF9E32F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377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(c) 2013 by Mhidalgo</a:t>
            </a:r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E685BC-612B-4513-AC03-1B24F5F474A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524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400" y="1752600"/>
            <a:ext cx="4978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752600"/>
            <a:ext cx="4978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(c) 2013 by Mhidalgo</a:t>
            </a:r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9E8C47-33E8-4E8A-B9B7-7DA10157EE8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9227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(c) 2013 by Mhidalgo</a:t>
            </a:r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5C63D4-8910-4A26-91AF-C489D7DBD4E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0935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(c) 2013 by Mhidalgo</a:t>
            </a:r>
          </a:p>
        </p:txBody>
      </p:sp>
      <p:sp>
        <p:nvSpPr>
          <p:cNvPr id="5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A2E156-7C5F-484E-9AF0-E2533698889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5012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(c) 2013 by Mhidalgo</a:t>
            </a:r>
          </a:p>
        </p:txBody>
      </p:sp>
      <p:sp>
        <p:nvSpPr>
          <p:cNvPr id="4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FE4202-BA25-404A-8510-2F7C21D844E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1743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(c) 2013 by Mhidalgo</a:t>
            </a:r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ABD3C5-7843-49CE-9224-EC5170A78F01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539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(c) 2013 by Mhidalgo</a:t>
            </a:r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37B6F9-8464-4F59-BA14-3E85EF9E32F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5969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(c) 2013 by Mhidalgo</a:t>
            </a:r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5A2813-8DFF-4AB8-AD56-2307FA791A8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97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(c) 2013 by Mhidalgo</a:t>
            </a:r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3959CD-BA53-456B-9549-8C00B279D65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2347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381000"/>
            <a:ext cx="25400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22400" y="381000"/>
            <a:ext cx="74168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(c) 2013 by Mhidalgo</a:t>
            </a:r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6DB389-2E32-4585-B378-6540310434D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2085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50" descr="Canvas"/>
          <p:cNvSpPr>
            <a:spLocks noChangeArrowheads="1"/>
          </p:cNvSpPr>
          <p:nvPr/>
        </p:nvSpPr>
        <p:spPr bwMode="white">
          <a:xfrm>
            <a:off x="704851" y="201613"/>
            <a:ext cx="11197167" cy="64674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es-ES" altLang="en-US" sz="2400">
              <a:solidFill>
                <a:srgbClr val="000000"/>
              </a:solidFill>
            </a:endParaRPr>
          </a:p>
        </p:txBody>
      </p:sp>
      <p:pic>
        <p:nvPicPr>
          <p:cNvPr id="5" name="Picture 2051" descr="minispi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50800"/>
            <a:ext cx="15748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052" descr="Canvas"/>
          <p:cNvSpPr>
            <a:spLocks noChangeArrowheads="1"/>
          </p:cNvSpPr>
          <p:nvPr/>
        </p:nvSpPr>
        <p:spPr bwMode="white">
          <a:xfrm>
            <a:off x="795867" y="4130675"/>
            <a:ext cx="1388533" cy="4572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es-ES" altLang="en-US" sz="2400">
              <a:solidFill>
                <a:srgbClr val="000000"/>
              </a:solidFill>
            </a:endParaRPr>
          </a:p>
        </p:txBody>
      </p:sp>
      <p:pic>
        <p:nvPicPr>
          <p:cNvPr id="7" name="Picture 2053" descr="minispi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99"/>
          <a:stretch>
            <a:fillRect/>
          </a:stretch>
        </p:blipFill>
        <p:spPr bwMode="ltGray">
          <a:xfrm>
            <a:off x="0" y="4222750"/>
            <a:ext cx="15748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598" name="Rectangle 2054"/>
          <p:cNvSpPr>
            <a:spLocks noGrp="1" noChangeArrowheads="1"/>
          </p:cNvSpPr>
          <p:nvPr>
            <p:ph type="ctrTitle"/>
          </p:nvPr>
        </p:nvSpPr>
        <p:spPr>
          <a:xfrm>
            <a:off x="1219200" y="2057400"/>
            <a:ext cx="1029546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0599" name="Rectangle 2055"/>
          <p:cNvSpPr>
            <a:spLocks noGrp="1" noChangeArrowheads="1"/>
          </p:cNvSpPr>
          <p:nvPr>
            <p:ph type="subTitle" idx="1"/>
          </p:nvPr>
        </p:nvSpPr>
        <p:spPr>
          <a:xfrm>
            <a:off x="2167467" y="3886200"/>
            <a:ext cx="8534400" cy="17716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Rectangle 2056"/>
          <p:cNvSpPr>
            <a:spLocks noGrp="1" noChangeArrowheads="1"/>
          </p:cNvSpPr>
          <p:nvPr>
            <p:ph type="dt" sz="quarter" idx="10"/>
          </p:nvPr>
        </p:nvSpPr>
        <p:spPr>
          <a:xfrm>
            <a:off x="1445684" y="60960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2057"/>
          <p:cNvSpPr>
            <a:spLocks noGrp="1" noChangeArrowheads="1"/>
          </p:cNvSpPr>
          <p:nvPr>
            <p:ph type="ftr" sz="quarter" idx="11"/>
          </p:nvPr>
        </p:nvSpPr>
        <p:spPr>
          <a:xfrm>
            <a:off x="4696884" y="60960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(c) 2013 by Mhidalgo</a:t>
            </a:r>
          </a:p>
        </p:txBody>
      </p:sp>
      <p:sp>
        <p:nvSpPr>
          <p:cNvPr id="10" name="Rectangle 205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268884" y="60960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B37ABBFA-C3F7-4F71-B7B6-70D842CF296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0625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(c) 2013 by Mhidalgo</a:t>
            </a:r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37B6F9-8464-4F59-BA14-3E85EF9E32F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0217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(c) 2013 by Mhidalgo</a:t>
            </a:r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E685BC-612B-4513-AC03-1B24F5F474A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8423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400" y="1752600"/>
            <a:ext cx="4978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752600"/>
            <a:ext cx="4978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(c) 2013 by Mhidalgo</a:t>
            </a:r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9E8C47-33E8-4E8A-B9B7-7DA10157EE8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4326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(c) 2013 by Mhidalgo</a:t>
            </a:r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5C63D4-8910-4A26-91AF-C489D7DBD4E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9033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(c) 2013 by Mhidalgo</a:t>
            </a:r>
          </a:p>
        </p:txBody>
      </p:sp>
      <p:sp>
        <p:nvSpPr>
          <p:cNvPr id="5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A2E156-7C5F-484E-9AF0-E2533698889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00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(c) 2013 by Mhidalgo</a:t>
            </a:r>
          </a:p>
        </p:txBody>
      </p:sp>
      <p:sp>
        <p:nvSpPr>
          <p:cNvPr id="4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FE4202-BA25-404A-8510-2F7C21D844E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648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(c) 2013 by Mhidalgo</a:t>
            </a:r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E685BC-612B-4513-AC03-1B24F5F474A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1629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(c) 2013 by Mhidalgo</a:t>
            </a:r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ABD3C5-7843-49CE-9224-EC5170A78F01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7852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(c) 2013 by Mhidalgo</a:t>
            </a:r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5A2813-8DFF-4AB8-AD56-2307FA791A8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84769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(c) 2013 by Mhidalgo</a:t>
            </a:r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3959CD-BA53-456B-9549-8C00B279D65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0396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381000"/>
            <a:ext cx="25400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22400" y="381000"/>
            <a:ext cx="74168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(c) 2013 by Mhidalgo</a:t>
            </a:r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6DB389-2E32-4585-B378-6540310434D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40790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50" descr="Canvas"/>
          <p:cNvSpPr>
            <a:spLocks noChangeArrowheads="1"/>
          </p:cNvSpPr>
          <p:nvPr/>
        </p:nvSpPr>
        <p:spPr bwMode="white">
          <a:xfrm>
            <a:off x="704851" y="201613"/>
            <a:ext cx="11197167" cy="64674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es-ES" altLang="en-US" sz="2400">
              <a:solidFill>
                <a:srgbClr val="000000"/>
              </a:solidFill>
            </a:endParaRPr>
          </a:p>
        </p:txBody>
      </p:sp>
      <p:pic>
        <p:nvPicPr>
          <p:cNvPr id="5" name="Picture 2051" descr="minispi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50800"/>
            <a:ext cx="15748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052" descr="Canvas"/>
          <p:cNvSpPr>
            <a:spLocks noChangeArrowheads="1"/>
          </p:cNvSpPr>
          <p:nvPr/>
        </p:nvSpPr>
        <p:spPr bwMode="white">
          <a:xfrm>
            <a:off x="795867" y="4130675"/>
            <a:ext cx="1388533" cy="4572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es-ES" altLang="en-US" sz="2400">
              <a:solidFill>
                <a:srgbClr val="000000"/>
              </a:solidFill>
            </a:endParaRPr>
          </a:p>
        </p:txBody>
      </p:sp>
      <p:pic>
        <p:nvPicPr>
          <p:cNvPr id="7" name="Picture 2053" descr="minispi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99"/>
          <a:stretch>
            <a:fillRect/>
          </a:stretch>
        </p:blipFill>
        <p:spPr bwMode="ltGray">
          <a:xfrm>
            <a:off x="0" y="4222750"/>
            <a:ext cx="15748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598" name="Rectangle 2054"/>
          <p:cNvSpPr>
            <a:spLocks noGrp="1" noChangeArrowheads="1"/>
          </p:cNvSpPr>
          <p:nvPr>
            <p:ph type="ctrTitle"/>
          </p:nvPr>
        </p:nvSpPr>
        <p:spPr>
          <a:xfrm>
            <a:off x="1219200" y="2057400"/>
            <a:ext cx="1029546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0599" name="Rectangle 2055"/>
          <p:cNvSpPr>
            <a:spLocks noGrp="1" noChangeArrowheads="1"/>
          </p:cNvSpPr>
          <p:nvPr>
            <p:ph type="subTitle" idx="1"/>
          </p:nvPr>
        </p:nvSpPr>
        <p:spPr>
          <a:xfrm>
            <a:off x="2167467" y="3886200"/>
            <a:ext cx="8534400" cy="17716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Rectangle 2056"/>
          <p:cNvSpPr>
            <a:spLocks noGrp="1" noChangeArrowheads="1"/>
          </p:cNvSpPr>
          <p:nvPr>
            <p:ph type="dt" sz="quarter" idx="10"/>
          </p:nvPr>
        </p:nvSpPr>
        <p:spPr>
          <a:xfrm>
            <a:off x="1445684" y="60960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2057"/>
          <p:cNvSpPr>
            <a:spLocks noGrp="1" noChangeArrowheads="1"/>
          </p:cNvSpPr>
          <p:nvPr>
            <p:ph type="ftr" sz="quarter" idx="11"/>
          </p:nvPr>
        </p:nvSpPr>
        <p:spPr>
          <a:xfrm>
            <a:off x="4696884" y="60960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(c) 2013 by Mhidalgo</a:t>
            </a:r>
          </a:p>
        </p:txBody>
      </p:sp>
      <p:sp>
        <p:nvSpPr>
          <p:cNvPr id="10" name="Rectangle 205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268884" y="60960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B37ABBFA-C3F7-4F71-B7B6-70D842CF296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99073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(c) 2013 by Mhidalgo</a:t>
            </a:r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37B6F9-8464-4F59-BA14-3E85EF9E32F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94678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(c) 2013 by Mhidalgo</a:t>
            </a:r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E685BC-612B-4513-AC03-1B24F5F474A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42229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400" y="1752600"/>
            <a:ext cx="4978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752600"/>
            <a:ext cx="4978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(c) 2013 by Mhidalgo</a:t>
            </a:r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9E8C47-33E8-4E8A-B9B7-7DA10157EE8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41198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(c) 2013 by Mhidalgo</a:t>
            </a:r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5C63D4-8910-4A26-91AF-C489D7DBD4E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58843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(c) 2013 by Mhidalgo</a:t>
            </a:r>
          </a:p>
        </p:txBody>
      </p:sp>
      <p:sp>
        <p:nvSpPr>
          <p:cNvPr id="5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A2E156-7C5F-484E-9AF0-E2533698889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703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400" y="1752600"/>
            <a:ext cx="4978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752600"/>
            <a:ext cx="4978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(c) 2013 by Mhidalgo</a:t>
            </a:r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9E8C47-33E8-4E8A-B9B7-7DA10157EE8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71719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(c) 2013 by Mhidalgo</a:t>
            </a:r>
          </a:p>
        </p:txBody>
      </p:sp>
      <p:sp>
        <p:nvSpPr>
          <p:cNvPr id="4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FE4202-BA25-404A-8510-2F7C21D844E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22269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(c) 2013 by Mhidalgo</a:t>
            </a:r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ABD3C5-7843-49CE-9224-EC5170A78F01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84014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(c) 2013 by Mhidalgo</a:t>
            </a:r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5A2813-8DFF-4AB8-AD56-2307FA791A8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61169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(c) 2013 by Mhidalgo</a:t>
            </a:r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3959CD-BA53-456B-9549-8C00B279D65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65980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381000"/>
            <a:ext cx="25400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22400" y="381000"/>
            <a:ext cx="74168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(c) 2013 by Mhidalgo</a:t>
            </a:r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6DB389-2E32-4585-B378-6540310434D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80331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50" descr="Canvas"/>
          <p:cNvSpPr>
            <a:spLocks noChangeArrowheads="1"/>
          </p:cNvSpPr>
          <p:nvPr/>
        </p:nvSpPr>
        <p:spPr bwMode="white">
          <a:xfrm>
            <a:off x="704851" y="201613"/>
            <a:ext cx="11197167" cy="64674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es-ES" altLang="en-US" sz="2400">
              <a:solidFill>
                <a:srgbClr val="000000"/>
              </a:solidFill>
            </a:endParaRPr>
          </a:p>
        </p:txBody>
      </p:sp>
      <p:pic>
        <p:nvPicPr>
          <p:cNvPr id="5" name="Picture 2051" descr="minispi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50800"/>
            <a:ext cx="15748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052" descr="Canvas"/>
          <p:cNvSpPr>
            <a:spLocks noChangeArrowheads="1"/>
          </p:cNvSpPr>
          <p:nvPr/>
        </p:nvSpPr>
        <p:spPr bwMode="white">
          <a:xfrm>
            <a:off x="795867" y="4130675"/>
            <a:ext cx="1388533" cy="4572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es-ES" altLang="en-US" sz="2400">
              <a:solidFill>
                <a:srgbClr val="000000"/>
              </a:solidFill>
            </a:endParaRPr>
          </a:p>
        </p:txBody>
      </p:sp>
      <p:pic>
        <p:nvPicPr>
          <p:cNvPr id="7" name="Picture 2053" descr="minispi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99"/>
          <a:stretch>
            <a:fillRect/>
          </a:stretch>
        </p:blipFill>
        <p:spPr bwMode="ltGray">
          <a:xfrm>
            <a:off x="0" y="4222750"/>
            <a:ext cx="15748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598" name="Rectangle 2054"/>
          <p:cNvSpPr>
            <a:spLocks noGrp="1" noChangeArrowheads="1"/>
          </p:cNvSpPr>
          <p:nvPr>
            <p:ph type="ctrTitle"/>
          </p:nvPr>
        </p:nvSpPr>
        <p:spPr>
          <a:xfrm>
            <a:off x="1219200" y="2057400"/>
            <a:ext cx="1029546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0599" name="Rectangle 2055"/>
          <p:cNvSpPr>
            <a:spLocks noGrp="1" noChangeArrowheads="1"/>
          </p:cNvSpPr>
          <p:nvPr>
            <p:ph type="subTitle" idx="1"/>
          </p:nvPr>
        </p:nvSpPr>
        <p:spPr>
          <a:xfrm>
            <a:off x="2167467" y="3886200"/>
            <a:ext cx="8534400" cy="17716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Rectangle 2056"/>
          <p:cNvSpPr>
            <a:spLocks noGrp="1" noChangeArrowheads="1"/>
          </p:cNvSpPr>
          <p:nvPr>
            <p:ph type="dt" sz="quarter" idx="10"/>
          </p:nvPr>
        </p:nvSpPr>
        <p:spPr>
          <a:xfrm>
            <a:off x="1445684" y="60960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2057"/>
          <p:cNvSpPr>
            <a:spLocks noGrp="1" noChangeArrowheads="1"/>
          </p:cNvSpPr>
          <p:nvPr>
            <p:ph type="ftr" sz="quarter" idx="11"/>
          </p:nvPr>
        </p:nvSpPr>
        <p:spPr>
          <a:xfrm>
            <a:off x="4696884" y="60960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(c) 2013 by Mhidalgo</a:t>
            </a:r>
          </a:p>
        </p:txBody>
      </p:sp>
      <p:sp>
        <p:nvSpPr>
          <p:cNvPr id="10" name="Rectangle 205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268884" y="60960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B37ABBFA-C3F7-4F71-B7B6-70D842CF296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1280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(c) 2013 by Mhidalgo</a:t>
            </a:r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37B6F9-8464-4F59-BA14-3E85EF9E32F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34940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(c) 2013 by Mhidalgo</a:t>
            </a:r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E685BC-612B-4513-AC03-1B24F5F474A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32008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400" y="1752600"/>
            <a:ext cx="4978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752600"/>
            <a:ext cx="4978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(c) 2013 by Mhidalgo</a:t>
            </a:r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9E8C47-33E8-4E8A-B9B7-7DA10157EE8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72561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(c) 2013 by Mhidalgo</a:t>
            </a:r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5C63D4-8910-4A26-91AF-C489D7DBD4E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278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(c) 2013 by Mhidalgo</a:t>
            </a:r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5C63D4-8910-4A26-91AF-C489D7DBD4E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06880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(c) 2013 by Mhidalgo</a:t>
            </a:r>
          </a:p>
        </p:txBody>
      </p:sp>
      <p:sp>
        <p:nvSpPr>
          <p:cNvPr id="5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A2E156-7C5F-484E-9AF0-E2533698889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75386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(c) 2013 by Mhidalgo</a:t>
            </a:r>
          </a:p>
        </p:txBody>
      </p:sp>
      <p:sp>
        <p:nvSpPr>
          <p:cNvPr id="4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FE4202-BA25-404A-8510-2F7C21D844E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07712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(c) 2013 by Mhidalgo</a:t>
            </a:r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ABD3C5-7843-49CE-9224-EC5170A78F01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42055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(c) 2013 by Mhidalgo</a:t>
            </a:r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5A2813-8DFF-4AB8-AD56-2307FA791A8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56046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(c) 2013 by Mhidalgo</a:t>
            </a:r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3959CD-BA53-456B-9549-8C00B279D65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81288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381000"/>
            <a:ext cx="25400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22400" y="381000"/>
            <a:ext cx="74168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(c) 2013 by Mhidalgo</a:t>
            </a:r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6DB389-2E32-4585-B378-6540310434D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8280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50" descr="Canvas"/>
          <p:cNvSpPr>
            <a:spLocks noChangeArrowheads="1"/>
          </p:cNvSpPr>
          <p:nvPr/>
        </p:nvSpPr>
        <p:spPr bwMode="white">
          <a:xfrm>
            <a:off x="704851" y="201613"/>
            <a:ext cx="11197167" cy="64674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es-ES" altLang="en-US" sz="2400">
              <a:solidFill>
                <a:srgbClr val="000000"/>
              </a:solidFill>
            </a:endParaRPr>
          </a:p>
        </p:txBody>
      </p:sp>
      <p:pic>
        <p:nvPicPr>
          <p:cNvPr id="5" name="Picture 2051" descr="minispi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50800"/>
            <a:ext cx="15748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052" descr="Canvas"/>
          <p:cNvSpPr>
            <a:spLocks noChangeArrowheads="1"/>
          </p:cNvSpPr>
          <p:nvPr/>
        </p:nvSpPr>
        <p:spPr bwMode="white">
          <a:xfrm>
            <a:off x="795867" y="4130675"/>
            <a:ext cx="1388533" cy="4572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es-ES" altLang="en-US" sz="2400">
              <a:solidFill>
                <a:srgbClr val="000000"/>
              </a:solidFill>
            </a:endParaRPr>
          </a:p>
        </p:txBody>
      </p:sp>
      <p:pic>
        <p:nvPicPr>
          <p:cNvPr id="7" name="Picture 2053" descr="minispi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99"/>
          <a:stretch>
            <a:fillRect/>
          </a:stretch>
        </p:blipFill>
        <p:spPr bwMode="ltGray">
          <a:xfrm>
            <a:off x="0" y="4222750"/>
            <a:ext cx="15748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598" name="Rectangle 2054"/>
          <p:cNvSpPr>
            <a:spLocks noGrp="1" noChangeArrowheads="1"/>
          </p:cNvSpPr>
          <p:nvPr>
            <p:ph type="ctrTitle"/>
          </p:nvPr>
        </p:nvSpPr>
        <p:spPr>
          <a:xfrm>
            <a:off x="1219200" y="2057400"/>
            <a:ext cx="1029546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0599" name="Rectangle 2055"/>
          <p:cNvSpPr>
            <a:spLocks noGrp="1" noChangeArrowheads="1"/>
          </p:cNvSpPr>
          <p:nvPr>
            <p:ph type="subTitle" idx="1"/>
          </p:nvPr>
        </p:nvSpPr>
        <p:spPr>
          <a:xfrm>
            <a:off x="2167467" y="3886200"/>
            <a:ext cx="8534400" cy="17716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Rectangle 2056"/>
          <p:cNvSpPr>
            <a:spLocks noGrp="1" noChangeArrowheads="1"/>
          </p:cNvSpPr>
          <p:nvPr>
            <p:ph type="dt" sz="quarter" idx="10"/>
          </p:nvPr>
        </p:nvSpPr>
        <p:spPr>
          <a:xfrm>
            <a:off x="1445684" y="60960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2057"/>
          <p:cNvSpPr>
            <a:spLocks noGrp="1" noChangeArrowheads="1"/>
          </p:cNvSpPr>
          <p:nvPr>
            <p:ph type="ftr" sz="quarter" idx="11"/>
          </p:nvPr>
        </p:nvSpPr>
        <p:spPr>
          <a:xfrm>
            <a:off x="4696884" y="60960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(c) 2013 by Mhidalgo</a:t>
            </a:r>
          </a:p>
        </p:txBody>
      </p:sp>
      <p:sp>
        <p:nvSpPr>
          <p:cNvPr id="10" name="Rectangle 205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268884" y="60960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B37ABBFA-C3F7-4F71-B7B6-70D842CF296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88432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(c) 2013 by Mhidalgo</a:t>
            </a:r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37B6F9-8464-4F59-BA14-3E85EF9E32F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34158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(c) 2013 by Mhidalgo</a:t>
            </a:r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E685BC-612B-4513-AC03-1B24F5F474A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80976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400" y="1752600"/>
            <a:ext cx="4978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752600"/>
            <a:ext cx="4978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(c) 2013 by Mhidalgo</a:t>
            </a:r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9E8C47-33E8-4E8A-B9B7-7DA10157EE8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494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(c) 2013 by Mhidalgo</a:t>
            </a:r>
          </a:p>
        </p:txBody>
      </p:sp>
      <p:sp>
        <p:nvSpPr>
          <p:cNvPr id="5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A2E156-7C5F-484E-9AF0-E2533698889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29566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(c) 2013 by Mhidalgo</a:t>
            </a:r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5C63D4-8910-4A26-91AF-C489D7DBD4E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08504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(c) 2013 by Mhidalgo</a:t>
            </a:r>
          </a:p>
        </p:txBody>
      </p:sp>
      <p:sp>
        <p:nvSpPr>
          <p:cNvPr id="5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A2E156-7C5F-484E-9AF0-E2533698889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56924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(c) 2013 by Mhidalgo</a:t>
            </a:r>
          </a:p>
        </p:txBody>
      </p:sp>
      <p:sp>
        <p:nvSpPr>
          <p:cNvPr id="4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FE4202-BA25-404A-8510-2F7C21D844E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99875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(c) 2013 by Mhidalgo</a:t>
            </a:r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ABD3C5-7843-49CE-9224-EC5170A78F01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98104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(c) 2013 by Mhidalgo</a:t>
            </a:r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5A2813-8DFF-4AB8-AD56-2307FA791A8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98585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(c) 2013 by Mhidalgo</a:t>
            </a:r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3959CD-BA53-456B-9549-8C00B279D65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50414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381000"/>
            <a:ext cx="25400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22400" y="381000"/>
            <a:ext cx="74168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(c) 2013 by Mhidalgo</a:t>
            </a:r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6DB389-2E32-4585-B378-6540310434D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56496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50" descr="Canvas"/>
          <p:cNvSpPr>
            <a:spLocks noChangeArrowheads="1"/>
          </p:cNvSpPr>
          <p:nvPr/>
        </p:nvSpPr>
        <p:spPr bwMode="white">
          <a:xfrm>
            <a:off x="704851" y="201613"/>
            <a:ext cx="11197167" cy="64674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es-ES" altLang="en-US" sz="2400">
              <a:solidFill>
                <a:srgbClr val="000000"/>
              </a:solidFill>
            </a:endParaRPr>
          </a:p>
        </p:txBody>
      </p:sp>
      <p:pic>
        <p:nvPicPr>
          <p:cNvPr id="5" name="Picture 2051" descr="minispi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50800"/>
            <a:ext cx="15748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052" descr="Canvas"/>
          <p:cNvSpPr>
            <a:spLocks noChangeArrowheads="1"/>
          </p:cNvSpPr>
          <p:nvPr/>
        </p:nvSpPr>
        <p:spPr bwMode="white">
          <a:xfrm>
            <a:off x="795867" y="4130675"/>
            <a:ext cx="1388533" cy="4572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es-ES" altLang="en-US" sz="2400">
              <a:solidFill>
                <a:srgbClr val="000000"/>
              </a:solidFill>
            </a:endParaRPr>
          </a:p>
        </p:txBody>
      </p:sp>
      <p:pic>
        <p:nvPicPr>
          <p:cNvPr id="7" name="Picture 2053" descr="minispi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99"/>
          <a:stretch>
            <a:fillRect/>
          </a:stretch>
        </p:blipFill>
        <p:spPr bwMode="ltGray">
          <a:xfrm>
            <a:off x="0" y="4222750"/>
            <a:ext cx="15748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598" name="Rectangle 2054"/>
          <p:cNvSpPr>
            <a:spLocks noGrp="1" noChangeArrowheads="1"/>
          </p:cNvSpPr>
          <p:nvPr>
            <p:ph type="ctrTitle"/>
          </p:nvPr>
        </p:nvSpPr>
        <p:spPr>
          <a:xfrm>
            <a:off x="1219200" y="2057400"/>
            <a:ext cx="1029546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0599" name="Rectangle 2055"/>
          <p:cNvSpPr>
            <a:spLocks noGrp="1" noChangeArrowheads="1"/>
          </p:cNvSpPr>
          <p:nvPr>
            <p:ph type="subTitle" idx="1"/>
          </p:nvPr>
        </p:nvSpPr>
        <p:spPr>
          <a:xfrm>
            <a:off x="2167467" y="3886200"/>
            <a:ext cx="8534400" cy="17716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Rectangle 2056"/>
          <p:cNvSpPr>
            <a:spLocks noGrp="1" noChangeArrowheads="1"/>
          </p:cNvSpPr>
          <p:nvPr>
            <p:ph type="dt" sz="quarter" idx="10"/>
          </p:nvPr>
        </p:nvSpPr>
        <p:spPr>
          <a:xfrm>
            <a:off x="1445684" y="60960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2057"/>
          <p:cNvSpPr>
            <a:spLocks noGrp="1" noChangeArrowheads="1"/>
          </p:cNvSpPr>
          <p:nvPr>
            <p:ph type="ftr" sz="quarter" idx="11"/>
          </p:nvPr>
        </p:nvSpPr>
        <p:spPr>
          <a:xfrm>
            <a:off x="4696884" y="60960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(c) 2013 by Mhidalgo</a:t>
            </a:r>
          </a:p>
        </p:txBody>
      </p:sp>
      <p:sp>
        <p:nvSpPr>
          <p:cNvPr id="10" name="Rectangle 205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268884" y="60960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B37ABBFA-C3F7-4F71-B7B6-70D842CF296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31586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(c) 2013 by Mhidalgo</a:t>
            </a:r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37B6F9-8464-4F59-BA14-3E85EF9E32F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03787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(c) 2013 by Mhidalgo</a:t>
            </a:r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E685BC-612B-4513-AC03-1B24F5F474A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74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(c) 2013 by Mhidalgo</a:t>
            </a:r>
          </a:p>
        </p:txBody>
      </p:sp>
      <p:sp>
        <p:nvSpPr>
          <p:cNvPr id="4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FE4202-BA25-404A-8510-2F7C21D844E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88076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400" y="1752600"/>
            <a:ext cx="4978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752600"/>
            <a:ext cx="4978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(c) 2013 by Mhidalgo</a:t>
            </a:r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9E8C47-33E8-4E8A-B9B7-7DA10157EE8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80360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(c) 2013 by Mhidalgo</a:t>
            </a:r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5C63D4-8910-4A26-91AF-C489D7DBD4E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11445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(c) 2013 by Mhidalgo</a:t>
            </a:r>
          </a:p>
        </p:txBody>
      </p:sp>
      <p:sp>
        <p:nvSpPr>
          <p:cNvPr id="5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A2E156-7C5F-484E-9AF0-E2533698889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56530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(c) 2013 by Mhidalgo</a:t>
            </a:r>
          </a:p>
        </p:txBody>
      </p:sp>
      <p:sp>
        <p:nvSpPr>
          <p:cNvPr id="4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FE4202-BA25-404A-8510-2F7C21D844E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34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(c) 2013 by Mhidalgo</a:t>
            </a:r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ABD3C5-7843-49CE-9224-EC5170A78F01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64056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(c) 2013 by Mhidalgo</a:t>
            </a:r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5A2813-8DFF-4AB8-AD56-2307FA791A8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68445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(c) 2013 by Mhidalgo</a:t>
            </a:r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3959CD-BA53-456B-9549-8C00B279D65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12911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381000"/>
            <a:ext cx="25400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22400" y="381000"/>
            <a:ext cx="74168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(c) 2013 by Mhidalgo</a:t>
            </a:r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6DB389-2E32-4585-B378-6540310434D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347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(c) 2013 by Mhidalgo</a:t>
            </a:r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ABD3C5-7843-49CE-9224-EC5170A78F01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386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(c) 2013 by Mhidalgo</a:t>
            </a:r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5A2813-8DFF-4AB8-AD56-2307FA791A8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98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906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ChangeArrowheads="1"/>
          </p:cNvSpPr>
          <p:nvPr/>
        </p:nvSpPr>
        <p:spPr bwMode="ltGray">
          <a:xfrm>
            <a:off x="812801" y="228601"/>
            <a:ext cx="10985500" cy="6391275"/>
          </a:xfrm>
          <a:prstGeom prst="rect">
            <a:avLst/>
          </a:prstGeom>
          <a:solidFill>
            <a:srgbClr val="EDE7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es-ES" altLang="en-US" sz="2400">
              <a:solidFill>
                <a:srgbClr val="000000"/>
              </a:solidFill>
            </a:endParaRPr>
          </a:p>
        </p:txBody>
      </p:sp>
      <p:sp>
        <p:nvSpPr>
          <p:cNvPr id="1027" name="Line 1027"/>
          <p:cNvSpPr>
            <a:spLocks noChangeShapeType="1"/>
          </p:cNvSpPr>
          <p:nvPr/>
        </p:nvSpPr>
        <p:spPr bwMode="ltGray">
          <a:xfrm>
            <a:off x="1354667" y="1600200"/>
            <a:ext cx="10227733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pic>
        <p:nvPicPr>
          <p:cNvPr id="1028" name="Picture 1028" descr="minispi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33"/>
          <a:stretch>
            <a:fillRect/>
          </a:stretch>
        </p:blipFill>
        <p:spPr bwMode="ltGray">
          <a:xfrm>
            <a:off x="0" y="50800"/>
            <a:ext cx="1574800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1029" descr="minispi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99"/>
          <a:stretch>
            <a:fillRect/>
          </a:stretch>
        </p:blipFill>
        <p:spPr bwMode="ltGray">
          <a:xfrm>
            <a:off x="0" y="4222750"/>
            <a:ext cx="15748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1030"/>
          <p:cNvSpPr>
            <a:spLocks noGrp="1" noChangeArrowheads="1"/>
          </p:cNvSpPr>
          <p:nvPr>
            <p:ph type="title"/>
          </p:nvPr>
        </p:nvSpPr>
        <p:spPr bwMode="auto">
          <a:xfrm>
            <a:off x="1422400" y="381000"/>
            <a:ext cx="10160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1" name="Rectangle 10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22400" y="1752600"/>
            <a:ext cx="10160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9576" name="Rectangle 10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52551" y="6107113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9577" name="Rectangle 10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03751" y="6107113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(c) 2013 by Mhidalgo</a:t>
            </a:r>
          </a:p>
        </p:txBody>
      </p:sp>
      <p:sp>
        <p:nvSpPr>
          <p:cNvPr id="109578" name="Rectangle 10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75751" y="6107113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B816053-32FF-44EF-BE2C-A71DFD12682E}" type="slidenum">
              <a:rPr lang="en-US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861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906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ChangeArrowheads="1"/>
          </p:cNvSpPr>
          <p:nvPr/>
        </p:nvSpPr>
        <p:spPr bwMode="ltGray">
          <a:xfrm>
            <a:off x="812801" y="228601"/>
            <a:ext cx="10985500" cy="6391275"/>
          </a:xfrm>
          <a:prstGeom prst="rect">
            <a:avLst/>
          </a:prstGeom>
          <a:solidFill>
            <a:srgbClr val="EDE7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es-ES" altLang="en-US" sz="2400">
              <a:solidFill>
                <a:srgbClr val="000000"/>
              </a:solidFill>
            </a:endParaRPr>
          </a:p>
        </p:txBody>
      </p:sp>
      <p:sp>
        <p:nvSpPr>
          <p:cNvPr id="1027" name="Line 1027"/>
          <p:cNvSpPr>
            <a:spLocks noChangeShapeType="1"/>
          </p:cNvSpPr>
          <p:nvPr/>
        </p:nvSpPr>
        <p:spPr bwMode="ltGray">
          <a:xfrm>
            <a:off x="1354667" y="1600200"/>
            <a:ext cx="10227733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pic>
        <p:nvPicPr>
          <p:cNvPr id="1028" name="Picture 1028" descr="minispi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33"/>
          <a:stretch>
            <a:fillRect/>
          </a:stretch>
        </p:blipFill>
        <p:spPr bwMode="ltGray">
          <a:xfrm>
            <a:off x="0" y="50800"/>
            <a:ext cx="1574800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1029" descr="minispi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99"/>
          <a:stretch>
            <a:fillRect/>
          </a:stretch>
        </p:blipFill>
        <p:spPr bwMode="ltGray">
          <a:xfrm>
            <a:off x="0" y="4222750"/>
            <a:ext cx="15748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1030"/>
          <p:cNvSpPr>
            <a:spLocks noGrp="1" noChangeArrowheads="1"/>
          </p:cNvSpPr>
          <p:nvPr>
            <p:ph type="title"/>
          </p:nvPr>
        </p:nvSpPr>
        <p:spPr bwMode="auto">
          <a:xfrm>
            <a:off x="1422400" y="381000"/>
            <a:ext cx="10160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1" name="Rectangle 10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22400" y="1752600"/>
            <a:ext cx="10160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9576" name="Rectangle 10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52551" y="6107113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9577" name="Rectangle 10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03751" y="6107113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(c) 2013 by Mhidalgo</a:t>
            </a:r>
          </a:p>
        </p:txBody>
      </p:sp>
      <p:sp>
        <p:nvSpPr>
          <p:cNvPr id="109578" name="Rectangle 10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75751" y="6107113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B816053-32FF-44EF-BE2C-A71DFD12682E}" type="slidenum">
              <a:rPr lang="en-US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44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906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ChangeArrowheads="1"/>
          </p:cNvSpPr>
          <p:nvPr/>
        </p:nvSpPr>
        <p:spPr bwMode="ltGray">
          <a:xfrm>
            <a:off x="812801" y="228601"/>
            <a:ext cx="10985500" cy="6391275"/>
          </a:xfrm>
          <a:prstGeom prst="rect">
            <a:avLst/>
          </a:prstGeom>
          <a:solidFill>
            <a:srgbClr val="EDE7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es-ES" altLang="en-US" sz="2400">
              <a:solidFill>
                <a:srgbClr val="000000"/>
              </a:solidFill>
            </a:endParaRPr>
          </a:p>
        </p:txBody>
      </p:sp>
      <p:sp>
        <p:nvSpPr>
          <p:cNvPr id="1027" name="Line 1027"/>
          <p:cNvSpPr>
            <a:spLocks noChangeShapeType="1"/>
          </p:cNvSpPr>
          <p:nvPr/>
        </p:nvSpPr>
        <p:spPr bwMode="ltGray">
          <a:xfrm>
            <a:off x="1354667" y="1600200"/>
            <a:ext cx="10227733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pic>
        <p:nvPicPr>
          <p:cNvPr id="1028" name="Picture 1028" descr="minispi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33"/>
          <a:stretch>
            <a:fillRect/>
          </a:stretch>
        </p:blipFill>
        <p:spPr bwMode="ltGray">
          <a:xfrm>
            <a:off x="0" y="50800"/>
            <a:ext cx="1574800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1029" descr="minispi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99"/>
          <a:stretch>
            <a:fillRect/>
          </a:stretch>
        </p:blipFill>
        <p:spPr bwMode="ltGray">
          <a:xfrm>
            <a:off x="0" y="4222750"/>
            <a:ext cx="15748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1030"/>
          <p:cNvSpPr>
            <a:spLocks noGrp="1" noChangeArrowheads="1"/>
          </p:cNvSpPr>
          <p:nvPr>
            <p:ph type="title"/>
          </p:nvPr>
        </p:nvSpPr>
        <p:spPr bwMode="auto">
          <a:xfrm>
            <a:off x="1422400" y="381000"/>
            <a:ext cx="10160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1" name="Rectangle 10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22400" y="1752600"/>
            <a:ext cx="10160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9576" name="Rectangle 10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52551" y="6107113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9577" name="Rectangle 10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03751" y="6107113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(c) 2013 by Mhidalgo</a:t>
            </a:r>
          </a:p>
        </p:txBody>
      </p:sp>
      <p:sp>
        <p:nvSpPr>
          <p:cNvPr id="109578" name="Rectangle 10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75751" y="6107113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B816053-32FF-44EF-BE2C-A71DFD12682E}" type="slidenum">
              <a:rPr lang="en-US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857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906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ChangeArrowheads="1"/>
          </p:cNvSpPr>
          <p:nvPr/>
        </p:nvSpPr>
        <p:spPr bwMode="ltGray">
          <a:xfrm>
            <a:off x="812801" y="228601"/>
            <a:ext cx="10985500" cy="6391275"/>
          </a:xfrm>
          <a:prstGeom prst="rect">
            <a:avLst/>
          </a:prstGeom>
          <a:solidFill>
            <a:srgbClr val="EDE7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es-ES" altLang="en-US" sz="2400">
              <a:solidFill>
                <a:srgbClr val="000000"/>
              </a:solidFill>
            </a:endParaRPr>
          </a:p>
        </p:txBody>
      </p:sp>
      <p:sp>
        <p:nvSpPr>
          <p:cNvPr id="1027" name="Line 1027"/>
          <p:cNvSpPr>
            <a:spLocks noChangeShapeType="1"/>
          </p:cNvSpPr>
          <p:nvPr/>
        </p:nvSpPr>
        <p:spPr bwMode="ltGray">
          <a:xfrm>
            <a:off x="1354667" y="1600200"/>
            <a:ext cx="10227733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pic>
        <p:nvPicPr>
          <p:cNvPr id="1028" name="Picture 1028" descr="minispi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33"/>
          <a:stretch>
            <a:fillRect/>
          </a:stretch>
        </p:blipFill>
        <p:spPr bwMode="ltGray">
          <a:xfrm>
            <a:off x="0" y="50800"/>
            <a:ext cx="1574800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1029" descr="minispi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99"/>
          <a:stretch>
            <a:fillRect/>
          </a:stretch>
        </p:blipFill>
        <p:spPr bwMode="ltGray">
          <a:xfrm>
            <a:off x="0" y="4222750"/>
            <a:ext cx="15748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1030"/>
          <p:cNvSpPr>
            <a:spLocks noGrp="1" noChangeArrowheads="1"/>
          </p:cNvSpPr>
          <p:nvPr>
            <p:ph type="title"/>
          </p:nvPr>
        </p:nvSpPr>
        <p:spPr bwMode="auto">
          <a:xfrm>
            <a:off x="1422400" y="381000"/>
            <a:ext cx="10160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1" name="Rectangle 10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22400" y="1752600"/>
            <a:ext cx="10160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9576" name="Rectangle 10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52551" y="6107113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9577" name="Rectangle 10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03751" y="6107113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(c) 2013 by Mhidalgo</a:t>
            </a:r>
          </a:p>
        </p:txBody>
      </p:sp>
      <p:sp>
        <p:nvSpPr>
          <p:cNvPr id="109578" name="Rectangle 10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75751" y="6107113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B816053-32FF-44EF-BE2C-A71DFD12682E}" type="slidenum">
              <a:rPr lang="en-US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61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906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ChangeArrowheads="1"/>
          </p:cNvSpPr>
          <p:nvPr/>
        </p:nvSpPr>
        <p:spPr bwMode="ltGray">
          <a:xfrm>
            <a:off x="812801" y="228601"/>
            <a:ext cx="10985500" cy="6391275"/>
          </a:xfrm>
          <a:prstGeom prst="rect">
            <a:avLst/>
          </a:prstGeom>
          <a:solidFill>
            <a:srgbClr val="EDE7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es-ES" altLang="en-US" sz="2400">
              <a:solidFill>
                <a:srgbClr val="000000"/>
              </a:solidFill>
            </a:endParaRPr>
          </a:p>
        </p:txBody>
      </p:sp>
      <p:sp>
        <p:nvSpPr>
          <p:cNvPr id="1027" name="Line 1027"/>
          <p:cNvSpPr>
            <a:spLocks noChangeShapeType="1"/>
          </p:cNvSpPr>
          <p:nvPr/>
        </p:nvSpPr>
        <p:spPr bwMode="ltGray">
          <a:xfrm>
            <a:off x="1354667" y="1600200"/>
            <a:ext cx="10227733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pic>
        <p:nvPicPr>
          <p:cNvPr id="1028" name="Picture 1028" descr="minispi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33"/>
          <a:stretch>
            <a:fillRect/>
          </a:stretch>
        </p:blipFill>
        <p:spPr bwMode="ltGray">
          <a:xfrm>
            <a:off x="0" y="50800"/>
            <a:ext cx="1574800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1029" descr="minispi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99"/>
          <a:stretch>
            <a:fillRect/>
          </a:stretch>
        </p:blipFill>
        <p:spPr bwMode="ltGray">
          <a:xfrm>
            <a:off x="0" y="4222750"/>
            <a:ext cx="15748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1030"/>
          <p:cNvSpPr>
            <a:spLocks noGrp="1" noChangeArrowheads="1"/>
          </p:cNvSpPr>
          <p:nvPr>
            <p:ph type="title"/>
          </p:nvPr>
        </p:nvSpPr>
        <p:spPr bwMode="auto">
          <a:xfrm>
            <a:off x="1422400" y="381000"/>
            <a:ext cx="10160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1" name="Rectangle 10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22400" y="1752600"/>
            <a:ext cx="10160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9576" name="Rectangle 10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52551" y="6107113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9577" name="Rectangle 10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03751" y="6107113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(c) 2013 by Mhidalgo</a:t>
            </a:r>
          </a:p>
        </p:txBody>
      </p:sp>
      <p:sp>
        <p:nvSpPr>
          <p:cNvPr id="109578" name="Rectangle 10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75751" y="6107113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B816053-32FF-44EF-BE2C-A71DFD12682E}" type="slidenum">
              <a:rPr lang="en-US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64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906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ChangeArrowheads="1"/>
          </p:cNvSpPr>
          <p:nvPr/>
        </p:nvSpPr>
        <p:spPr bwMode="ltGray">
          <a:xfrm>
            <a:off x="812801" y="228601"/>
            <a:ext cx="10985500" cy="6391275"/>
          </a:xfrm>
          <a:prstGeom prst="rect">
            <a:avLst/>
          </a:prstGeom>
          <a:solidFill>
            <a:srgbClr val="EDE7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es-ES" altLang="en-US" sz="2400">
              <a:solidFill>
                <a:srgbClr val="000000"/>
              </a:solidFill>
            </a:endParaRPr>
          </a:p>
        </p:txBody>
      </p:sp>
      <p:sp>
        <p:nvSpPr>
          <p:cNvPr id="1027" name="Line 1027"/>
          <p:cNvSpPr>
            <a:spLocks noChangeShapeType="1"/>
          </p:cNvSpPr>
          <p:nvPr/>
        </p:nvSpPr>
        <p:spPr bwMode="ltGray">
          <a:xfrm>
            <a:off x="1354667" y="1600200"/>
            <a:ext cx="10227733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pic>
        <p:nvPicPr>
          <p:cNvPr id="1028" name="Picture 1028" descr="minispi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33"/>
          <a:stretch>
            <a:fillRect/>
          </a:stretch>
        </p:blipFill>
        <p:spPr bwMode="ltGray">
          <a:xfrm>
            <a:off x="0" y="50800"/>
            <a:ext cx="1574800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1029" descr="minispi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99"/>
          <a:stretch>
            <a:fillRect/>
          </a:stretch>
        </p:blipFill>
        <p:spPr bwMode="ltGray">
          <a:xfrm>
            <a:off x="0" y="4222750"/>
            <a:ext cx="15748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1030"/>
          <p:cNvSpPr>
            <a:spLocks noGrp="1" noChangeArrowheads="1"/>
          </p:cNvSpPr>
          <p:nvPr>
            <p:ph type="title"/>
          </p:nvPr>
        </p:nvSpPr>
        <p:spPr bwMode="auto">
          <a:xfrm>
            <a:off x="1422400" y="381000"/>
            <a:ext cx="10160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1" name="Rectangle 10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22400" y="1752600"/>
            <a:ext cx="10160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9576" name="Rectangle 10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52551" y="6107113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9577" name="Rectangle 10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03751" y="6107113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(c) 2013 by Mhidalgo</a:t>
            </a:r>
          </a:p>
        </p:txBody>
      </p:sp>
      <p:sp>
        <p:nvSpPr>
          <p:cNvPr id="109578" name="Rectangle 10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75751" y="6107113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B816053-32FF-44EF-BE2C-A71DFD12682E}" type="slidenum">
              <a:rPr lang="en-US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642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906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ChangeArrowheads="1"/>
          </p:cNvSpPr>
          <p:nvPr/>
        </p:nvSpPr>
        <p:spPr bwMode="ltGray">
          <a:xfrm>
            <a:off x="812801" y="228601"/>
            <a:ext cx="10985500" cy="6391275"/>
          </a:xfrm>
          <a:prstGeom prst="rect">
            <a:avLst/>
          </a:prstGeom>
          <a:solidFill>
            <a:srgbClr val="EDE7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es-ES" altLang="en-US" sz="2400">
              <a:solidFill>
                <a:srgbClr val="000000"/>
              </a:solidFill>
            </a:endParaRPr>
          </a:p>
        </p:txBody>
      </p:sp>
      <p:sp>
        <p:nvSpPr>
          <p:cNvPr id="1027" name="Line 1027"/>
          <p:cNvSpPr>
            <a:spLocks noChangeShapeType="1"/>
          </p:cNvSpPr>
          <p:nvPr/>
        </p:nvSpPr>
        <p:spPr bwMode="ltGray">
          <a:xfrm>
            <a:off x="1354667" y="1600200"/>
            <a:ext cx="10227733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pic>
        <p:nvPicPr>
          <p:cNvPr id="1028" name="Picture 1028" descr="minispi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33"/>
          <a:stretch>
            <a:fillRect/>
          </a:stretch>
        </p:blipFill>
        <p:spPr bwMode="ltGray">
          <a:xfrm>
            <a:off x="0" y="50800"/>
            <a:ext cx="1574800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1029" descr="minispi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99"/>
          <a:stretch>
            <a:fillRect/>
          </a:stretch>
        </p:blipFill>
        <p:spPr bwMode="ltGray">
          <a:xfrm>
            <a:off x="0" y="4222750"/>
            <a:ext cx="15748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1030"/>
          <p:cNvSpPr>
            <a:spLocks noGrp="1" noChangeArrowheads="1"/>
          </p:cNvSpPr>
          <p:nvPr>
            <p:ph type="title"/>
          </p:nvPr>
        </p:nvSpPr>
        <p:spPr bwMode="auto">
          <a:xfrm>
            <a:off x="1422400" y="381000"/>
            <a:ext cx="10160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1" name="Rectangle 10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22400" y="1752600"/>
            <a:ext cx="10160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9576" name="Rectangle 10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52551" y="6107113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9577" name="Rectangle 10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03751" y="6107113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(c) 2013 by Mhidalgo</a:t>
            </a:r>
          </a:p>
        </p:txBody>
      </p:sp>
      <p:sp>
        <p:nvSpPr>
          <p:cNvPr id="109578" name="Rectangle 10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75751" y="6107113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B816053-32FF-44EF-BE2C-A71DFD12682E}" type="slidenum">
              <a:rPr lang="en-US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562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5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68.xml"/><Relationship Id="rId4" Type="http://schemas.openxmlformats.org/officeDocument/2006/relationships/image" Target="../media/image10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8.xml"/><Relationship Id="rId1" Type="http://schemas.openxmlformats.org/officeDocument/2006/relationships/tags" Target="../tags/tag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8.xml"/><Relationship Id="rId1" Type="http://schemas.openxmlformats.org/officeDocument/2006/relationships/tags" Target="../tags/tag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68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acclaimimages.com/_gallery/_free_images/0420-1007-2016-1635_deepwater_horizon_oil_rig_blast_and_fire_m.jpg" TargetMode="External"/><Relationship Id="rId1" Type="http://schemas.openxmlformats.org/officeDocument/2006/relationships/slideLayout" Target="../slideLayouts/slideLayout3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8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68.xml"/><Relationship Id="rId1" Type="http://schemas.openxmlformats.org/officeDocument/2006/relationships/tags" Target="../tags/tag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8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68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4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notesSlide" Target="../notesSlides/notesSlide18.xml"/><Relationship Id="rId7" Type="http://schemas.openxmlformats.org/officeDocument/2006/relationships/diagramColors" Target="../diagrams/colors9.xml"/><Relationship Id="rId2" Type="http://schemas.openxmlformats.org/officeDocument/2006/relationships/slideLayout" Target="../slideLayouts/slideLayout68.xml"/><Relationship Id="rId1" Type="http://schemas.openxmlformats.org/officeDocument/2006/relationships/tags" Target="../tags/tag5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4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notesSlide" Target="../notesSlides/notesSlide19.xml"/><Relationship Id="rId7" Type="http://schemas.openxmlformats.org/officeDocument/2006/relationships/diagramColors" Target="../diagrams/colors10.xml"/><Relationship Id="rId2" Type="http://schemas.openxmlformats.org/officeDocument/2006/relationships/slideLayout" Target="../slideLayouts/slideLayout68.xml"/><Relationship Id="rId1" Type="http://schemas.openxmlformats.org/officeDocument/2006/relationships/tags" Target="../tags/tag6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4" Type="http://schemas.openxmlformats.org/officeDocument/2006/relationships/diagramData" Target="../diagrams/data10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68.xml"/><Relationship Id="rId1" Type="http://schemas.openxmlformats.org/officeDocument/2006/relationships/tags" Target="../tags/tag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57.xml"/><Relationship Id="rId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66668" y="4240764"/>
            <a:ext cx="8896864" cy="1409700"/>
          </a:xfrm>
        </p:spPr>
        <p:txBody>
          <a:bodyPr/>
          <a:lstStyle/>
          <a:p>
            <a:pPr eaLnBrk="1" hangingPunct="1"/>
            <a:r>
              <a:rPr lang="en-GB" altLang="en-US" sz="3200" dirty="0"/>
              <a:t>By </a:t>
            </a:r>
            <a:br>
              <a:rPr lang="en-GB" altLang="en-US" sz="3200" dirty="0"/>
            </a:br>
            <a:r>
              <a:rPr lang="en-GB" altLang="en-US" sz="3200"/>
              <a:t>Miguel </a:t>
            </a:r>
            <a:r>
              <a:rPr lang="en-GB" altLang="en-US" sz="3200" smtClean="0"/>
              <a:t>Hidalgo</a:t>
            </a:r>
            <a:br>
              <a:rPr lang="en-GB" altLang="en-US" sz="3200" smtClean="0"/>
            </a:br>
            <a:r>
              <a:rPr lang="en-GB" altLang="en-US" sz="3200" smtClean="0"/>
              <a:t>© 2018</a:t>
            </a:r>
            <a:r>
              <a:rPr lang="en-GB" altLang="en-US" sz="3200" dirty="0"/>
              <a:t/>
            </a:r>
            <a:br>
              <a:rPr lang="en-GB" altLang="en-US" sz="3200" dirty="0"/>
            </a:br>
            <a:r>
              <a:rPr lang="en-GB" altLang="en-US" sz="3200" dirty="0"/>
              <a:t> </a:t>
            </a:r>
            <a:endParaRPr lang="en-US" altLang="en-US" dirty="0" smtClean="0">
              <a:solidFill>
                <a:srgbClr val="141400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895600" y="466531"/>
            <a:ext cx="7239000" cy="3375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4400" kern="0" dirty="0" smtClean="0">
                <a:solidFill>
                  <a:srgbClr val="000000"/>
                </a:solidFill>
              </a:rPr>
              <a:t>General Overview Of Process Improvement Methodologies and How they Fit in Traditional (WF) Project Management</a:t>
            </a:r>
            <a:endParaRPr lang="en-US" sz="4400" b="1" kern="0" dirty="0">
              <a:solidFill>
                <a:srgbClr val="1414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7519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381000"/>
            <a:ext cx="7772400" cy="914400"/>
          </a:xfrm>
        </p:spPr>
        <p:txBody>
          <a:bodyPr/>
          <a:lstStyle/>
          <a:p>
            <a:r>
              <a:rPr lang="en-GB" altLang="en-US" dirty="0" smtClean="0"/>
              <a:t>Lean Building Blocks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516484" y="1759290"/>
            <a:ext cx="8634426" cy="4370557"/>
            <a:chOff x="139" y="1104"/>
            <a:chExt cx="5381" cy="2829"/>
          </a:xfrm>
        </p:grpSpPr>
        <p:sp>
          <p:nvSpPr>
            <p:cNvPr id="5" name="AutoShape 4"/>
            <p:cNvSpPr>
              <a:spLocks noChangeArrowheads="1"/>
            </p:cNvSpPr>
            <p:nvPr/>
          </p:nvSpPr>
          <p:spPr bwMode="auto">
            <a:xfrm>
              <a:off x="139" y="1104"/>
              <a:ext cx="4465" cy="87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50000"/>
                <a:lumOff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 algn="ctr">
                <a:defRPr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139" y="1974"/>
              <a:ext cx="4465" cy="195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2713" y="2520"/>
              <a:ext cx="1802" cy="39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 algn="ctr">
                <a:defRPr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en-US" dirty="0" smtClean="0">
                  <a:solidFill>
                    <a:schemeClr val="tx1"/>
                  </a:solidFill>
                  <a:latin typeface="Arial" panose="020B0604020202020204" pitchFamily="34" charset="0"/>
                </a:rPr>
                <a:t>3Cs/5 Why’s</a:t>
              </a:r>
              <a:endParaRPr lang="en-US" altLang="en-US" b="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236" y="2980"/>
              <a:ext cx="1803" cy="39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 algn="ctr">
                <a:defRPr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en-US" dirty="0">
                  <a:solidFill>
                    <a:schemeClr val="tx1"/>
                  </a:solidFill>
                  <a:latin typeface="Arial" panose="020B0604020202020204" pitchFamily="34" charset="0"/>
                </a:rPr>
                <a:t>Standardized Work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2150" y="2980"/>
              <a:ext cx="1591" cy="39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 algn="ctr">
                <a:defRPr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en-US" dirty="0" smtClean="0">
                  <a:solidFill>
                    <a:schemeClr val="tx1"/>
                  </a:solidFill>
                  <a:latin typeface="Arial" panose="020B0604020202020204" pitchFamily="34" charset="0"/>
                </a:rPr>
                <a:t>Waste Elimination</a:t>
              </a:r>
              <a:endParaRPr lang="en-US" altLang="en-US" b="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3853" y="2980"/>
              <a:ext cx="662" cy="39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 algn="ctr">
                <a:defRPr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en-US" dirty="0" smtClean="0">
                  <a:solidFill>
                    <a:schemeClr val="tx1"/>
                  </a:solidFill>
                  <a:latin typeface="Arial" panose="020B0604020202020204" pitchFamily="34" charset="0"/>
                </a:rPr>
                <a:t>PDCA</a:t>
              </a:r>
              <a:endParaRPr lang="en-US" altLang="en-US" b="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36" y="2520"/>
              <a:ext cx="1590" cy="392"/>
            </a:xfrm>
            <a:prstGeom prst="rect">
              <a:avLst/>
            </a:prstGeom>
            <a:solidFill>
              <a:srgbClr val="DDDDDD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 algn="ctr">
                <a:defRPr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en-US">
                  <a:solidFill>
                    <a:schemeClr val="tx1"/>
                  </a:solidFill>
                  <a:latin typeface="Arial" panose="020B0604020202020204" pitchFamily="34" charset="0"/>
                </a:rPr>
                <a:t>Quality at Source</a:t>
              </a: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240" y="3440"/>
              <a:ext cx="1627" cy="39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 algn="ctr">
                <a:defRPr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dirty="0" smtClean="0">
                  <a:solidFill>
                    <a:schemeClr val="tx1"/>
                  </a:solidFill>
                  <a:latin typeface="Arial" panose="020B0604020202020204" pitchFamily="34" charset="0"/>
                </a:rPr>
                <a:t>5S </a:t>
              </a:r>
              <a:r>
                <a:rPr lang="en-US" altLang="en-US" dirty="0">
                  <a:solidFill>
                    <a:schemeClr val="tx1"/>
                  </a:solidFill>
                  <a:latin typeface="Arial" panose="020B0604020202020204" pitchFamily="34" charset="0"/>
                </a:rPr>
                <a:t>System</a:t>
              </a: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1977" y="3440"/>
              <a:ext cx="897" cy="39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 algn="ctr">
                <a:defRPr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dirty="0">
                  <a:solidFill>
                    <a:schemeClr val="tx1"/>
                  </a:solidFill>
                  <a:latin typeface="Arial" panose="020B0604020202020204" pitchFamily="34" charset="0"/>
                </a:rPr>
                <a:t>Visual</a:t>
              </a:r>
              <a:endParaRPr lang="en-US" altLang="en-US" b="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2969" y="3440"/>
              <a:ext cx="772" cy="3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 algn="ctr">
                <a:defRPr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en-US" dirty="0">
                  <a:solidFill>
                    <a:schemeClr val="tx1"/>
                  </a:solidFill>
                  <a:latin typeface="Arial" panose="020B0604020202020204" pitchFamily="34" charset="0"/>
                </a:rPr>
                <a:t>Plant Layout</a:t>
              </a:r>
              <a:endParaRPr lang="en-US" altLang="en-US" b="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1937" y="2520"/>
              <a:ext cx="664" cy="39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 algn="ctr">
                <a:defRPr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en-US" dirty="0" smtClean="0">
                  <a:solidFill>
                    <a:schemeClr val="tx1"/>
                  </a:solidFill>
                  <a:latin typeface="Arial" panose="020B0604020202020204" pitchFamily="34" charset="0"/>
                </a:rPr>
                <a:t>A3</a:t>
              </a:r>
              <a:endParaRPr lang="en-US" altLang="en-US" b="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2089" y="2062"/>
              <a:ext cx="1652" cy="391"/>
            </a:xfrm>
            <a:prstGeom prst="rect">
              <a:avLst/>
            </a:prstGeom>
            <a:solidFill>
              <a:srgbClr val="DDDDDD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 algn="ctr">
                <a:defRPr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en-US" dirty="0" smtClean="0">
                  <a:solidFill>
                    <a:schemeClr val="tx1"/>
                  </a:solidFill>
                  <a:latin typeface="Arial" panose="020B0604020202020204" pitchFamily="34" charset="0"/>
                </a:rPr>
                <a:t>Value Stream Mapping</a:t>
              </a:r>
              <a:endParaRPr lang="en-US" altLang="en-US" sz="16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236" y="2062"/>
              <a:ext cx="1803" cy="391"/>
            </a:xfrm>
            <a:prstGeom prst="rect">
              <a:avLst/>
            </a:prstGeom>
            <a:solidFill>
              <a:srgbClr val="DDDDDD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 algn="ctr">
                <a:defRPr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en-US">
                  <a:solidFill>
                    <a:schemeClr val="tx1"/>
                  </a:solidFill>
                  <a:latin typeface="Arial" panose="020B0604020202020204" pitchFamily="34" charset="0"/>
                </a:rPr>
                <a:t>Pull/Kanban</a:t>
              </a:r>
              <a:endParaRPr lang="en-US" altLang="en-US" b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3853" y="2062"/>
              <a:ext cx="662" cy="39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 algn="ctr">
                <a:defRPr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dirty="0" smtClean="0">
                  <a:solidFill>
                    <a:schemeClr val="tx1"/>
                  </a:solidFill>
                  <a:latin typeface="Arial" panose="020B0604020202020204" pitchFamily="34" charset="0"/>
                </a:rPr>
                <a:t>VOC</a:t>
              </a:r>
              <a:endParaRPr lang="en-US" altLang="en-US" b="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4560" y="3072"/>
              <a:ext cx="960" cy="816"/>
            </a:xfrm>
            <a:custGeom>
              <a:avLst/>
              <a:gdLst>
                <a:gd name="T0" fmla="*/ 0 w 1008"/>
                <a:gd name="T1" fmla="*/ 816 h 816"/>
                <a:gd name="T2" fmla="*/ 0 w 1008"/>
                <a:gd name="T3" fmla="*/ 0 h 816"/>
                <a:gd name="T4" fmla="*/ 366 w 1008"/>
                <a:gd name="T5" fmla="*/ 0 h 816"/>
                <a:gd name="T6" fmla="*/ 960 w 1008"/>
                <a:gd name="T7" fmla="*/ 432 h 816"/>
                <a:gd name="T8" fmla="*/ 960 w 1008"/>
                <a:gd name="T9" fmla="*/ 624 h 816"/>
                <a:gd name="T10" fmla="*/ 960 w 1008"/>
                <a:gd name="T11" fmla="*/ 816 h 816"/>
                <a:gd name="T12" fmla="*/ 0 w 1008"/>
                <a:gd name="T13" fmla="*/ 816 h 8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08" h="816">
                  <a:moveTo>
                    <a:pt x="0" y="816"/>
                  </a:moveTo>
                  <a:lnTo>
                    <a:pt x="0" y="0"/>
                  </a:lnTo>
                  <a:lnTo>
                    <a:pt x="384" y="0"/>
                  </a:lnTo>
                  <a:lnTo>
                    <a:pt x="1008" y="432"/>
                  </a:lnTo>
                  <a:lnTo>
                    <a:pt x="1008" y="624"/>
                  </a:lnTo>
                  <a:lnTo>
                    <a:pt x="1008" y="816"/>
                  </a:lnTo>
                  <a:lnTo>
                    <a:pt x="0" y="816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en-US"/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1200" y="1541"/>
              <a:ext cx="24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ctr">
                <a:defRPr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en-US" sz="2400" dirty="0">
                  <a:latin typeface="Arial" panose="020B0604020202020204" pitchFamily="34" charset="0"/>
                </a:rPr>
                <a:t>Continuous Improvement</a:t>
              </a:r>
              <a:endParaRPr lang="en-US" altLang="en-US" sz="2400" dirty="0">
                <a:latin typeface="Felix Titling" panose="04060505060202020A04" pitchFamily="82" charset="0"/>
              </a:endParaRPr>
            </a:p>
          </p:txBody>
        </p:sp>
      </p:grpSp>
      <p:sp>
        <p:nvSpPr>
          <p:cNvPr id="29" name="Rectangle 9"/>
          <p:cNvSpPr>
            <a:spLocks noChangeArrowheads="1"/>
          </p:cNvSpPr>
          <p:nvPr/>
        </p:nvSpPr>
        <p:spPr bwMode="auto">
          <a:xfrm>
            <a:off x="8476019" y="5363570"/>
            <a:ext cx="1062254" cy="605606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 algn="ctr">
              <a:defRPr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More…</a:t>
            </a:r>
            <a:endParaRPr lang="en-US" altLang="en-US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989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67000" y="1676400"/>
            <a:ext cx="7391400" cy="397031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Char char="•"/>
              <a:defRPr/>
            </a:pPr>
            <a:endParaRPr lang="en-US" dirty="0"/>
          </a:p>
          <a:p>
            <a:pPr lvl="1">
              <a:buFont typeface="Arial" pitchFamily="34" charset="0"/>
              <a:buChar char="•"/>
              <a:defRPr/>
            </a:pPr>
            <a:r>
              <a:rPr lang="en-US" dirty="0"/>
              <a:t>Waste Identification and Elimination (TIMWOOD)</a:t>
            </a:r>
          </a:p>
          <a:p>
            <a:pPr lvl="1">
              <a:buFont typeface="Arial" pitchFamily="34" charset="0"/>
              <a:buChar char="•"/>
              <a:defRPr/>
            </a:pPr>
            <a:endParaRPr lang="en-US" dirty="0"/>
          </a:p>
          <a:p>
            <a:pPr lvl="1">
              <a:buFont typeface="Arial" pitchFamily="34" charset="0"/>
              <a:buChar char="•"/>
              <a:defRPr/>
            </a:pPr>
            <a:r>
              <a:rPr lang="en-US" dirty="0"/>
              <a:t>Brainstorming</a:t>
            </a:r>
          </a:p>
          <a:p>
            <a:pPr lvl="1">
              <a:buFont typeface="Arial" pitchFamily="34" charset="0"/>
              <a:buChar char="•"/>
              <a:defRPr/>
            </a:pPr>
            <a:endParaRPr lang="en-US" dirty="0"/>
          </a:p>
          <a:p>
            <a:pPr lvl="1">
              <a:buFont typeface="Arial" pitchFamily="34" charset="0"/>
              <a:buChar char="•"/>
              <a:defRPr/>
            </a:pPr>
            <a:r>
              <a:rPr lang="en-US" dirty="0"/>
              <a:t>3C’s (Cause, Concern, Countermeasure)</a:t>
            </a:r>
          </a:p>
          <a:p>
            <a:pPr lvl="1">
              <a:buFont typeface="Arial" pitchFamily="34" charset="0"/>
              <a:buChar char="•"/>
              <a:defRPr/>
            </a:pPr>
            <a:endParaRPr lang="en-US" dirty="0"/>
          </a:p>
          <a:p>
            <a:pPr lvl="1">
              <a:buFont typeface="Arial" pitchFamily="34" charset="0"/>
              <a:buChar char="•"/>
              <a:defRPr/>
            </a:pPr>
            <a:r>
              <a:rPr lang="en-US" dirty="0"/>
              <a:t>PDCA (Plan, Do, Check, Act)</a:t>
            </a:r>
          </a:p>
          <a:p>
            <a:pPr lvl="1">
              <a:defRPr/>
            </a:pPr>
            <a:endParaRPr lang="en-US" dirty="0"/>
          </a:p>
          <a:p>
            <a:pPr lvl="1">
              <a:buFont typeface="Arial" pitchFamily="34" charset="0"/>
              <a:buChar char="•"/>
              <a:defRPr/>
            </a:pPr>
            <a:r>
              <a:rPr lang="en-US" dirty="0"/>
              <a:t>5S’s (Sorting, Set in order, Shine, </a:t>
            </a:r>
          </a:p>
          <a:p>
            <a:pPr lvl="1">
              <a:defRPr/>
            </a:pPr>
            <a:r>
              <a:rPr lang="en-US" dirty="0"/>
              <a:t>           Standardize, Sustain)</a:t>
            </a:r>
          </a:p>
          <a:p>
            <a:pPr lvl="1">
              <a:defRPr/>
            </a:pPr>
            <a:endParaRPr lang="en-US" dirty="0"/>
          </a:p>
          <a:p>
            <a:pPr lvl="1">
              <a:buFont typeface="Arial" pitchFamily="34" charset="0"/>
              <a:buChar char="•"/>
              <a:defRPr/>
            </a:pPr>
            <a:endParaRPr lang="en-US" dirty="0"/>
          </a:p>
          <a:p>
            <a:pPr lvl="1">
              <a:buFont typeface="Arial" pitchFamily="34" charset="0"/>
              <a:buChar char="•"/>
              <a:defRPr/>
            </a:pPr>
            <a:endParaRPr lang="en-US" dirty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381000"/>
            <a:ext cx="7772400" cy="914400"/>
          </a:xfrm>
        </p:spPr>
        <p:txBody>
          <a:bodyPr/>
          <a:lstStyle/>
          <a:p>
            <a:r>
              <a:rPr lang="en-GB" altLang="en-US" smtClean="0"/>
              <a:t>Lean Practical CPI Tools</a:t>
            </a:r>
          </a:p>
        </p:txBody>
      </p:sp>
    </p:spTree>
    <p:extLst>
      <p:ext uri="{BB962C8B-B14F-4D97-AF65-F5344CB8AC3E}">
        <p14:creationId xmlns:p14="http://schemas.microsoft.com/office/powerpoint/2010/main" val="343797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3276600" y="762001"/>
            <a:ext cx="50355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2800" b="1">
                <a:latin typeface="Arial" panose="020B0604020202020204" pitchFamily="34" charset="0"/>
              </a:rPr>
              <a:t>Types of Business</a:t>
            </a:r>
            <a:r>
              <a:rPr lang="en-GB" altLang="en-US" sz="2800">
                <a:latin typeface="Arial" panose="020B0604020202020204" pitchFamily="34" charset="0"/>
              </a:rPr>
              <a:t> </a:t>
            </a:r>
            <a:r>
              <a:rPr lang="en-GB" altLang="en-US" sz="2800" b="1">
                <a:latin typeface="Arial" panose="020B0604020202020204" pitchFamily="34" charset="0"/>
              </a:rPr>
              <a:t>Activities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90801" y="1828800"/>
            <a:ext cx="7629525" cy="3632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8000"/>
                </a:solidFill>
              </a:rPr>
              <a:t>Value Added Activity [VAA]: (Maximize)</a:t>
            </a:r>
          </a:p>
          <a:p>
            <a:pPr>
              <a:defRPr/>
            </a:pPr>
            <a:r>
              <a:rPr lang="en-US" dirty="0"/>
              <a:t>An activity that increases the value of a service or product. A customer must be willing to pay for it to be considered “value added”.</a:t>
            </a:r>
          </a:p>
          <a:p>
            <a:pPr>
              <a:defRPr/>
            </a:pPr>
            <a:endParaRPr lang="en-US" sz="2000" dirty="0">
              <a:solidFill>
                <a:srgbClr val="C00000"/>
              </a:solidFill>
              <a:latin typeface="Arial"/>
            </a:endParaRPr>
          </a:p>
          <a:p>
            <a:pPr>
              <a:defRPr/>
            </a:pPr>
            <a:r>
              <a:rPr lang="en-US" sz="2000" dirty="0">
                <a:solidFill>
                  <a:srgbClr val="C00000"/>
                </a:solidFill>
                <a:latin typeface="Arial"/>
              </a:rPr>
              <a:t>Non-Value Added [NVA]</a:t>
            </a:r>
          </a:p>
          <a:p>
            <a:pPr>
              <a:defRPr/>
            </a:pPr>
            <a:endParaRPr lang="en-US" sz="2000" u="sng" dirty="0"/>
          </a:p>
          <a:p>
            <a:pPr>
              <a:defRPr/>
            </a:pPr>
            <a:r>
              <a:rPr lang="en-US" sz="2000" dirty="0">
                <a:solidFill>
                  <a:srgbClr val="C00000"/>
                </a:solidFill>
              </a:rPr>
              <a:t>Required: (Minimize/Optimize)</a:t>
            </a:r>
          </a:p>
          <a:p>
            <a:pPr>
              <a:defRPr/>
            </a:pPr>
            <a:r>
              <a:rPr lang="en-US" dirty="0"/>
              <a:t>Any work carried out which is necessary, but does not increase the product value. A customers does not pay.</a:t>
            </a:r>
          </a:p>
          <a:p>
            <a:pPr>
              <a:defRPr/>
            </a:pPr>
            <a:endParaRPr lang="en-US" sz="2000" dirty="0">
              <a:solidFill>
                <a:srgbClr val="C00000"/>
              </a:solidFill>
              <a:latin typeface="Arial"/>
            </a:endParaRPr>
          </a:p>
          <a:p>
            <a:pPr>
              <a:defRPr/>
            </a:pPr>
            <a:r>
              <a:rPr lang="en-US" sz="2000" dirty="0">
                <a:solidFill>
                  <a:srgbClr val="C00000"/>
                </a:solidFill>
                <a:latin typeface="Arial"/>
              </a:rPr>
              <a:t>Not required - Waste: (Eliminate)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Arial"/>
              </a:rPr>
              <a:t>All other non-essential activity</a:t>
            </a:r>
            <a:r>
              <a:rPr lang="en-US">
                <a:solidFill>
                  <a:srgbClr val="000000"/>
                </a:solidFill>
                <a:latin typeface="Arial"/>
              </a:rPr>
              <a:t>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9886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1"/>
          <p:cNvGraphicFramePr>
            <a:graphicFrameLocks/>
          </p:cNvGraphicFramePr>
          <p:nvPr/>
        </p:nvGraphicFramePr>
        <p:xfrm>
          <a:off x="2895600" y="1981201"/>
          <a:ext cx="7010400" cy="3833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Chart" r:id="rId3" imgW="5867435" imgH="3819560" progId="Excel.Chart.8">
                  <p:embed/>
                </p:oleObj>
              </mc:Choice>
              <mc:Fallback>
                <p:oleObj name="Chart" r:id="rId3" imgW="5867435" imgH="3819560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981201"/>
                        <a:ext cx="7010400" cy="3833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3657600" y="762001"/>
            <a:ext cx="50355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2800" b="1">
                <a:latin typeface="Arial" panose="020B0604020202020204" pitchFamily="34" charset="0"/>
              </a:rPr>
              <a:t>Types of Business</a:t>
            </a:r>
            <a:r>
              <a:rPr lang="en-GB" altLang="en-US" sz="2800">
                <a:latin typeface="Arial" panose="020B0604020202020204" pitchFamily="34" charset="0"/>
              </a:rPr>
              <a:t> </a:t>
            </a:r>
            <a:r>
              <a:rPr lang="en-GB" altLang="en-US" sz="2800" b="1">
                <a:latin typeface="Arial" panose="020B0604020202020204" pitchFamily="34" charset="0"/>
              </a:rPr>
              <a:t>Activities</a:t>
            </a:r>
          </a:p>
        </p:txBody>
      </p:sp>
    </p:spTree>
    <p:extLst>
      <p:ext uri="{BB962C8B-B14F-4D97-AF65-F5344CB8AC3E}">
        <p14:creationId xmlns:p14="http://schemas.microsoft.com/office/powerpoint/2010/main" val="2318127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026" name="Rectangle 2"/>
          <p:cNvSpPr>
            <a:spLocks noChangeArrowheads="1"/>
          </p:cNvSpPr>
          <p:nvPr/>
        </p:nvSpPr>
        <p:spPr bwMode="auto">
          <a:xfrm>
            <a:off x="2314575" y="63881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GB" sz="1400" dirty="0"/>
          </a:p>
        </p:txBody>
      </p:sp>
      <p:sp>
        <p:nvSpPr>
          <p:cNvPr id="1153027" name="Rectangle 3"/>
          <p:cNvSpPr>
            <a:spLocks noChangeArrowheads="1"/>
          </p:cNvSpPr>
          <p:nvPr/>
        </p:nvSpPr>
        <p:spPr bwMode="auto">
          <a:xfrm>
            <a:off x="1524000" y="3508376"/>
            <a:ext cx="9906000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100" b="1" u="sng" dirty="0">
                <a:cs typeface="Times New Roman" pitchFamily="18" charset="0"/>
              </a:rPr>
              <a:t/>
            </a:r>
            <a:br>
              <a:rPr lang="en-US" sz="1100" b="1" u="sng" dirty="0"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1153028" name="Rectangle 4"/>
          <p:cNvSpPr>
            <a:spLocks noChangeArrowheads="1"/>
          </p:cNvSpPr>
          <p:nvPr/>
        </p:nvSpPr>
        <p:spPr bwMode="auto">
          <a:xfrm>
            <a:off x="1524000" y="3457575"/>
            <a:ext cx="9906000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500" dirty="0"/>
              <a:t> </a:t>
            </a: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1153048" name="Text Box 25"/>
          <p:cNvSpPr txBox="1">
            <a:spLocks noChangeArrowheads="1"/>
          </p:cNvSpPr>
          <p:nvPr/>
        </p:nvSpPr>
        <p:spPr bwMode="auto">
          <a:xfrm>
            <a:off x="4876800" y="638176"/>
            <a:ext cx="24844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2800" b="1" dirty="0"/>
              <a:t>Types of Waste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743201" y="1687514"/>
            <a:ext cx="1787733" cy="369331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u="sng" dirty="0"/>
              <a:t>T</a:t>
            </a:r>
            <a:r>
              <a:rPr lang="en-US" b="1" dirty="0"/>
              <a:t>ransport</a:t>
            </a:r>
          </a:p>
          <a:p>
            <a:pPr>
              <a:defRPr/>
            </a:pPr>
            <a:endParaRPr lang="en-US" b="1" dirty="0"/>
          </a:p>
          <a:p>
            <a:pPr>
              <a:defRPr/>
            </a:pPr>
            <a:r>
              <a:rPr lang="en-US" b="1" u="sng" dirty="0"/>
              <a:t>I</a:t>
            </a:r>
            <a:r>
              <a:rPr lang="en-US" b="1" dirty="0"/>
              <a:t>nventory</a:t>
            </a:r>
          </a:p>
          <a:p>
            <a:pPr>
              <a:defRPr/>
            </a:pPr>
            <a:endParaRPr lang="en-US" b="1" dirty="0"/>
          </a:p>
          <a:p>
            <a:pPr>
              <a:defRPr/>
            </a:pPr>
            <a:r>
              <a:rPr lang="en-US" b="1" u="sng" dirty="0"/>
              <a:t>M</a:t>
            </a:r>
            <a:r>
              <a:rPr lang="en-US" b="1" dirty="0"/>
              <a:t>otion</a:t>
            </a:r>
          </a:p>
          <a:p>
            <a:pPr>
              <a:defRPr/>
            </a:pPr>
            <a:endParaRPr lang="en-US" b="1" dirty="0"/>
          </a:p>
          <a:p>
            <a:pPr>
              <a:defRPr/>
            </a:pPr>
            <a:r>
              <a:rPr lang="en-US" b="1" u="sng" dirty="0"/>
              <a:t>W</a:t>
            </a:r>
            <a:r>
              <a:rPr lang="en-US" b="1" dirty="0"/>
              <a:t>aiting</a:t>
            </a:r>
          </a:p>
          <a:p>
            <a:pPr>
              <a:defRPr/>
            </a:pPr>
            <a:endParaRPr lang="en-US" b="1" dirty="0"/>
          </a:p>
          <a:p>
            <a:pPr>
              <a:defRPr/>
            </a:pPr>
            <a:r>
              <a:rPr lang="en-US" b="1" u="sng" dirty="0"/>
              <a:t>O</a:t>
            </a:r>
            <a:r>
              <a:rPr lang="en-US" b="1" dirty="0"/>
              <a:t>verproduction</a:t>
            </a:r>
          </a:p>
          <a:p>
            <a:pPr>
              <a:defRPr/>
            </a:pPr>
            <a:endParaRPr lang="en-US" b="1" dirty="0"/>
          </a:p>
          <a:p>
            <a:pPr>
              <a:defRPr/>
            </a:pPr>
            <a:r>
              <a:rPr lang="en-US" b="1" u="sng" dirty="0"/>
              <a:t>O</a:t>
            </a:r>
            <a:r>
              <a:rPr lang="en-US" b="1" dirty="0"/>
              <a:t>ver-processing</a:t>
            </a:r>
          </a:p>
          <a:p>
            <a:pPr>
              <a:defRPr/>
            </a:pPr>
            <a:endParaRPr lang="en-US" b="1" dirty="0"/>
          </a:p>
          <a:p>
            <a:pPr>
              <a:defRPr/>
            </a:pPr>
            <a:r>
              <a:rPr lang="en-US" b="1" u="sng" dirty="0"/>
              <a:t>D</a:t>
            </a:r>
            <a:r>
              <a:rPr lang="en-US" b="1" dirty="0"/>
              <a:t>efects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629400" y="2978150"/>
            <a:ext cx="2084388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762000">
              <a:defRPr/>
            </a:pPr>
            <a:r>
              <a:rPr lang="en-GB" dirty="0">
                <a:solidFill>
                  <a:srgbClr val="000000"/>
                </a:solidFill>
              </a:rPr>
              <a:t>An easy way to remember the 7 main wastes is</a:t>
            </a:r>
          </a:p>
          <a:p>
            <a:pPr algn="ctr" defTabSz="762000">
              <a:defRPr/>
            </a:pPr>
            <a:r>
              <a:rPr lang="en-GB" i="1" u="sng" dirty="0">
                <a:solidFill>
                  <a:srgbClr val="000000"/>
                </a:solidFill>
              </a:rPr>
              <a:t>TIMWOOD</a:t>
            </a:r>
            <a:endParaRPr lang="en-GB" i="1" u="sng" dirty="0"/>
          </a:p>
        </p:txBody>
      </p:sp>
    </p:spTree>
    <p:extLst>
      <p:ext uri="{BB962C8B-B14F-4D97-AF65-F5344CB8AC3E}">
        <p14:creationId xmlns:p14="http://schemas.microsoft.com/office/powerpoint/2010/main" val="524646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026" name="Rectangle 2"/>
          <p:cNvSpPr>
            <a:spLocks noChangeArrowheads="1"/>
          </p:cNvSpPr>
          <p:nvPr/>
        </p:nvSpPr>
        <p:spPr bwMode="auto">
          <a:xfrm>
            <a:off x="2314575" y="63881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GB" sz="1400" dirty="0"/>
          </a:p>
        </p:txBody>
      </p:sp>
      <p:sp>
        <p:nvSpPr>
          <p:cNvPr id="1153027" name="Rectangle 3"/>
          <p:cNvSpPr>
            <a:spLocks noChangeArrowheads="1"/>
          </p:cNvSpPr>
          <p:nvPr/>
        </p:nvSpPr>
        <p:spPr bwMode="auto">
          <a:xfrm>
            <a:off x="1524000" y="3508376"/>
            <a:ext cx="9906000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100" b="1" u="sng" dirty="0">
                <a:cs typeface="Times New Roman" pitchFamily="18" charset="0"/>
              </a:rPr>
              <a:t/>
            </a:r>
            <a:br>
              <a:rPr lang="en-US" sz="1100" b="1" u="sng" dirty="0"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1153028" name="Rectangle 4"/>
          <p:cNvSpPr>
            <a:spLocks noChangeArrowheads="1"/>
          </p:cNvSpPr>
          <p:nvPr/>
        </p:nvSpPr>
        <p:spPr bwMode="auto">
          <a:xfrm>
            <a:off x="1524000" y="3457575"/>
            <a:ext cx="9906000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500" dirty="0"/>
              <a:t> </a:t>
            </a: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1153048" name="Text Box 25"/>
          <p:cNvSpPr txBox="1">
            <a:spLocks noChangeArrowheads="1"/>
          </p:cNvSpPr>
          <p:nvPr/>
        </p:nvSpPr>
        <p:spPr bwMode="auto">
          <a:xfrm>
            <a:off x="4876800" y="638176"/>
            <a:ext cx="24844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2800" b="1" dirty="0"/>
              <a:t>Types of Waste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743200" y="1687514"/>
            <a:ext cx="1180644" cy="369331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u="sng" dirty="0"/>
              <a:t>T</a:t>
            </a:r>
            <a:r>
              <a:rPr lang="en-US" b="1" dirty="0"/>
              <a:t>ransport</a:t>
            </a:r>
          </a:p>
          <a:p>
            <a:pPr>
              <a:defRPr/>
            </a:pPr>
            <a:endParaRPr lang="en-US" b="1" dirty="0"/>
          </a:p>
          <a:p>
            <a:pPr>
              <a:defRPr/>
            </a:pPr>
            <a:endParaRPr lang="en-US" b="1" dirty="0"/>
          </a:p>
          <a:p>
            <a:pPr>
              <a:defRPr/>
            </a:pPr>
            <a:endParaRPr lang="en-US" b="1" dirty="0"/>
          </a:p>
          <a:p>
            <a:pPr>
              <a:defRPr/>
            </a:pPr>
            <a:endParaRPr lang="en-US" b="1" dirty="0"/>
          </a:p>
          <a:p>
            <a:pPr>
              <a:defRPr/>
            </a:pPr>
            <a:r>
              <a:rPr lang="en-US" b="1" u="sng" dirty="0"/>
              <a:t>I</a:t>
            </a:r>
            <a:r>
              <a:rPr lang="en-US" b="1" dirty="0"/>
              <a:t>nventory</a:t>
            </a:r>
          </a:p>
          <a:p>
            <a:pPr>
              <a:defRPr/>
            </a:pPr>
            <a:endParaRPr lang="en-US" b="1" dirty="0"/>
          </a:p>
          <a:p>
            <a:pPr>
              <a:defRPr/>
            </a:pPr>
            <a:endParaRPr lang="en-US" b="1" dirty="0"/>
          </a:p>
          <a:p>
            <a:pPr>
              <a:defRPr/>
            </a:pPr>
            <a:endParaRPr lang="en-US" b="1" u="sng" dirty="0"/>
          </a:p>
          <a:p>
            <a:pPr>
              <a:defRPr/>
            </a:pPr>
            <a:r>
              <a:rPr lang="en-US" b="1" u="sng" dirty="0"/>
              <a:t>M</a:t>
            </a:r>
            <a:r>
              <a:rPr lang="en-US" b="1" dirty="0"/>
              <a:t>otion</a:t>
            </a:r>
          </a:p>
          <a:p>
            <a:pPr>
              <a:defRPr/>
            </a:pPr>
            <a:endParaRPr lang="en-US" b="1" dirty="0"/>
          </a:p>
          <a:p>
            <a:pPr>
              <a:defRPr/>
            </a:pPr>
            <a:endParaRPr lang="en-US" b="1" dirty="0"/>
          </a:p>
          <a:p>
            <a:pPr>
              <a:defRPr/>
            </a:pPr>
            <a:endParaRPr lang="en-US" b="1" dirty="0"/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4270375" y="1674813"/>
            <a:ext cx="2941638" cy="75565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1400" dirty="0"/>
              <a:t>Any material movement that does not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1400" dirty="0"/>
              <a:t>directly support a synchronous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1400" dirty="0"/>
              <a:t>manufacturing or service system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1600" dirty="0"/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 bwMode="auto">
          <a:xfrm>
            <a:off x="7361238" y="1362076"/>
            <a:ext cx="2908300" cy="13811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 eaLnBrk="1" hangingPunct="1">
              <a:lnSpc>
                <a:spcPct val="90000"/>
              </a:lnSpc>
              <a:buFontTx/>
              <a:buNone/>
              <a:defRPr/>
            </a:pPr>
            <a:r>
              <a:rPr lang="en-US" sz="1400" b="1" u="sng" dirty="0"/>
              <a:t>CAUSES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400" dirty="0"/>
              <a:t>Large batch size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400" dirty="0"/>
              <a:t>Uneven planning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400" dirty="0"/>
              <a:t>Lack of workplace organization (6S/5S)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400" dirty="0"/>
              <a:t>Poor communication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1400" dirty="0"/>
          </a:p>
        </p:txBody>
      </p:sp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4275139" y="3225800"/>
            <a:ext cx="2941637" cy="75565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400" dirty="0"/>
              <a:t>Any supply in excess of process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400" dirty="0"/>
              <a:t>requirements necessary to produce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400" dirty="0"/>
              <a:t>goods or services, “Just in Time.”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1600"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7366000" y="2913064"/>
            <a:ext cx="2908300" cy="13541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sz="1400" dirty="0"/>
              <a:t>Prior stock outages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1400" dirty="0"/>
              <a:t>Incapable suppliers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1400" dirty="0"/>
              <a:t>Long lead times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1400" dirty="0"/>
              <a:t>Management decisions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1400" dirty="0"/>
              <a:t>Local availability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1400" dirty="0"/>
              <a:t>Inaccurate planning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1400" dirty="0"/>
          </a:p>
        </p:txBody>
      </p: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4256089" y="4932363"/>
            <a:ext cx="2941637" cy="75565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1400" dirty="0"/>
              <a:t>Any movement of people or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1400" dirty="0"/>
              <a:t>equipment which does not add value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1400" dirty="0"/>
              <a:t>to the product or service.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1600" dirty="0"/>
          </a:p>
        </p:txBody>
      </p:sp>
      <p:sp>
        <p:nvSpPr>
          <p:cNvPr id="14" name="Rectangle 5"/>
          <p:cNvSpPr txBox="1">
            <a:spLocks noChangeArrowheads="1"/>
          </p:cNvSpPr>
          <p:nvPr/>
        </p:nvSpPr>
        <p:spPr bwMode="auto">
          <a:xfrm>
            <a:off x="7346950" y="4619626"/>
            <a:ext cx="2908300" cy="140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sz="1400" dirty="0"/>
              <a:t>Layout of office, warehouse, or yard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400" dirty="0"/>
              <a:t>Lack of workplace organization (6S/5S)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400" dirty="0"/>
              <a:t>Inconsistent work methods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400" dirty="0"/>
              <a:t>Inconsistent batch sizes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69760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026" name="Rectangle 2"/>
          <p:cNvSpPr>
            <a:spLocks noChangeArrowheads="1"/>
          </p:cNvSpPr>
          <p:nvPr/>
        </p:nvSpPr>
        <p:spPr bwMode="auto">
          <a:xfrm>
            <a:off x="2314575" y="63881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GB" sz="1400" dirty="0"/>
          </a:p>
        </p:txBody>
      </p:sp>
      <p:sp>
        <p:nvSpPr>
          <p:cNvPr id="1153027" name="Rectangle 3"/>
          <p:cNvSpPr>
            <a:spLocks noChangeArrowheads="1"/>
          </p:cNvSpPr>
          <p:nvPr/>
        </p:nvSpPr>
        <p:spPr bwMode="auto">
          <a:xfrm>
            <a:off x="1524000" y="3508376"/>
            <a:ext cx="9906000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100" b="1" u="sng" dirty="0">
                <a:cs typeface="Times New Roman" pitchFamily="18" charset="0"/>
              </a:rPr>
              <a:t/>
            </a:r>
            <a:br>
              <a:rPr lang="en-US" sz="1100" b="1" u="sng" dirty="0"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1153028" name="Rectangle 4"/>
          <p:cNvSpPr>
            <a:spLocks noChangeArrowheads="1"/>
          </p:cNvSpPr>
          <p:nvPr/>
        </p:nvSpPr>
        <p:spPr bwMode="auto">
          <a:xfrm>
            <a:off x="1524000" y="3457575"/>
            <a:ext cx="9906000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500" dirty="0"/>
              <a:t> </a:t>
            </a: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1153048" name="Text Box 25"/>
          <p:cNvSpPr txBox="1">
            <a:spLocks noChangeArrowheads="1"/>
          </p:cNvSpPr>
          <p:nvPr/>
        </p:nvSpPr>
        <p:spPr bwMode="auto">
          <a:xfrm>
            <a:off x="4876800" y="638176"/>
            <a:ext cx="24844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2800" b="1" dirty="0"/>
              <a:t>Types of Waste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743201" y="1687513"/>
            <a:ext cx="1787733" cy="3416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u="sng" dirty="0"/>
              <a:t>W</a:t>
            </a:r>
            <a:r>
              <a:rPr lang="en-US" b="1" dirty="0"/>
              <a:t>aiting</a:t>
            </a:r>
          </a:p>
          <a:p>
            <a:pPr>
              <a:defRPr/>
            </a:pPr>
            <a:endParaRPr lang="en-US" b="1" dirty="0"/>
          </a:p>
          <a:p>
            <a:pPr>
              <a:defRPr/>
            </a:pPr>
            <a:endParaRPr lang="en-US" b="1" u="sng" dirty="0"/>
          </a:p>
          <a:p>
            <a:pPr>
              <a:defRPr/>
            </a:pPr>
            <a:r>
              <a:rPr lang="en-US" b="1" u="sng" dirty="0"/>
              <a:t>O</a:t>
            </a:r>
            <a:r>
              <a:rPr lang="en-US" b="1" dirty="0"/>
              <a:t>verproduction</a:t>
            </a:r>
          </a:p>
          <a:p>
            <a:pPr>
              <a:defRPr/>
            </a:pPr>
            <a:endParaRPr lang="en-US" b="1" dirty="0"/>
          </a:p>
          <a:p>
            <a:pPr>
              <a:defRPr/>
            </a:pPr>
            <a:endParaRPr lang="en-US" b="1" u="sng" dirty="0"/>
          </a:p>
          <a:p>
            <a:pPr>
              <a:defRPr/>
            </a:pPr>
            <a:endParaRPr lang="en-US" b="1" u="sng" dirty="0"/>
          </a:p>
          <a:p>
            <a:pPr>
              <a:defRPr/>
            </a:pPr>
            <a:endParaRPr lang="en-US" b="1" u="sng" dirty="0"/>
          </a:p>
          <a:p>
            <a:pPr>
              <a:defRPr/>
            </a:pPr>
            <a:r>
              <a:rPr lang="en-US" b="1" u="sng" dirty="0"/>
              <a:t>O</a:t>
            </a:r>
            <a:r>
              <a:rPr lang="en-US" b="1" dirty="0"/>
              <a:t>ver-processing</a:t>
            </a:r>
          </a:p>
          <a:p>
            <a:pPr>
              <a:defRPr/>
            </a:pPr>
            <a:endParaRPr lang="en-US" b="1" dirty="0"/>
          </a:p>
          <a:p>
            <a:pPr>
              <a:defRPr/>
            </a:pPr>
            <a:endParaRPr lang="en-US" b="1" dirty="0"/>
          </a:p>
          <a:p>
            <a:pPr>
              <a:defRPr/>
            </a:pPr>
            <a:endParaRPr lang="en-US" b="1" dirty="0"/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4270375" y="1674813"/>
            <a:ext cx="2941638" cy="75565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1400" dirty="0"/>
              <a:t>Idle time that is produced when two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1400" dirty="0"/>
              <a:t>dependent variables are not fully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1400" dirty="0"/>
              <a:t>synchronized.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1600" dirty="0"/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 bwMode="auto">
          <a:xfrm>
            <a:off x="7361238" y="1162050"/>
            <a:ext cx="2908300" cy="17335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 eaLnBrk="1" hangingPunct="1">
              <a:lnSpc>
                <a:spcPct val="90000"/>
              </a:lnSpc>
              <a:buFontTx/>
              <a:buNone/>
              <a:defRPr/>
            </a:pPr>
            <a:r>
              <a:rPr lang="en-US" sz="1400" b="1" u="sng" dirty="0"/>
              <a:t>CAUSES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400" dirty="0"/>
              <a:t>Inconsistent work methods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400" dirty="0"/>
              <a:t>Poor process discipline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400" dirty="0"/>
              <a:t>Lack of appropriate machines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400" dirty="0"/>
              <a:t>Poor coordination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400" dirty="0"/>
              <a:t>Poor planning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400" dirty="0"/>
              <a:t>Poor visibility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1400" dirty="0"/>
          </a:p>
        </p:txBody>
      </p:sp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4275139" y="3225800"/>
            <a:ext cx="2941637" cy="75565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1400" dirty="0"/>
              <a:t>Having excess equipment versus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1400" dirty="0"/>
              <a:t>future demand/customer needs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1600"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7366000" y="3122614"/>
            <a:ext cx="2908300" cy="13557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sz="1400" dirty="0"/>
              <a:t>Blindly servicing product A when product B is in greater demand and in shorter supply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400" dirty="0"/>
              <a:t>Poor planning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400" dirty="0"/>
              <a:t>Lack of co-ordination/communication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1400" dirty="0"/>
          </a:p>
          <a:p>
            <a:pPr eaLnBrk="1" hangingPunct="1">
              <a:lnSpc>
                <a:spcPct val="90000"/>
              </a:lnSpc>
              <a:defRPr/>
            </a:pPr>
            <a:endParaRPr lang="en-US" sz="1400" dirty="0"/>
          </a:p>
        </p:txBody>
      </p: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4235450" y="5124450"/>
            <a:ext cx="2941638" cy="75565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1400" dirty="0"/>
              <a:t>Effort which adds no </a:t>
            </a:r>
            <a:r>
              <a:rPr lang="en-US" sz="1400" b="1" u="sng" dirty="0"/>
              <a:t>VALUE</a:t>
            </a:r>
            <a:r>
              <a:rPr lang="en-US" sz="1400" dirty="0"/>
              <a:t> to a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1400" dirty="0"/>
              <a:t> product or service.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1600" dirty="0"/>
          </a:p>
        </p:txBody>
      </p:sp>
      <p:sp>
        <p:nvSpPr>
          <p:cNvPr id="14" name="Rectangle 5"/>
          <p:cNvSpPr txBox="1">
            <a:spLocks noChangeArrowheads="1"/>
          </p:cNvSpPr>
          <p:nvPr/>
        </p:nvSpPr>
        <p:spPr bwMode="auto">
          <a:xfrm>
            <a:off x="7326313" y="4811714"/>
            <a:ext cx="2908300" cy="140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sz="1400" dirty="0"/>
              <a:t>Decision making at inappropriate levels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400" dirty="0"/>
              <a:t>Ineffective standards or procedures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400" dirty="0"/>
              <a:t>Lack of customer input concerning requirements.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3956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026" name="Rectangle 2"/>
          <p:cNvSpPr>
            <a:spLocks noChangeArrowheads="1"/>
          </p:cNvSpPr>
          <p:nvPr/>
        </p:nvSpPr>
        <p:spPr bwMode="auto">
          <a:xfrm>
            <a:off x="2314575" y="63881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>
              <a:defRPr/>
            </a:pPr>
            <a:endParaRPr lang="en-GB" sz="1400" dirty="0"/>
          </a:p>
        </p:txBody>
      </p:sp>
      <p:sp>
        <p:nvSpPr>
          <p:cNvPr id="1153027" name="Rectangle 3"/>
          <p:cNvSpPr>
            <a:spLocks noChangeArrowheads="1"/>
          </p:cNvSpPr>
          <p:nvPr/>
        </p:nvSpPr>
        <p:spPr bwMode="auto">
          <a:xfrm>
            <a:off x="1524000" y="3508376"/>
            <a:ext cx="9906000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100" b="1" u="sng" dirty="0">
                <a:cs typeface="Times New Roman" pitchFamily="18" charset="0"/>
              </a:rPr>
              <a:t/>
            </a:r>
            <a:br>
              <a:rPr lang="en-US" sz="1100" b="1" u="sng" dirty="0"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1153028" name="Rectangle 4"/>
          <p:cNvSpPr>
            <a:spLocks noChangeArrowheads="1"/>
          </p:cNvSpPr>
          <p:nvPr/>
        </p:nvSpPr>
        <p:spPr bwMode="auto">
          <a:xfrm>
            <a:off x="1524000" y="3457575"/>
            <a:ext cx="9906000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500" dirty="0"/>
              <a:t> </a:t>
            </a: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1153048" name="Text Box 25"/>
          <p:cNvSpPr txBox="1">
            <a:spLocks noChangeArrowheads="1"/>
          </p:cNvSpPr>
          <p:nvPr/>
        </p:nvSpPr>
        <p:spPr bwMode="auto">
          <a:xfrm>
            <a:off x="4876800" y="638176"/>
            <a:ext cx="24844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2800" b="1" dirty="0"/>
              <a:t>Types of Waste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743201" y="1687514"/>
            <a:ext cx="90281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b="1" dirty="0"/>
          </a:p>
          <a:p>
            <a:pPr>
              <a:defRPr/>
            </a:pPr>
            <a:r>
              <a:rPr lang="en-US" b="1" dirty="0"/>
              <a:t>Defects</a:t>
            </a: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3910013" y="1903414"/>
            <a:ext cx="3276600" cy="83978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1600" dirty="0"/>
              <a:t>Equipment or service which does not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1600" dirty="0"/>
              <a:t>fulfill customers requirements.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1600" dirty="0"/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 bwMode="auto">
          <a:xfrm>
            <a:off x="7332664" y="1687513"/>
            <a:ext cx="3030537" cy="18208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 eaLnBrk="1" hangingPunct="1">
              <a:lnSpc>
                <a:spcPct val="90000"/>
              </a:lnSpc>
              <a:buFontTx/>
              <a:buNone/>
              <a:defRPr/>
            </a:pPr>
            <a:r>
              <a:rPr lang="en-US" sz="1400" b="1" u="sng" dirty="0"/>
              <a:t>CAUSES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400" dirty="0"/>
              <a:t>Inadequate training/experience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400" dirty="0"/>
              <a:t>Extreme pressure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400" dirty="0"/>
              <a:t>Lack of proper information/communication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400" dirty="0"/>
              <a:t>Incapable resources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400" dirty="0"/>
              <a:t>Deviation from standard operations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1833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Brainstorming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43201" y="1676400"/>
            <a:ext cx="7451725" cy="4495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b="1"/>
              <a:t>What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A structured method of generating ideas and engaging a team in the improvement process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b="1"/>
              <a:t>Why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Brainstorming produces many ideas/solutions in a short time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sz="1800"/>
              <a:t>Facilitates the creative thinking process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sz="1800"/>
              <a:t>Separates idea generation from challenging, debating, and analysis</a:t>
            </a:r>
            <a:endParaRPr lang="en-US" altLang="en-US" sz="1800" b="1"/>
          </a:p>
          <a:p>
            <a:pPr eaLnBrk="1" hangingPunct="1">
              <a:lnSpc>
                <a:spcPct val="80000"/>
              </a:lnSpc>
            </a:pPr>
            <a:r>
              <a:rPr lang="en-US" altLang="en-US" sz="2400" b="1"/>
              <a:t>How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/>
              <a:t>Review the problem definition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/>
              <a:t>Clarify the goal/question and provide any relevant information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/>
              <a:t>Have participants write down ideas as they think of them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/>
              <a:t>Gather ideas, round-robin, one at a time, via post-it notes &amp;/or flip charts - </a:t>
            </a:r>
            <a:r>
              <a:rPr lang="en-US" altLang="en-US" sz="1600" i="1"/>
              <a:t>No discussion of ideas until session is complete</a:t>
            </a:r>
            <a:endParaRPr lang="en-US" altLang="en-US" sz="1600"/>
          </a:p>
          <a:p>
            <a:pPr lvl="1" eaLnBrk="1" hangingPunct="1">
              <a:lnSpc>
                <a:spcPct val="80000"/>
              </a:lnSpc>
            </a:pPr>
            <a:r>
              <a:rPr lang="en-US" altLang="en-US" sz="1600"/>
              <a:t>Write down every idea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/>
              <a:t>Organize ideas into groups and prioritize the group with the higher relevance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35917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906588" y="1152526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GB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2590800" y="1668464"/>
            <a:ext cx="6826250" cy="474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 hangingPunct="1">
              <a:lnSpc>
                <a:spcPct val="90000"/>
              </a:lnSpc>
              <a:buClr>
                <a:srgbClr val="0079A4"/>
              </a:buClr>
              <a:buFont typeface="Wingdings" panose="05000000000000000000" pitchFamily="2" charset="2"/>
              <a:buNone/>
            </a:pPr>
            <a:r>
              <a:rPr lang="en-GB" altLang="en-US" sz="2000">
                <a:latin typeface="Arial" panose="020B0604020202020204" pitchFamily="34" charset="0"/>
                <a:cs typeface="Arial" panose="020B0604020202020204" pitchFamily="34" charset="0"/>
              </a:rPr>
              <a:t>To illustrate this difference, consider a visit to your doctor.:</a:t>
            </a:r>
          </a:p>
          <a:p>
            <a:pPr lvl="1" eaLnBrk="1" hangingPunct="1">
              <a:lnSpc>
                <a:spcPct val="90000"/>
              </a:lnSpc>
              <a:buClr>
                <a:srgbClr val="0079A4"/>
              </a:buClr>
              <a:buFont typeface="Wingdings" panose="05000000000000000000" pitchFamily="2" charset="2"/>
              <a:buChar char="§"/>
            </a:pPr>
            <a:endParaRPr lang="en-GB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  <a:buClr>
                <a:srgbClr val="0079A4"/>
              </a:buClr>
              <a:buFont typeface="Wingdings" panose="05000000000000000000" pitchFamily="2" charset="2"/>
              <a:buChar char="§"/>
            </a:pPr>
            <a:r>
              <a:rPr lang="en-GB" altLang="en-US" sz="2000">
                <a:latin typeface="Arial" panose="020B0604020202020204" pitchFamily="34" charset="0"/>
                <a:cs typeface="Arial" panose="020B0604020202020204" pitchFamily="34" charset="0"/>
              </a:rPr>
              <a:t> You feel like you have a cold, runny nose, headache, </a:t>
            </a:r>
          </a:p>
          <a:p>
            <a:pPr lvl="1" eaLnBrk="1" hangingPunct="1">
              <a:lnSpc>
                <a:spcPct val="90000"/>
              </a:lnSpc>
              <a:buClr>
                <a:srgbClr val="0079A4"/>
              </a:buClr>
            </a:pPr>
            <a:r>
              <a:rPr lang="en-GB" altLang="en-US" sz="2000">
                <a:latin typeface="Arial" panose="020B0604020202020204" pitchFamily="34" charset="0"/>
                <a:cs typeface="Arial" panose="020B0604020202020204" pitchFamily="34" charset="0"/>
              </a:rPr>
              <a:t>   etc. </a:t>
            </a:r>
          </a:p>
          <a:p>
            <a:pPr lvl="1" eaLnBrk="1" hangingPunct="1">
              <a:lnSpc>
                <a:spcPct val="90000"/>
              </a:lnSpc>
              <a:buClr>
                <a:srgbClr val="0079A4"/>
              </a:buClr>
              <a:buFont typeface="Wingdings" panose="05000000000000000000" pitchFamily="2" charset="2"/>
              <a:buChar char="§"/>
            </a:pPr>
            <a:endParaRPr lang="en-GB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  <a:buClr>
                <a:srgbClr val="0079A4"/>
              </a:buClr>
              <a:buFont typeface="Wingdings" panose="05000000000000000000" pitchFamily="2" charset="2"/>
              <a:buChar char="§"/>
            </a:pPr>
            <a:r>
              <a:rPr lang="en-GB" altLang="en-US" sz="2000">
                <a:latin typeface="Arial" panose="020B0604020202020204" pitchFamily="34" charset="0"/>
                <a:cs typeface="Arial" panose="020B0604020202020204" pitchFamily="34" charset="0"/>
              </a:rPr>
              <a:t> You visit the doctor</a:t>
            </a:r>
          </a:p>
          <a:p>
            <a:pPr lvl="1" eaLnBrk="1" hangingPunct="1">
              <a:lnSpc>
                <a:spcPct val="90000"/>
              </a:lnSpc>
              <a:buClr>
                <a:srgbClr val="0079A4"/>
              </a:buClr>
            </a:pPr>
            <a:endParaRPr lang="en-GB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  <a:buClr>
                <a:srgbClr val="0079A4"/>
              </a:buClr>
              <a:buFont typeface="Wingdings" panose="05000000000000000000" pitchFamily="2" charset="2"/>
              <a:buChar char="§"/>
            </a:pPr>
            <a:r>
              <a:rPr lang="en-GB" altLang="en-US" sz="2000">
                <a:latin typeface="Arial" panose="020B0604020202020204" pitchFamily="34" charset="0"/>
                <a:cs typeface="Arial" panose="020B0604020202020204" pitchFamily="34" charset="0"/>
              </a:rPr>
              <a:t> The doctor diagnoses a sinus infection, gives you </a:t>
            </a:r>
          </a:p>
          <a:p>
            <a:pPr lvl="1" eaLnBrk="1" hangingPunct="1">
              <a:lnSpc>
                <a:spcPct val="90000"/>
              </a:lnSpc>
              <a:buClr>
                <a:srgbClr val="0079A4"/>
              </a:buClr>
            </a:pPr>
            <a:r>
              <a:rPr lang="en-GB" altLang="en-US" sz="2000">
                <a:latin typeface="Arial" panose="020B0604020202020204" pitchFamily="34" charset="0"/>
                <a:cs typeface="Arial" panose="020B0604020202020204" pitchFamily="34" charset="0"/>
              </a:rPr>
              <a:t>   medication to relieve it. The cold symptoms and </a:t>
            </a:r>
          </a:p>
          <a:p>
            <a:pPr lvl="1" eaLnBrk="1" hangingPunct="1">
              <a:lnSpc>
                <a:spcPct val="90000"/>
              </a:lnSpc>
              <a:buClr>
                <a:srgbClr val="0079A4"/>
              </a:buClr>
            </a:pPr>
            <a:r>
              <a:rPr lang="en-GB" altLang="en-US" sz="2000">
                <a:latin typeface="Arial" panose="020B0604020202020204" pitchFamily="34" charset="0"/>
                <a:cs typeface="Arial" panose="020B0604020202020204" pitchFamily="34" charset="0"/>
              </a:rPr>
              <a:t>   headaches eventually fade and the condition </a:t>
            </a:r>
          </a:p>
          <a:p>
            <a:pPr lvl="1" eaLnBrk="1" hangingPunct="1">
              <a:lnSpc>
                <a:spcPct val="90000"/>
              </a:lnSpc>
              <a:buClr>
                <a:srgbClr val="0079A4"/>
              </a:buClr>
            </a:pPr>
            <a:r>
              <a:rPr lang="en-GB" altLang="en-US" sz="2000">
                <a:latin typeface="Arial" panose="020B0604020202020204" pitchFamily="34" charset="0"/>
                <a:cs typeface="Arial" panose="020B0604020202020204" pitchFamily="34" charset="0"/>
              </a:rPr>
              <a:t>   subsides. </a:t>
            </a:r>
          </a:p>
          <a:p>
            <a:pPr lvl="1" eaLnBrk="1" hangingPunct="1">
              <a:lnSpc>
                <a:spcPct val="90000"/>
              </a:lnSpc>
              <a:buClr>
                <a:srgbClr val="0079A4"/>
              </a:buClr>
              <a:buFont typeface="Wingdings" panose="05000000000000000000" pitchFamily="2" charset="2"/>
              <a:buChar char="§"/>
            </a:pPr>
            <a:endParaRPr lang="en-GB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  <a:buClr>
                <a:srgbClr val="0079A4"/>
              </a:buClr>
              <a:buFont typeface="Wingdings" panose="05000000000000000000" pitchFamily="2" charset="2"/>
              <a:buChar char="§"/>
            </a:pPr>
            <a:r>
              <a:rPr lang="en-GB" altLang="en-US" sz="2000">
                <a:latin typeface="Arial" panose="020B0604020202020204" pitchFamily="34" charset="0"/>
                <a:cs typeface="Arial" panose="020B0604020202020204" pitchFamily="34" charset="0"/>
              </a:rPr>
              <a:t> A month later the condition recurs. You pay another</a:t>
            </a:r>
          </a:p>
          <a:p>
            <a:pPr lvl="1" eaLnBrk="1" hangingPunct="1">
              <a:lnSpc>
                <a:spcPct val="90000"/>
              </a:lnSpc>
              <a:buClr>
                <a:srgbClr val="0079A4"/>
              </a:buClr>
            </a:pPr>
            <a:r>
              <a:rPr lang="en-GB" altLang="en-US" sz="2000">
                <a:latin typeface="Arial" panose="020B0604020202020204" pitchFamily="34" charset="0"/>
                <a:cs typeface="Arial" panose="020B0604020202020204" pitchFamily="34" charset="0"/>
              </a:rPr>
              <a:t>  visit to the doctor and are prescribed the same </a:t>
            </a:r>
          </a:p>
          <a:p>
            <a:pPr lvl="1" eaLnBrk="1" hangingPunct="1">
              <a:lnSpc>
                <a:spcPct val="90000"/>
              </a:lnSpc>
              <a:buClr>
                <a:srgbClr val="0079A4"/>
              </a:buClr>
            </a:pPr>
            <a:r>
              <a:rPr lang="en-GB" altLang="en-US" sz="2000">
                <a:latin typeface="Arial" panose="020B0604020202020204" pitchFamily="34" charset="0"/>
                <a:cs typeface="Arial" panose="020B0604020202020204" pitchFamily="34" charset="0"/>
              </a:rPr>
              <a:t>  medication. </a:t>
            </a:r>
          </a:p>
          <a:p>
            <a:pPr lvl="1" eaLnBrk="1" hangingPunct="1">
              <a:lnSpc>
                <a:spcPct val="90000"/>
              </a:lnSpc>
              <a:buClr>
                <a:srgbClr val="0079A4"/>
              </a:buClr>
            </a:pPr>
            <a:endParaRPr lang="en-GB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40" name="Text Box 5"/>
          <p:cNvSpPr txBox="1">
            <a:spLocks noChangeArrowheads="1"/>
          </p:cNvSpPr>
          <p:nvPr/>
        </p:nvSpPr>
        <p:spPr bwMode="auto">
          <a:xfrm>
            <a:off x="3017839" y="403226"/>
            <a:ext cx="649763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2800" b="1">
                <a:latin typeface="Times" panose="02020603050405020304" pitchFamily="18" charset="0"/>
              </a:rPr>
              <a:t>3 C’s – Concern, Cause, Countermeasure</a:t>
            </a:r>
          </a:p>
        </p:txBody>
      </p:sp>
      <p:pic>
        <p:nvPicPr>
          <p:cNvPr id="14341" name="Picture 2" descr="C:\Users\miguehida\AppData\Local\Microsoft\Windows\Temporary Internet Files\Content.IE5\L8WVCBST\MP900185026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2971800"/>
            <a:ext cx="122555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615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066925" y="101600"/>
            <a:ext cx="7772400" cy="914400"/>
          </a:xfrm>
        </p:spPr>
        <p:txBody>
          <a:bodyPr/>
          <a:lstStyle/>
          <a:p>
            <a:r>
              <a:rPr lang="en-GB" altLang="en-US" dirty="0" smtClean="0"/>
              <a:t>Training Objectives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43200" y="1524000"/>
            <a:ext cx="7391400" cy="4419600"/>
          </a:xfrm>
        </p:spPr>
        <p:txBody>
          <a:bodyPr/>
          <a:lstStyle/>
          <a:p>
            <a:r>
              <a:rPr lang="en-GB" altLang="en-US" sz="2400" dirty="0" smtClean="0"/>
              <a:t>Increase understanding of the Process Improvement methodologies/approaches, Lean and Six Sigma. </a:t>
            </a:r>
          </a:p>
          <a:p>
            <a:r>
              <a:rPr lang="en-GB" altLang="en-US" sz="2400" dirty="0" smtClean="0"/>
              <a:t>Increase understanding of the basic Lean tools.</a:t>
            </a:r>
          </a:p>
          <a:p>
            <a:r>
              <a:rPr lang="en-GB" altLang="en-US" sz="2400" dirty="0" smtClean="0"/>
              <a:t>Increase </a:t>
            </a:r>
            <a:r>
              <a:rPr lang="en-GB" altLang="en-US" sz="2400" dirty="0"/>
              <a:t>understanding of </a:t>
            </a:r>
            <a:r>
              <a:rPr lang="en-GB" altLang="en-US" sz="2400" dirty="0" smtClean="0"/>
              <a:t>DMAIC projects and how they fit in the Traditional (WF) </a:t>
            </a:r>
            <a:r>
              <a:rPr lang="en-GB" altLang="en-US" sz="2400" dirty="0"/>
              <a:t>project management.</a:t>
            </a:r>
          </a:p>
          <a:p>
            <a:r>
              <a:rPr lang="en-GB" altLang="en-US" sz="2400" dirty="0"/>
              <a:t>Understand how to use basic tools for </a:t>
            </a:r>
            <a:r>
              <a:rPr lang="en-GB" altLang="en-US" sz="2400" dirty="0" smtClean="0"/>
              <a:t>project management in DMAIC projects.</a:t>
            </a:r>
            <a:endParaRPr lang="en-GB" altLang="en-US" sz="2400" dirty="0"/>
          </a:p>
          <a:p>
            <a:r>
              <a:rPr lang="en-GB" altLang="en-US" sz="2400" dirty="0" smtClean="0"/>
              <a:t>Understand </a:t>
            </a:r>
            <a:r>
              <a:rPr lang="en-GB" altLang="en-US" sz="2400" dirty="0"/>
              <a:t>how to apply easy PM techniques that will increase the success of your </a:t>
            </a:r>
            <a:r>
              <a:rPr lang="en-GB" altLang="en-US" sz="2400" dirty="0" smtClean="0"/>
              <a:t>DMAIC projects</a:t>
            </a:r>
            <a:r>
              <a:rPr lang="en-GB" altLang="en-US" sz="2400" dirty="0"/>
              <a:t>.</a:t>
            </a:r>
          </a:p>
          <a:p>
            <a:r>
              <a:rPr lang="en-GB" altLang="en-US" sz="2400" dirty="0"/>
              <a:t>Understand that what was presented is the tip of the iceberg with respect to Professional Project Management </a:t>
            </a:r>
            <a:r>
              <a:rPr lang="en-GB" altLang="en-US" sz="2400" dirty="0" smtClean="0"/>
              <a:t>Methodologies/Practices and Process Improvement Methodologies/Practices, etc</a:t>
            </a:r>
            <a:r>
              <a:rPr lang="en-GB" altLang="en-US" sz="2400" dirty="0"/>
              <a:t>.</a:t>
            </a:r>
          </a:p>
          <a:p>
            <a:endParaRPr lang="en-GB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758050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906588" y="1152526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GB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2590800" y="1668464"/>
            <a:ext cx="7010400" cy="496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 hangingPunct="1">
              <a:lnSpc>
                <a:spcPct val="90000"/>
              </a:lnSpc>
              <a:buClr>
                <a:srgbClr val="0079A4"/>
              </a:buClr>
              <a:buFont typeface="Wingdings" panose="05000000000000000000" pitchFamily="2" charset="2"/>
              <a:buChar char="§"/>
            </a:pPr>
            <a:endParaRPr lang="en-GB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  <a:buClr>
                <a:srgbClr val="0079A4"/>
              </a:buClr>
              <a:buFont typeface="Wingdings" panose="05000000000000000000" pitchFamily="2" charset="2"/>
              <a:buChar char="§"/>
            </a:pPr>
            <a:r>
              <a:rPr lang="en-GB" altLang="en-US">
                <a:latin typeface="Arial" panose="020B0604020202020204" pitchFamily="34" charset="0"/>
                <a:cs typeface="Arial" panose="020B0604020202020204" pitchFamily="34" charset="0"/>
              </a:rPr>
              <a:t>This remedy clears up the symptoms of the </a:t>
            </a:r>
          </a:p>
          <a:p>
            <a:pPr lvl="1" eaLnBrk="1" hangingPunct="1">
              <a:lnSpc>
                <a:spcPct val="90000"/>
              </a:lnSpc>
              <a:buClr>
                <a:srgbClr val="0079A4"/>
              </a:buClr>
            </a:pPr>
            <a:r>
              <a:rPr lang="en-GB" altLang="en-US">
                <a:latin typeface="Arial" panose="020B0604020202020204" pitchFamily="34" charset="0"/>
                <a:cs typeface="Arial" panose="020B0604020202020204" pitchFamily="34" charset="0"/>
              </a:rPr>
              <a:t>  problem but does nothing to eradicate the </a:t>
            </a:r>
          </a:p>
          <a:p>
            <a:pPr lvl="1" eaLnBrk="1" hangingPunct="1">
              <a:lnSpc>
                <a:spcPct val="90000"/>
              </a:lnSpc>
              <a:buClr>
                <a:srgbClr val="0079A4"/>
              </a:buClr>
            </a:pPr>
            <a:r>
              <a:rPr lang="en-GB" altLang="en-US">
                <a:latin typeface="Arial" panose="020B0604020202020204" pitchFamily="34" charset="0"/>
                <a:cs typeface="Arial" panose="020B0604020202020204" pitchFamily="34" charset="0"/>
              </a:rPr>
              <a:t>  cause. </a:t>
            </a:r>
          </a:p>
          <a:p>
            <a:pPr lvl="1" eaLnBrk="1" hangingPunct="1">
              <a:lnSpc>
                <a:spcPct val="90000"/>
              </a:lnSpc>
              <a:buClr>
                <a:srgbClr val="0079A4"/>
              </a:buClr>
              <a:buFont typeface="Wingdings" panose="05000000000000000000" pitchFamily="2" charset="2"/>
              <a:buChar char="§"/>
            </a:pPr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  <a:buClr>
                <a:srgbClr val="0079A4"/>
              </a:buClr>
              <a:buFont typeface="Wingdings" panose="05000000000000000000" pitchFamily="2" charset="2"/>
              <a:buChar char="§"/>
            </a:pPr>
            <a:r>
              <a:rPr lang="en-GB" altLang="en-US">
                <a:latin typeface="Arial" panose="020B0604020202020204" pitchFamily="34" charset="0"/>
                <a:cs typeface="Arial" panose="020B0604020202020204" pitchFamily="34" charset="0"/>
              </a:rPr>
              <a:t> Relate this situation to your work</a:t>
            </a:r>
          </a:p>
          <a:p>
            <a:pPr lvl="1" eaLnBrk="1" hangingPunct="1">
              <a:lnSpc>
                <a:spcPct val="90000"/>
              </a:lnSpc>
              <a:buClr>
                <a:srgbClr val="0079A4"/>
              </a:buClr>
            </a:pPr>
            <a:r>
              <a:rPr lang="en-GB" altLang="en-US">
                <a:latin typeface="Arial" panose="020B0604020202020204" pitchFamily="34" charset="0"/>
                <a:cs typeface="Arial" panose="020B0604020202020204" pitchFamily="34" charset="0"/>
              </a:rPr>
              <a:t>  environment and you will realize the effort </a:t>
            </a:r>
          </a:p>
          <a:p>
            <a:pPr lvl="1" eaLnBrk="1" hangingPunct="1">
              <a:lnSpc>
                <a:spcPct val="90000"/>
              </a:lnSpc>
              <a:buClr>
                <a:srgbClr val="0079A4"/>
              </a:buClr>
            </a:pPr>
            <a:r>
              <a:rPr lang="en-GB" altLang="en-US">
                <a:latin typeface="Arial" panose="020B0604020202020204" pitchFamily="34" charset="0"/>
                <a:cs typeface="Arial" panose="020B0604020202020204" pitchFamily="34" charset="0"/>
              </a:rPr>
              <a:t>  and resources being wasted are doing </a:t>
            </a:r>
          </a:p>
          <a:p>
            <a:pPr lvl="1" eaLnBrk="1" hangingPunct="1">
              <a:lnSpc>
                <a:spcPct val="90000"/>
              </a:lnSpc>
              <a:buClr>
                <a:srgbClr val="0079A4"/>
              </a:buClr>
            </a:pPr>
            <a:r>
              <a:rPr lang="en-GB" altLang="en-US">
                <a:latin typeface="Arial" panose="020B0604020202020204" pitchFamily="34" charset="0"/>
                <a:cs typeface="Arial" panose="020B0604020202020204" pitchFamily="34" charset="0"/>
              </a:rPr>
              <a:t>  nothing more than relieving the symptoms for </a:t>
            </a:r>
          </a:p>
          <a:p>
            <a:pPr lvl="1" eaLnBrk="1" hangingPunct="1">
              <a:lnSpc>
                <a:spcPct val="90000"/>
              </a:lnSpc>
              <a:buClr>
                <a:srgbClr val="0079A4"/>
              </a:buClr>
            </a:pPr>
            <a:r>
              <a:rPr lang="en-GB" altLang="en-US">
                <a:latin typeface="Arial" panose="020B0604020202020204" pitchFamily="34" charset="0"/>
                <a:cs typeface="Arial" panose="020B0604020202020204" pitchFamily="34" charset="0"/>
              </a:rPr>
              <a:t>  a period of time.</a:t>
            </a:r>
          </a:p>
          <a:p>
            <a:pPr lvl="1" eaLnBrk="1" hangingPunct="1">
              <a:lnSpc>
                <a:spcPct val="90000"/>
              </a:lnSpc>
              <a:buClr>
                <a:srgbClr val="0079A4"/>
              </a:buClr>
              <a:buFont typeface="Wingdings" panose="05000000000000000000" pitchFamily="2" charset="2"/>
              <a:buChar char="§"/>
            </a:pPr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  <a:buClr>
                <a:srgbClr val="0079A4"/>
              </a:buClr>
              <a:buFont typeface="Wingdings" panose="05000000000000000000" pitchFamily="2" charset="2"/>
              <a:buChar char="§"/>
            </a:pPr>
            <a:r>
              <a:rPr lang="en-GB" altLang="en-US">
                <a:latin typeface="Arial" panose="020B0604020202020204" pitchFamily="34" charset="0"/>
                <a:cs typeface="Arial" panose="020B0604020202020204" pitchFamily="34" charset="0"/>
              </a:rPr>
              <a:t> In the majority of cases when first examining</a:t>
            </a:r>
          </a:p>
          <a:p>
            <a:pPr lvl="1" eaLnBrk="1" hangingPunct="1">
              <a:lnSpc>
                <a:spcPct val="90000"/>
              </a:lnSpc>
              <a:buClr>
                <a:srgbClr val="0079A4"/>
              </a:buClr>
            </a:pPr>
            <a:r>
              <a:rPr lang="en-GB" altLang="en-US">
                <a:latin typeface="Arial" panose="020B0604020202020204" pitchFamily="34" charset="0"/>
                <a:cs typeface="Arial" panose="020B0604020202020204" pitchFamily="34" charset="0"/>
              </a:rPr>
              <a:t>   a problem, we see the effect of the problem </a:t>
            </a:r>
          </a:p>
          <a:p>
            <a:pPr lvl="1" eaLnBrk="1" hangingPunct="1">
              <a:lnSpc>
                <a:spcPct val="90000"/>
              </a:lnSpc>
              <a:buClr>
                <a:srgbClr val="0079A4"/>
              </a:buClr>
            </a:pPr>
            <a:r>
              <a:rPr lang="en-GB" altLang="en-US">
                <a:latin typeface="Arial" panose="020B0604020202020204" pitchFamily="34" charset="0"/>
                <a:cs typeface="Arial" panose="020B0604020202020204" pitchFamily="34" charset="0"/>
              </a:rPr>
              <a:t>  (the cold/headeache) and not the cause (the</a:t>
            </a:r>
          </a:p>
          <a:p>
            <a:pPr lvl="1" eaLnBrk="1" hangingPunct="1">
              <a:lnSpc>
                <a:spcPct val="90000"/>
              </a:lnSpc>
              <a:buClr>
                <a:srgbClr val="0079A4"/>
              </a:buClr>
            </a:pPr>
            <a:r>
              <a:rPr lang="en-GB" altLang="en-US">
                <a:latin typeface="Arial" panose="020B0604020202020204" pitchFamily="34" charset="0"/>
                <a:cs typeface="Arial" panose="020B0604020202020204" pitchFamily="34" charset="0"/>
              </a:rPr>
              <a:t>  allergies).</a:t>
            </a:r>
          </a:p>
        </p:txBody>
      </p:sp>
      <p:sp>
        <p:nvSpPr>
          <p:cNvPr id="15364" name="Text Box 5"/>
          <p:cNvSpPr txBox="1">
            <a:spLocks noChangeArrowheads="1"/>
          </p:cNvSpPr>
          <p:nvPr/>
        </p:nvSpPr>
        <p:spPr bwMode="auto">
          <a:xfrm>
            <a:off x="3017839" y="403226"/>
            <a:ext cx="649763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2800" b="1">
                <a:latin typeface="Times" panose="02020603050405020304" pitchFamily="18" charset="0"/>
              </a:rPr>
              <a:t>3 C’s – Concern, Cause, Countermeasure</a:t>
            </a:r>
          </a:p>
        </p:txBody>
      </p:sp>
    </p:spTree>
    <p:extLst>
      <p:ext uri="{BB962C8B-B14F-4D97-AF65-F5344CB8AC3E}">
        <p14:creationId xmlns:p14="http://schemas.microsoft.com/office/powerpoint/2010/main" val="55718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2"/>
          <p:cNvGrpSpPr>
            <a:grpSpLocks/>
          </p:cNvGrpSpPr>
          <p:nvPr/>
        </p:nvGrpSpPr>
        <p:grpSpPr bwMode="auto">
          <a:xfrm>
            <a:off x="3190875" y="2971800"/>
            <a:ext cx="2686050" cy="2667000"/>
            <a:chOff x="1050" y="1872"/>
            <a:chExt cx="1692" cy="1680"/>
          </a:xfrm>
        </p:grpSpPr>
        <p:grpSp>
          <p:nvGrpSpPr>
            <p:cNvPr id="16410" name="Group 3"/>
            <p:cNvGrpSpPr>
              <a:grpSpLocks/>
            </p:cNvGrpSpPr>
            <p:nvPr/>
          </p:nvGrpSpPr>
          <p:grpSpPr bwMode="auto">
            <a:xfrm>
              <a:off x="1158" y="1872"/>
              <a:ext cx="1584" cy="1680"/>
              <a:chOff x="1158" y="1872"/>
              <a:chExt cx="1584" cy="1680"/>
            </a:xfrm>
          </p:grpSpPr>
          <p:sp>
            <p:nvSpPr>
              <p:cNvPr id="16414" name="Freeform 4" descr="Zig zag"/>
              <p:cNvSpPr>
                <a:spLocks/>
              </p:cNvSpPr>
              <p:nvPr/>
            </p:nvSpPr>
            <p:spPr bwMode="auto">
              <a:xfrm>
                <a:off x="1158" y="2130"/>
                <a:ext cx="1584" cy="1422"/>
              </a:xfrm>
              <a:custGeom>
                <a:avLst/>
                <a:gdLst>
                  <a:gd name="T0" fmla="*/ 1584 w 1584"/>
                  <a:gd name="T1" fmla="*/ 30 h 1422"/>
                  <a:gd name="T2" fmla="*/ 1584 w 1584"/>
                  <a:gd name="T3" fmla="*/ 1422 h 1422"/>
                  <a:gd name="T4" fmla="*/ 0 w 1584"/>
                  <a:gd name="T5" fmla="*/ 1422 h 1422"/>
                  <a:gd name="T6" fmla="*/ 0 w 1584"/>
                  <a:gd name="T7" fmla="*/ 30 h 1422"/>
                  <a:gd name="T8" fmla="*/ 54 w 1584"/>
                  <a:gd name="T9" fmla="*/ 21 h 1422"/>
                  <a:gd name="T10" fmla="*/ 81 w 1584"/>
                  <a:gd name="T11" fmla="*/ 3 h 1422"/>
                  <a:gd name="T12" fmla="*/ 156 w 1584"/>
                  <a:gd name="T13" fmla="*/ 36 h 1422"/>
                  <a:gd name="T14" fmla="*/ 207 w 1584"/>
                  <a:gd name="T15" fmla="*/ 30 h 1422"/>
                  <a:gd name="T16" fmla="*/ 231 w 1584"/>
                  <a:gd name="T17" fmla="*/ 24 h 1422"/>
                  <a:gd name="T18" fmla="*/ 249 w 1584"/>
                  <a:gd name="T19" fmla="*/ 18 h 1422"/>
                  <a:gd name="T20" fmla="*/ 291 w 1584"/>
                  <a:gd name="T21" fmla="*/ 42 h 1422"/>
                  <a:gd name="T22" fmla="*/ 309 w 1584"/>
                  <a:gd name="T23" fmla="*/ 48 h 1422"/>
                  <a:gd name="T24" fmla="*/ 408 w 1584"/>
                  <a:gd name="T25" fmla="*/ 30 h 1422"/>
                  <a:gd name="T26" fmla="*/ 456 w 1584"/>
                  <a:gd name="T27" fmla="*/ 12 h 1422"/>
                  <a:gd name="T28" fmla="*/ 501 w 1584"/>
                  <a:gd name="T29" fmla="*/ 42 h 1422"/>
                  <a:gd name="T30" fmla="*/ 651 w 1584"/>
                  <a:gd name="T31" fmla="*/ 27 h 1422"/>
                  <a:gd name="T32" fmla="*/ 669 w 1584"/>
                  <a:gd name="T33" fmla="*/ 15 h 1422"/>
                  <a:gd name="T34" fmla="*/ 678 w 1584"/>
                  <a:gd name="T35" fmla="*/ 9 h 1422"/>
                  <a:gd name="T36" fmla="*/ 708 w 1584"/>
                  <a:gd name="T37" fmla="*/ 30 h 1422"/>
                  <a:gd name="T38" fmla="*/ 708 w 1584"/>
                  <a:gd name="T39" fmla="*/ 30 h 1422"/>
                  <a:gd name="T40" fmla="*/ 765 w 1584"/>
                  <a:gd name="T41" fmla="*/ 48 h 1422"/>
                  <a:gd name="T42" fmla="*/ 879 w 1584"/>
                  <a:gd name="T43" fmla="*/ 33 h 1422"/>
                  <a:gd name="T44" fmla="*/ 906 w 1584"/>
                  <a:gd name="T45" fmla="*/ 12 h 1422"/>
                  <a:gd name="T46" fmla="*/ 921 w 1584"/>
                  <a:gd name="T47" fmla="*/ 30 h 1422"/>
                  <a:gd name="T48" fmla="*/ 972 w 1584"/>
                  <a:gd name="T49" fmla="*/ 48 h 1422"/>
                  <a:gd name="T50" fmla="*/ 996 w 1584"/>
                  <a:gd name="T51" fmla="*/ 45 h 1422"/>
                  <a:gd name="T52" fmla="*/ 1020 w 1584"/>
                  <a:gd name="T53" fmla="*/ 39 h 1422"/>
                  <a:gd name="T54" fmla="*/ 1041 w 1584"/>
                  <a:gd name="T55" fmla="*/ 15 h 1422"/>
                  <a:gd name="T56" fmla="*/ 1128 w 1584"/>
                  <a:gd name="T57" fmla="*/ 42 h 1422"/>
                  <a:gd name="T58" fmla="*/ 1206 w 1584"/>
                  <a:gd name="T59" fmla="*/ 24 h 1422"/>
                  <a:gd name="T60" fmla="*/ 1257 w 1584"/>
                  <a:gd name="T61" fmla="*/ 42 h 1422"/>
                  <a:gd name="T62" fmla="*/ 1389 w 1584"/>
                  <a:gd name="T63" fmla="*/ 21 h 1422"/>
                  <a:gd name="T64" fmla="*/ 1428 w 1584"/>
                  <a:gd name="T65" fmla="*/ 39 h 1422"/>
                  <a:gd name="T66" fmla="*/ 1497 w 1584"/>
                  <a:gd name="T67" fmla="*/ 48 h 1422"/>
                  <a:gd name="T68" fmla="*/ 1584 w 1584"/>
                  <a:gd name="T69" fmla="*/ 30 h 1422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1584" h="1422">
                    <a:moveTo>
                      <a:pt x="1584" y="30"/>
                    </a:moveTo>
                    <a:lnTo>
                      <a:pt x="1584" y="1422"/>
                    </a:lnTo>
                    <a:lnTo>
                      <a:pt x="0" y="1422"/>
                    </a:lnTo>
                    <a:lnTo>
                      <a:pt x="0" y="30"/>
                    </a:lnTo>
                    <a:cubicBezTo>
                      <a:pt x="17" y="24"/>
                      <a:pt x="36" y="25"/>
                      <a:pt x="54" y="21"/>
                    </a:cubicBezTo>
                    <a:cubicBezTo>
                      <a:pt x="64" y="14"/>
                      <a:pt x="72" y="12"/>
                      <a:pt x="81" y="3"/>
                    </a:cubicBezTo>
                    <a:cubicBezTo>
                      <a:pt x="108" y="21"/>
                      <a:pt x="124" y="28"/>
                      <a:pt x="156" y="36"/>
                    </a:cubicBezTo>
                    <a:cubicBezTo>
                      <a:pt x="231" y="31"/>
                      <a:pt x="178" y="38"/>
                      <a:pt x="207" y="30"/>
                    </a:cubicBezTo>
                    <a:cubicBezTo>
                      <a:pt x="215" y="28"/>
                      <a:pt x="223" y="27"/>
                      <a:pt x="231" y="24"/>
                    </a:cubicBezTo>
                    <a:cubicBezTo>
                      <a:pt x="237" y="22"/>
                      <a:pt x="249" y="18"/>
                      <a:pt x="249" y="18"/>
                    </a:cubicBezTo>
                    <a:cubicBezTo>
                      <a:pt x="262" y="27"/>
                      <a:pt x="276" y="37"/>
                      <a:pt x="291" y="42"/>
                    </a:cubicBezTo>
                    <a:cubicBezTo>
                      <a:pt x="297" y="44"/>
                      <a:pt x="309" y="48"/>
                      <a:pt x="309" y="48"/>
                    </a:cubicBezTo>
                    <a:cubicBezTo>
                      <a:pt x="343" y="45"/>
                      <a:pt x="375" y="38"/>
                      <a:pt x="408" y="30"/>
                    </a:cubicBezTo>
                    <a:cubicBezTo>
                      <a:pt x="423" y="20"/>
                      <a:pt x="440" y="22"/>
                      <a:pt x="456" y="12"/>
                    </a:cubicBezTo>
                    <a:cubicBezTo>
                      <a:pt x="471" y="22"/>
                      <a:pt x="486" y="32"/>
                      <a:pt x="501" y="42"/>
                    </a:cubicBezTo>
                    <a:cubicBezTo>
                      <a:pt x="555" y="40"/>
                      <a:pt x="600" y="40"/>
                      <a:pt x="651" y="27"/>
                    </a:cubicBezTo>
                    <a:cubicBezTo>
                      <a:pt x="657" y="23"/>
                      <a:pt x="663" y="19"/>
                      <a:pt x="669" y="15"/>
                    </a:cubicBezTo>
                    <a:cubicBezTo>
                      <a:pt x="672" y="13"/>
                      <a:pt x="678" y="9"/>
                      <a:pt x="678" y="9"/>
                    </a:cubicBezTo>
                    <a:lnTo>
                      <a:pt x="708" y="30"/>
                    </a:lnTo>
                    <a:cubicBezTo>
                      <a:pt x="708" y="30"/>
                      <a:pt x="708" y="30"/>
                      <a:pt x="708" y="30"/>
                    </a:cubicBezTo>
                    <a:cubicBezTo>
                      <a:pt x="726" y="36"/>
                      <a:pt x="746" y="44"/>
                      <a:pt x="765" y="48"/>
                    </a:cubicBezTo>
                    <a:cubicBezTo>
                      <a:pt x="804" y="46"/>
                      <a:pt x="841" y="46"/>
                      <a:pt x="879" y="33"/>
                    </a:cubicBezTo>
                    <a:cubicBezTo>
                      <a:pt x="888" y="24"/>
                      <a:pt x="897" y="21"/>
                      <a:pt x="906" y="12"/>
                    </a:cubicBezTo>
                    <a:cubicBezTo>
                      <a:pt x="937" y="33"/>
                      <a:pt x="891" y="0"/>
                      <a:pt x="921" y="30"/>
                    </a:cubicBezTo>
                    <a:cubicBezTo>
                      <a:pt x="936" y="45"/>
                      <a:pt x="953" y="45"/>
                      <a:pt x="972" y="48"/>
                    </a:cubicBezTo>
                    <a:cubicBezTo>
                      <a:pt x="980" y="47"/>
                      <a:pt x="988" y="46"/>
                      <a:pt x="996" y="45"/>
                    </a:cubicBezTo>
                    <a:cubicBezTo>
                      <a:pt x="1004" y="43"/>
                      <a:pt x="1020" y="39"/>
                      <a:pt x="1020" y="39"/>
                    </a:cubicBezTo>
                    <a:cubicBezTo>
                      <a:pt x="1029" y="33"/>
                      <a:pt x="1041" y="15"/>
                      <a:pt x="1041" y="15"/>
                    </a:cubicBezTo>
                    <a:cubicBezTo>
                      <a:pt x="1069" y="34"/>
                      <a:pt x="1095" y="37"/>
                      <a:pt x="1128" y="42"/>
                    </a:cubicBezTo>
                    <a:cubicBezTo>
                      <a:pt x="1154" y="39"/>
                      <a:pt x="1181" y="32"/>
                      <a:pt x="1206" y="24"/>
                    </a:cubicBezTo>
                    <a:cubicBezTo>
                      <a:pt x="1221" y="34"/>
                      <a:pt x="1239" y="38"/>
                      <a:pt x="1257" y="42"/>
                    </a:cubicBezTo>
                    <a:cubicBezTo>
                      <a:pt x="1311" y="40"/>
                      <a:pt x="1341" y="37"/>
                      <a:pt x="1389" y="21"/>
                    </a:cubicBezTo>
                    <a:cubicBezTo>
                      <a:pt x="1404" y="25"/>
                      <a:pt x="1414" y="35"/>
                      <a:pt x="1428" y="39"/>
                    </a:cubicBezTo>
                    <a:cubicBezTo>
                      <a:pt x="1450" y="45"/>
                      <a:pt x="1474" y="46"/>
                      <a:pt x="1497" y="48"/>
                    </a:cubicBezTo>
                    <a:cubicBezTo>
                      <a:pt x="1525" y="46"/>
                      <a:pt x="1560" y="46"/>
                      <a:pt x="1584" y="30"/>
                    </a:cubicBezTo>
                    <a:close/>
                  </a:path>
                </a:pathLst>
              </a:custGeom>
              <a:pattFill prst="zigZag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415" name="Group 5"/>
              <p:cNvGrpSpPr>
                <a:grpSpLocks/>
              </p:cNvGrpSpPr>
              <p:nvPr/>
            </p:nvGrpSpPr>
            <p:grpSpPr bwMode="auto">
              <a:xfrm>
                <a:off x="1446" y="1872"/>
                <a:ext cx="1008" cy="1488"/>
                <a:chOff x="2059" y="1119"/>
                <a:chExt cx="1931" cy="2385"/>
              </a:xfrm>
            </p:grpSpPr>
            <p:sp>
              <p:nvSpPr>
                <p:cNvPr id="16416" name="Freeform 6"/>
                <p:cNvSpPr>
                  <a:spLocks/>
                </p:cNvSpPr>
                <p:nvPr/>
              </p:nvSpPr>
              <p:spPr bwMode="auto">
                <a:xfrm>
                  <a:off x="2059" y="1119"/>
                  <a:ext cx="1931" cy="2385"/>
                </a:xfrm>
                <a:custGeom>
                  <a:avLst/>
                  <a:gdLst>
                    <a:gd name="T0" fmla="*/ 852 w 1931"/>
                    <a:gd name="T1" fmla="*/ 66 h 2385"/>
                    <a:gd name="T2" fmla="*/ 807 w 1931"/>
                    <a:gd name="T3" fmla="*/ 96 h 2385"/>
                    <a:gd name="T4" fmla="*/ 778 w 1931"/>
                    <a:gd name="T5" fmla="*/ 140 h 2385"/>
                    <a:gd name="T6" fmla="*/ 770 w 1931"/>
                    <a:gd name="T7" fmla="*/ 185 h 2385"/>
                    <a:gd name="T8" fmla="*/ 637 w 1931"/>
                    <a:gd name="T9" fmla="*/ 244 h 2385"/>
                    <a:gd name="T10" fmla="*/ 570 w 1931"/>
                    <a:gd name="T11" fmla="*/ 437 h 2385"/>
                    <a:gd name="T12" fmla="*/ 548 w 1931"/>
                    <a:gd name="T13" fmla="*/ 533 h 2385"/>
                    <a:gd name="T14" fmla="*/ 504 w 1931"/>
                    <a:gd name="T15" fmla="*/ 577 h 2385"/>
                    <a:gd name="T16" fmla="*/ 489 w 1931"/>
                    <a:gd name="T17" fmla="*/ 600 h 2385"/>
                    <a:gd name="T18" fmla="*/ 452 w 1931"/>
                    <a:gd name="T19" fmla="*/ 718 h 2385"/>
                    <a:gd name="T20" fmla="*/ 393 w 1931"/>
                    <a:gd name="T21" fmla="*/ 874 h 2385"/>
                    <a:gd name="T22" fmla="*/ 363 w 1931"/>
                    <a:gd name="T23" fmla="*/ 918 h 2385"/>
                    <a:gd name="T24" fmla="*/ 341 w 1931"/>
                    <a:gd name="T25" fmla="*/ 1000 h 2385"/>
                    <a:gd name="T26" fmla="*/ 200 w 1931"/>
                    <a:gd name="T27" fmla="*/ 1303 h 2385"/>
                    <a:gd name="T28" fmla="*/ 104 w 1931"/>
                    <a:gd name="T29" fmla="*/ 1414 h 2385"/>
                    <a:gd name="T30" fmla="*/ 37 w 1931"/>
                    <a:gd name="T31" fmla="*/ 1518 h 2385"/>
                    <a:gd name="T32" fmla="*/ 0 w 1931"/>
                    <a:gd name="T33" fmla="*/ 1629 h 2385"/>
                    <a:gd name="T34" fmla="*/ 74 w 1931"/>
                    <a:gd name="T35" fmla="*/ 1822 h 2385"/>
                    <a:gd name="T36" fmla="*/ 104 w 1931"/>
                    <a:gd name="T37" fmla="*/ 1837 h 2385"/>
                    <a:gd name="T38" fmla="*/ 237 w 1931"/>
                    <a:gd name="T39" fmla="*/ 2118 h 2385"/>
                    <a:gd name="T40" fmla="*/ 363 w 1931"/>
                    <a:gd name="T41" fmla="*/ 2163 h 2385"/>
                    <a:gd name="T42" fmla="*/ 504 w 1931"/>
                    <a:gd name="T43" fmla="*/ 2185 h 2385"/>
                    <a:gd name="T44" fmla="*/ 593 w 1931"/>
                    <a:gd name="T45" fmla="*/ 2215 h 2385"/>
                    <a:gd name="T46" fmla="*/ 659 w 1931"/>
                    <a:gd name="T47" fmla="*/ 2237 h 2385"/>
                    <a:gd name="T48" fmla="*/ 815 w 1931"/>
                    <a:gd name="T49" fmla="*/ 2229 h 2385"/>
                    <a:gd name="T50" fmla="*/ 919 w 1931"/>
                    <a:gd name="T51" fmla="*/ 2303 h 2385"/>
                    <a:gd name="T52" fmla="*/ 1000 w 1931"/>
                    <a:gd name="T53" fmla="*/ 2296 h 2385"/>
                    <a:gd name="T54" fmla="*/ 1096 w 1931"/>
                    <a:gd name="T55" fmla="*/ 2229 h 2385"/>
                    <a:gd name="T56" fmla="*/ 1230 w 1931"/>
                    <a:gd name="T57" fmla="*/ 2192 h 2385"/>
                    <a:gd name="T58" fmla="*/ 1400 w 1931"/>
                    <a:gd name="T59" fmla="*/ 2274 h 2385"/>
                    <a:gd name="T60" fmla="*/ 1459 w 1931"/>
                    <a:gd name="T61" fmla="*/ 2355 h 2385"/>
                    <a:gd name="T62" fmla="*/ 1496 w 1931"/>
                    <a:gd name="T63" fmla="*/ 2370 h 2385"/>
                    <a:gd name="T64" fmla="*/ 1541 w 1931"/>
                    <a:gd name="T65" fmla="*/ 2385 h 2385"/>
                    <a:gd name="T66" fmla="*/ 1755 w 1931"/>
                    <a:gd name="T67" fmla="*/ 2355 h 2385"/>
                    <a:gd name="T68" fmla="*/ 1800 w 1931"/>
                    <a:gd name="T69" fmla="*/ 2311 h 2385"/>
                    <a:gd name="T70" fmla="*/ 1830 w 1931"/>
                    <a:gd name="T71" fmla="*/ 2266 h 2385"/>
                    <a:gd name="T72" fmla="*/ 1830 w 1931"/>
                    <a:gd name="T73" fmla="*/ 2081 h 2385"/>
                    <a:gd name="T74" fmla="*/ 1815 w 1931"/>
                    <a:gd name="T75" fmla="*/ 2052 h 2385"/>
                    <a:gd name="T76" fmla="*/ 1800 w 1931"/>
                    <a:gd name="T77" fmla="*/ 2007 h 2385"/>
                    <a:gd name="T78" fmla="*/ 1904 w 1931"/>
                    <a:gd name="T79" fmla="*/ 1852 h 2385"/>
                    <a:gd name="T80" fmla="*/ 1926 w 1931"/>
                    <a:gd name="T81" fmla="*/ 1785 h 2385"/>
                    <a:gd name="T82" fmla="*/ 1859 w 1931"/>
                    <a:gd name="T83" fmla="*/ 1555 h 2385"/>
                    <a:gd name="T84" fmla="*/ 1793 w 1931"/>
                    <a:gd name="T85" fmla="*/ 1474 h 2385"/>
                    <a:gd name="T86" fmla="*/ 1763 w 1931"/>
                    <a:gd name="T87" fmla="*/ 1429 h 2385"/>
                    <a:gd name="T88" fmla="*/ 1711 w 1931"/>
                    <a:gd name="T89" fmla="*/ 1185 h 2385"/>
                    <a:gd name="T90" fmla="*/ 1681 w 1931"/>
                    <a:gd name="T91" fmla="*/ 1111 h 2385"/>
                    <a:gd name="T92" fmla="*/ 1644 w 1931"/>
                    <a:gd name="T93" fmla="*/ 933 h 2385"/>
                    <a:gd name="T94" fmla="*/ 1630 w 1931"/>
                    <a:gd name="T95" fmla="*/ 874 h 2385"/>
                    <a:gd name="T96" fmla="*/ 1563 w 1931"/>
                    <a:gd name="T97" fmla="*/ 770 h 2385"/>
                    <a:gd name="T98" fmla="*/ 1481 w 1931"/>
                    <a:gd name="T99" fmla="*/ 681 h 2385"/>
                    <a:gd name="T100" fmla="*/ 1437 w 1931"/>
                    <a:gd name="T101" fmla="*/ 466 h 2385"/>
                    <a:gd name="T102" fmla="*/ 1363 w 1931"/>
                    <a:gd name="T103" fmla="*/ 348 h 2385"/>
                    <a:gd name="T104" fmla="*/ 1304 w 1931"/>
                    <a:gd name="T105" fmla="*/ 288 h 2385"/>
                    <a:gd name="T106" fmla="*/ 1170 w 1931"/>
                    <a:gd name="T107" fmla="*/ 96 h 2385"/>
                    <a:gd name="T108" fmla="*/ 1104 w 1931"/>
                    <a:gd name="T109" fmla="*/ 44 h 2385"/>
                    <a:gd name="T110" fmla="*/ 1044 w 1931"/>
                    <a:gd name="T111" fmla="*/ 0 h 2385"/>
                    <a:gd name="T112" fmla="*/ 941 w 1931"/>
                    <a:gd name="T113" fmla="*/ 14 h 2385"/>
                    <a:gd name="T114" fmla="*/ 896 w 1931"/>
                    <a:gd name="T115" fmla="*/ 44 h 2385"/>
                    <a:gd name="T116" fmla="*/ 852 w 1931"/>
                    <a:gd name="T117" fmla="*/ 66 h 2385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0" t="0" r="r" b="b"/>
                  <a:pathLst>
                    <a:path w="1931" h="2385">
                      <a:moveTo>
                        <a:pt x="852" y="66"/>
                      </a:moveTo>
                      <a:cubicBezTo>
                        <a:pt x="827" y="75"/>
                        <a:pt x="826" y="72"/>
                        <a:pt x="807" y="96"/>
                      </a:cubicBezTo>
                      <a:cubicBezTo>
                        <a:pt x="796" y="110"/>
                        <a:pt x="778" y="140"/>
                        <a:pt x="778" y="140"/>
                      </a:cubicBezTo>
                      <a:cubicBezTo>
                        <a:pt x="775" y="155"/>
                        <a:pt x="775" y="171"/>
                        <a:pt x="770" y="185"/>
                      </a:cubicBezTo>
                      <a:cubicBezTo>
                        <a:pt x="753" y="236"/>
                        <a:pt x="678" y="234"/>
                        <a:pt x="637" y="244"/>
                      </a:cubicBezTo>
                      <a:cubicBezTo>
                        <a:pt x="596" y="304"/>
                        <a:pt x="608" y="378"/>
                        <a:pt x="570" y="437"/>
                      </a:cubicBezTo>
                      <a:cubicBezTo>
                        <a:pt x="561" y="465"/>
                        <a:pt x="565" y="509"/>
                        <a:pt x="548" y="533"/>
                      </a:cubicBezTo>
                      <a:cubicBezTo>
                        <a:pt x="536" y="550"/>
                        <a:pt x="515" y="560"/>
                        <a:pt x="504" y="577"/>
                      </a:cubicBezTo>
                      <a:cubicBezTo>
                        <a:pt x="499" y="585"/>
                        <a:pt x="494" y="592"/>
                        <a:pt x="489" y="600"/>
                      </a:cubicBezTo>
                      <a:cubicBezTo>
                        <a:pt x="476" y="640"/>
                        <a:pt x="468" y="679"/>
                        <a:pt x="452" y="718"/>
                      </a:cubicBezTo>
                      <a:cubicBezTo>
                        <a:pt x="443" y="793"/>
                        <a:pt x="436" y="812"/>
                        <a:pt x="393" y="874"/>
                      </a:cubicBezTo>
                      <a:cubicBezTo>
                        <a:pt x="383" y="889"/>
                        <a:pt x="363" y="918"/>
                        <a:pt x="363" y="918"/>
                      </a:cubicBezTo>
                      <a:cubicBezTo>
                        <a:pt x="357" y="946"/>
                        <a:pt x="347" y="972"/>
                        <a:pt x="341" y="1000"/>
                      </a:cubicBezTo>
                      <a:cubicBezTo>
                        <a:pt x="335" y="1115"/>
                        <a:pt x="335" y="1260"/>
                        <a:pt x="200" y="1303"/>
                      </a:cubicBezTo>
                      <a:cubicBezTo>
                        <a:pt x="157" y="1333"/>
                        <a:pt x="148" y="1386"/>
                        <a:pt x="104" y="1414"/>
                      </a:cubicBezTo>
                      <a:cubicBezTo>
                        <a:pt x="81" y="1448"/>
                        <a:pt x="60" y="1484"/>
                        <a:pt x="37" y="1518"/>
                      </a:cubicBezTo>
                      <a:cubicBezTo>
                        <a:pt x="31" y="1560"/>
                        <a:pt x="24" y="1594"/>
                        <a:pt x="0" y="1629"/>
                      </a:cubicBezTo>
                      <a:cubicBezTo>
                        <a:pt x="10" y="1701"/>
                        <a:pt x="42" y="1757"/>
                        <a:pt x="74" y="1822"/>
                      </a:cubicBezTo>
                      <a:cubicBezTo>
                        <a:pt x="79" y="1832"/>
                        <a:pt x="94" y="1832"/>
                        <a:pt x="104" y="1837"/>
                      </a:cubicBezTo>
                      <a:cubicBezTo>
                        <a:pt x="124" y="1914"/>
                        <a:pt x="139" y="2097"/>
                        <a:pt x="237" y="2118"/>
                      </a:cubicBezTo>
                      <a:cubicBezTo>
                        <a:pt x="282" y="2128"/>
                        <a:pt x="319" y="2155"/>
                        <a:pt x="363" y="2163"/>
                      </a:cubicBezTo>
                      <a:cubicBezTo>
                        <a:pt x="410" y="2171"/>
                        <a:pt x="504" y="2185"/>
                        <a:pt x="504" y="2185"/>
                      </a:cubicBezTo>
                      <a:cubicBezTo>
                        <a:pt x="571" y="2212"/>
                        <a:pt x="511" y="2189"/>
                        <a:pt x="593" y="2215"/>
                      </a:cubicBezTo>
                      <a:cubicBezTo>
                        <a:pt x="615" y="2222"/>
                        <a:pt x="659" y="2237"/>
                        <a:pt x="659" y="2237"/>
                      </a:cubicBezTo>
                      <a:cubicBezTo>
                        <a:pt x="711" y="2234"/>
                        <a:pt x="763" y="2227"/>
                        <a:pt x="815" y="2229"/>
                      </a:cubicBezTo>
                      <a:cubicBezTo>
                        <a:pt x="843" y="2230"/>
                        <a:pt x="871" y="2292"/>
                        <a:pt x="919" y="2303"/>
                      </a:cubicBezTo>
                      <a:cubicBezTo>
                        <a:pt x="946" y="2301"/>
                        <a:pt x="974" y="2304"/>
                        <a:pt x="1000" y="2296"/>
                      </a:cubicBezTo>
                      <a:cubicBezTo>
                        <a:pt x="1022" y="2289"/>
                        <a:pt x="1069" y="2242"/>
                        <a:pt x="1096" y="2229"/>
                      </a:cubicBezTo>
                      <a:cubicBezTo>
                        <a:pt x="1135" y="2210"/>
                        <a:pt x="1188" y="2203"/>
                        <a:pt x="1230" y="2192"/>
                      </a:cubicBezTo>
                      <a:cubicBezTo>
                        <a:pt x="1289" y="2214"/>
                        <a:pt x="1341" y="2253"/>
                        <a:pt x="1400" y="2274"/>
                      </a:cubicBezTo>
                      <a:cubicBezTo>
                        <a:pt x="1423" y="2330"/>
                        <a:pt x="1406" y="2302"/>
                        <a:pt x="1459" y="2355"/>
                      </a:cubicBezTo>
                      <a:cubicBezTo>
                        <a:pt x="1468" y="2364"/>
                        <a:pt x="1484" y="2365"/>
                        <a:pt x="1496" y="2370"/>
                      </a:cubicBezTo>
                      <a:cubicBezTo>
                        <a:pt x="1511" y="2375"/>
                        <a:pt x="1541" y="2385"/>
                        <a:pt x="1541" y="2385"/>
                      </a:cubicBezTo>
                      <a:cubicBezTo>
                        <a:pt x="1611" y="2380"/>
                        <a:pt x="1688" y="2379"/>
                        <a:pt x="1755" y="2355"/>
                      </a:cubicBezTo>
                      <a:cubicBezTo>
                        <a:pt x="1770" y="2340"/>
                        <a:pt x="1788" y="2328"/>
                        <a:pt x="1800" y="2311"/>
                      </a:cubicBezTo>
                      <a:cubicBezTo>
                        <a:pt x="1810" y="2296"/>
                        <a:pt x="1830" y="2266"/>
                        <a:pt x="1830" y="2266"/>
                      </a:cubicBezTo>
                      <a:cubicBezTo>
                        <a:pt x="1844" y="2190"/>
                        <a:pt x="1845" y="2202"/>
                        <a:pt x="1830" y="2081"/>
                      </a:cubicBezTo>
                      <a:cubicBezTo>
                        <a:pt x="1829" y="2070"/>
                        <a:pt x="1819" y="2062"/>
                        <a:pt x="1815" y="2052"/>
                      </a:cubicBezTo>
                      <a:cubicBezTo>
                        <a:pt x="1809" y="2037"/>
                        <a:pt x="1800" y="2007"/>
                        <a:pt x="1800" y="2007"/>
                      </a:cubicBezTo>
                      <a:cubicBezTo>
                        <a:pt x="1813" y="1949"/>
                        <a:pt x="1856" y="1887"/>
                        <a:pt x="1904" y="1852"/>
                      </a:cubicBezTo>
                      <a:cubicBezTo>
                        <a:pt x="1911" y="1830"/>
                        <a:pt x="1925" y="1808"/>
                        <a:pt x="1926" y="1785"/>
                      </a:cubicBezTo>
                      <a:cubicBezTo>
                        <a:pt x="1931" y="1692"/>
                        <a:pt x="1906" y="1627"/>
                        <a:pt x="1859" y="1555"/>
                      </a:cubicBezTo>
                      <a:cubicBezTo>
                        <a:pt x="1839" y="1525"/>
                        <a:pt x="1814" y="1502"/>
                        <a:pt x="1793" y="1474"/>
                      </a:cubicBezTo>
                      <a:cubicBezTo>
                        <a:pt x="1782" y="1460"/>
                        <a:pt x="1763" y="1429"/>
                        <a:pt x="1763" y="1429"/>
                      </a:cubicBezTo>
                      <a:cubicBezTo>
                        <a:pt x="1755" y="1358"/>
                        <a:pt x="1737" y="1254"/>
                        <a:pt x="1711" y="1185"/>
                      </a:cubicBezTo>
                      <a:cubicBezTo>
                        <a:pt x="1702" y="1160"/>
                        <a:pt x="1688" y="1137"/>
                        <a:pt x="1681" y="1111"/>
                      </a:cubicBezTo>
                      <a:cubicBezTo>
                        <a:pt x="1666" y="1052"/>
                        <a:pt x="1659" y="992"/>
                        <a:pt x="1644" y="933"/>
                      </a:cubicBezTo>
                      <a:cubicBezTo>
                        <a:pt x="1641" y="922"/>
                        <a:pt x="1637" y="887"/>
                        <a:pt x="1630" y="874"/>
                      </a:cubicBezTo>
                      <a:cubicBezTo>
                        <a:pt x="1610" y="838"/>
                        <a:pt x="1586" y="803"/>
                        <a:pt x="1563" y="770"/>
                      </a:cubicBezTo>
                      <a:cubicBezTo>
                        <a:pt x="1534" y="730"/>
                        <a:pt x="1528" y="705"/>
                        <a:pt x="1481" y="681"/>
                      </a:cubicBezTo>
                      <a:cubicBezTo>
                        <a:pt x="1443" y="621"/>
                        <a:pt x="1449" y="535"/>
                        <a:pt x="1437" y="466"/>
                      </a:cubicBezTo>
                      <a:cubicBezTo>
                        <a:pt x="1428" y="414"/>
                        <a:pt x="1419" y="366"/>
                        <a:pt x="1363" y="348"/>
                      </a:cubicBezTo>
                      <a:cubicBezTo>
                        <a:pt x="1342" y="327"/>
                        <a:pt x="1329" y="305"/>
                        <a:pt x="1304" y="288"/>
                      </a:cubicBezTo>
                      <a:cubicBezTo>
                        <a:pt x="1260" y="223"/>
                        <a:pt x="1251" y="121"/>
                        <a:pt x="1170" y="96"/>
                      </a:cubicBezTo>
                      <a:cubicBezTo>
                        <a:pt x="1146" y="80"/>
                        <a:pt x="1128" y="60"/>
                        <a:pt x="1104" y="44"/>
                      </a:cubicBezTo>
                      <a:cubicBezTo>
                        <a:pt x="1086" y="18"/>
                        <a:pt x="1074" y="9"/>
                        <a:pt x="1044" y="0"/>
                      </a:cubicBezTo>
                      <a:cubicBezTo>
                        <a:pt x="1040" y="0"/>
                        <a:pt x="965" y="1"/>
                        <a:pt x="941" y="14"/>
                      </a:cubicBezTo>
                      <a:cubicBezTo>
                        <a:pt x="925" y="23"/>
                        <a:pt x="914" y="41"/>
                        <a:pt x="896" y="44"/>
                      </a:cubicBezTo>
                      <a:cubicBezTo>
                        <a:pt x="847" y="52"/>
                        <a:pt x="852" y="36"/>
                        <a:pt x="852" y="66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99FFCC"/>
                    </a:gs>
                    <a:gs pos="100000">
                      <a:schemeClr val="bg1"/>
                    </a:gs>
                  </a:gsLst>
                  <a:path path="rect">
                    <a:fillToRect l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17" name="Freeform 7"/>
                <p:cNvSpPr>
                  <a:spLocks/>
                </p:cNvSpPr>
                <p:nvPr/>
              </p:nvSpPr>
              <p:spPr bwMode="auto">
                <a:xfrm>
                  <a:off x="2378" y="2311"/>
                  <a:ext cx="244" cy="534"/>
                </a:xfrm>
                <a:custGeom>
                  <a:avLst/>
                  <a:gdLst>
                    <a:gd name="T0" fmla="*/ 0 w 244"/>
                    <a:gd name="T1" fmla="*/ 0 h 534"/>
                    <a:gd name="T2" fmla="*/ 51 w 244"/>
                    <a:gd name="T3" fmla="*/ 60 h 534"/>
                    <a:gd name="T4" fmla="*/ 88 w 244"/>
                    <a:gd name="T5" fmla="*/ 222 h 534"/>
                    <a:gd name="T6" fmla="*/ 81 w 244"/>
                    <a:gd name="T7" fmla="*/ 260 h 534"/>
                    <a:gd name="T8" fmla="*/ 163 w 244"/>
                    <a:gd name="T9" fmla="*/ 311 h 534"/>
                    <a:gd name="T10" fmla="*/ 207 w 244"/>
                    <a:gd name="T11" fmla="*/ 393 h 534"/>
                    <a:gd name="T12" fmla="*/ 244 w 244"/>
                    <a:gd name="T13" fmla="*/ 504 h 534"/>
                    <a:gd name="T14" fmla="*/ 207 w 244"/>
                    <a:gd name="T15" fmla="*/ 534 h 53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44" h="534">
                      <a:moveTo>
                        <a:pt x="0" y="0"/>
                      </a:moveTo>
                      <a:cubicBezTo>
                        <a:pt x="22" y="22"/>
                        <a:pt x="42" y="30"/>
                        <a:pt x="51" y="60"/>
                      </a:cubicBezTo>
                      <a:cubicBezTo>
                        <a:pt x="58" y="151"/>
                        <a:pt x="49" y="161"/>
                        <a:pt x="88" y="222"/>
                      </a:cubicBezTo>
                      <a:cubicBezTo>
                        <a:pt x="86" y="235"/>
                        <a:pt x="81" y="247"/>
                        <a:pt x="81" y="260"/>
                      </a:cubicBezTo>
                      <a:cubicBezTo>
                        <a:pt x="81" y="315"/>
                        <a:pt x="118" y="305"/>
                        <a:pt x="163" y="311"/>
                      </a:cubicBezTo>
                      <a:cubicBezTo>
                        <a:pt x="177" y="348"/>
                        <a:pt x="170" y="380"/>
                        <a:pt x="207" y="393"/>
                      </a:cubicBezTo>
                      <a:cubicBezTo>
                        <a:pt x="191" y="442"/>
                        <a:pt x="215" y="463"/>
                        <a:pt x="244" y="504"/>
                      </a:cubicBezTo>
                      <a:cubicBezTo>
                        <a:pt x="218" y="530"/>
                        <a:pt x="231" y="521"/>
                        <a:pt x="207" y="534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18" name="Freeform 8"/>
                <p:cNvSpPr>
                  <a:spLocks/>
                </p:cNvSpPr>
                <p:nvPr/>
              </p:nvSpPr>
              <p:spPr bwMode="auto">
                <a:xfrm>
                  <a:off x="2637" y="1556"/>
                  <a:ext cx="110" cy="577"/>
                </a:xfrm>
                <a:custGeom>
                  <a:avLst/>
                  <a:gdLst>
                    <a:gd name="T0" fmla="*/ 0 w 110"/>
                    <a:gd name="T1" fmla="*/ 0 h 577"/>
                    <a:gd name="T2" fmla="*/ 22 w 110"/>
                    <a:gd name="T3" fmla="*/ 89 h 577"/>
                    <a:gd name="T4" fmla="*/ 52 w 110"/>
                    <a:gd name="T5" fmla="*/ 133 h 577"/>
                    <a:gd name="T6" fmla="*/ 59 w 110"/>
                    <a:gd name="T7" fmla="*/ 266 h 577"/>
                    <a:gd name="T8" fmla="*/ 89 w 110"/>
                    <a:gd name="T9" fmla="*/ 333 h 577"/>
                    <a:gd name="T10" fmla="*/ 81 w 110"/>
                    <a:gd name="T11" fmla="*/ 422 h 577"/>
                    <a:gd name="T12" fmla="*/ 66 w 110"/>
                    <a:gd name="T13" fmla="*/ 503 h 577"/>
                    <a:gd name="T14" fmla="*/ 59 w 110"/>
                    <a:gd name="T15" fmla="*/ 533 h 577"/>
                    <a:gd name="T16" fmla="*/ 52 w 110"/>
                    <a:gd name="T17" fmla="*/ 577 h 57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10" h="577">
                      <a:moveTo>
                        <a:pt x="0" y="0"/>
                      </a:moveTo>
                      <a:cubicBezTo>
                        <a:pt x="5" y="25"/>
                        <a:pt x="11" y="66"/>
                        <a:pt x="22" y="89"/>
                      </a:cubicBezTo>
                      <a:cubicBezTo>
                        <a:pt x="30" y="105"/>
                        <a:pt x="52" y="133"/>
                        <a:pt x="52" y="133"/>
                      </a:cubicBezTo>
                      <a:cubicBezTo>
                        <a:pt x="43" y="180"/>
                        <a:pt x="44" y="220"/>
                        <a:pt x="59" y="266"/>
                      </a:cubicBezTo>
                      <a:cubicBezTo>
                        <a:pt x="48" y="301"/>
                        <a:pt x="64" y="309"/>
                        <a:pt x="89" y="333"/>
                      </a:cubicBezTo>
                      <a:cubicBezTo>
                        <a:pt x="103" y="378"/>
                        <a:pt x="110" y="380"/>
                        <a:pt x="81" y="422"/>
                      </a:cubicBezTo>
                      <a:cubicBezTo>
                        <a:pt x="91" y="458"/>
                        <a:pt x="87" y="472"/>
                        <a:pt x="66" y="503"/>
                      </a:cubicBezTo>
                      <a:cubicBezTo>
                        <a:pt x="64" y="513"/>
                        <a:pt x="61" y="523"/>
                        <a:pt x="59" y="533"/>
                      </a:cubicBezTo>
                      <a:cubicBezTo>
                        <a:pt x="56" y="548"/>
                        <a:pt x="52" y="577"/>
                        <a:pt x="52" y="577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19" name="Freeform 9"/>
                <p:cNvSpPr>
                  <a:spLocks/>
                </p:cNvSpPr>
                <p:nvPr/>
              </p:nvSpPr>
              <p:spPr bwMode="auto">
                <a:xfrm>
                  <a:off x="2741" y="1941"/>
                  <a:ext cx="147" cy="355"/>
                </a:xfrm>
                <a:custGeom>
                  <a:avLst/>
                  <a:gdLst>
                    <a:gd name="T0" fmla="*/ 0 w 147"/>
                    <a:gd name="T1" fmla="*/ 0 h 355"/>
                    <a:gd name="T2" fmla="*/ 81 w 147"/>
                    <a:gd name="T3" fmla="*/ 67 h 355"/>
                    <a:gd name="T4" fmla="*/ 125 w 147"/>
                    <a:gd name="T5" fmla="*/ 155 h 355"/>
                    <a:gd name="T6" fmla="*/ 125 w 147"/>
                    <a:gd name="T7" fmla="*/ 200 h 355"/>
                    <a:gd name="T8" fmla="*/ 140 w 147"/>
                    <a:gd name="T9" fmla="*/ 267 h 355"/>
                    <a:gd name="T10" fmla="*/ 140 w 147"/>
                    <a:gd name="T11" fmla="*/ 355 h 35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47" h="355">
                      <a:moveTo>
                        <a:pt x="0" y="0"/>
                      </a:moveTo>
                      <a:cubicBezTo>
                        <a:pt x="38" y="12"/>
                        <a:pt x="49" y="45"/>
                        <a:pt x="81" y="67"/>
                      </a:cubicBezTo>
                      <a:cubicBezTo>
                        <a:pt x="93" y="106"/>
                        <a:pt x="91" y="133"/>
                        <a:pt x="125" y="155"/>
                      </a:cubicBezTo>
                      <a:cubicBezTo>
                        <a:pt x="147" y="218"/>
                        <a:pt x="125" y="139"/>
                        <a:pt x="125" y="200"/>
                      </a:cubicBezTo>
                      <a:cubicBezTo>
                        <a:pt x="125" y="221"/>
                        <a:pt x="134" y="246"/>
                        <a:pt x="140" y="267"/>
                      </a:cubicBezTo>
                      <a:cubicBezTo>
                        <a:pt x="130" y="298"/>
                        <a:pt x="140" y="322"/>
                        <a:pt x="140" y="355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20" name="Freeform 10"/>
                <p:cNvSpPr>
                  <a:spLocks/>
                </p:cNvSpPr>
                <p:nvPr/>
              </p:nvSpPr>
              <p:spPr bwMode="auto">
                <a:xfrm>
                  <a:off x="3140" y="1245"/>
                  <a:ext cx="141" cy="622"/>
                </a:xfrm>
                <a:custGeom>
                  <a:avLst/>
                  <a:gdLst>
                    <a:gd name="T0" fmla="*/ 141 w 141"/>
                    <a:gd name="T1" fmla="*/ 0 h 622"/>
                    <a:gd name="T2" fmla="*/ 89 w 141"/>
                    <a:gd name="T3" fmla="*/ 96 h 622"/>
                    <a:gd name="T4" fmla="*/ 126 w 141"/>
                    <a:gd name="T5" fmla="*/ 162 h 622"/>
                    <a:gd name="T6" fmla="*/ 75 w 141"/>
                    <a:gd name="T7" fmla="*/ 281 h 622"/>
                    <a:gd name="T8" fmla="*/ 67 w 141"/>
                    <a:gd name="T9" fmla="*/ 459 h 622"/>
                    <a:gd name="T10" fmla="*/ 45 w 141"/>
                    <a:gd name="T11" fmla="*/ 466 h 622"/>
                    <a:gd name="T12" fmla="*/ 0 w 141"/>
                    <a:gd name="T13" fmla="*/ 622 h 62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41" h="622">
                      <a:moveTo>
                        <a:pt x="141" y="0"/>
                      </a:moveTo>
                      <a:cubicBezTo>
                        <a:pt x="110" y="31"/>
                        <a:pt x="100" y="54"/>
                        <a:pt x="89" y="96"/>
                      </a:cubicBezTo>
                      <a:cubicBezTo>
                        <a:pt x="99" y="123"/>
                        <a:pt x="117" y="135"/>
                        <a:pt x="126" y="162"/>
                      </a:cubicBezTo>
                      <a:cubicBezTo>
                        <a:pt x="102" y="203"/>
                        <a:pt x="89" y="237"/>
                        <a:pt x="75" y="281"/>
                      </a:cubicBezTo>
                      <a:cubicBezTo>
                        <a:pt x="72" y="340"/>
                        <a:pt x="77" y="400"/>
                        <a:pt x="67" y="459"/>
                      </a:cubicBezTo>
                      <a:cubicBezTo>
                        <a:pt x="66" y="467"/>
                        <a:pt x="50" y="460"/>
                        <a:pt x="45" y="466"/>
                      </a:cubicBezTo>
                      <a:cubicBezTo>
                        <a:pt x="19" y="501"/>
                        <a:pt x="0" y="578"/>
                        <a:pt x="0" y="622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21" name="Freeform 11"/>
                <p:cNvSpPr>
                  <a:spLocks/>
                </p:cNvSpPr>
                <p:nvPr/>
              </p:nvSpPr>
              <p:spPr bwMode="auto">
                <a:xfrm>
                  <a:off x="2822" y="1304"/>
                  <a:ext cx="149" cy="415"/>
                </a:xfrm>
                <a:custGeom>
                  <a:avLst/>
                  <a:gdLst>
                    <a:gd name="T0" fmla="*/ 0 w 149"/>
                    <a:gd name="T1" fmla="*/ 0 h 415"/>
                    <a:gd name="T2" fmla="*/ 37 w 149"/>
                    <a:gd name="T3" fmla="*/ 44 h 415"/>
                    <a:gd name="T4" fmla="*/ 22 w 149"/>
                    <a:gd name="T5" fmla="*/ 111 h 415"/>
                    <a:gd name="T6" fmla="*/ 44 w 149"/>
                    <a:gd name="T7" fmla="*/ 274 h 415"/>
                    <a:gd name="T8" fmla="*/ 104 w 149"/>
                    <a:gd name="T9" fmla="*/ 303 h 415"/>
                    <a:gd name="T10" fmla="*/ 118 w 149"/>
                    <a:gd name="T11" fmla="*/ 333 h 415"/>
                    <a:gd name="T12" fmla="*/ 141 w 149"/>
                    <a:gd name="T13" fmla="*/ 348 h 415"/>
                    <a:gd name="T14" fmla="*/ 148 w 149"/>
                    <a:gd name="T15" fmla="*/ 415 h 41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49" h="415">
                      <a:moveTo>
                        <a:pt x="0" y="0"/>
                      </a:moveTo>
                      <a:cubicBezTo>
                        <a:pt x="11" y="16"/>
                        <a:pt x="33" y="25"/>
                        <a:pt x="37" y="44"/>
                      </a:cubicBezTo>
                      <a:cubicBezTo>
                        <a:pt x="41" y="63"/>
                        <a:pt x="29" y="92"/>
                        <a:pt x="22" y="111"/>
                      </a:cubicBezTo>
                      <a:cubicBezTo>
                        <a:pt x="31" y="159"/>
                        <a:pt x="29" y="230"/>
                        <a:pt x="44" y="274"/>
                      </a:cubicBezTo>
                      <a:cubicBezTo>
                        <a:pt x="48" y="285"/>
                        <a:pt x="102" y="302"/>
                        <a:pt x="104" y="303"/>
                      </a:cubicBezTo>
                      <a:cubicBezTo>
                        <a:pt x="109" y="313"/>
                        <a:pt x="111" y="324"/>
                        <a:pt x="118" y="333"/>
                      </a:cubicBezTo>
                      <a:cubicBezTo>
                        <a:pt x="124" y="340"/>
                        <a:pt x="137" y="340"/>
                        <a:pt x="141" y="348"/>
                      </a:cubicBezTo>
                      <a:cubicBezTo>
                        <a:pt x="149" y="365"/>
                        <a:pt x="148" y="394"/>
                        <a:pt x="148" y="415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22" name="Freeform 12"/>
                <p:cNvSpPr>
                  <a:spLocks/>
                </p:cNvSpPr>
                <p:nvPr/>
              </p:nvSpPr>
              <p:spPr bwMode="auto">
                <a:xfrm>
                  <a:off x="2933" y="1593"/>
                  <a:ext cx="178" cy="22"/>
                </a:xfrm>
                <a:custGeom>
                  <a:avLst/>
                  <a:gdLst>
                    <a:gd name="T0" fmla="*/ 0 w 178"/>
                    <a:gd name="T1" fmla="*/ 22 h 22"/>
                    <a:gd name="T2" fmla="*/ 96 w 178"/>
                    <a:gd name="T3" fmla="*/ 0 h 22"/>
                    <a:gd name="T4" fmla="*/ 148 w 178"/>
                    <a:gd name="T5" fmla="*/ 22 h 22"/>
                    <a:gd name="T6" fmla="*/ 178 w 178"/>
                    <a:gd name="T7" fmla="*/ 14 h 2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78" h="22">
                      <a:moveTo>
                        <a:pt x="0" y="22"/>
                      </a:moveTo>
                      <a:cubicBezTo>
                        <a:pt x="71" y="4"/>
                        <a:pt x="39" y="11"/>
                        <a:pt x="96" y="0"/>
                      </a:cubicBezTo>
                      <a:cubicBezTo>
                        <a:pt x="112" y="10"/>
                        <a:pt x="127" y="22"/>
                        <a:pt x="148" y="22"/>
                      </a:cubicBezTo>
                      <a:cubicBezTo>
                        <a:pt x="162" y="22"/>
                        <a:pt x="166" y="14"/>
                        <a:pt x="178" y="14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23" name="Freeform 13"/>
                <p:cNvSpPr>
                  <a:spLocks/>
                </p:cNvSpPr>
                <p:nvPr/>
              </p:nvSpPr>
              <p:spPr bwMode="auto">
                <a:xfrm>
                  <a:off x="2970" y="1170"/>
                  <a:ext cx="81" cy="208"/>
                </a:xfrm>
                <a:custGeom>
                  <a:avLst/>
                  <a:gdLst>
                    <a:gd name="T0" fmla="*/ 0 w 81"/>
                    <a:gd name="T1" fmla="*/ 0 h 208"/>
                    <a:gd name="T2" fmla="*/ 45 w 81"/>
                    <a:gd name="T3" fmla="*/ 52 h 208"/>
                    <a:gd name="T4" fmla="*/ 52 w 81"/>
                    <a:gd name="T5" fmla="*/ 208 h 20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81" h="208">
                      <a:moveTo>
                        <a:pt x="0" y="0"/>
                      </a:moveTo>
                      <a:cubicBezTo>
                        <a:pt x="10" y="30"/>
                        <a:pt x="14" y="43"/>
                        <a:pt x="45" y="52"/>
                      </a:cubicBezTo>
                      <a:cubicBezTo>
                        <a:pt x="81" y="112"/>
                        <a:pt x="52" y="145"/>
                        <a:pt x="52" y="208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24" name="Freeform 14"/>
                <p:cNvSpPr>
                  <a:spLocks/>
                </p:cNvSpPr>
                <p:nvPr/>
              </p:nvSpPr>
              <p:spPr bwMode="auto">
                <a:xfrm>
                  <a:off x="3134" y="1163"/>
                  <a:ext cx="44" cy="141"/>
                </a:xfrm>
                <a:custGeom>
                  <a:avLst/>
                  <a:gdLst>
                    <a:gd name="T0" fmla="*/ 29 w 44"/>
                    <a:gd name="T1" fmla="*/ 0 h 141"/>
                    <a:gd name="T2" fmla="*/ 29 w 44"/>
                    <a:gd name="T3" fmla="*/ 74 h 141"/>
                    <a:gd name="T4" fmla="*/ 6 w 44"/>
                    <a:gd name="T5" fmla="*/ 82 h 141"/>
                    <a:gd name="T6" fmla="*/ 6 w 44"/>
                    <a:gd name="T7" fmla="*/ 141 h 14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4" h="141">
                      <a:moveTo>
                        <a:pt x="29" y="0"/>
                      </a:moveTo>
                      <a:cubicBezTo>
                        <a:pt x="30" y="7"/>
                        <a:pt x="44" y="59"/>
                        <a:pt x="29" y="74"/>
                      </a:cubicBezTo>
                      <a:cubicBezTo>
                        <a:pt x="23" y="80"/>
                        <a:pt x="9" y="74"/>
                        <a:pt x="6" y="82"/>
                      </a:cubicBezTo>
                      <a:cubicBezTo>
                        <a:pt x="0" y="101"/>
                        <a:pt x="6" y="121"/>
                        <a:pt x="6" y="141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25" name="Freeform 15"/>
                <p:cNvSpPr>
                  <a:spLocks/>
                </p:cNvSpPr>
                <p:nvPr/>
              </p:nvSpPr>
              <p:spPr bwMode="auto">
                <a:xfrm>
                  <a:off x="3096" y="1815"/>
                  <a:ext cx="472" cy="818"/>
                </a:xfrm>
                <a:custGeom>
                  <a:avLst/>
                  <a:gdLst>
                    <a:gd name="T0" fmla="*/ 467 w 472"/>
                    <a:gd name="T1" fmla="*/ 0 h 818"/>
                    <a:gd name="T2" fmla="*/ 430 w 472"/>
                    <a:gd name="T3" fmla="*/ 37 h 818"/>
                    <a:gd name="T4" fmla="*/ 385 w 472"/>
                    <a:gd name="T5" fmla="*/ 96 h 818"/>
                    <a:gd name="T6" fmla="*/ 370 w 472"/>
                    <a:gd name="T7" fmla="*/ 178 h 818"/>
                    <a:gd name="T8" fmla="*/ 311 w 472"/>
                    <a:gd name="T9" fmla="*/ 215 h 818"/>
                    <a:gd name="T10" fmla="*/ 296 w 472"/>
                    <a:gd name="T11" fmla="*/ 363 h 818"/>
                    <a:gd name="T12" fmla="*/ 252 w 472"/>
                    <a:gd name="T13" fmla="*/ 378 h 818"/>
                    <a:gd name="T14" fmla="*/ 222 w 472"/>
                    <a:gd name="T15" fmla="*/ 415 h 818"/>
                    <a:gd name="T16" fmla="*/ 215 w 472"/>
                    <a:gd name="T17" fmla="*/ 437 h 818"/>
                    <a:gd name="T18" fmla="*/ 193 w 472"/>
                    <a:gd name="T19" fmla="*/ 422 h 818"/>
                    <a:gd name="T20" fmla="*/ 156 w 472"/>
                    <a:gd name="T21" fmla="*/ 711 h 818"/>
                    <a:gd name="T22" fmla="*/ 104 w 472"/>
                    <a:gd name="T23" fmla="*/ 659 h 818"/>
                    <a:gd name="T24" fmla="*/ 67 w 472"/>
                    <a:gd name="T25" fmla="*/ 600 h 818"/>
                    <a:gd name="T26" fmla="*/ 37 w 472"/>
                    <a:gd name="T27" fmla="*/ 800 h 818"/>
                    <a:gd name="T28" fmla="*/ 0 w 472"/>
                    <a:gd name="T29" fmla="*/ 815 h 818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472" h="818">
                      <a:moveTo>
                        <a:pt x="467" y="0"/>
                      </a:moveTo>
                      <a:cubicBezTo>
                        <a:pt x="451" y="44"/>
                        <a:pt x="472" y="2"/>
                        <a:pt x="430" y="37"/>
                      </a:cubicBezTo>
                      <a:cubicBezTo>
                        <a:pt x="404" y="59"/>
                        <a:pt x="418" y="74"/>
                        <a:pt x="385" y="96"/>
                      </a:cubicBezTo>
                      <a:cubicBezTo>
                        <a:pt x="379" y="123"/>
                        <a:pt x="381" y="153"/>
                        <a:pt x="370" y="178"/>
                      </a:cubicBezTo>
                      <a:cubicBezTo>
                        <a:pt x="361" y="199"/>
                        <a:pt x="331" y="203"/>
                        <a:pt x="311" y="215"/>
                      </a:cubicBezTo>
                      <a:cubicBezTo>
                        <a:pt x="323" y="260"/>
                        <a:pt x="345" y="330"/>
                        <a:pt x="296" y="363"/>
                      </a:cubicBezTo>
                      <a:cubicBezTo>
                        <a:pt x="283" y="372"/>
                        <a:pt x="267" y="373"/>
                        <a:pt x="252" y="378"/>
                      </a:cubicBezTo>
                      <a:cubicBezTo>
                        <a:pt x="242" y="390"/>
                        <a:pt x="230" y="402"/>
                        <a:pt x="222" y="415"/>
                      </a:cubicBezTo>
                      <a:cubicBezTo>
                        <a:pt x="218" y="422"/>
                        <a:pt x="222" y="435"/>
                        <a:pt x="215" y="437"/>
                      </a:cubicBezTo>
                      <a:cubicBezTo>
                        <a:pt x="206" y="439"/>
                        <a:pt x="200" y="427"/>
                        <a:pt x="193" y="422"/>
                      </a:cubicBezTo>
                      <a:cubicBezTo>
                        <a:pt x="185" y="514"/>
                        <a:pt x="185" y="620"/>
                        <a:pt x="156" y="711"/>
                      </a:cubicBezTo>
                      <a:cubicBezTo>
                        <a:pt x="108" y="641"/>
                        <a:pt x="191" y="758"/>
                        <a:pt x="104" y="659"/>
                      </a:cubicBezTo>
                      <a:cubicBezTo>
                        <a:pt x="89" y="642"/>
                        <a:pt x="80" y="619"/>
                        <a:pt x="67" y="600"/>
                      </a:cubicBezTo>
                      <a:cubicBezTo>
                        <a:pt x="54" y="662"/>
                        <a:pt x="110" y="777"/>
                        <a:pt x="37" y="800"/>
                      </a:cubicBezTo>
                      <a:cubicBezTo>
                        <a:pt x="11" y="818"/>
                        <a:pt x="24" y="815"/>
                        <a:pt x="0" y="815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26" name="Freeform 16"/>
                <p:cNvSpPr>
                  <a:spLocks/>
                </p:cNvSpPr>
                <p:nvPr/>
              </p:nvSpPr>
              <p:spPr bwMode="auto">
                <a:xfrm>
                  <a:off x="3407" y="2163"/>
                  <a:ext cx="56" cy="474"/>
                </a:xfrm>
                <a:custGeom>
                  <a:avLst/>
                  <a:gdLst>
                    <a:gd name="T0" fmla="*/ 8 w 56"/>
                    <a:gd name="T1" fmla="*/ 0 h 474"/>
                    <a:gd name="T2" fmla="*/ 22 w 56"/>
                    <a:gd name="T3" fmla="*/ 96 h 474"/>
                    <a:gd name="T4" fmla="*/ 30 w 56"/>
                    <a:gd name="T5" fmla="*/ 119 h 474"/>
                    <a:gd name="T6" fmla="*/ 52 w 56"/>
                    <a:gd name="T7" fmla="*/ 126 h 474"/>
                    <a:gd name="T8" fmla="*/ 0 w 56"/>
                    <a:gd name="T9" fmla="*/ 252 h 474"/>
                    <a:gd name="T10" fmla="*/ 8 w 56"/>
                    <a:gd name="T11" fmla="*/ 282 h 474"/>
                    <a:gd name="T12" fmla="*/ 37 w 56"/>
                    <a:gd name="T13" fmla="*/ 326 h 474"/>
                    <a:gd name="T14" fmla="*/ 15 w 56"/>
                    <a:gd name="T15" fmla="*/ 408 h 474"/>
                    <a:gd name="T16" fmla="*/ 45 w 56"/>
                    <a:gd name="T17" fmla="*/ 474 h 4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56" h="474">
                      <a:moveTo>
                        <a:pt x="8" y="0"/>
                      </a:moveTo>
                      <a:cubicBezTo>
                        <a:pt x="28" y="31"/>
                        <a:pt x="35" y="60"/>
                        <a:pt x="22" y="96"/>
                      </a:cubicBezTo>
                      <a:cubicBezTo>
                        <a:pt x="25" y="104"/>
                        <a:pt x="24" y="113"/>
                        <a:pt x="30" y="119"/>
                      </a:cubicBezTo>
                      <a:cubicBezTo>
                        <a:pt x="35" y="124"/>
                        <a:pt x="51" y="118"/>
                        <a:pt x="52" y="126"/>
                      </a:cubicBezTo>
                      <a:cubicBezTo>
                        <a:pt x="56" y="182"/>
                        <a:pt x="40" y="223"/>
                        <a:pt x="0" y="252"/>
                      </a:cubicBezTo>
                      <a:cubicBezTo>
                        <a:pt x="3" y="262"/>
                        <a:pt x="3" y="273"/>
                        <a:pt x="8" y="282"/>
                      </a:cubicBezTo>
                      <a:cubicBezTo>
                        <a:pt x="16" y="298"/>
                        <a:pt x="37" y="326"/>
                        <a:pt x="37" y="326"/>
                      </a:cubicBezTo>
                      <a:cubicBezTo>
                        <a:pt x="28" y="353"/>
                        <a:pt x="23" y="381"/>
                        <a:pt x="15" y="408"/>
                      </a:cubicBezTo>
                      <a:cubicBezTo>
                        <a:pt x="30" y="430"/>
                        <a:pt x="33" y="451"/>
                        <a:pt x="45" y="474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27" name="Freeform 17"/>
                <p:cNvSpPr>
                  <a:spLocks/>
                </p:cNvSpPr>
                <p:nvPr/>
              </p:nvSpPr>
              <p:spPr bwMode="auto">
                <a:xfrm>
                  <a:off x="3303" y="2585"/>
                  <a:ext cx="519" cy="519"/>
                </a:xfrm>
                <a:custGeom>
                  <a:avLst/>
                  <a:gdLst>
                    <a:gd name="T0" fmla="*/ 519 w 519"/>
                    <a:gd name="T1" fmla="*/ 0 h 519"/>
                    <a:gd name="T2" fmla="*/ 497 w 519"/>
                    <a:gd name="T3" fmla="*/ 37 h 519"/>
                    <a:gd name="T4" fmla="*/ 452 w 519"/>
                    <a:gd name="T5" fmla="*/ 67 h 519"/>
                    <a:gd name="T6" fmla="*/ 430 w 519"/>
                    <a:gd name="T7" fmla="*/ 111 h 519"/>
                    <a:gd name="T8" fmla="*/ 408 w 519"/>
                    <a:gd name="T9" fmla="*/ 200 h 519"/>
                    <a:gd name="T10" fmla="*/ 371 w 519"/>
                    <a:gd name="T11" fmla="*/ 260 h 519"/>
                    <a:gd name="T12" fmla="*/ 326 w 519"/>
                    <a:gd name="T13" fmla="*/ 289 h 519"/>
                    <a:gd name="T14" fmla="*/ 252 w 519"/>
                    <a:gd name="T15" fmla="*/ 326 h 519"/>
                    <a:gd name="T16" fmla="*/ 186 w 519"/>
                    <a:gd name="T17" fmla="*/ 452 h 519"/>
                    <a:gd name="T18" fmla="*/ 60 w 519"/>
                    <a:gd name="T19" fmla="*/ 467 h 519"/>
                    <a:gd name="T20" fmla="*/ 37 w 519"/>
                    <a:gd name="T21" fmla="*/ 482 h 519"/>
                    <a:gd name="T22" fmla="*/ 0 w 519"/>
                    <a:gd name="T23" fmla="*/ 519 h 519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519" h="519">
                      <a:moveTo>
                        <a:pt x="519" y="0"/>
                      </a:moveTo>
                      <a:cubicBezTo>
                        <a:pt x="512" y="12"/>
                        <a:pt x="507" y="27"/>
                        <a:pt x="497" y="37"/>
                      </a:cubicBezTo>
                      <a:cubicBezTo>
                        <a:pt x="484" y="50"/>
                        <a:pt x="452" y="67"/>
                        <a:pt x="452" y="67"/>
                      </a:cubicBezTo>
                      <a:cubicBezTo>
                        <a:pt x="447" y="83"/>
                        <a:pt x="434" y="95"/>
                        <a:pt x="430" y="111"/>
                      </a:cubicBezTo>
                      <a:cubicBezTo>
                        <a:pt x="407" y="197"/>
                        <a:pt x="440" y="145"/>
                        <a:pt x="408" y="200"/>
                      </a:cubicBezTo>
                      <a:cubicBezTo>
                        <a:pt x="396" y="220"/>
                        <a:pt x="391" y="247"/>
                        <a:pt x="371" y="260"/>
                      </a:cubicBezTo>
                      <a:cubicBezTo>
                        <a:pt x="356" y="270"/>
                        <a:pt x="326" y="289"/>
                        <a:pt x="326" y="289"/>
                      </a:cubicBezTo>
                      <a:cubicBezTo>
                        <a:pt x="314" y="327"/>
                        <a:pt x="289" y="319"/>
                        <a:pt x="252" y="326"/>
                      </a:cubicBezTo>
                      <a:cubicBezTo>
                        <a:pt x="244" y="351"/>
                        <a:pt x="209" y="445"/>
                        <a:pt x="186" y="452"/>
                      </a:cubicBezTo>
                      <a:cubicBezTo>
                        <a:pt x="165" y="459"/>
                        <a:pt x="73" y="466"/>
                        <a:pt x="60" y="467"/>
                      </a:cubicBezTo>
                      <a:cubicBezTo>
                        <a:pt x="52" y="472"/>
                        <a:pt x="43" y="475"/>
                        <a:pt x="37" y="482"/>
                      </a:cubicBezTo>
                      <a:cubicBezTo>
                        <a:pt x="24" y="498"/>
                        <a:pt x="31" y="519"/>
                        <a:pt x="0" y="519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28" name="Freeform 18"/>
                <p:cNvSpPr>
                  <a:spLocks/>
                </p:cNvSpPr>
                <p:nvPr/>
              </p:nvSpPr>
              <p:spPr bwMode="auto">
                <a:xfrm>
                  <a:off x="2178" y="2978"/>
                  <a:ext cx="651" cy="237"/>
                </a:xfrm>
                <a:custGeom>
                  <a:avLst/>
                  <a:gdLst>
                    <a:gd name="T0" fmla="*/ 0 w 651"/>
                    <a:gd name="T1" fmla="*/ 0 h 237"/>
                    <a:gd name="T2" fmla="*/ 103 w 651"/>
                    <a:gd name="T3" fmla="*/ 37 h 237"/>
                    <a:gd name="T4" fmla="*/ 170 w 651"/>
                    <a:gd name="T5" fmla="*/ 52 h 237"/>
                    <a:gd name="T6" fmla="*/ 318 w 651"/>
                    <a:gd name="T7" fmla="*/ 133 h 237"/>
                    <a:gd name="T8" fmla="*/ 392 w 651"/>
                    <a:gd name="T9" fmla="*/ 141 h 237"/>
                    <a:gd name="T10" fmla="*/ 540 w 651"/>
                    <a:gd name="T11" fmla="*/ 193 h 237"/>
                    <a:gd name="T12" fmla="*/ 622 w 651"/>
                    <a:gd name="T13" fmla="*/ 200 h 237"/>
                    <a:gd name="T14" fmla="*/ 629 w 651"/>
                    <a:gd name="T15" fmla="*/ 222 h 237"/>
                    <a:gd name="T16" fmla="*/ 651 w 651"/>
                    <a:gd name="T17" fmla="*/ 237 h 23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651" h="237">
                      <a:moveTo>
                        <a:pt x="0" y="0"/>
                      </a:moveTo>
                      <a:cubicBezTo>
                        <a:pt x="37" y="12"/>
                        <a:pt x="63" y="29"/>
                        <a:pt x="103" y="37"/>
                      </a:cubicBezTo>
                      <a:cubicBezTo>
                        <a:pt x="134" y="27"/>
                        <a:pt x="143" y="34"/>
                        <a:pt x="170" y="52"/>
                      </a:cubicBezTo>
                      <a:cubicBezTo>
                        <a:pt x="208" y="108"/>
                        <a:pt x="254" y="123"/>
                        <a:pt x="318" y="133"/>
                      </a:cubicBezTo>
                      <a:cubicBezTo>
                        <a:pt x="346" y="143"/>
                        <a:pt x="363" y="150"/>
                        <a:pt x="392" y="141"/>
                      </a:cubicBezTo>
                      <a:cubicBezTo>
                        <a:pt x="443" y="157"/>
                        <a:pt x="488" y="182"/>
                        <a:pt x="540" y="193"/>
                      </a:cubicBezTo>
                      <a:cubicBezTo>
                        <a:pt x="572" y="188"/>
                        <a:pt x="596" y="174"/>
                        <a:pt x="622" y="200"/>
                      </a:cubicBezTo>
                      <a:cubicBezTo>
                        <a:pt x="627" y="205"/>
                        <a:pt x="624" y="216"/>
                        <a:pt x="629" y="222"/>
                      </a:cubicBezTo>
                      <a:cubicBezTo>
                        <a:pt x="634" y="229"/>
                        <a:pt x="651" y="237"/>
                        <a:pt x="651" y="237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29" name="Freeform 19"/>
                <p:cNvSpPr>
                  <a:spLocks/>
                </p:cNvSpPr>
                <p:nvPr/>
              </p:nvSpPr>
              <p:spPr bwMode="auto">
                <a:xfrm>
                  <a:off x="2592" y="2948"/>
                  <a:ext cx="326" cy="163"/>
                </a:xfrm>
                <a:custGeom>
                  <a:avLst/>
                  <a:gdLst>
                    <a:gd name="T0" fmla="*/ 0 w 326"/>
                    <a:gd name="T1" fmla="*/ 163 h 163"/>
                    <a:gd name="T2" fmla="*/ 67 w 326"/>
                    <a:gd name="T3" fmla="*/ 119 h 163"/>
                    <a:gd name="T4" fmla="*/ 82 w 326"/>
                    <a:gd name="T5" fmla="*/ 97 h 163"/>
                    <a:gd name="T6" fmla="*/ 126 w 326"/>
                    <a:gd name="T7" fmla="*/ 74 h 163"/>
                    <a:gd name="T8" fmla="*/ 178 w 326"/>
                    <a:gd name="T9" fmla="*/ 23 h 163"/>
                    <a:gd name="T10" fmla="*/ 289 w 326"/>
                    <a:gd name="T11" fmla="*/ 0 h 163"/>
                    <a:gd name="T12" fmla="*/ 326 w 326"/>
                    <a:gd name="T13" fmla="*/ 15 h 16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26" h="163">
                      <a:moveTo>
                        <a:pt x="0" y="163"/>
                      </a:moveTo>
                      <a:cubicBezTo>
                        <a:pt x="40" y="144"/>
                        <a:pt x="42" y="148"/>
                        <a:pt x="67" y="119"/>
                      </a:cubicBezTo>
                      <a:cubicBezTo>
                        <a:pt x="73" y="112"/>
                        <a:pt x="75" y="103"/>
                        <a:pt x="82" y="97"/>
                      </a:cubicBezTo>
                      <a:cubicBezTo>
                        <a:pt x="95" y="87"/>
                        <a:pt x="112" y="83"/>
                        <a:pt x="126" y="74"/>
                      </a:cubicBezTo>
                      <a:cubicBezTo>
                        <a:pt x="160" y="24"/>
                        <a:pt x="139" y="35"/>
                        <a:pt x="178" y="23"/>
                      </a:cubicBezTo>
                      <a:cubicBezTo>
                        <a:pt x="245" y="33"/>
                        <a:pt x="233" y="20"/>
                        <a:pt x="289" y="0"/>
                      </a:cubicBezTo>
                      <a:cubicBezTo>
                        <a:pt x="316" y="10"/>
                        <a:pt x="304" y="5"/>
                        <a:pt x="326" y="15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30" name="Freeform 20"/>
                <p:cNvSpPr>
                  <a:spLocks/>
                </p:cNvSpPr>
                <p:nvPr/>
              </p:nvSpPr>
              <p:spPr bwMode="auto">
                <a:xfrm>
                  <a:off x="3560" y="3148"/>
                  <a:ext cx="299" cy="113"/>
                </a:xfrm>
                <a:custGeom>
                  <a:avLst/>
                  <a:gdLst>
                    <a:gd name="T0" fmla="*/ 299 w 299"/>
                    <a:gd name="T1" fmla="*/ 0 h 113"/>
                    <a:gd name="T2" fmla="*/ 210 w 299"/>
                    <a:gd name="T3" fmla="*/ 37 h 113"/>
                    <a:gd name="T4" fmla="*/ 166 w 299"/>
                    <a:gd name="T5" fmla="*/ 89 h 113"/>
                    <a:gd name="T6" fmla="*/ 151 w 299"/>
                    <a:gd name="T7" fmla="*/ 111 h 113"/>
                    <a:gd name="T8" fmla="*/ 129 w 299"/>
                    <a:gd name="T9" fmla="*/ 97 h 113"/>
                    <a:gd name="T10" fmla="*/ 106 w 299"/>
                    <a:gd name="T11" fmla="*/ 89 h 113"/>
                    <a:gd name="T12" fmla="*/ 77 w 299"/>
                    <a:gd name="T13" fmla="*/ 97 h 113"/>
                    <a:gd name="T14" fmla="*/ 55 w 299"/>
                    <a:gd name="T15" fmla="*/ 104 h 113"/>
                    <a:gd name="T16" fmla="*/ 25 w 299"/>
                    <a:gd name="T17" fmla="*/ 74 h 11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99" h="113">
                      <a:moveTo>
                        <a:pt x="299" y="0"/>
                      </a:moveTo>
                      <a:cubicBezTo>
                        <a:pt x="266" y="9"/>
                        <a:pt x="242" y="25"/>
                        <a:pt x="210" y="37"/>
                      </a:cubicBezTo>
                      <a:cubicBezTo>
                        <a:pt x="195" y="54"/>
                        <a:pt x="180" y="71"/>
                        <a:pt x="166" y="89"/>
                      </a:cubicBezTo>
                      <a:cubicBezTo>
                        <a:pt x="160" y="96"/>
                        <a:pt x="160" y="109"/>
                        <a:pt x="151" y="111"/>
                      </a:cubicBezTo>
                      <a:cubicBezTo>
                        <a:pt x="143" y="113"/>
                        <a:pt x="137" y="101"/>
                        <a:pt x="129" y="97"/>
                      </a:cubicBezTo>
                      <a:cubicBezTo>
                        <a:pt x="122" y="93"/>
                        <a:pt x="114" y="92"/>
                        <a:pt x="106" y="89"/>
                      </a:cubicBezTo>
                      <a:cubicBezTo>
                        <a:pt x="96" y="92"/>
                        <a:pt x="87" y="94"/>
                        <a:pt x="77" y="97"/>
                      </a:cubicBezTo>
                      <a:cubicBezTo>
                        <a:pt x="70" y="99"/>
                        <a:pt x="62" y="108"/>
                        <a:pt x="55" y="104"/>
                      </a:cubicBezTo>
                      <a:cubicBezTo>
                        <a:pt x="0" y="70"/>
                        <a:pt x="68" y="74"/>
                        <a:pt x="25" y="74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6411" name="Group 21"/>
            <p:cNvGrpSpPr>
              <a:grpSpLocks/>
            </p:cNvGrpSpPr>
            <p:nvPr/>
          </p:nvGrpSpPr>
          <p:grpSpPr bwMode="auto">
            <a:xfrm>
              <a:off x="1050" y="1918"/>
              <a:ext cx="732" cy="192"/>
              <a:chOff x="1050" y="1918"/>
              <a:chExt cx="732" cy="192"/>
            </a:xfrm>
          </p:grpSpPr>
          <p:sp>
            <p:nvSpPr>
              <p:cNvPr id="16412" name="Line 22"/>
              <p:cNvSpPr>
                <a:spLocks noChangeShapeType="1"/>
              </p:cNvSpPr>
              <p:nvPr/>
            </p:nvSpPr>
            <p:spPr bwMode="auto">
              <a:xfrm>
                <a:off x="1542" y="2016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13" name="Text Box 23"/>
              <p:cNvSpPr txBox="1">
                <a:spLocks noChangeArrowheads="1"/>
              </p:cNvSpPr>
              <p:nvPr/>
            </p:nvSpPr>
            <p:spPr bwMode="auto">
              <a:xfrm>
                <a:off x="1050" y="1918"/>
                <a:ext cx="51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GB" altLang="en-US" sz="1400" b="1">
                    <a:latin typeface="Arial" panose="020B0604020202020204" pitchFamily="34" charset="0"/>
                    <a:cs typeface="Arial" panose="020B0604020202020204" pitchFamily="34" charset="0"/>
                  </a:rPr>
                  <a:t>Iceberg</a:t>
                </a:r>
              </a:p>
            </p:txBody>
          </p:sp>
        </p:grpSp>
      </p:grpSp>
      <p:grpSp>
        <p:nvGrpSpPr>
          <p:cNvPr id="16387" name="Group 25"/>
          <p:cNvGrpSpPr>
            <a:grpSpLocks/>
          </p:cNvGrpSpPr>
          <p:nvPr/>
        </p:nvGrpSpPr>
        <p:grpSpPr bwMode="auto">
          <a:xfrm>
            <a:off x="4733925" y="2971800"/>
            <a:ext cx="4267200" cy="533400"/>
            <a:chOff x="2022" y="1872"/>
            <a:chExt cx="2688" cy="336"/>
          </a:xfrm>
        </p:grpSpPr>
        <p:sp>
          <p:nvSpPr>
            <p:cNvPr id="16407" name="Rectangle 26"/>
            <p:cNvSpPr>
              <a:spLocks noChangeArrowheads="1"/>
            </p:cNvSpPr>
            <p:nvPr/>
          </p:nvSpPr>
          <p:spPr bwMode="auto">
            <a:xfrm>
              <a:off x="3702" y="1872"/>
              <a:ext cx="1008" cy="336"/>
            </a:xfrm>
            <a:prstGeom prst="rect">
              <a:avLst/>
            </a:prstGeom>
            <a:solidFill>
              <a:srgbClr val="66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GB" altLang="en-US">
                  <a:latin typeface="Arial" panose="020B0604020202020204" pitchFamily="34" charset="0"/>
                  <a:cs typeface="Arial" panose="020B0604020202020204" pitchFamily="34" charset="0"/>
                </a:rPr>
                <a:t>Effect</a:t>
              </a:r>
            </a:p>
          </p:txBody>
        </p:sp>
        <p:sp>
          <p:nvSpPr>
            <p:cNvPr id="16408" name="Line 27"/>
            <p:cNvSpPr>
              <a:spLocks noChangeShapeType="1"/>
            </p:cNvSpPr>
            <p:nvPr/>
          </p:nvSpPr>
          <p:spPr bwMode="auto">
            <a:xfrm flipH="1">
              <a:off x="2694" y="2208"/>
              <a:ext cx="1008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9" name="Line 28"/>
            <p:cNvSpPr>
              <a:spLocks noChangeShapeType="1"/>
            </p:cNvSpPr>
            <p:nvPr/>
          </p:nvSpPr>
          <p:spPr bwMode="auto">
            <a:xfrm flipH="1">
              <a:off x="2022" y="1872"/>
              <a:ext cx="1680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388" name="Rectangle 29"/>
          <p:cNvSpPr>
            <a:spLocks noChangeArrowheads="1"/>
          </p:cNvSpPr>
          <p:nvPr/>
        </p:nvSpPr>
        <p:spPr bwMode="auto">
          <a:xfrm>
            <a:off x="3362325" y="5867400"/>
            <a:ext cx="5638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GB" altLang="en-US" sz="1400" b="1">
                <a:latin typeface="Arial" panose="020B0604020202020204" pitchFamily="34" charset="0"/>
                <a:cs typeface="Arial" panose="020B0604020202020204" pitchFamily="34" charset="0"/>
              </a:rPr>
              <a:t>Problem Recognition Examines the </a:t>
            </a:r>
            <a:r>
              <a:rPr lang="en-GB" altLang="en-US" sz="1400" b="1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EFFECT</a:t>
            </a:r>
            <a:r>
              <a:rPr lang="en-GB" altLang="en-US" sz="1400" b="1">
                <a:latin typeface="Arial" panose="020B0604020202020204" pitchFamily="34" charset="0"/>
                <a:cs typeface="Arial" panose="020B0604020202020204" pitchFamily="34" charset="0"/>
              </a:rPr>
              <a:t> not the </a:t>
            </a:r>
            <a:r>
              <a:rPr lang="en-GB" altLang="en-US" sz="1400" b="1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CAUSE</a:t>
            </a:r>
            <a:endParaRPr lang="en-GB" alt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389" name="Group 30"/>
          <p:cNvGrpSpPr>
            <a:grpSpLocks/>
          </p:cNvGrpSpPr>
          <p:nvPr/>
        </p:nvGrpSpPr>
        <p:grpSpPr bwMode="auto">
          <a:xfrm>
            <a:off x="5267325" y="3900488"/>
            <a:ext cx="1600200" cy="304800"/>
            <a:chOff x="2358" y="2457"/>
            <a:chExt cx="1008" cy="192"/>
          </a:xfrm>
        </p:grpSpPr>
        <p:sp>
          <p:nvSpPr>
            <p:cNvPr id="16405" name="Line 31"/>
            <p:cNvSpPr>
              <a:spLocks noChangeShapeType="1"/>
            </p:cNvSpPr>
            <p:nvPr/>
          </p:nvSpPr>
          <p:spPr bwMode="auto">
            <a:xfrm flipH="1">
              <a:off x="2358" y="2544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6" name="Text Box 32"/>
            <p:cNvSpPr txBox="1">
              <a:spLocks noChangeArrowheads="1"/>
            </p:cNvSpPr>
            <p:nvPr/>
          </p:nvSpPr>
          <p:spPr bwMode="auto">
            <a:xfrm>
              <a:off x="2775" y="2457"/>
              <a:ext cx="59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GB" altLang="en-US" sz="1400" b="1">
                  <a:latin typeface="Comic Sans MS" panose="030F0702030302020204" pitchFamily="66" charset="0"/>
                  <a:cs typeface="Arial" panose="020B0604020202020204" pitchFamily="34" charset="0"/>
                </a:rPr>
                <a:t>Problems</a:t>
              </a:r>
            </a:p>
          </p:txBody>
        </p:sp>
      </p:grpSp>
      <p:grpSp>
        <p:nvGrpSpPr>
          <p:cNvPr id="16390" name="Group 33"/>
          <p:cNvGrpSpPr>
            <a:grpSpLocks/>
          </p:cNvGrpSpPr>
          <p:nvPr/>
        </p:nvGrpSpPr>
        <p:grpSpPr bwMode="auto">
          <a:xfrm>
            <a:off x="5343526" y="4724401"/>
            <a:ext cx="1539875" cy="523875"/>
            <a:chOff x="2406" y="2976"/>
            <a:chExt cx="970" cy="330"/>
          </a:xfrm>
        </p:grpSpPr>
        <p:sp>
          <p:nvSpPr>
            <p:cNvPr id="16403" name="Line 34"/>
            <p:cNvSpPr>
              <a:spLocks noChangeShapeType="1"/>
            </p:cNvSpPr>
            <p:nvPr/>
          </p:nvSpPr>
          <p:spPr bwMode="auto">
            <a:xfrm flipH="1">
              <a:off x="2406" y="3120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4" name="Text Box 35"/>
            <p:cNvSpPr txBox="1">
              <a:spLocks noChangeArrowheads="1"/>
            </p:cNvSpPr>
            <p:nvPr/>
          </p:nvSpPr>
          <p:spPr bwMode="auto">
            <a:xfrm>
              <a:off x="2772" y="2976"/>
              <a:ext cx="60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GB" altLang="en-US" sz="1400" b="1">
                  <a:latin typeface="Comic Sans MS" panose="030F0702030302020204" pitchFamily="66" charset="0"/>
                  <a:cs typeface="Arial" panose="020B0604020202020204" pitchFamily="34" charset="0"/>
                </a:rPr>
                <a:t>The Real</a:t>
              </a:r>
            </a:p>
            <a:p>
              <a:pPr algn="ctr" eaLnBrk="1" hangingPunct="1"/>
              <a:r>
                <a:rPr lang="en-GB" altLang="en-US" sz="1400" b="1">
                  <a:latin typeface="Comic Sans MS" panose="030F0702030302020204" pitchFamily="66" charset="0"/>
                  <a:cs typeface="Arial" panose="020B0604020202020204" pitchFamily="34" charset="0"/>
                </a:rPr>
                <a:t>Problem</a:t>
              </a:r>
            </a:p>
          </p:txBody>
        </p:sp>
      </p:grpSp>
      <p:grpSp>
        <p:nvGrpSpPr>
          <p:cNvPr id="16391" name="Group 36"/>
          <p:cNvGrpSpPr>
            <a:grpSpLocks/>
          </p:cNvGrpSpPr>
          <p:nvPr/>
        </p:nvGrpSpPr>
        <p:grpSpPr bwMode="auto">
          <a:xfrm>
            <a:off x="4962525" y="3048000"/>
            <a:ext cx="1347788" cy="304800"/>
            <a:chOff x="2166" y="1920"/>
            <a:chExt cx="849" cy="192"/>
          </a:xfrm>
        </p:grpSpPr>
        <p:sp>
          <p:nvSpPr>
            <p:cNvPr id="16401" name="Line 37"/>
            <p:cNvSpPr>
              <a:spLocks noChangeShapeType="1"/>
            </p:cNvSpPr>
            <p:nvPr/>
          </p:nvSpPr>
          <p:spPr bwMode="auto">
            <a:xfrm flipH="1">
              <a:off x="2166" y="2016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2" name="Text Box 38"/>
            <p:cNvSpPr txBox="1">
              <a:spLocks noChangeArrowheads="1"/>
            </p:cNvSpPr>
            <p:nvPr/>
          </p:nvSpPr>
          <p:spPr bwMode="auto">
            <a:xfrm>
              <a:off x="2358" y="1920"/>
              <a:ext cx="65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GB" altLang="en-US" sz="1400" b="1">
                  <a:latin typeface="Comic Sans MS" panose="030F0702030302020204" pitchFamily="66" charset="0"/>
                  <a:cs typeface="Arial" panose="020B0604020202020204" pitchFamily="34" charset="0"/>
                </a:rPr>
                <a:t>Symptoms</a:t>
              </a:r>
            </a:p>
          </p:txBody>
        </p:sp>
      </p:grpSp>
      <p:grpSp>
        <p:nvGrpSpPr>
          <p:cNvPr id="16392" name="Group 39"/>
          <p:cNvGrpSpPr>
            <a:grpSpLocks/>
          </p:cNvGrpSpPr>
          <p:nvPr/>
        </p:nvGrpSpPr>
        <p:grpSpPr bwMode="auto">
          <a:xfrm>
            <a:off x="5267325" y="3505200"/>
            <a:ext cx="3733800" cy="1828800"/>
            <a:chOff x="2358" y="2208"/>
            <a:chExt cx="2352" cy="1152"/>
          </a:xfrm>
        </p:grpSpPr>
        <p:sp>
          <p:nvSpPr>
            <p:cNvPr id="16397" name="Line 40"/>
            <p:cNvSpPr>
              <a:spLocks noChangeShapeType="1"/>
            </p:cNvSpPr>
            <p:nvPr/>
          </p:nvSpPr>
          <p:spPr bwMode="auto">
            <a:xfrm flipH="1">
              <a:off x="2358" y="3360"/>
              <a:ext cx="1344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398" name="Group 41"/>
            <p:cNvGrpSpPr>
              <a:grpSpLocks/>
            </p:cNvGrpSpPr>
            <p:nvPr/>
          </p:nvGrpSpPr>
          <p:grpSpPr bwMode="auto">
            <a:xfrm>
              <a:off x="3702" y="2208"/>
              <a:ext cx="1008" cy="1152"/>
              <a:chOff x="3702" y="2208"/>
              <a:chExt cx="1008" cy="1152"/>
            </a:xfrm>
          </p:grpSpPr>
          <p:sp>
            <p:nvSpPr>
              <p:cNvPr id="16399" name="Rectangle 42"/>
              <p:cNvSpPr>
                <a:spLocks noChangeArrowheads="1"/>
              </p:cNvSpPr>
              <p:nvPr/>
            </p:nvSpPr>
            <p:spPr bwMode="auto">
              <a:xfrm>
                <a:off x="3702" y="2208"/>
                <a:ext cx="1008" cy="1152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GB" altLang="en-US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Cause</a:t>
                </a:r>
              </a:p>
            </p:txBody>
          </p:sp>
          <p:sp>
            <p:nvSpPr>
              <p:cNvPr id="16400" name="Line 43"/>
              <p:cNvSpPr>
                <a:spLocks noChangeShapeType="1"/>
              </p:cNvSpPr>
              <p:nvPr/>
            </p:nvSpPr>
            <p:spPr bwMode="auto">
              <a:xfrm>
                <a:off x="3702" y="2208"/>
                <a:ext cx="100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6393" name="Group 44"/>
          <p:cNvGrpSpPr>
            <a:grpSpLocks/>
          </p:cNvGrpSpPr>
          <p:nvPr/>
        </p:nvGrpSpPr>
        <p:grpSpPr bwMode="auto">
          <a:xfrm>
            <a:off x="3355975" y="1752600"/>
            <a:ext cx="1149350" cy="1219200"/>
            <a:chOff x="1154" y="1104"/>
            <a:chExt cx="724" cy="768"/>
          </a:xfrm>
        </p:grpSpPr>
        <p:graphicFrame>
          <p:nvGraphicFramePr>
            <p:cNvPr id="16395" name="Object 45"/>
            <p:cNvGraphicFramePr>
              <a:graphicFrameLocks noChangeAspect="1"/>
            </p:cNvGraphicFramePr>
            <p:nvPr/>
          </p:nvGraphicFramePr>
          <p:xfrm>
            <a:off x="1154" y="1104"/>
            <a:ext cx="580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4" name="Clip" r:id="rId3" imgW="638175" imgH="396875" progId="MS_ClipArt_Gallery.2">
                    <p:embed/>
                  </p:oleObj>
                </mc:Choice>
                <mc:Fallback>
                  <p:oleObj name="Clip" r:id="rId3" imgW="638175" imgH="396875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4" y="1104"/>
                          <a:ext cx="580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6" name="Line 46"/>
            <p:cNvSpPr>
              <a:spLocks noChangeShapeType="1"/>
            </p:cNvSpPr>
            <p:nvPr/>
          </p:nvSpPr>
          <p:spPr bwMode="auto">
            <a:xfrm>
              <a:off x="1542" y="1488"/>
              <a:ext cx="336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394" name="Text Box 5"/>
          <p:cNvSpPr txBox="1">
            <a:spLocks noChangeArrowheads="1"/>
          </p:cNvSpPr>
          <p:nvPr/>
        </p:nvSpPr>
        <p:spPr bwMode="auto">
          <a:xfrm>
            <a:off x="3017839" y="403226"/>
            <a:ext cx="649763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2800" b="1">
                <a:latin typeface="Times" panose="02020603050405020304" pitchFamily="18" charset="0"/>
              </a:rPr>
              <a:t>3 C’s – Concern, Cause, Countermeasure</a:t>
            </a:r>
          </a:p>
        </p:txBody>
      </p:sp>
    </p:spTree>
    <p:extLst>
      <p:ext uri="{BB962C8B-B14F-4D97-AF65-F5344CB8AC3E}">
        <p14:creationId xmlns:p14="http://schemas.microsoft.com/office/powerpoint/2010/main" val="2753635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5"/>
          <p:cNvSpPr>
            <a:spLocks noGrp="1"/>
          </p:cNvSpPr>
          <p:nvPr>
            <p:ph idx="1"/>
          </p:nvPr>
        </p:nvSpPr>
        <p:spPr>
          <a:xfrm>
            <a:off x="2667000" y="1809750"/>
            <a:ext cx="7086600" cy="4114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1600" b="1" dirty="0"/>
              <a:t>  5 WHYs</a:t>
            </a:r>
          </a:p>
          <a:p>
            <a:pPr>
              <a:defRPr/>
            </a:pPr>
            <a:r>
              <a:rPr lang="en-US" sz="1600" b="1" dirty="0"/>
              <a:t>Why are you getting sick?</a:t>
            </a:r>
          </a:p>
          <a:p>
            <a:pPr lvl="1">
              <a:defRPr/>
            </a:pPr>
            <a:r>
              <a:rPr lang="en-US" sz="1200" b="1" dirty="0"/>
              <a:t>I am getting a cold</a:t>
            </a:r>
          </a:p>
          <a:p>
            <a:pPr lvl="1">
              <a:defRPr/>
            </a:pPr>
            <a:r>
              <a:rPr lang="en-US" sz="1200" b="1" dirty="0"/>
              <a:t>I am getting a sinus infection</a:t>
            </a:r>
          </a:p>
          <a:p>
            <a:pPr>
              <a:defRPr/>
            </a:pPr>
            <a:r>
              <a:rPr lang="en-US" sz="1600" b="1" dirty="0"/>
              <a:t>Why are you getting a cold and/or sinus infection?</a:t>
            </a:r>
          </a:p>
          <a:p>
            <a:pPr lvl="1">
              <a:defRPr/>
            </a:pPr>
            <a:r>
              <a:rPr lang="en-US" sz="1200" b="1" dirty="0"/>
              <a:t>I was exposed to a cold virus</a:t>
            </a:r>
          </a:p>
          <a:p>
            <a:pPr lvl="1">
              <a:defRPr/>
            </a:pPr>
            <a:r>
              <a:rPr lang="en-US" sz="1200" b="1" dirty="0"/>
              <a:t>My sinuses over secreted phlegm</a:t>
            </a:r>
          </a:p>
          <a:p>
            <a:pPr>
              <a:defRPr/>
            </a:pPr>
            <a:r>
              <a:rPr lang="en-US" sz="1600" b="1" dirty="0"/>
              <a:t>Why your sinuses over secreted phlegm?</a:t>
            </a:r>
          </a:p>
          <a:p>
            <a:pPr lvl="1">
              <a:defRPr/>
            </a:pPr>
            <a:r>
              <a:rPr lang="en-US" sz="1200" b="1" dirty="0"/>
              <a:t>Allergy reaction</a:t>
            </a:r>
          </a:p>
          <a:p>
            <a:pPr>
              <a:defRPr/>
            </a:pPr>
            <a:r>
              <a:rPr lang="en-US" sz="1600" b="1" dirty="0"/>
              <a:t>Why are you having allergy reactions?</a:t>
            </a:r>
          </a:p>
          <a:p>
            <a:pPr lvl="1">
              <a:defRPr/>
            </a:pPr>
            <a:r>
              <a:rPr lang="en-US" sz="1200" b="1" dirty="0"/>
              <a:t>I am being exposed to allergens</a:t>
            </a:r>
          </a:p>
          <a:p>
            <a:pPr>
              <a:defRPr/>
            </a:pPr>
            <a:r>
              <a:rPr lang="en-US" sz="1600" b="1" dirty="0"/>
              <a:t>Why are you being exposed to allergens?</a:t>
            </a:r>
          </a:p>
          <a:p>
            <a:pPr lvl="1">
              <a:defRPr/>
            </a:pPr>
            <a:r>
              <a:rPr lang="en-US" sz="1200" b="1" dirty="0"/>
              <a:t>I like the outdoors</a:t>
            </a:r>
          </a:p>
          <a:p>
            <a:pPr lvl="1">
              <a:defRPr/>
            </a:pPr>
            <a:endParaRPr lang="en-US" sz="1200" b="1" dirty="0"/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Brainstorming</a:t>
            </a:r>
          </a:p>
        </p:txBody>
      </p:sp>
    </p:spTree>
    <p:extLst>
      <p:ext uri="{BB962C8B-B14F-4D97-AF65-F5344CB8AC3E}">
        <p14:creationId xmlns:p14="http://schemas.microsoft.com/office/powerpoint/2010/main" val="2219339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738" y="1828800"/>
            <a:ext cx="5402262" cy="422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Text Box 5"/>
          <p:cNvSpPr txBox="1">
            <a:spLocks noChangeArrowheads="1"/>
          </p:cNvSpPr>
          <p:nvPr/>
        </p:nvSpPr>
        <p:spPr bwMode="auto">
          <a:xfrm>
            <a:off x="3017839" y="403226"/>
            <a:ext cx="649763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2800" b="1">
                <a:latin typeface="Times" panose="02020603050405020304" pitchFamily="18" charset="0"/>
              </a:rPr>
              <a:t>3 C’s – Concern, Cause, Countermeasure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667001" y="1809750"/>
            <a:ext cx="2005013" cy="4114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1600" b="1" dirty="0"/>
              <a:t>   BRAINSTORM</a:t>
            </a:r>
          </a:p>
          <a:p>
            <a:pPr>
              <a:defRPr/>
            </a:pPr>
            <a:r>
              <a:rPr lang="en-US" sz="1600" b="1" dirty="0"/>
              <a:t>Cold</a:t>
            </a:r>
          </a:p>
          <a:p>
            <a:pPr>
              <a:defRPr/>
            </a:pPr>
            <a:r>
              <a:rPr lang="en-US" sz="1600" b="1" dirty="0"/>
              <a:t>Sinus Infection</a:t>
            </a:r>
          </a:p>
          <a:p>
            <a:pPr>
              <a:defRPr/>
            </a:pPr>
            <a:r>
              <a:rPr lang="en-US" sz="1600" b="1" dirty="0"/>
              <a:t>Allergies</a:t>
            </a:r>
          </a:p>
          <a:p>
            <a:pPr marL="0" indent="0">
              <a:buNone/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</p:txBody>
      </p:sp>
      <p:sp>
        <p:nvSpPr>
          <p:cNvPr id="18437" name="TextBox 6"/>
          <p:cNvSpPr txBox="1">
            <a:spLocks noChangeArrowheads="1"/>
          </p:cNvSpPr>
          <p:nvPr/>
        </p:nvSpPr>
        <p:spPr bwMode="auto">
          <a:xfrm>
            <a:off x="4960938" y="2254251"/>
            <a:ext cx="10588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/>
              <a:t>Getting sick </a:t>
            </a:r>
            <a:endParaRPr lang="en-US" altLang="en-US"/>
          </a:p>
        </p:txBody>
      </p:sp>
      <p:sp>
        <p:nvSpPr>
          <p:cNvPr id="18438" name="TextBox 7"/>
          <p:cNvSpPr txBox="1">
            <a:spLocks noChangeArrowheads="1"/>
          </p:cNvSpPr>
          <p:nvPr/>
        </p:nvSpPr>
        <p:spPr bwMode="auto">
          <a:xfrm>
            <a:off x="6267451" y="2362200"/>
            <a:ext cx="633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/>
              <a:t>Cold</a:t>
            </a:r>
            <a:endParaRPr lang="en-US" altLang="en-US"/>
          </a:p>
        </p:txBody>
      </p:sp>
      <p:sp>
        <p:nvSpPr>
          <p:cNvPr id="18439" name="TextBox 8"/>
          <p:cNvSpPr txBox="1">
            <a:spLocks noChangeArrowheads="1"/>
          </p:cNvSpPr>
          <p:nvPr/>
        </p:nvSpPr>
        <p:spPr bwMode="auto">
          <a:xfrm>
            <a:off x="6267450" y="3048001"/>
            <a:ext cx="10477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/>
              <a:t>Sinus infection</a:t>
            </a:r>
            <a:endParaRPr lang="en-US" altLang="en-US"/>
          </a:p>
        </p:txBody>
      </p:sp>
      <p:sp>
        <p:nvSpPr>
          <p:cNvPr id="18440" name="TextBox 9"/>
          <p:cNvSpPr txBox="1">
            <a:spLocks noChangeArrowheads="1"/>
          </p:cNvSpPr>
          <p:nvPr/>
        </p:nvSpPr>
        <p:spPr bwMode="auto">
          <a:xfrm>
            <a:off x="6267450" y="4572000"/>
            <a:ext cx="1047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/>
              <a:t>Allergies</a:t>
            </a:r>
            <a:endParaRPr lang="en-US" altLang="en-US"/>
          </a:p>
        </p:txBody>
      </p:sp>
      <p:sp>
        <p:nvSpPr>
          <p:cNvPr id="18441" name="TextBox 11"/>
          <p:cNvSpPr txBox="1">
            <a:spLocks noChangeArrowheads="1"/>
          </p:cNvSpPr>
          <p:nvPr/>
        </p:nvSpPr>
        <p:spPr bwMode="auto">
          <a:xfrm>
            <a:off x="7385050" y="2254250"/>
            <a:ext cx="19891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/>
              <a:t>Take cold medicine</a:t>
            </a:r>
            <a:endParaRPr lang="en-US" altLang="en-US"/>
          </a:p>
        </p:txBody>
      </p:sp>
      <p:sp>
        <p:nvSpPr>
          <p:cNvPr id="18442" name="TextBox 12"/>
          <p:cNvSpPr txBox="1">
            <a:spLocks noChangeArrowheads="1"/>
          </p:cNvSpPr>
          <p:nvPr/>
        </p:nvSpPr>
        <p:spPr bwMode="auto">
          <a:xfrm>
            <a:off x="7385051" y="3067050"/>
            <a:ext cx="16494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/>
              <a:t>Take antibiotics</a:t>
            </a:r>
            <a:endParaRPr lang="en-US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586663" y="4572000"/>
            <a:ext cx="2614612" cy="12001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en-US" dirty="0"/>
              <a:t>Take antihistamine</a:t>
            </a:r>
          </a:p>
          <a:p>
            <a:pPr marL="342900" indent="-342900">
              <a:buFontTx/>
              <a:buChar char="-"/>
              <a:defRPr/>
            </a:pPr>
            <a:r>
              <a:rPr lang="en-US" dirty="0"/>
              <a:t>Immune-therapy shots</a:t>
            </a:r>
          </a:p>
          <a:p>
            <a:pPr marL="342900" indent="-342900">
              <a:buFontTx/>
              <a:buChar char="-"/>
              <a:defRPr/>
            </a:pPr>
            <a:r>
              <a:rPr lang="en-US" dirty="0"/>
              <a:t>Prevent exposure to</a:t>
            </a:r>
          </a:p>
          <a:p>
            <a:pPr>
              <a:defRPr/>
            </a:pPr>
            <a:r>
              <a:rPr lang="en-US" dirty="0"/>
              <a:t>      allergens</a:t>
            </a:r>
          </a:p>
        </p:txBody>
      </p:sp>
    </p:spTree>
    <p:extLst>
      <p:ext uri="{BB962C8B-B14F-4D97-AF65-F5344CB8AC3E}">
        <p14:creationId xmlns:p14="http://schemas.microsoft.com/office/powerpoint/2010/main" val="1673385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2"/>
          <p:cNvGrpSpPr>
            <a:grpSpLocks/>
          </p:cNvGrpSpPr>
          <p:nvPr/>
        </p:nvGrpSpPr>
        <p:grpSpPr bwMode="auto">
          <a:xfrm>
            <a:off x="4778375" y="2178050"/>
            <a:ext cx="3817938" cy="3754438"/>
            <a:chOff x="1663" y="1220"/>
            <a:chExt cx="2405" cy="2365"/>
          </a:xfrm>
        </p:grpSpPr>
        <p:sp>
          <p:nvSpPr>
            <p:cNvPr id="19464" name="Freeform 3"/>
            <p:cNvSpPr>
              <a:spLocks/>
            </p:cNvSpPr>
            <p:nvPr/>
          </p:nvSpPr>
          <p:spPr bwMode="auto">
            <a:xfrm>
              <a:off x="1663" y="2451"/>
              <a:ext cx="1154" cy="1123"/>
            </a:xfrm>
            <a:custGeom>
              <a:avLst/>
              <a:gdLst>
                <a:gd name="T0" fmla="*/ 1133 w 1154"/>
                <a:gd name="T1" fmla="*/ 1121 h 1123"/>
                <a:gd name="T2" fmla="*/ 1132 w 1154"/>
                <a:gd name="T3" fmla="*/ 927 h 1123"/>
                <a:gd name="T4" fmla="*/ 1100 w 1154"/>
                <a:gd name="T5" fmla="*/ 924 h 1123"/>
                <a:gd name="T6" fmla="*/ 1061 w 1154"/>
                <a:gd name="T7" fmla="*/ 919 h 1123"/>
                <a:gd name="T8" fmla="*/ 1025 w 1154"/>
                <a:gd name="T9" fmla="*/ 913 h 1123"/>
                <a:gd name="T10" fmla="*/ 989 w 1154"/>
                <a:gd name="T11" fmla="*/ 909 h 1123"/>
                <a:gd name="T12" fmla="*/ 953 w 1154"/>
                <a:gd name="T13" fmla="*/ 901 h 1123"/>
                <a:gd name="T14" fmla="*/ 915 w 1154"/>
                <a:gd name="T15" fmla="*/ 890 h 1123"/>
                <a:gd name="T16" fmla="*/ 889 w 1154"/>
                <a:gd name="T17" fmla="*/ 879 h 1123"/>
                <a:gd name="T18" fmla="*/ 856 w 1154"/>
                <a:gd name="T19" fmla="*/ 868 h 1123"/>
                <a:gd name="T20" fmla="*/ 821 w 1154"/>
                <a:gd name="T21" fmla="*/ 854 h 1123"/>
                <a:gd name="T22" fmla="*/ 797 w 1154"/>
                <a:gd name="T23" fmla="*/ 845 h 1123"/>
                <a:gd name="T24" fmla="*/ 758 w 1154"/>
                <a:gd name="T25" fmla="*/ 827 h 1123"/>
                <a:gd name="T26" fmla="*/ 713 w 1154"/>
                <a:gd name="T27" fmla="*/ 805 h 1123"/>
                <a:gd name="T28" fmla="*/ 670 w 1154"/>
                <a:gd name="T29" fmla="*/ 782 h 1123"/>
                <a:gd name="T30" fmla="*/ 629 w 1154"/>
                <a:gd name="T31" fmla="*/ 756 h 1123"/>
                <a:gd name="T32" fmla="*/ 591 w 1154"/>
                <a:gd name="T33" fmla="*/ 726 h 1123"/>
                <a:gd name="T34" fmla="*/ 548 w 1154"/>
                <a:gd name="T35" fmla="*/ 691 h 1123"/>
                <a:gd name="T36" fmla="*/ 510 w 1154"/>
                <a:gd name="T37" fmla="*/ 654 h 1123"/>
                <a:gd name="T38" fmla="*/ 470 w 1154"/>
                <a:gd name="T39" fmla="*/ 613 h 1123"/>
                <a:gd name="T40" fmla="*/ 436 w 1154"/>
                <a:gd name="T41" fmla="*/ 573 h 1123"/>
                <a:gd name="T42" fmla="*/ 405 w 1154"/>
                <a:gd name="T43" fmla="*/ 534 h 1123"/>
                <a:gd name="T44" fmla="*/ 380 w 1154"/>
                <a:gd name="T45" fmla="*/ 494 h 1123"/>
                <a:gd name="T46" fmla="*/ 353 w 1154"/>
                <a:gd name="T47" fmla="*/ 451 h 1123"/>
                <a:gd name="T48" fmla="*/ 327 w 1154"/>
                <a:gd name="T49" fmla="*/ 403 h 1123"/>
                <a:gd name="T50" fmla="*/ 301 w 1154"/>
                <a:gd name="T51" fmla="*/ 354 h 1123"/>
                <a:gd name="T52" fmla="*/ 280 w 1154"/>
                <a:gd name="T53" fmla="*/ 303 h 1123"/>
                <a:gd name="T54" fmla="*/ 262 w 1154"/>
                <a:gd name="T55" fmla="*/ 245 h 1123"/>
                <a:gd name="T56" fmla="*/ 247 w 1154"/>
                <a:gd name="T57" fmla="*/ 192 h 1123"/>
                <a:gd name="T58" fmla="*/ 105 w 1154"/>
                <a:gd name="T59" fmla="*/ 0 h 1123"/>
                <a:gd name="T60" fmla="*/ 62 w 1154"/>
                <a:gd name="T61" fmla="*/ 240 h 1123"/>
                <a:gd name="T62" fmla="*/ 80 w 1154"/>
                <a:gd name="T63" fmla="*/ 306 h 1123"/>
                <a:gd name="T64" fmla="*/ 101 w 1154"/>
                <a:gd name="T65" fmla="*/ 364 h 1123"/>
                <a:gd name="T66" fmla="*/ 121 w 1154"/>
                <a:gd name="T67" fmla="*/ 414 h 1123"/>
                <a:gd name="T68" fmla="*/ 144 w 1154"/>
                <a:gd name="T69" fmla="*/ 466 h 1123"/>
                <a:gd name="T70" fmla="*/ 166 w 1154"/>
                <a:gd name="T71" fmla="*/ 513 h 1123"/>
                <a:gd name="T72" fmla="*/ 197 w 1154"/>
                <a:gd name="T73" fmla="*/ 567 h 1123"/>
                <a:gd name="T74" fmla="*/ 227 w 1154"/>
                <a:gd name="T75" fmla="*/ 611 h 1123"/>
                <a:gd name="T76" fmla="*/ 261 w 1154"/>
                <a:gd name="T77" fmla="*/ 660 h 1123"/>
                <a:gd name="T78" fmla="*/ 295 w 1154"/>
                <a:gd name="T79" fmla="*/ 703 h 1123"/>
                <a:gd name="T80" fmla="*/ 334 w 1154"/>
                <a:gd name="T81" fmla="*/ 746 h 1123"/>
                <a:gd name="T82" fmla="*/ 371 w 1154"/>
                <a:gd name="T83" fmla="*/ 785 h 1123"/>
                <a:gd name="T84" fmla="*/ 407 w 1154"/>
                <a:gd name="T85" fmla="*/ 820 h 1123"/>
                <a:gd name="T86" fmla="*/ 448 w 1154"/>
                <a:gd name="T87" fmla="*/ 857 h 1123"/>
                <a:gd name="T88" fmla="*/ 490 w 1154"/>
                <a:gd name="T89" fmla="*/ 889 h 1123"/>
                <a:gd name="T90" fmla="*/ 535 w 1154"/>
                <a:gd name="T91" fmla="*/ 920 h 1123"/>
                <a:gd name="T92" fmla="*/ 574 w 1154"/>
                <a:gd name="T93" fmla="*/ 947 h 1123"/>
                <a:gd name="T94" fmla="*/ 623 w 1154"/>
                <a:gd name="T95" fmla="*/ 974 h 1123"/>
                <a:gd name="T96" fmla="*/ 667 w 1154"/>
                <a:gd name="T97" fmla="*/ 998 h 1123"/>
                <a:gd name="T98" fmla="*/ 717 w 1154"/>
                <a:gd name="T99" fmla="*/ 1020 h 1123"/>
                <a:gd name="T100" fmla="*/ 762 w 1154"/>
                <a:gd name="T101" fmla="*/ 1042 h 1123"/>
                <a:gd name="T102" fmla="*/ 810 w 1154"/>
                <a:gd name="T103" fmla="*/ 1059 h 1123"/>
                <a:gd name="T104" fmla="*/ 849 w 1154"/>
                <a:gd name="T105" fmla="*/ 1073 h 1123"/>
                <a:gd name="T106" fmla="*/ 875 w 1154"/>
                <a:gd name="T107" fmla="*/ 1082 h 1123"/>
                <a:gd name="T108" fmla="*/ 897 w 1154"/>
                <a:gd name="T109" fmla="*/ 1087 h 1123"/>
                <a:gd name="T110" fmla="*/ 927 w 1154"/>
                <a:gd name="T111" fmla="*/ 1092 h 1123"/>
                <a:gd name="T112" fmla="*/ 956 w 1154"/>
                <a:gd name="T113" fmla="*/ 1098 h 1123"/>
                <a:gd name="T114" fmla="*/ 985 w 1154"/>
                <a:gd name="T115" fmla="*/ 1104 h 1123"/>
                <a:gd name="T116" fmla="*/ 1016 w 1154"/>
                <a:gd name="T117" fmla="*/ 1112 h 1123"/>
                <a:gd name="T118" fmla="*/ 1041 w 1154"/>
                <a:gd name="T119" fmla="*/ 1114 h 1123"/>
                <a:gd name="T120" fmla="*/ 1071 w 1154"/>
                <a:gd name="T121" fmla="*/ 1117 h 1123"/>
                <a:gd name="T122" fmla="*/ 1098 w 1154"/>
                <a:gd name="T123" fmla="*/ 1119 h 112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154" h="1123">
                  <a:moveTo>
                    <a:pt x="1113" y="1122"/>
                  </a:moveTo>
                  <a:lnTo>
                    <a:pt x="1133" y="1121"/>
                  </a:lnTo>
                  <a:lnTo>
                    <a:pt x="1153" y="929"/>
                  </a:lnTo>
                  <a:lnTo>
                    <a:pt x="1132" y="927"/>
                  </a:lnTo>
                  <a:lnTo>
                    <a:pt x="1116" y="925"/>
                  </a:lnTo>
                  <a:lnTo>
                    <a:pt x="1100" y="924"/>
                  </a:lnTo>
                  <a:lnTo>
                    <a:pt x="1080" y="921"/>
                  </a:lnTo>
                  <a:lnTo>
                    <a:pt x="1061" y="919"/>
                  </a:lnTo>
                  <a:lnTo>
                    <a:pt x="1040" y="917"/>
                  </a:lnTo>
                  <a:lnTo>
                    <a:pt x="1025" y="913"/>
                  </a:lnTo>
                  <a:lnTo>
                    <a:pt x="1005" y="911"/>
                  </a:lnTo>
                  <a:lnTo>
                    <a:pt x="989" y="909"/>
                  </a:lnTo>
                  <a:lnTo>
                    <a:pt x="970" y="903"/>
                  </a:lnTo>
                  <a:lnTo>
                    <a:pt x="953" y="901"/>
                  </a:lnTo>
                  <a:lnTo>
                    <a:pt x="935" y="893"/>
                  </a:lnTo>
                  <a:lnTo>
                    <a:pt x="915" y="890"/>
                  </a:lnTo>
                  <a:lnTo>
                    <a:pt x="902" y="886"/>
                  </a:lnTo>
                  <a:lnTo>
                    <a:pt x="889" y="879"/>
                  </a:lnTo>
                  <a:lnTo>
                    <a:pt x="871" y="875"/>
                  </a:lnTo>
                  <a:lnTo>
                    <a:pt x="856" y="868"/>
                  </a:lnTo>
                  <a:lnTo>
                    <a:pt x="837" y="862"/>
                  </a:lnTo>
                  <a:lnTo>
                    <a:pt x="821" y="854"/>
                  </a:lnTo>
                  <a:lnTo>
                    <a:pt x="811" y="851"/>
                  </a:lnTo>
                  <a:lnTo>
                    <a:pt x="797" y="845"/>
                  </a:lnTo>
                  <a:lnTo>
                    <a:pt x="776" y="837"/>
                  </a:lnTo>
                  <a:lnTo>
                    <a:pt x="758" y="827"/>
                  </a:lnTo>
                  <a:lnTo>
                    <a:pt x="736" y="816"/>
                  </a:lnTo>
                  <a:lnTo>
                    <a:pt x="713" y="805"/>
                  </a:lnTo>
                  <a:lnTo>
                    <a:pt x="691" y="794"/>
                  </a:lnTo>
                  <a:lnTo>
                    <a:pt x="670" y="782"/>
                  </a:lnTo>
                  <a:lnTo>
                    <a:pt x="648" y="768"/>
                  </a:lnTo>
                  <a:lnTo>
                    <a:pt x="629" y="756"/>
                  </a:lnTo>
                  <a:lnTo>
                    <a:pt x="612" y="741"/>
                  </a:lnTo>
                  <a:lnTo>
                    <a:pt x="591" y="726"/>
                  </a:lnTo>
                  <a:lnTo>
                    <a:pt x="571" y="709"/>
                  </a:lnTo>
                  <a:lnTo>
                    <a:pt x="548" y="691"/>
                  </a:lnTo>
                  <a:lnTo>
                    <a:pt x="529" y="674"/>
                  </a:lnTo>
                  <a:lnTo>
                    <a:pt x="510" y="654"/>
                  </a:lnTo>
                  <a:lnTo>
                    <a:pt x="487" y="634"/>
                  </a:lnTo>
                  <a:lnTo>
                    <a:pt x="470" y="613"/>
                  </a:lnTo>
                  <a:lnTo>
                    <a:pt x="451" y="593"/>
                  </a:lnTo>
                  <a:lnTo>
                    <a:pt x="436" y="573"/>
                  </a:lnTo>
                  <a:lnTo>
                    <a:pt x="420" y="557"/>
                  </a:lnTo>
                  <a:lnTo>
                    <a:pt x="405" y="534"/>
                  </a:lnTo>
                  <a:lnTo>
                    <a:pt x="394" y="516"/>
                  </a:lnTo>
                  <a:lnTo>
                    <a:pt x="380" y="494"/>
                  </a:lnTo>
                  <a:lnTo>
                    <a:pt x="365" y="473"/>
                  </a:lnTo>
                  <a:lnTo>
                    <a:pt x="353" y="451"/>
                  </a:lnTo>
                  <a:lnTo>
                    <a:pt x="340" y="428"/>
                  </a:lnTo>
                  <a:lnTo>
                    <a:pt x="327" y="403"/>
                  </a:lnTo>
                  <a:lnTo>
                    <a:pt x="314" y="379"/>
                  </a:lnTo>
                  <a:lnTo>
                    <a:pt x="301" y="354"/>
                  </a:lnTo>
                  <a:lnTo>
                    <a:pt x="290" y="325"/>
                  </a:lnTo>
                  <a:lnTo>
                    <a:pt x="280" y="303"/>
                  </a:lnTo>
                  <a:lnTo>
                    <a:pt x="271" y="276"/>
                  </a:lnTo>
                  <a:lnTo>
                    <a:pt x="262" y="245"/>
                  </a:lnTo>
                  <a:lnTo>
                    <a:pt x="255" y="221"/>
                  </a:lnTo>
                  <a:lnTo>
                    <a:pt x="247" y="192"/>
                  </a:lnTo>
                  <a:lnTo>
                    <a:pt x="312" y="173"/>
                  </a:lnTo>
                  <a:lnTo>
                    <a:pt x="105" y="0"/>
                  </a:lnTo>
                  <a:lnTo>
                    <a:pt x="0" y="256"/>
                  </a:lnTo>
                  <a:lnTo>
                    <a:pt x="62" y="240"/>
                  </a:lnTo>
                  <a:lnTo>
                    <a:pt x="71" y="275"/>
                  </a:lnTo>
                  <a:lnTo>
                    <a:pt x="80" y="306"/>
                  </a:lnTo>
                  <a:lnTo>
                    <a:pt x="90" y="335"/>
                  </a:lnTo>
                  <a:lnTo>
                    <a:pt x="101" y="364"/>
                  </a:lnTo>
                  <a:lnTo>
                    <a:pt x="110" y="390"/>
                  </a:lnTo>
                  <a:lnTo>
                    <a:pt x="121" y="414"/>
                  </a:lnTo>
                  <a:lnTo>
                    <a:pt x="133" y="442"/>
                  </a:lnTo>
                  <a:lnTo>
                    <a:pt x="144" y="466"/>
                  </a:lnTo>
                  <a:lnTo>
                    <a:pt x="154" y="487"/>
                  </a:lnTo>
                  <a:lnTo>
                    <a:pt x="166" y="513"/>
                  </a:lnTo>
                  <a:lnTo>
                    <a:pt x="183" y="542"/>
                  </a:lnTo>
                  <a:lnTo>
                    <a:pt x="197" y="567"/>
                  </a:lnTo>
                  <a:lnTo>
                    <a:pt x="212" y="588"/>
                  </a:lnTo>
                  <a:lnTo>
                    <a:pt x="227" y="611"/>
                  </a:lnTo>
                  <a:lnTo>
                    <a:pt x="244" y="635"/>
                  </a:lnTo>
                  <a:lnTo>
                    <a:pt x="261" y="660"/>
                  </a:lnTo>
                  <a:lnTo>
                    <a:pt x="278" y="681"/>
                  </a:lnTo>
                  <a:lnTo>
                    <a:pt x="295" y="703"/>
                  </a:lnTo>
                  <a:lnTo>
                    <a:pt x="315" y="726"/>
                  </a:lnTo>
                  <a:lnTo>
                    <a:pt x="334" y="746"/>
                  </a:lnTo>
                  <a:lnTo>
                    <a:pt x="352" y="768"/>
                  </a:lnTo>
                  <a:lnTo>
                    <a:pt x="371" y="785"/>
                  </a:lnTo>
                  <a:lnTo>
                    <a:pt x="389" y="800"/>
                  </a:lnTo>
                  <a:lnTo>
                    <a:pt x="407" y="820"/>
                  </a:lnTo>
                  <a:lnTo>
                    <a:pt x="425" y="836"/>
                  </a:lnTo>
                  <a:lnTo>
                    <a:pt x="448" y="857"/>
                  </a:lnTo>
                  <a:lnTo>
                    <a:pt x="468" y="874"/>
                  </a:lnTo>
                  <a:lnTo>
                    <a:pt x="490" y="889"/>
                  </a:lnTo>
                  <a:lnTo>
                    <a:pt x="512" y="906"/>
                  </a:lnTo>
                  <a:lnTo>
                    <a:pt x="535" y="920"/>
                  </a:lnTo>
                  <a:lnTo>
                    <a:pt x="557" y="936"/>
                  </a:lnTo>
                  <a:lnTo>
                    <a:pt x="574" y="947"/>
                  </a:lnTo>
                  <a:lnTo>
                    <a:pt x="600" y="962"/>
                  </a:lnTo>
                  <a:lnTo>
                    <a:pt x="623" y="974"/>
                  </a:lnTo>
                  <a:lnTo>
                    <a:pt x="643" y="988"/>
                  </a:lnTo>
                  <a:lnTo>
                    <a:pt x="667" y="998"/>
                  </a:lnTo>
                  <a:lnTo>
                    <a:pt x="691" y="1008"/>
                  </a:lnTo>
                  <a:lnTo>
                    <a:pt x="717" y="1020"/>
                  </a:lnTo>
                  <a:lnTo>
                    <a:pt x="741" y="1030"/>
                  </a:lnTo>
                  <a:lnTo>
                    <a:pt x="762" y="1042"/>
                  </a:lnTo>
                  <a:lnTo>
                    <a:pt x="791" y="1053"/>
                  </a:lnTo>
                  <a:lnTo>
                    <a:pt x="810" y="1059"/>
                  </a:lnTo>
                  <a:lnTo>
                    <a:pt x="832" y="1066"/>
                  </a:lnTo>
                  <a:lnTo>
                    <a:pt x="849" y="1073"/>
                  </a:lnTo>
                  <a:lnTo>
                    <a:pt x="863" y="1076"/>
                  </a:lnTo>
                  <a:lnTo>
                    <a:pt x="875" y="1082"/>
                  </a:lnTo>
                  <a:lnTo>
                    <a:pt x="884" y="1083"/>
                  </a:lnTo>
                  <a:lnTo>
                    <a:pt x="897" y="1087"/>
                  </a:lnTo>
                  <a:lnTo>
                    <a:pt x="912" y="1089"/>
                  </a:lnTo>
                  <a:lnTo>
                    <a:pt x="927" y="1092"/>
                  </a:lnTo>
                  <a:lnTo>
                    <a:pt x="943" y="1094"/>
                  </a:lnTo>
                  <a:lnTo>
                    <a:pt x="956" y="1098"/>
                  </a:lnTo>
                  <a:lnTo>
                    <a:pt x="969" y="1103"/>
                  </a:lnTo>
                  <a:lnTo>
                    <a:pt x="985" y="1104"/>
                  </a:lnTo>
                  <a:lnTo>
                    <a:pt x="1000" y="1106"/>
                  </a:lnTo>
                  <a:lnTo>
                    <a:pt x="1016" y="1112"/>
                  </a:lnTo>
                  <a:lnTo>
                    <a:pt x="1029" y="1111"/>
                  </a:lnTo>
                  <a:lnTo>
                    <a:pt x="1041" y="1114"/>
                  </a:lnTo>
                  <a:lnTo>
                    <a:pt x="1055" y="1115"/>
                  </a:lnTo>
                  <a:lnTo>
                    <a:pt x="1071" y="1117"/>
                  </a:lnTo>
                  <a:lnTo>
                    <a:pt x="1088" y="1118"/>
                  </a:lnTo>
                  <a:lnTo>
                    <a:pt x="1098" y="1119"/>
                  </a:lnTo>
                  <a:lnTo>
                    <a:pt x="1113" y="1122"/>
                  </a:lnTo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5" name="Freeform 4"/>
            <p:cNvSpPr>
              <a:spLocks/>
            </p:cNvSpPr>
            <p:nvPr/>
          </p:nvSpPr>
          <p:spPr bwMode="auto">
            <a:xfrm>
              <a:off x="2913" y="1229"/>
              <a:ext cx="1155" cy="1122"/>
            </a:xfrm>
            <a:custGeom>
              <a:avLst/>
              <a:gdLst>
                <a:gd name="T0" fmla="*/ 22 w 1155"/>
                <a:gd name="T1" fmla="*/ 1 h 1122"/>
                <a:gd name="T2" fmla="*/ 22 w 1155"/>
                <a:gd name="T3" fmla="*/ 194 h 1122"/>
                <a:gd name="T4" fmla="*/ 54 w 1155"/>
                <a:gd name="T5" fmla="*/ 198 h 1122"/>
                <a:gd name="T6" fmla="*/ 92 w 1155"/>
                <a:gd name="T7" fmla="*/ 202 h 1122"/>
                <a:gd name="T8" fmla="*/ 128 w 1155"/>
                <a:gd name="T9" fmla="*/ 208 h 1122"/>
                <a:gd name="T10" fmla="*/ 165 w 1155"/>
                <a:gd name="T11" fmla="*/ 211 h 1122"/>
                <a:gd name="T12" fmla="*/ 201 w 1155"/>
                <a:gd name="T13" fmla="*/ 221 h 1122"/>
                <a:gd name="T14" fmla="*/ 237 w 1155"/>
                <a:gd name="T15" fmla="*/ 232 h 1122"/>
                <a:gd name="T16" fmla="*/ 266 w 1155"/>
                <a:gd name="T17" fmla="*/ 241 h 1122"/>
                <a:gd name="T18" fmla="*/ 297 w 1155"/>
                <a:gd name="T19" fmla="*/ 253 h 1122"/>
                <a:gd name="T20" fmla="*/ 333 w 1155"/>
                <a:gd name="T21" fmla="*/ 266 h 1122"/>
                <a:gd name="T22" fmla="*/ 358 w 1155"/>
                <a:gd name="T23" fmla="*/ 277 h 1122"/>
                <a:gd name="T24" fmla="*/ 396 w 1155"/>
                <a:gd name="T25" fmla="*/ 294 h 1122"/>
                <a:gd name="T26" fmla="*/ 440 w 1155"/>
                <a:gd name="T27" fmla="*/ 316 h 1122"/>
                <a:gd name="T28" fmla="*/ 484 w 1155"/>
                <a:gd name="T29" fmla="*/ 338 h 1122"/>
                <a:gd name="T30" fmla="*/ 526 w 1155"/>
                <a:gd name="T31" fmla="*/ 365 h 1122"/>
                <a:gd name="T32" fmla="*/ 563 w 1155"/>
                <a:gd name="T33" fmla="*/ 394 h 1122"/>
                <a:gd name="T34" fmla="*/ 606 w 1155"/>
                <a:gd name="T35" fmla="*/ 429 h 1122"/>
                <a:gd name="T36" fmla="*/ 644 w 1155"/>
                <a:gd name="T37" fmla="*/ 466 h 1122"/>
                <a:gd name="T38" fmla="*/ 685 w 1155"/>
                <a:gd name="T39" fmla="*/ 510 h 1122"/>
                <a:gd name="T40" fmla="*/ 718 w 1155"/>
                <a:gd name="T41" fmla="*/ 548 h 1122"/>
                <a:gd name="T42" fmla="*/ 750 w 1155"/>
                <a:gd name="T43" fmla="*/ 587 h 1122"/>
                <a:gd name="T44" fmla="*/ 774 w 1155"/>
                <a:gd name="T45" fmla="*/ 627 h 1122"/>
                <a:gd name="T46" fmla="*/ 802 w 1155"/>
                <a:gd name="T47" fmla="*/ 670 h 1122"/>
                <a:gd name="T48" fmla="*/ 828 w 1155"/>
                <a:gd name="T49" fmla="*/ 718 h 1122"/>
                <a:gd name="T50" fmla="*/ 852 w 1155"/>
                <a:gd name="T51" fmla="*/ 767 h 1122"/>
                <a:gd name="T52" fmla="*/ 873 w 1155"/>
                <a:gd name="T53" fmla="*/ 818 h 1122"/>
                <a:gd name="T54" fmla="*/ 893 w 1155"/>
                <a:gd name="T55" fmla="*/ 875 h 1122"/>
                <a:gd name="T56" fmla="*/ 907 w 1155"/>
                <a:gd name="T57" fmla="*/ 929 h 1122"/>
                <a:gd name="T58" fmla="*/ 1048 w 1155"/>
                <a:gd name="T59" fmla="*/ 1121 h 1122"/>
                <a:gd name="T60" fmla="*/ 1092 w 1155"/>
                <a:gd name="T61" fmla="*/ 881 h 1122"/>
                <a:gd name="T62" fmla="*/ 1075 w 1155"/>
                <a:gd name="T63" fmla="*/ 815 h 1122"/>
                <a:gd name="T64" fmla="*/ 1054 w 1155"/>
                <a:gd name="T65" fmla="*/ 757 h 1122"/>
                <a:gd name="T66" fmla="*/ 1033 w 1155"/>
                <a:gd name="T67" fmla="*/ 706 h 1122"/>
                <a:gd name="T68" fmla="*/ 1010 w 1155"/>
                <a:gd name="T69" fmla="*/ 655 h 1122"/>
                <a:gd name="T70" fmla="*/ 988 w 1155"/>
                <a:gd name="T71" fmla="*/ 607 h 1122"/>
                <a:gd name="T72" fmla="*/ 958 w 1155"/>
                <a:gd name="T73" fmla="*/ 554 h 1122"/>
                <a:gd name="T74" fmla="*/ 927 w 1155"/>
                <a:gd name="T75" fmla="*/ 510 h 1122"/>
                <a:gd name="T76" fmla="*/ 892 w 1155"/>
                <a:gd name="T77" fmla="*/ 460 h 1122"/>
                <a:gd name="T78" fmla="*/ 860 w 1155"/>
                <a:gd name="T79" fmla="*/ 419 h 1122"/>
                <a:gd name="T80" fmla="*/ 820 w 1155"/>
                <a:gd name="T81" fmla="*/ 375 h 1122"/>
                <a:gd name="T82" fmla="*/ 783 w 1155"/>
                <a:gd name="T83" fmla="*/ 335 h 1122"/>
                <a:gd name="T84" fmla="*/ 746 w 1155"/>
                <a:gd name="T85" fmla="*/ 301 h 1122"/>
                <a:gd name="T86" fmla="*/ 706 w 1155"/>
                <a:gd name="T87" fmla="*/ 266 h 1122"/>
                <a:gd name="T88" fmla="*/ 663 w 1155"/>
                <a:gd name="T89" fmla="*/ 231 h 1122"/>
                <a:gd name="T90" fmla="*/ 620 w 1155"/>
                <a:gd name="T91" fmla="*/ 201 h 1122"/>
                <a:gd name="T92" fmla="*/ 580 w 1155"/>
                <a:gd name="T93" fmla="*/ 175 h 1122"/>
                <a:gd name="T94" fmla="*/ 531 w 1155"/>
                <a:gd name="T95" fmla="*/ 147 h 1122"/>
                <a:gd name="T96" fmla="*/ 487 w 1155"/>
                <a:gd name="T97" fmla="*/ 124 h 1122"/>
                <a:gd name="T98" fmla="*/ 438 w 1155"/>
                <a:gd name="T99" fmla="*/ 101 h 1122"/>
                <a:gd name="T100" fmla="*/ 389 w 1155"/>
                <a:gd name="T101" fmla="*/ 79 h 1122"/>
                <a:gd name="T102" fmla="*/ 343 w 1155"/>
                <a:gd name="T103" fmla="*/ 62 h 1122"/>
                <a:gd name="T104" fmla="*/ 305 w 1155"/>
                <a:gd name="T105" fmla="*/ 49 h 1122"/>
                <a:gd name="T106" fmla="*/ 280 w 1155"/>
                <a:gd name="T107" fmla="*/ 39 h 1122"/>
                <a:gd name="T108" fmla="*/ 258 w 1155"/>
                <a:gd name="T109" fmla="*/ 35 h 1122"/>
                <a:gd name="T110" fmla="*/ 225 w 1155"/>
                <a:gd name="T111" fmla="*/ 30 h 1122"/>
                <a:gd name="T112" fmla="*/ 199 w 1155"/>
                <a:gd name="T113" fmla="*/ 23 h 1122"/>
                <a:gd name="T114" fmla="*/ 170 w 1155"/>
                <a:gd name="T115" fmla="*/ 17 h 1122"/>
                <a:gd name="T116" fmla="*/ 139 w 1155"/>
                <a:gd name="T117" fmla="*/ 10 h 1122"/>
                <a:gd name="T118" fmla="*/ 112 w 1155"/>
                <a:gd name="T119" fmla="*/ 6 h 1122"/>
                <a:gd name="T120" fmla="*/ 81 w 1155"/>
                <a:gd name="T121" fmla="*/ 3 h 1122"/>
                <a:gd name="T122" fmla="*/ 56 w 1155"/>
                <a:gd name="T123" fmla="*/ 1 h 112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155" h="1122">
                  <a:moveTo>
                    <a:pt x="42" y="0"/>
                  </a:moveTo>
                  <a:lnTo>
                    <a:pt x="22" y="1"/>
                  </a:lnTo>
                  <a:lnTo>
                    <a:pt x="0" y="193"/>
                  </a:lnTo>
                  <a:lnTo>
                    <a:pt x="22" y="194"/>
                  </a:lnTo>
                  <a:lnTo>
                    <a:pt x="38" y="196"/>
                  </a:lnTo>
                  <a:lnTo>
                    <a:pt x="54" y="198"/>
                  </a:lnTo>
                  <a:lnTo>
                    <a:pt x="75" y="200"/>
                  </a:lnTo>
                  <a:lnTo>
                    <a:pt x="92" y="202"/>
                  </a:lnTo>
                  <a:lnTo>
                    <a:pt x="112" y="204"/>
                  </a:lnTo>
                  <a:lnTo>
                    <a:pt x="128" y="208"/>
                  </a:lnTo>
                  <a:lnTo>
                    <a:pt x="149" y="210"/>
                  </a:lnTo>
                  <a:lnTo>
                    <a:pt x="165" y="211"/>
                  </a:lnTo>
                  <a:lnTo>
                    <a:pt x="184" y="218"/>
                  </a:lnTo>
                  <a:lnTo>
                    <a:pt x="201" y="221"/>
                  </a:lnTo>
                  <a:lnTo>
                    <a:pt x="219" y="227"/>
                  </a:lnTo>
                  <a:lnTo>
                    <a:pt x="237" y="232"/>
                  </a:lnTo>
                  <a:lnTo>
                    <a:pt x="252" y="235"/>
                  </a:lnTo>
                  <a:lnTo>
                    <a:pt x="266" y="241"/>
                  </a:lnTo>
                  <a:lnTo>
                    <a:pt x="282" y="246"/>
                  </a:lnTo>
                  <a:lnTo>
                    <a:pt x="297" y="253"/>
                  </a:lnTo>
                  <a:lnTo>
                    <a:pt x="318" y="259"/>
                  </a:lnTo>
                  <a:lnTo>
                    <a:pt x="333" y="266"/>
                  </a:lnTo>
                  <a:lnTo>
                    <a:pt x="343" y="271"/>
                  </a:lnTo>
                  <a:lnTo>
                    <a:pt x="358" y="277"/>
                  </a:lnTo>
                  <a:lnTo>
                    <a:pt x="378" y="284"/>
                  </a:lnTo>
                  <a:lnTo>
                    <a:pt x="396" y="294"/>
                  </a:lnTo>
                  <a:lnTo>
                    <a:pt x="419" y="305"/>
                  </a:lnTo>
                  <a:lnTo>
                    <a:pt x="440" y="316"/>
                  </a:lnTo>
                  <a:lnTo>
                    <a:pt x="463" y="328"/>
                  </a:lnTo>
                  <a:lnTo>
                    <a:pt x="484" y="338"/>
                  </a:lnTo>
                  <a:lnTo>
                    <a:pt x="507" y="353"/>
                  </a:lnTo>
                  <a:lnTo>
                    <a:pt x="526" y="365"/>
                  </a:lnTo>
                  <a:lnTo>
                    <a:pt x="543" y="380"/>
                  </a:lnTo>
                  <a:lnTo>
                    <a:pt x="563" y="394"/>
                  </a:lnTo>
                  <a:lnTo>
                    <a:pt x="584" y="412"/>
                  </a:lnTo>
                  <a:lnTo>
                    <a:pt x="606" y="429"/>
                  </a:lnTo>
                  <a:lnTo>
                    <a:pt x="625" y="448"/>
                  </a:lnTo>
                  <a:lnTo>
                    <a:pt x="644" y="466"/>
                  </a:lnTo>
                  <a:lnTo>
                    <a:pt x="667" y="486"/>
                  </a:lnTo>
                  <a:lnTo>
                    <a:pt x="685" y="510"/>
                  </a:lnTo>
                  <a:lnTo>
                    <a:pt x="700" y="527"/>
                  </a:lnTo>
                  <a:lnTo>
                    <a:pt x="718" y="548"/>
                  </a:lnTo>
                  <a:lnTo>
                    <a:pt x="733" y="565"/>
                  </a:lnTo>
                  <a:lnTo>
                    <a:pt x="750" y="587"/>
                  </a:lnTo>
                  <a:lnTo>
                    <a:pt x="761" y="605"/>
                  </a:lnTo>
                  <a:lnTo>
                    <a:pt x="774" y="627"/>
                  </a:lnTo>
                  <a:lnTo>
                    <a:pt x="790" y="647"/>
                  </a:lnTo>
                  <a:lnTo>
                    <a:pt x="802" y="670"/>
                  </a:lnTo>
                  <a:lnTo>
                    <a:pt x="814" y="693"/>
                  </a:lnTo>
                  <a:lnTo>
                    <a:pt x="828" y="718"/>
                  </a:lnTo>
                  <a:lnTo>
                    <a:pt x="841" y="741"/>
                  </a:lnTo>
                  <a:lnTo>
                    <a:pt x="852" y="767"/>
                  </a:lnTo>
                  <a:lnTo>
                    <a:pt x="865" y="796"/>
                  </a:lnTo>
                  <a:lnTo>
                    <a:pt x="873" y="818"/>
                  </a:lnTo>
                  <a:lnTo>
                    <a:pt x="884" y="845"/>
                  </a:lnTo>
                  <a:lnTo>
                    <a:pt x="893" y="875"/>
                  </a:lnTo>
                  <a:lnTo>
                    <a:pt x="900" y="900"/>
                  </a:lnTo>
                  <a:lnTo>
                    <a:pt x="907" y="929"/>
                  </a:lnTo>
                  <a:lnTo>
                    <a:pt x="842" y="948"/>
                  </a:lnTo>
                  <a:lnTo>
                    <a:pt x="1048" y="1121"/>
                  </a:lnTo>
                  <a:lnTo>
                    <a:pt x="1154" y="865"/>
                  </a:lnTo>
                  <a:lnTo>
                    <a:pt x="1092" y="881"/>
                  </a:lnTo>
                  <a:lnTo>
                    <a:pt x="1084" y="848"/>
                  </a:lnTo>
                  <a:lnTo>
                    <a:pt x="1075" y="815"/>
                  </a:lnTo>
                  <a:lnTo>
                    <a:pt x="1063" y="786"/>
                  </a:lnTo>
                  <a:lnTo>
                    <a:pt x="1054" y="757"/>
                  </a:lnTo>
                  <a:lnTo>
                    <a:pt x="1044" y="730"/>
                  </a:lnTo>
                  <a:lnTo>
                    <a:pt x="1033" y="706"/>
                  </a:lnTo>
                  <a:lnTo>
                    <a:pt x="1021" y="679"/>
                  </a:lnTo>
                  <a:lnTo>
                    <a:pt x="1010" y="655"/>
                  </a:lnTo>
                  <a:lnTo>
                    <a:pt x="998" y="633"/>
                  </a:lnTo>
                  <a:lnTo>
                    <a:pt x="988" y="607"/>
                  </a:lnTo>
                  <a:lnTo>
                    <a:pt x="971" y="578"/>
                  </a:lnTo>
                  <a:lnTo>
                    <a:pt x="958" y="554"/>
                  </a:lnTo>
                  <a:lnTo>
                    <a:pt x="941" y="533"/>
                  </a:lnTo>
                  <a:lnTo>
                    <a:pt x="927" y="510"/>
                  </a:lnTo>
                  <a:lnTo>
                    <a:pt x="910" y="485"/>
                  </a:lnTo>
                  <a:lnTo>
                    <a:pt x="892" y="460"/>
                  </a:lnTo>
                  <a:lnTo>
                    <a:pt x="878" y="440"/>
                  </a:lnTo>
                  <a:lnTo>
                    <a:pt x="860" y="419"/>
                  </a:lnTo>
                  <a:lnTo>
                    <a:pt x="840" y="395"/>
                  </a:lnTo>
                  <a:lnTo>
                    <a:pt x="820" y="375"/>
                  </a:lnTo>
                  <a:lnTo>
                    <a:pt x="801" y="353"/>
                  </a:lnTo>
                  <a:lnTo>
                    <a:pt x="783" y="335"/>
                  </a:lnTo>
                  <a:lnTo>
                    <a:pt x="765" y="321"/>
                  </a:lnTo>
                  <a:lnTo>
                    <a:pt x="746" y="301"/>
                  </a:lnTo>
                  <a:lnTo>
                    <a:pt x="729" y="285"/>
                  </a:lnTo>
                  <a:lnTo>
                    <a:pt x="706" y="266"/>
                  </a:lnTo>
                  <a:lnTo>
                    <a:pt x="687" y="246"/>
                  </a:lnTo>
                  <a:lnTo>
                    <a:pt x="663" y="231"/>
                  </a:lnTo>
                  <a:lnTo>
                    <a:pt x="640" y="215"/>
                  </a:lnTo>
                  <a:lnTo>
                    <a:pt x="620" y="201"/>
                  </a:lnTo>
                  <a:lnTo>
                    <a:pt x="597" y="184"/>
                  </a:lnTo>
                  <a:lnTo>
                    <a:pt x="580" y="175"/>
                  </a:lnTo>
                  <a:lnTo>
                    <a:pt x="553" y="159"/>
                  </a:lnTo>
                  <a:lnTo>
                    <a:pt x="531" y="147"/>
                  </a:lnTo>
                  <a:lnTo>
                    <a:pt x="509" y="132"/>
                  </a:lnTo>
                  <a:lnTo>
                    <a:pt x="487" y="124"/>
                  </a:lnTo>
                  <a:lnTo>
                    <a:pt x="463" y="112"/>
                  </a:lnTo>
                  <a:lnTo>
                    <a:pt x="438" y="101"/>
                  </a:lnTo>
                  <a:lnTo>
                    <a:pt x="413" y="91"/>
                  </a:lnTo>
                  <a:lnTo>
                    <a:pt x="389" y="79"/>
                  </a:lnTo>
                  <a:lnTo>
                    <a:pt x="364" y="68"/>
                  </a:lnTo>
                  <a:lnTo>
                    <a:pt x="343" y="62"/>
                  </a:lnTo>
                  <a:lnTo>
                    <a:pt x="320" y="54"/>
                  </a:lnTo>
                  <a:lnTo>
                    <a:pt x="305" y="49"/>
                  </a:lnTo>
                  <a:lnTo>
                    <a:pt x="292" y="45"/>
                  </a:lnTo>
                  <a:lnTo>
                    <a:pt x="280" y="39"/>
                  </a:lnTo>
                  <a:lnTo>
                    <a:pt x="269" y="38"/>
                  </a:lnTo>
                  <a:lnTo>
                    <a:pt x="258" y="35"/>
                  </a:lnTo>
                  <a:lnTo>
                    <a:pt x="240" y="32"/>
                  </a:lnTo>
                  <a:lnTo>
                    <a:pt x="225" y="30"/>
                  </a:lnTo>
                  <a:lnTo>
                    <a:pt x="210" y="27"/>
                  </a:lnTo>
                  <a:lnTo>
                    <a:pt x="199" y="23"/>
                  </a:lnTo>
                  <a:lnTo>
                    <a:pt x="185" y="18"/>
                  </a:lnTo>
                  <a:lnTo>
                    <a:pt x="170" y="17"/>
                  </a:lnTo>
                  <a:lnTo>
                    <a:pt x="154" y="15"/>
                  </a:lnTo>
                  <a:lnTo>
                    <a:pt x="139" y="10"/>
                  </a:lnTo>
                  <a:lnTo>
                    <a:pt x="125" y="10"/>
                  </a:lnTo>
                  <a:lnTo>
                    <a:pt x="112" y="6"/>
                  </a:lnTo>
                  <a:lnTo>
                    <a:pt x="97" y="6"/>
                  </a:lnTo>
                  <a:lnTo>
                    <a:pt x="81" y="3"/>
                  </a:lnTo>
                  <a:lnTo>
                    <a:pt x="66" y="3"/>
                  </a:lnTo>
                  <a:lnTo>
                    <a:pt x="56" y="1"/>
                  </a:lnTo>
                  <a:lnTo>
                    <a:pt x="42" y="0"/>
                  </a:lnTo>
                </a:path>
              </a:pathLst>
            </a:cu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6" name="Freeform 5"/>
            <p:cNvSpPr>
              <a:spLocks/>
            </p:cNvSpPr>
            <p:nvPr/>
          </p:nvSpPr>
          <p:spPr bwMode="auto">
            <a:xfrm>
              <a:off x="1694" y="1220"/>
              <a:ext cx="1121" cy="1133"/>
            </a:xfrm>
            <a:custGeom>
              <a:avLst/>
              <a:gdLst>
                <a:gd name="T0" fmla="*/ 196 w 1121"/>
                <a:gd name="T1" fmla="*/ 1132 h 1133"/>
                <a:gd name="T2" fmla="*/ 198 w 1121"/>
                <a:gd name="T3" fmla="*/ 1100 h 1133"/>
                <a:gd name="T4" fmla="*/ 203 w 1121"/>
                <a:gd name="T5" fmla="*/ 1061 h 1133"/>
                <a:gd name="T6" fmla="*/ 207 w 1121"/>
                <a:gd name="T7" fmla="*/ 1025 h 1133"/>
                <a:gd name="T8" fmla="*/ 213 w 1121"/>
                <a:gd name="T9" fmla="*/ 989 h 1133"/>
                <a:gd name="T10" fmla="*/ 221 w 1121"/>
                <a:gd name="T11" fmla="*/ 952 h 1133"/>
                <a:gd name="T12" fmla="*/ 233 w 1121"/>
                <a:gd name="T13" fmla="*/ 916 h 1133"/>
                <a:gd name="T14" fmla="*/ 241 w 1121"/>
                <a:gd name="T15" fmla="*/ 888 h 1133"/>
                <a:gd name="T16" fmla="*/ 253 w 1121"/>
                <a:gd name="T17" fmla="*/ 856 h 1133"/>
                <a:gd name="T18" fmla="*/ 266 w 1121"/>
                <a:gd name="T19" fmla="*/ 821 h 1133"/>
                <a:gd name="T20" fmla="*/ 275 w 1121"/>
                <a:gd name="T21" fmla="*/ 796 h 1133"/>
                <a:gd name="T22" fmla="*/ 295 w 1121"/>
                <a:gd name="T23" fmla="*/ 757 h 1133"/>
                <a:gd name="T24" fmla="*/ 317 w 1121"/>
                <a:gd name="T25" fmla="*/ 713 h 1133"/>
                <a:gd name="T26" fmla="*/ 338 w 1121"/>
                <a:gd name="T27" fmla="*/ 669 h 1133"/>
                <a:gd name="T28" fmla="*/ 366 w 1121"/>
                <a:gd name="T29" fmla="*/ 630 h 1133"/>
                <a:gd name="T30" fmla="*/ 393 w 1121"/>
                <a:gd name="T31" fmla="*/ 591 h 1133"/>
                <a:gd name="T32" fmla="*/ 430 w 1121"/>
                <a:gd name="T33" fmla="*/ 548 h 1133"/>
                <a:gd name="T34" fmla="*/ 467 w 1121"/>
                <a:gd name="T35" fmla="*/ 509 h 1133"/>
                <a:gd name="T36" fmla="*/ 509 w 1121"/>
                <a:gd name="T37" fmla="*/ 469 h 1133"/>
                <a:gd name="T38" fmla="*/ 546 w 1121"/>
                <a:gd name="T39" fmla="*/ 436 h 1133"/>
                <a:gd name="T40" fmla="*/ 585 w 1121"/>
                <a:gd name="T41" fmla="*/ 404 h 1133"/>
                <a:gd name="T42" fmla="*/ 625 w 1121"/>
                <a:gd name="T43" fmla="*/ 380 h 1133"/>
                <a:gd name="T44" fmla="*/ 669 w 1121"/>
                <a:gd name="T45" fmla="*/ 353 h 1133"/>
                <a:gd name="T46" fmla="*/ 720 w 1121"/>
                <a:gd name="T47" fmla="*/ 326 h 1133"/>
                <a:gd name="T48" fmla="*/ 769 w 1121"/>
                <a:gd name="T49" fmla="*/ 302 h 1133"/>
                <a:gd name="T50" fmla="*/ 819 w 1121"/>
                <a:gd name="T51" fmla="*/ 281 h 1133"/>
                <a:gd name="T52" fmla="*/ 875 w 1121"/>
                <a:gd name="T53" fmla="*/ 262 h 1133"/>
                <a:gd name="T54" fmla="*/ 931 w 1121"/>
                <a:gd name="T55" fmla="*/ 247 h 1133"/>
                <a:gd name="T56" fmla="*/ 1120 w 1121"/>
                <a:gd name="T57" fmla="*/ 104 h 1133"/>
                <a:gd name="T58" fmla="*/ 882 w 1121"/>
                <a:gd name="T59" fmla="*/ 63 h 1133"/>
                <a:gd name="T60" fmla="*/ 816 w 1121"/>
                <a:gd name="T61" fmla="*/ 81 h 1133"/>
                <a:gd name="T62" fmla="*/ 758 w 1121"/>
                <a:gd name="T63" fmla="*/ 101 h 1133"/>
                <a:gd name="T64" fmla="*/ 705 w 1121"/>
                <a:gd name="T65" fmla="*/ 120 h 1133"/>
                <a:gd name="T66" fmla="*/ 656 w 1121"/>
                <a:gd name="T67" fmla="*/ 144 h 1133"/>
                <a:gd name="T68" fmla="*/ 608 w 1121"/>
                <a:gd name="T69" fmla="*/ 166 h 1133"/>
                <a:gd name="T70" fmla="*/ 555 w 1121"/>
                <a:gd name="T71" fmla="*/ 198 h 1133"/>
                <a:gd name="T72" fmla="*/ 510 w 1121"/>
                <a:gd name="T73" fmla="*/ 227 h 1133"/>
                <a:gd name="T74" fmla="*/ 461 w 1121"/>
                <a:gd name="T75" fmla="*/ 262 h 1133"/>
                <a:gd name="T76" fmla="*/ 420 w 1121"/>
                <a:gd name="T77" fmla="*/ 294 h 1133"/>
                <a:gd name="T78" fmla="*/ 375 w 1121"/>
                <a:gd name="T79" fmla="*/ 333 h 1133"/>
                <a:gd name="T80" fmla="*/ 335 w 1121"/>
                <a:gd name="T81" fmla="*/ 370 h 1133"/>
                <a:gd name="T82" fmla="*/ 301 w 1121"/>
                <a:gd name="T83" fmla="*/ 405 h 1133"/>
                <a:gd name="T84" fmla="*/ 265 w 1121"/>
                <a:gd name="T85" fmla="*/ 448 h 1133"/>
                <a:gd name="T86" fmla="*/ 232 w 1121"/>
                <a:gd name="T87" fmla="*/ 490 h 1133"/>
                <a:gd name="T88" fmla="*/ 201 w 1121"/>
                <a:gd name="T89" fmla="*/ 535 h 1133"/>
                <a:gd name="T90" fmla="*/ 176 w 1121"/>
                <a:gd name="T91" fmla="*/ 575 h 1133"/>
                <a:gd name="T92" fmla="*/ 146 w 1121"/>
                <a:gd name="T93" fmla="*/ 624 h 1133"/>
                <a:gd name="T94" fmla="*/ 124 w 1121"/>
                <a:gd name="T95" fmla="*/ 668 h 1133"/>
                <a:gd name="T96" fmla="*/ 100 w 1121"/>
                <a:gd name="T97" fmla="*/ 718 h 1133"/>
                <a:gd name="T98" fmla="*/ 81 w 1121"/>
                <a:gd name="T99" fmla="*/ 764 h 1133"/>
                <a:gd name="T100" fmla="*/ 62 w 1121"/>
                <a:gd name="T101" fmla="*/ 811 h 1133"/>
                <a:gd name="T102" fmla="*/ 51 w 1121"/>
                <a:gd name="T103" fmla="*/ 848 h 1133"/>
                <a:gd name="T104" fmla="*/ 40 w 1121"/>
                <a:gd name="T105" fmla="*/ 874 h 1133"/>
                <a:gd name="T106" fmla="*/ 35 w 1121"/>
                <a:gd name="T107" fmla="*/ 898 h 1133"/>
                <a:gd name="T108" fmla="*/ 31 w 1121"/>
                <a:gd name="T109" fmla="*/ 927 h 1133"/>
                <a:gd name="T110" fmla="*/ 24 w 1121"/>
                <a:gd name="T111" fmla="*/ 953 h 1133"/>
                <a:gd name="T112" fmla="*/ 18 w 1121"/>
                <a:gd name="T113" fmla="*/ 986 h 1133"/>
                <a:gd name="T114" fmla="*/ 11 w 1121"/>
                <a:gd name="T115" fmla="*/ 1016 h 1133"/>
                <a:gd name="T116" fmla="*/ 7 w 1121"/>
                <a:gd name="T117" fmla="*/ 1041 h 1133"/>
                <a:gd name="T118" fmla="*/ 4 w 1121"/>
                <a:gd name="T119" fmla="*/ 1074 h 1133"/>
                <a:gd name="T120" fmla="*/ 2 w 1121"/>
                <a:gd name="T121" fmla="*/ 1099 h 113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121" h="1133">
                  <a:moveTo>
                    <a:pt x="0" y="1113"/>
                  </a:moveTo>
                  <a:lnTo>
                    <a:pt x="196" y="1132"/>
                  </a:lnTo>
                  <a:lnTo>
                    <a:pt x="196" y="1116"/>
                  </a:lnTo>
                  <a:lnTo>
                    <a:pt x="198" y="1100"/>
                  </a:lnTo>
                  <a:lnTo>
                    <a:pt x="199" y="1078"/>
                  </a:lnTo>
                  <a:lnTo>
                    <a:pt x="203" y="1061"/>
                  </a:lnTo>
                  <a:lnTo>
                    <a:pt x="205" y="1042"/>
                  </a:lnTo>
                  <a:lnTo>
                    <a:pt x="207" y="1025"/>
                  </a:lnTo>
                  <a:lnTo>
                    <a:pt x="211" y="1005"/>
                  </a:lnTo>
                  <a:lnTo>
                    <a:pt x="213" y="989"/>
                  </a:lnTo>
                  <a:lnTo>
                    <a:pt x="216" y="970"/>
                  </a:lnTo>
                  <a:lnTo>
                    <a:pt x="221" y="952"/>
                  </a:lnTo>
                  <a:lnTo>
                    <a:pt x="227" y="934"/>
                  </a:lnTo>
                  <a:lnTo>
                    <a:pt x="233" y="916"/>
                  </a:lnTo>
                  <a:lnTo>
                    <a:pt x="236" y="901"/>
                  </a:lnTo>
                  <a:lnTo>
                    <a:pt x="241" y="888"/>
                  </a:lnTo>
                  <a:lnTo>
                    <a:pt x="247" y="872"/>
                  </a:lnTo>
                  <a:lnTo>
                    <a:pt x="253" y="856"/>
                  </a:lnTo>
                  <a:lnTo>
                    <a:pt x="260" y="837"/>
                  </a:lnTo>
                  <a:lnTo>
                    <a:pt x="266" y="821"/>
                  </a:lnTo>
                  <a:lnTo>
                    <a:pt x="270" y="811"/>
                  </a:lnTo>
                  <a:lnTo>
                    <a:pt x="275" y="796"/>
                  </a:lnTo>
                  <a:lnTo>
                    <a:pt x="285" y="776"/>
                  </a:lnTo>
                  <a:lnTo>
                    <a:pt x="295" y="757"/>
                  </a:lnTo>
                  <a:lnTo>
                    <a:pt x="305" y="736"/>
                  </a:lnTo>
                  <a:lnTo>
                    <a:pt x="317" y="713"/>
                  </a:lnTo>
                  <a:lnTo>
                    <a:pt x="328" y="692"/>
                  </a:lnTo>
                  <a:lnTo>
                    <a:pt x="338" y="669"/>
                  </a:lnTo>
                  <a:lnTo>
                    <a:pt x="353" y="649"/>
                  </a:lnTo>
                  <a:lnTo>
                    <a:pt x="366" y="630"/>
                  </a:lnTo>
                  <a:lnTo>
                    <a:pt x="379" y="611"/>
                  </a:lnTo>
                  <a:lnTo>
                    <a:pt x="393" y="591"/>
                  </a:lnTo>
                  <a:lnTo>
                    <a:pt x="413" y="571"/>
                  </a:lnTo>
                  <a:lnTo>
                    <a:pt x="430" y="548"/>
                  </a:lnTo>
                  <a:lnTo>
                    <a:pt x="447" y="528"/>
                  </a:lnTo>
                  <a:lnTo>
                    <a:pt x="467" y="509"/>
                  </a:lnTo>
                  <a:lnTo>
                    <a:pt x="487" y="488"/>
                  </a:lnTo>
                  <a:lnTo>
                    <a:pt x="509" y="469"/>
                  </a:lnTo>
                  <a:lnTo>
                    <a:pt x="528" y="452"/>
                  </a:lnTo>
                  <a:lnTo>
                    <a:pt x="546" y="436"/>
                  </a:lnTo>
                  <a:lnTo>
                    <a:pt x="566" y="421"/>
                  </a:lnTo>
                  <a:lnTo>
                    <a:pt x="585" y="404"/>
                  </a:lnTo>
                  <a:lnTo>
                    <a:pt x="607" y="391"/>
                  </a:lnTo>
                  <a:lnTo>
                    <a:pt x="625" y="380"/>
                  </a:lnTo>
                  <a:lnTo>
                    <a:pt x="648" y="365"/>
                  </a:lnTo>
                  <a:lnTo>
                    <a:pt x="669" y="353"/>
                  </a:lnTo>
                  <a:lnTo>
                    <a:pt x="694" y="340"/>
                  </a:lnTo>
                  <a:lnTo>
                    <a:pt x="720" y="326"/>
                  </a:lnTo>
                  <a:lnTo>
                    <a:pt x="742" y="314"/>
                  </a:lnTo>
                  <a:lnTo>
                    <a:pt x="769" y="302"/>
                  </a:lnTo>
                  <a:lnTo>
                    <a:pt x="793" y="290"/>
                  </a:lnTo>
                  <a:lnTo>
                    <a:pt x="819" y="281"/>
                  </a:lnTo>
                  <a:lnTo>
                    <a:pt x="846" y="272"/>
                  </a:lnTo>
                  <a:lnTo>
                    <a:pt x="875" y="262"/>
                  </a:lnTo>
                  <a:lnTo>
                    <a:pt x="899" y="255"/>
                  </a:lnTo>
                  <a:lnTo>
                    <a:pt x="931" y="247"/>
                  </a:lnTo>
                  <a:lnTo>
                    <a:pt x="947" y="311"/>
                  </a:lnTo>
                  <a:lnTo>
                    <a:pt x="1120" y="104"/>
                  </a:lnTo>
                  <a:lnTo>
                    <a:pt x="864" y="0"/>
                  </a:lnTo>
                  <a:lnTo>
                    <a:pt x="882" y="63"/>
                  </a:lnTo>
                  <a:lnTo>
                    <a:pt x="848" y="72"/>
                  </a:lnTo>
                  <a:lnTo>
                    <a:pt x="816" y="81"/>
                  </a:lnTo>
                  <a:lnTo>
                    <a:pt x="785" y="91"/>
                  </a:lnTo>
                  <a:lnTo>
                    <a:pt x="758" y="101"/>
                  </a:lnTo>
                  <a:lnTo>
                    <a:pt x="731" y="111"/>
                  </a:lnTo>
                  <a:lnTo>
                    <a:pt x="705" y="120"/>
                  </a:lnTo>
                  <a:lnTo>
                    <a:pt x="681" y="132"/>
                  </a:lnTo>
                  <a:lnTo>
                    <a:pt x="656" y="144"/>
                  </a:lnTo>
                  <a:lnTo>
                    <a:pt x="632" y="154"/>
                  </a:lnTo>
                  <a:lnTo>
                    <a:pt x="608" y="166"/>
                  </a:lnTo>
                  <a:lnTo>
                    <a:pt x="577" y="184"/>
                  </a:lnTo>
                  <a:lnTo>
                    <a:pt x="555" y="198"/>
                  </a:lnTo>
                  <a:lnTo>
                    <a:pt x="531" y="212"/>
                  </a:lnTo>
                  <a:lnTo>
                    <a:pt x="510" y="227"/>
                  </a:lnTo>
                  <a:lnTo>
                    <a:pt x="485" y="245"/>
                  </a:lnTo>
                  <a:lnTo>
                    <a:pt x="461" y="262"/>
                  </a:lnTo>
                  <a:lnTo>
                    <a:pt x="441" y="278"/>
                  </a:lnTo>
                  <a:lnTo>
                    <a:pt x="420" y="294"/>
                  </a:lnTo>
                  <a:lnTo>
                    <a:pt x="395" y="315"/>
                  </a:lnTo>
                  <a:lnTo>
                    <a:pt x="375" y="333"/>
                  </a:lnTo>
                  <a:lnTo>
                    <a:pt x="354" y="351"/>
                  </a:lnTo>
                  <a:lnTo>
                    <a:pt x="335" y="370"/>
                  </a:lnTo>
                  <a:lnTo>
                    <a:pt x="319" y="387"/>
                  </a:lnTo>
                  <a:lnTo>
                    <a:pt x="301" y="405"/>
                  </a:lnTo>
                  <a:lnTo>
                    <a:pt x="285" y="425"/>
                  </a:lnTo>
                  <a:lnTo>
                    <a:pt x="265" y="448"/>
                  </a:lnTo>
                  <a:lnTo>
                    <a:pt x="247" y="468"/>
                  </a:lnTo>
                  <a:lnTo>
                    <a:pt x="232" y="490"/>
                  </a:lnTo>
                  <a:lnTo>
                    <a:pt x="216" y="515"/>
                  </a:lnTo>
                  <a:lnTo>
                    <a:pt x="201" y="535"/>
                  </a:lnTo>
                  <a:lnTo>
                    <a:pt x="186" y="557"/>
                  </a:lnTo>
                  <a:lnTo>
                    <a:pt x="176" y="575"/>
                  </a:lnTo>
                  <a:lnTo>
                    <a:pt x="157" y="600"/>
                  </a:lnTo>
                  <a:lnTo>
                    <a:pt x="146" y="624"/>
                  </a:lnTo>
                  <a:lnTo>
                    <a:pt x="136" y="643"/>
                  </a:lnTo>
                  <a:lnTo>
                    <a:pt x="124" y="668"/>
                  </a:lnTo>
                  <a:lnTo>
                    <a:pt x="114" y="691"/>
                  </a:lnTo>
                  <a:lnTo>
                    <a:pt x="100" y="718"/>
                  </a:lnTo>
                  <a:lnTo>
                    <a:pt x="90" y="740"/>
                  </a:lnTo>
                  <a:lnTo>
                    <a:pt x="81" y="764"/>
                  </a:lnTo>
                  <a:lnTo>
                    <a:pt x="70" y="790"/>
                  </a:lnTo>
                  <a:lnTo>
                    <a:pt x="62" y="811"/>
                  </a:lnTo>
                  <a:lnTo>
                    <a:pt x="54" y="834"/>
                  </a:lnTo>
                  <a:lnTo>
                    <a:pt x="51" y="848"/>
                  </a:lnTo>
                  <a:lnTo>
                    <a:pt x="44" y="863"/>
                  </a:lnTo>
                  <a:lnTo>
                    <a:pt x="40" y="874"/>
                  </a:lnTo>
                  <a:lnTo>
                    <a:pt x="37" y="884"/>
                  </a:lnTo>
                  <a:lnTo>
                    <a:pt x="35" y="898"/>
                  </a:lnTo>
                  <a:lnTo>
                    <a:pt x="32" y="912"/>
                  </a:lnTo>
                  <a:lnTo>
                    <a:pt x="31" y="927"/>
                  </a:lnTo>
                  <a:lnTo>
                    <a:pt x="26" y="943"/>
                  </a:lnTo>
                  <a:lnTo>
                    <a:pt x="24" y="953"/>
                  </a:lnTo>
                  <a:lnTo>
                    <a:pt x="19" y="969"/>
                  </a:lnTo>
                  <a:lnTo>
                    <a:pt x="18" y="986"/>
                  </a:lnTo>
                  <a:lnTo>
                    <a:pt x="14" y="1000"/>
                  </a:lnTo>
                  <a:lnTo>
                    <a:pt x="11" y="1016"/>
                  </a:lnTo>
                  <a:lnTo>
                    <a:pt x="9" y="1029"/>
                  </a:lnTo>
                  <a:lnTo>
                    <a:pt x="7" y="1041"/>
                  </a:lnTo>
                  <a:lnTo>
                    <a:pt x="5" y="1056"/>
                  </a:lnTo>
                  <a:lnTo>
                    <a:pt x="4" y="1074"/>
                  </a:lnTo>
                  <a:lnTo>
                    <a:pt x="2" y="1088"/>
                  </a:lnTo>
                  <a:lnTo>
                    <a:pt x="2" y="1099"/>
                  </a:lnTo>
                  <a:lnTo>
                    <a:pt x="0" y="1113"/>
                  </a:lnTo>
                </a:path>
              </a:pathLst>
            </a:custGeom>
            <a:solidFill>
              <a:srgbClr val="00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7" name="Freeform 6"/>
            <p:cNvSpPr>
              <a:spLocks/>
            </p:cNvSpPr>
            <p:nvPr/>
          </p:nvSpPr>
          <p:spPr bwMode="auto">
            <a:xfrm>
              <a:off x="2925" y="2452"/>
              <a:ext cx="1120" cy="1133"/>
            </a:xfrm>
            <a:custGeom>
              <a:avLst/>
              <a:gdLst>
                <a:gd name="T0" fmla="*/ 925 w 1120"/>
                <a:gd name="T1" fmla="*/ 0 h 1133"/>
                <a:gd name="T2" fmla="*/ 922 w 1120"/>
                <a:gd name="T3" fmla="*/ 32 h 1133"/>
                <a:gd name="T4" fmla="*/ 918 w 1120"/>
                <a:gd name="T5" fmla="*/ 72 h 1133"/>
                <a:gd name="T6" fmla="*/ 914 w 1120"/>
                <a:gd name="T7" fmla="*/ 106 h 1133"/>
                <a:gd name="T8" fmla="*/ 907 w 1120"/>
                <a:gd name="T9" fmla="*/ 144 h 1133"/>
                <a:gd name="T10" fmla="*/ 899 w 1120"/>
                <a:gd name="T11" fmla="*/ 181 h 1133"/>
                <a:gd name="T12" fmla="*/ 887 w 1120"/>
                <a:gd name="T13" fmla="*/ 214 h 1133"/>
                <a:gd name="T14" fmla="*/ 879 w 1120"/>
                <a:gd name="T15" fmla="*/ 246 h 1133"/>
                <a:gd name="T16" fmla="*/ 866 w 1120"/>
                <a:gd name="T17" fmla="*/ 276 h 1133"/>
                <a:gd name="T18" fmla="*/ 855 w 1120"/>
                <a:gd name="T19" fmla="*/ 312 h 1133"/>
                <a:gd name="T20" fmla="*/ 845 w 1120"/>
                <a:gd name="T21" fmla="*/ 337 h 1133"/>
                <a:gd name="T22" fmla="*/ 826 w 1120"/>
                <a:gd name="T23" fmla="*/ 375 h 1133"/>
                <a:gd name="T24" fmla="*/ 804 w 1120"/>
                <a:gd name="T25" fmla="*/ 418 h 1133"/>
                <a:gd name="T26" fmla="*/ 780 w 1120"/>
                <a:gd name="T27" fmla="*/ 461 h 1133"/>
                <a:gd name="T28" fmla="*/ 755 w 1120"/>
                <a:gd name="T29" fmla="*/ 502 h 1133"/>
                <a:gd name="T30" fmla="*/ 724 w 1120"/>
                <a:gd name="T31" fmla="*/ 539 h 1133"/>
                <a:gd name="T32" fmla="*/ 691 w 1120"/>
                <a:gd name="T33" fmla="*/ 584 h 1133"/>
                <a:gd name="T34" fmla="*/ 654 w 1120"/>
                <a:gd name="T35" fmla="*/ 624 h 1133"/>
                <a:gd name="T36" fmla="*/ 612 w 1120"/>
                <a:gd name="T37" fmla="*/ 663 h 1133"/>
                <a:gd name="T38" fmla="*/ 573 w 1120"/>
                <a:gd name="T39" fmla="*/ 696 h 1133"/>
                <a:gd name="T40" fmla="*/ 535 w 1120"/>
                <a:gd name="T41" fmla="*/ 727 h 1133"/>
                <a:gd name="T42" fmla="*/ 494 w 1120"/>
                <a:gd name="T43" fmla="*/ 753 h 1133"/>
                <a:gd name="T44" fmla="*/ 452 w 1120"/>
                <a:gd name="T45" fmla="*/ 780 h 1133"/>
                <a:gd name="T46" fmla="*/ 401 w 1120"/>
                <a:gd name="T47" fmla="*/ 807 h 1133"/>
                <a:gd name="T48" fmla="*/ 352 w 1120"/>
                <a:gd name="T49" fmla="*/ 830 h 1133"/>
                <a:gd name="T50" fmla="*/ 302 w 1120"/>
                <a:gd name="T51" fmla="*/ 852 h 1133"/>
                <a:gd name="T52" fmla="*/ 245 w 1120"/>
                <a:gd name="T53" fmla="*/ 872 h 1133"/>
                <a:gd name="T54" fmla="*/ 189 w 1120"/>
                <a:gd name="T55" fmla="*/ 884 h 1133"/>
                <a:gd name="T56" fmla="*/ 0 w 1120"/>
                <a:gd name="T57" fmla="*/ 1026 h 1133"/>
                <a:gd name="T58" fmla="*/ 239 w 1120"/>
                <a:gd name="T59" fmla="*/ 1070 h 1133"/>
                <a:gd name="T60" fmla="*/ 302 w 1120"/>
                <a:gd name="T61" fmla="*/ 1054 h 1133"/>
                <a:gd name="T62" fmla="*/ 362 w 1120"/>
                <a:gd name="T63" fmla="*/ 1032 h 1133"/>
                <a:gd name="T64" fmla="*/ 415 w 1120"/>
                <a:gd name="T65" fmla="*/ 1013 h 1133"/>
                <a:gd name="T66" fmla="*/ 465 w 1120"/>
                <a:gd name="T67" fmla="*/ 989 h 1133"/>
                <a:gd name="T68" fmla="*/ 512 w 1120"/>
                <a:gd name="T69" fmla="*/ 964 h 1133"/>
                <a:gd name="T70" fmla="*/ 566 w 1120"/>
                <a:gd name="T71" fmla="*/ 934 h 1133"/>
                <a:gd name="T72" fmla="*/ 609 w 1120"/>
                <a:gd name="T73" fmla="*/ 906 h 1133"/>
                <a:gd name="T74" fmla="*/ 659 w 1120"/>
                <a:gd name="T75" fmla="*/ 870 h 1133"/>
                <a:gd name="T76" fmla="*/ 701 w 1120"/>
                <a:gd name="T77" fmla="*/ 839 h 1133"/>
                <a:gd name="T78" fmla="*/ 746 w 1120"/>
                <a:gd name="T79" fmla="*/ 799 h 1133"/>
                <a:gd name="T80" fmla="*/ 784 w 1120"/>
                <a:gd name="T81" fmla="*/ 762 h 1133"/>
                <a:gd name="T82" fmla="*/ 818 w 1120"/>
                <a:gd name="T83" fmla="*/ 726 h 1133"/>
                <a:gd name="T84" fmla="*/ 855 w 1120"/>
                <a:gd name="T85" fmla="*/ 686 h 1133"/>
                <a:gd name="T86" fmla="*/ 889 w 1120"/>
                <a:gd name="T87" fmla="*/ 642 h 1133"/>
                <a:gd name="T88" fmla="*/ 920 w 1120"/>
                <a:gd name="T89" fmla="*/ 599 h 1133"/>
                <a:gd name="T90" fmla="*/ 945 w 1120"/>
                <a:gd name="T91" fmla="*/ 559 h 1133"/>
                <a:gd name="T92" fmla="*/ 975 w 1120"/>
                <a:gd name="T93" fmla="*/ 509 h 1133"/>
                <a:gd name="T94" fmla="*/ 996 w 1120"/>
                <a:gd name="T95" fmla="*/ 465 h 1133"/>
                <a:gd name="T96" fmla="*/ 1020 w 1120"/>
                <a:gd name="T97" fmla="*/ 416 h 1133"/>
                <a:gd name="T98" fmla="*/ 1040 w 1120"/>
                <a:gd name="T99" fmla="*/ 368 h 1133"/>
                <a:gd name="T100" fmla="*/ 1058 w 1120"/>
                <a:gd name="T101" fmla="*/ 319 h 1133"/>
                <a:gd name="T102" fmla="*/ 1070 w 1120"/>
                <a:gd name="T103" fmla="*/ 285 h 1133"/>
                <a:gd name="T104" fmla="*/ 1081 w 1120"/>
                <a:gd name="T105" fmla="*/ 259 h 1133"/>
                <a:gd name="T106" fmla="*/ 1085 w 1120"/>
                <a:gd name="T107" fmla="*/ 233 h 1133"/>
                <a:gd name="T108" fmla="*/ 1090 w 1120"/>
                <a:gd name="T109" fmla="*/ 204 h 1133"/>
                <a:gd name="T110" fmla="*/ 1097 w 1120"/>
                <a:gd name="T111" fmla="*/ 179 h 1133"/>
                <a:gd name="T112" fmla="*/ 1102 w 1120"/>
                <a:gd name="T113" fmla="*/ 149 h 1133"/>
                <a:gd name="T114" fmla="*/ 1109 w 1120"/>
                <a:gd name="T115" fmla="*/ 117 h 1133"/>
                <a:gd name="T116" fmla="*/ 1113 w 1120"/>
                <a:gd name="T117" fmla="*/ 90 h 1133"/>
                <a:gd name="T118" fmla="*/ 1117 w 1120"/>
                <a:gd name="T119" fmla="*/ 61 h 1133"/>
                <a:gd name="T120" fmla="*/ 1117 w 1120"/>
                <a:gd name="T121" fmla="*/ 34 h 113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120" h="1133">
                  <a:moveTo>
                    <a:pt x="1119" y="20"/>
                  </a:moveTo>
                  <a:lnTo>
                    <a:pt x="925" y="0"/>
                  </a:lnTo>
                  <a:lnTo>
                    <a:pt x="924" y="17"/>
                  </a:lnTo>
                  <a:lnTo>
                    <a:pt x="922" y="32"/>
                  </a:lnTo>
                  <a:lnTo>
                    <a:pt x="920" y="54"/>
                  </a:lnTo>
                  <a:lnTo>
                    <a:pt x="918" y="72"/>
                  </a:lnTo>
                  <a:lnTo>
                    <a:pt x="916" y="90"/>
                  </a:lnTo>
                  <a:lnTo>
                    <a:pt x="914" y="106"/>
                  </a:lnTo>
                  <a:lnTo>
                    <a:pt x="909" y="125"/>
                  </a:lnTo>
                  <a:lnTo>
                    <a:pt x="907" y="144"/>
                  </a:lnTo>
                  <a:lnTo>
                    <a:pt x="904" y="163"/>
                  </a:lnTo>
                  <a:lnTo>
                    <a:pt x="899" y="181"/>
                  </a:lnTo>
                  <a:lnTo>
                    <a:pt x="894" y="198"/>
                  </a:lnTo>
                  <a:lnTo>
                    <a:pt x="887" y="214"/>
                  </a:lnTo>
                  <a:lnTo>
                    <a:pt x="883" y="229"/>
                  </a:lnTo>
                  <a:lnTo>
                    <a:pt x="879" y="246"/>
                  </a:lnTo>
                  <a:lnTo>
                    <a:pt x="873" y="261"/>
                  </a:lnTo>
                  <a:lnTo>
                    <a:pt x="866" y="276"/>
                  </a:lnTo>
                  <a:lnTo>
                    <a:pt x="860" y="294"/>
                  </a:lnTo>
                  <a:lnTo>
                    <a:pt x="855" y="312"/>
                  </a:lnTo>
                  <a:lnTo>
                    <a:pt x="850" y="323"/>
                  </a:lnTo>
                  <a:lnTo>
                    <a:pt x="845" y="337"/>
                  </a:lnTo>
                  <a:lnTo>
                    <a:pt x="835" y="355"/>
                  </a:lnTo>
                  <a:lnTo>
                    <a:pt x="826" y="375"/>
                  </a:lnTo>
                  <a:lnTo>
                    <a:pt x="816" y="398"/>
                  </a:lnTo>
                  <a:lnTo>
                    <a:pt x="804" y="418"/>
                  </a:lnTo>
                  <a:lnTo>
                    <a:pt x="793" y="441"/>
                  </a:lnTo>
                  <a:lnTo>
                    <a:pt x="780" y="461"/>
                  </a:lnTo>
                  <a:lnTo>
                    <a:pt x="767" y="485"/>
                  </a:lnTo>
                  <a:lnTo>
                    <a:pt x="755" y="502"/>
                  </a:lnTo>
                  <a:lnTo>
                    <a:pt x="742" y="521"/>
                  </a:lnTo>
                  <a:lnTo>
                    <a:pt x="724" y="539"/>
                  </a:lnTo>
                  <a:lnTo>
                    <a:pt x="708" y="563"/>
                  </a:lnTo>
                  <a:lnTo>
                    <a:pt x="691" y="584"/>
                  </a:lnTo>
                  <a:lnTo>
                    <a:pt x="674" y="603"/>
                  </a:lnTo>
                  <a:lnTo>
                    <a:pt x="654" y="624"/>
                  </a:lnTo>
                  <a:lnTo>
                    <a:pt x="633" y="645"/>
                  </a:lnTo>
                  <a:lnTo>
                    <a:pt x="612" y="663"/>
                  </a:lnTo>
                  <a:lnTo>
                    <a:pt x="593" y="680"/>
                  </a:lnTo>
                  <a:lnTo>
                    <a:pt x="573" y="696"/>
                  </a:lnTo>
                  <a:lnTo>
                    <a:pt x="554" y="711"/>
                  </a:lnTo>
                  <a:lnTo>
                    <a:pt x="535" y="727"/>
                  </a:lnTo>
                  <a:lnTo>
                    <a:pt x="513" y="742"/>
                  </a:lnTo>
                  <a:lnTo>
                    <a:pt x="494" y="753"/>
                  </a:lnTo>
                  <a:lnTo>
                    <a:pt x="470" y="769"/>
                  </a:lnTo>
                  <a:lnTo>
                    <a:pt x="452" y="780"/>
                  </a:lnTo>
                  <a:lnTo>
                    <a:pt x="427" y="793"/>
                  </a:lnTo>
                  <a:lnTo>
                    <a:pt x="401" y="807"/>
                  </a:lnTo>
                  <a:lnTo>
                    <a:pt x="379" y="820"/>
                  </a:lnTo>
                  <a:lnTo>
                    <a:pt x="352" y="830"/>
                  </a:lnTo>
                  <a:lnTo>
                    <a:pt x="325" y="843"/>
                  </a:lnTo>
                  <a:lnTo>
                    <a:pt x="302" y="852"/>
                  </a:lnTo>
                  <a:lnTo>
                    <a:pt x="275" y="860"/>
                  </a:lnTo>
                  <a:lnTo>
                    <a:pt x="245" y="872"/>
                  </a:lnTo>
                  <a:lnTo>
                    <a:pt x="221" y="876"/>
                  </a:lnTo>
                  <a:lnTo>
                    <a:pt x="189" y="884"/>
                  </a:lnTo>
                  <a:lnTo>
                    <a:pt x="174" y="821"/>
                  </a:lnTo>
                  <a:lnTo>
                    <a:pt x="0" y="1026"/>
                  </a:lnTo>
                  <a:lnTo>
                    <a:pt x="257" y="1132"/>
                  </a:lnTo>
                  <a:lnTo>
                    <a:pt x="239" y="1070"/>
                  </a:lnTo>
                  <a:lnTo>
                    <a:pt x="272" y="1063"/>
                  </a:lnTo>
                  <a:lnTo>
                    <a:pt x="302" y="1054"/>
                  </a:lnTo>
                  <a:lnTo>
                    <a:pt x="336" y="1042"/>
                  </a:lnTo>
                  <a:lnTo>
                    <a:pt x="362" y="1032"/>
                  </a:lnTo>
                  <a:lnTo>
                    <a:pt x="390" y="1023"/>
                  </a:lnTo>
                  <a:lnTo>
                    <a:pt x="415" y="1013"/>
                  </a:lnTo>
                  <a:lnTo>
                    <a:pt x="440" y="1000"/>
                  </a:lnTo>
                  <a:lnTo>
                    <a:pt x="465" y="989"/>
                  </a:lnTo>
                  <a:lnTo>
                    <a:pt x="486" y="977"/>
                  </a:lnTo>
                  <a:lnTo>
                    <a:pt x="512" y="964"/>
                  </a:lnTo>
                  <a:lnTo>
                    <a:pt x="544" y="948"/>
                  </a:lnTo>
                  <a:lnTo>
                    <a:pt x="566" y="934"/>
                  </a:lnTo>
                  <a:lnTo>
                    <a:pt x="588" y="922"/>
                  </a:lnTo>
                  <a:lnTo>
                    <a:pt x="609" y="906"/>
                  </a:lnTo>
                  <a:lnTo>
                    <a:pt x="636" y="888"/>
                  </a:lnTo>
                  <a:lnTo>
                    <a:pt x="659" y="870"/>
                  </a:lnTo>
                  <a:lnTo>
                    <a:pt x="679" y="854"/>
                  </a:lnTo>
                  <a:lnTo>
                    <a:pt x="701" y="839"/>
                  </a:lnTo>
                  <a:lnTo>
                    <a:pt x="724" y="818"/>
                  </a:lnTo>
                  <a:lnTo>
                    <a:pt x="746" y="799"/>
                  </a:lnTo>
                  <a:lnTo>
                    <a:pt x="765" y="780"/>
                  </a:lnTo>
                  <a:lnTo>
                    <a:pt x="784" y="762"/>
                  </a:lnTo>
                  <a:lnTo>
                    <a:pt x="800" y="745"/>
                  </a:lnTo>
                  <a:lnTo>
                    <a:pt x="818" y="726"/>
                  </a:lnTo>
                  <a:lnTo>
                    <a:pt x="835" y="707"/>
                  </a:lnTo>
                  <a:lnTo>
                    <a:pt x="855" y="686"/>
                  </a:lnTo>
                  <a:lnTo>
                    <a:pt x="874" y="664"/>
                  </a:lnTo>
                  <a:lnTo>
                    <a:pt x="889" y="642"/>
                  </a:lnTo>
                  <a:lnTo>
                    <a:pt x="905" y="619"/>
                  </a:lnTo>
                  <a:lnTo>
                    <a:pt x="920" y="599"/>
                  </a:lnTo>
                  <a:lnTo>
                    <a:pt x="934" y="577"/>
                  </a:lnTo>
                  <a:lnTo>
                    <a:pt x="945" y="559"/>
                  </a:lnTo>
                  <a:lnTo>
                    <a:pt x="963" y="534"/>
                  </a:lnTo>
                  <a:lnTo>
                    <a:pt x="975" y="509"/>
                  </a:lnTo>
                  <a:lnTo>
                    <a:pt x="985" y="488"/>
                  </a:lnTo>
                  <a:lnTo>
                    <a:pt x="996" y="465"/>
                  </a:lnTo>
                  <a:lnTo>
                    <a:pt x="1007" y="440"/>
                  </a:lnTo>
                  <a:lnTo>
                    <a:pt x="1020" y="416"/>
                  </a:lnTo>
                  <a:lnTo>
                    <a:pt x="1031" y="393"/>
                  </a:lnTo>
                  <a:lnTo>
                    <a:pt x="1040" y="368"/>
                  </a:lnTo>
                  <a:lnTo>
                    <a:pt x="1050" y="343"/>
                  </a:lnTo>
                  <a:lnTo>
                    <a:pt x="1058" y="319"/>
                  </a:lnTo>
                  <a:lnTo>
                    <a:pt x="1067" y="300"/>
                  </a:lnTo>
                  <a:lnTo>
                    <a:pt x="1070" y="285"/>
                  </a:lnTo>
                  <a:lnTo>
                    <a:pt x="1077" y="272"/>
                  </a:lnTo>
                  <a:lnTo>
                    <a:pt x="1081" y="259"/>
                  </a:lnTo>
                  <a:lnTo>
                    <a:pt x="1084" y="247"/>
                  </a:lnTo>
                  <a:lnTo>
                    <a:pt x="1085" y="233"/>
                  </a:lnTo>
                  <a:lnTo>
                    <a:pt x="1088" y="219"/>
                  </a:lnTo>
                  <a:lnTo>
                    <a:pt x="1090" y="204"/>
                  </a:lnTo>
                  <a:lnTo>
                    <a:pt x="1095" y="190"/>
                  </a:lnTo>
                  <a:lnTo>
                    <a:pt x="1097" y="179"/>
                  </a:lnTo>
                  <a:lnTo>
                    <a:pt x="1101" y="163"/>
                  </a:lnTo>
                  <a:lnTo>
                    <a:pt x="1102" y="149"/>
                  </a:lnTo>
                  <a:lnTo>
                    <a:pt x="1106" y="134"/>
                  </a:lnTo>
                  <a:lnTo>
                    <a:pt x="1109" y="117"/>
                  </a:lnTo>
                  <a:lnTo>
                    <a:pt x="1112" y="102"/>
                  </a:lnTo>
                  <a:lnTo>
                    <a:pt x="1113" y="90"/>
                  </a:lnTo>
                  <a:lnTo>
                    <a:pt x="1116" y="75"/>
                  </a:lnTo>
                  <a:lnTo>
                    <a:pt x="1117" y="61"/>
                  </a:lnTo>
                  <a:lnTo>
                    <a:pt x="1118" y="46"/>
                  </a:lnTo>
                  <a:lnTo>
                    <a:pt x="1117" y="34"/>
                  </a:lnTo>
                  <a:lnTo>
                    <a:pt x="1119" y="20"/>
                  </a:lnTo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8" name="Line 7"/>
            <p:cNvSpPr>
              <a:spLocks noChangeShapeType="1"/>
            </p:cNvSpPr>
            <p:nvPr/>
          </p:nvSpPr>
          <p:spPr bwMode="auto">
            <a:xfrm>
              <a:off x="2880" y="1448"/>
              <a:ext cx="0" cy="2048"/>
            </a:xfrm>
            <a:prstGeom prst="line">
              <a:avLst/>
            </a:prstGeom>
            <a:noFill/>
            <a:ln w="25400">
              <a:solidFill>
                <a:srgbClr val="061F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9" name="Line 8"/>
            <p:cNvSpPr>
              <a:spLocks noChangeShapeType="1"/>
            </p:cNvSpPr>
            <p:nvPr/>
          </p:nvSpPr>
          <p:spPr bwMode="auto">
            <a:xfrm>
              <a:off x="1880" y="2448"/>
              <a:ext cx="2048" cy="0"/>
            </a:xfrm>
            <a:prstGeom prst="line">
              <a:avLst/>
            </a:prstGeom>
            <a:noFill/>
            <a:ln w="25400">
              <a:solidFill>
                <a:srgbClr val="061F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0" name="Rectangle 9"/>
            <p:cNvSpPr>
              <a:spLocks noChangeArrowheads="1"/>
            </p:cNvSpPr>
            <p:nvPr/>
          </p:nvSpPr>
          <p:spPr bwMode="auto">
            <a:xfrm>
              <a:off x="3059" y="1696"/>
              <a:ext cx="438" cy="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GB" altLang="en-US" sz="6000">
                  <a:latin typeface="Arial" panose="020B0604020202020204" pitchFamily="34" charset="0"/>
                </a:rPr>
                <a:t>P</a:t>
              </a:r>
            </a:p>
          </p:txBody>
        </p:sp>
        <p:sp>
          <p:nvSpPr>
            <p:cNvPr id="19471" name="Rectangle 10"/>
            <p:cNvSpPr>
              <a:spLocks noChangeArrowheads="1"/>
            </p:cNvSpPr>
            <p:nvPr/>
          </p:nvSpPr>
          <p:spPr bwMode="auto">
            <a:xfrm>
              <a:off x="3059" y="2512"/>
              <a:ext cx="466" cy="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GB" altLang="en-US" sz="6000"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19472" name="Rectangle 11"/>
            <p:cNvSpPr>
              <a:spLocks noChangeArrowheads="1"/>
            </p:cNvSpPr>
            <p:nvPr/>
          </p:nvSpPr>
          <p:spPr bwMode="auto">
            <a:xfrm>
              <a:off x="2243" y="2512"/>
              <a:ext cx="466" cy="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GB" altLang="en-US" sz="6000"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19473" name="Rectangle 12"/>
            <p:cNvSpPr>
              <a:spLocks noChangeArrowheads="1"/>
            </p:cNvSpPr>
            <p:nvPr/>
          </p:nvSpPr>
          <p:spPr bwMode="auto">
            <a:xfrm>
              <a:off x="2243" y="1696"/>
              <a:ext cx="438" cy="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GB" altLang="en-US" sz="6000">
                  <a:latin typeface="Arial" panose="020B0604020202020204" pitchFamily="34" charset="0"/>
                </a:rPr>
                <a:t>A</a:t>
              </a:r>
            </a:p>
          </p:txBody>
        </p:sp>
      </p:grpSp>
      <p:sp>
        <p:nvSpPr>
          <p:cNvPr id="354317" name="Rectangle 13"/>
          <p:cNvSpPr>
            <a:spLocks noChangeArrowheads="1"/>
          </p:cNvSpPr>
          <p:nvPr/>
        </p:nvSpPr>
        <p:spPr bwMode="auto">
          <a:xfrm>
            <a:off x="8534401" y="2125664"/>
            <a:ext cx="1844675" cy="828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GB" sz="4800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1-Plan</a:t>
            </a:r>
            <a:endParaRPr lang="en-GB" sz="6000" dirty="0">
              <a:solidFill>
                <a:schemeClr val="accent6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354321" name="Text Box 17"/>
          <p:cNvSpPr txBox="1">
            <a:spLocks noChangeArrowheads="1"/>
          </p:cNvSpPr>
          <p:nvPr/>
        </p:nvSpPr>
        <p:spPr bwMode="auto">
          <a:xfrm>
            <a:off x="4945064" y="546100"/>
            <a:ext cx="3330575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4000" dirty="0">
                <a:latin typeface="+mj-lt"/>
              </a:rPr>
              <a:t>PDCA CYCLE</a:t>
            </a:r>
            <a:endParaRPr lang="en-GB" sz="2700" dirty="0">
              <a:latin typeface="+mj-lt"/>
            </a:endParaRP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8596314" y="4849814"/>
            <a:ext cx="1582737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4800">
                <a:solidFill>
                  <a:srgbClr val="FFFF00"/>
                </a:solidFill>
                <a:latin typeface="Comic Sans MS" panose="030F0702030302020204" pitchFamily="66" charset="0"/>
              </a:rPr>
              <a:t>2-Do</a:t>
            </a:r>
            <a:endParaRPr lang="en-GB" altLang="en-US" sz="6000">
              <a:solidFill>
                <a:srgbClr val="FFFF00"/>
              </a:solidFill>
              <a:latin typeface="Comic Sans MS" panose="030F0702030302020204" pitchFamily="66" charset="0"/>
            </a:endParaRP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2598739" y="4818064"/>
            <a:ext cx="252412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4800">
                <a:solidFill>
                  <a:srgbClr val="FF0000"/>
                </a:solidFill>
                <a:latin typeface="Comic Sans MS" panose="030F0702030302020204" pitchFamily="66" charset="0"/>
              </a:rPr>
              <a:t>3-Check</a:t>
            </a:r>
            <a:endParaRPr lang="en-GB" altLang="en-US" sz="6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2652714" y="2105026"/>
            <a:ext cx="187007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4800">
                <a:solidFill>
                  <a:srgbClr val="00B050"/>
                </a:solidFill>
                <a:latin typeface="Comic Sans MS" panose="030F0702030302020204" pitchFamily="66" charset="0"/>
              </a:rPr>
              <a:t>4-Act</a:t>
            </a:r>
            <a:endParaRPr lang="en-GB" altLang="en-US" sz="6000">
              <a:solidFill>
                <a:srgbClr val="00B05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51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17" grpId="0"/>
      <p:bldP spid="15" grpId="0"/>
      <p:bldP spid="16" grpId="0"/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1" descr="C:\Users\miguehida\Dropbox\Camera Uploads\2012-08-05 20.16.5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685926"/>
            <a:ext cx="5638800" cy="493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Oval Callout 1"/>
          <p:cNvSpPr>
            <a:spLocks noChangeArrowheads="1"/>
          </p:cNvSpPr>
          <p:nvPr/>
        </p:nvSpPr>
        <p:spPr bwMode="auto">
          <a:xfrm>
            <a:off x="7467600" y="554039"/>
            <a:ext cx="2133600" cy="1131887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 sz="1600">
                <a:latin typeface="Arial" panose="020B0604020202020204" pitchFamily="34" charset="0"/>
              </a:rPr>
              <a:t>Brainstorm </a:t>
            </a:r>
          </a:p>
          <a:p>
            <a:pPr eaLnBrk="1" hangingPunct="1"/>
            <a:r>
              <a:rPr lang="en-GB" altLang="en-US" sz="1600">
                <a:latin typeface="Arial" panose="020B0604020202020204" pitchFamily="34" charset="0"/>
              </a:rPr>
              <a:t>“Why the </a:t>
            </a:r>
          </a:p>
          <a:p>
            <a:pPr eaLnBrk="1" hangingPunct="1"/>
            <a:r>
              <a:rPr lang="en-GB" altLang="en-US" sz="1600">
                <a:latin typeface="Arial" panose="020B0604020202020204" pitchFamily="34" charset="0"/>
              </a:rPr>
              <a:t>problem exists?”</a:t>
            </a:r>
            <a:endParaRPr lang="en-US" altLang="en-US" sz="1600"/>
          </a:p>
        </p:txBody>
      </p:sp>
      <p:sp>
        <p:nvSpPr>
          <p:cNvPr id="20484" name="Oval 2"/>
          <p:cNvSpPr>
            <a:spLocks noChangeArrowheads="1"/>
          </p:cNvSpPr>
          <p:nvPr/>
        </p:nvSpPr>
        <p:spPr bwMode="auto">
          <a:xfrm>
            <a:off x="8382000" y="3330575"/>
            <a:ext cx="1912938" cy="533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/>
              <a:t>Use the 3C’s Tool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19801" y="2590801"/>
            <a:ext cx="2024063" cy="5238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 dirty="0">
                <a:latin typeface="Calibri" pitchFamily="34" charset="0"/>
              </a:rPr>
              <a:t>Analyze Problem or Concern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19801" y="1725614"/>
            <a:ext cx="2024063" cy="5238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 dirty="0">
                <a:latin typeface="Calibri" pitchFamily="34" charset="0"/>
              </a:rPr>
              <a:t>Define  the Problem </a:t>
            </a:r>
          </a:p>
          <a:p>
            <a:pPr algn="ctr">
              <a:defRPr/>
            </a:pPr>
            <a:endParaRPr lang="en-US" sz="1400" b="1" dirty="0"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37264" y="3284539"/>
            <a:ext cx="2022475" cy="5238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 dirty="0">
                <a:latin typeface="Calibri" pitchFamily="34" charset="0"/>
              </a:rPr>
              <a:t>Identify Causes</a:t>
            </a:r>
          </a:p>
          <a:p>
            <a:pPr algn="ctr">
              <a:defRPr/>
            </a:pPr>
            <a:endParaRPr lang="en-US" sz="1400" b="1" dirty="0">
              <a:latin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43613" y="4038601"/>
            <a:ext cx="2024062" cy="5238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 dirty="0">
                <a:latin typeface="Calibri" pitchFamily="34" charset="0"/>
              </a:rPr>
              <a:t>Planning Countermeasures</a:t>
            </a:r>
          </a:p>
        </p:txBody>
      </p:sp>
      <p:sp>
        <p:nvSpPr>
          <p:cNvPr id="20489" name="TextBox 12"/>
          <p:cNvSpPr txBox="1">
            <a:spLocks noChangeArrowheads="1"/>
          </p:cNvSpPr>
          <p:nvPr/>
        </p:nvSpPr>
        <p:spPr bwMode="auto">
          <a:xfrm>
            <a:off x="6045201" y="4724401"/>
            <a:ext cx="2022475" cy="5238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400" b="1">
                <a:latin typeface="Calibri" panose="020F0502020204030204" pitchFamily="34" charset="0"/>
              </a:rPr>
              <a:t>Implementation</a:t>
            </a:r>
          </a:p>
          <a:p>
            <a:pPr algn="ctr" eaLnBrk="1" hangingPunct="1"/>
            <a:endParaRPr lang="en-US" altLang="en-US" sz="1400" b="1">
              <a:latin typeface="Calibri" panose="020F0502020204030204" pitchFamily="34" charset="0"/>
            </a:endParaRPr>
          </a:p>
        </p:txBody>
      </p:sp>
      <p:sp>
        <p:nvSpPr>
          <p:cNvPr id="20490" name="TextBox 13"/>
          <p:cNvSpPr txBox="1">
            <a:spLocks noChangeArrowheads="1"/>
          </p:cNvSpPr>
          <p:nvPr/>
        </p:nvSpPr>
        <p:spPr bwMode="auto">
          <a:xfrm>
            <a:off x="6018213" y="5437189"/>
            <a:ext cx="2024062" cy="522287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400" b="1">
                <a:latin typeface="Calibri" panose="020F0502020204030204" pitchFamily="34" charset="0"/>
              </a:rPr>
              <a:t>Confirmation of Results</a:t>
            </a:r>
          </a:p>
          <a:p>
            <a:pPr algn="ctr" eaLnBrk="1" hangingPunct="1"/>
            <a:endParaRPr lang="en-US" altLang="en-US" sz="1400" b="1">
              <a:latin typeface="Calibri" panose="020F0502020204030204" pitchFamily="34" charset="0"/>
            </a:endParaRPr>
          </a:p>
        </p:txBody>
      </p:sp>
      <p:sp>
        <p:nvSpPr>
          <p:cNvPr id="20491" name="TextBox 14"/>
          <p:cNvSpPr txBox="1">
            <a:spLocks noChangeArrowheads="1"/>
          </p:cNvSpPr>
          <p:nvPr/>
        </p:nvSpPr>
        <p:spPr bwMode="auto">
          <a:xfrm>
            <a:off x="6018213" y="6016625"/>
            <a:ext cx="2024062" cy="522288"/>
          </a:xfrm>
          <a:prstGeom prst="rect">
            <a:avLst/>
          </a:prstGeom>
          <a:solidFill>
            <a:srgbClr val="2BE40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 sz="1400" b="1">
              <a:latin typeface="Calibri" panose="020F0502020204030204" pitchFamily="34" charset="0"/>
            </a:endParaRPr>
          </a:p>
          <a:p>
            <a:pPr algn="ctr" eaLnBrk="1" hangingPunct="1"/>
            <a:r>
              <a:rPr lang="en-US" altLang="en-US" sz="1400" b="1">
                <a:latin typeface="Calibri" panose="020F0502020204030204" pitchFamily="34" charset="0"/>
              </a:rPr>
              <a:t>Standardization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43200" y="3238501"/>
            <a:ext cx="990600" cy="3079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 dirty="0">
                <a:latin typeface="Calibri" pitchFamily="34" charset="0"/>
              </a:rPr>
              <a:t>PLAN</a:t>
            </a:r>
          </a:p>
        </p:txBody>
      </p:sp>
      <p:sp>
        <p:nvSpPr>
          <p:cNvPr id="20493" name="TextBox 16"/>
          <p:cNvSpPr txBox="1">
            <a:spLocks noChangeArrowheads="1"/>
          </p:cNvSpPr>
          <p:nvPr/>
        </p:nvSpPr>
        <p:spPr bwMode="auto">
          <a:xfrm>
            <a:off x="2765425" y="4832351"/>
            <a:ext cx="990600" cy="3079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400" b="1">
                <a:latin typeface="Calibri" panose="020F0502020204030204" pitchFamily="34" charset="0"/>
              </a:rPr>
              <a:t>DO</a:t>
            </a:r>
          </a:p>
        </p:txBody>
      </p:sp>
      <p:sp>
        <p:nvSpPr>
          <p:cNvPr id="20494" name="TextBox 17"/>
          <p:cNvSpPr txBox="1">
            <a:spLocks noChangeArrowheads="1"/>
          </p:cNvSpPr>
          <p:nvPr/>
        </p:nvSpPr>
        <p:spPr bwMode="auto">
          <a:xfrm>
            <a:off x="2765425" y="5484814"/>
            <a:ext cx="990600" cy="3079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400" b="1">
                <a:latin typeface="Calibri" panose="020F0502020204030204" pitchFamily="34" charset="0"/>
              </a:rPr>
              <a:t>CHECK</a:t>
            </a:r>
          </a:p>
        </p:txBody>
      </p:sp>
      <p:sp>
        <p:nvSpPr>
          <p:cNvPr id="20495" name="TextBox 18"/>
          <p:cNvSpPr txBox="1">
            <a:spLocks noChangeArrowheads="1"/>
          </p:cNvSpPr>
          <p:nvPr/>
        </p:nvSpPr>
        <p:spPr bwMode="auto">
          <a:xfrm>
            <a:off x="2765425" y="6122989"/>
            <a:ext cx="990600" cy="307975"/>
          </a:xfrm>
          <a:prstGeom prst="rect">
            <a:avLst/>
          </a:prstGeom>
          <a:solidFill>
            <a:srgbClr val="2BE40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400" b="1">
                <a:latin typeface="Calibri" panose="020F0502020204030204" pitchFamily="34" charset="0"/>
              </a:rPr>
              <a:t>ACT</a:t>
            </a:r>
          </a:p>
        </p:txBody>
      </p:sp>
      <p:cxnSp>
        <p:nvCxnSpPr>
          <p:cNvPr id="20496" name="Straight Arrow Connector 19"/>
          <p:cNvCxnSpPr>
            <a:cxnSpLocks noChangeShapeType="1"/>
            <a:stCxn id="20484" idx="2"/>
          </p:cNvCxnSpPr>
          <p:nvPr/>
        </p:nvCxnSpPr>
        <p:spPr bwMode="auto">
          <a:xfrm flipH="1" flipV="1">
            <a:off x="8067676" y="2971801"/>
            <a:ext cx="314325" cy="6254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7" name="Straight Arrow Connector 21"/>
          <p:cNvCxnSpPr>
            <a:cxnSpLocks noChangeShapeType="1"/>
            <a:stCxn id="20484" idx="2"/>
          </p:cNvCxnSpPr>
          <p:nvPr/>
        </p:nvCxnSpPr>
        <p:spPr bwMode="auto">
          <a:xfrm flipH="1">
            <a:off x="8067676" y="3597276"/>
            <a:ext cx="314325" cy="7032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8" name="Straight Arrow Connector 23"/>
          <p:cNvCxnSpPr>
            <a:cxnSpLocks noChangeShapeType="1"/>
            <a:stCxn id="20484" idx="2"/>
          </p:cNvCxnSpPr>
          <p:nvPr/>
        </p:nvCxnSpPr>
        <p:spPr bwMode="auto">
          <a:xfrm flipH="1">
            <a:off x="8067676" y="3597275"/>
            <a:ext cx="31432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2768601" y="546100"/>
            <a:ext cx="3330575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4000" dirty="0">
                <a:latin typeface="+mj-lt"/>
              </a:rPr>
              <a:t>PDCA CYCLE</a:t>
            </a:r>
            <a:endParaRPr lang="en-GB" sz="2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7544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 bwMode="auto">
          <a:xfrm>
            <a:off x="5029200" y="2590800"/>
            <a:ext cx="2362200" cy="2286000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/>
          <a:lstStyle/>
          <a:p>
            <a:pPr algn="ctr">
              <a:defRPr/>
            </a:pPr>
            <a:endParaRPr lang="en-US" b="1" dirty="0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</a:rPr>
              <a:t>SUSTAIN</a:t>
            </a: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" name="Bent Arrow 2"/>
          <p:cNvSpPr/>
          <p:nvPr/>
        </p:nvSpPr>
        <p:spPr bwMode="auto">
          <a:xfrm>
            <a:off x="4359275" y="1727200"/>
            <a:ext cx="1905000" cy="1828800"/>
          </a:xfrm>
          <a:prstGeom prst="bentArrow">
            <a:avLst>
              <a:gd name="adj1" fmla="val 27212"/>
              <a:gd name="adj2" fmla="val 25000"/>
              <a:gd name="adj3" fmla="val 25000"/>
              <a:gd name="adj4" fmla="val 43750"/>
            </a:avLst>
          </a:prstGeom>
          <a:solidFill>
            <a:srgbClr val="2BE40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4" name="Bent Arrow 3"/>
          <p:cNvSpPr/>
          <p:nvPr/>
        </p:nvSpPr>
        <p:spPr bwMode="auto">
          <a:xfrm rot="5400000">
            <a:off x="6438900" y="1982788"/>
            <a:ext cx="1905000" cy="1828800"/>
          </a:xfrm>
          <a:prstGeom prst="bentArrow">
            <a:avLst>
              <a:gd name="adj1" fmla="val 27212"/>
              <a:gd name="adj2" fmla="val 25000"/>
              <a:gd name="adj3" fmla="val 25000"/>
              <a:gd name="adj4" fmla="val 43750"/>
            </a:avLst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5" name="Bent Arrow 4"/>
          <p:cNvSpPr/>
          <p:nvPr/>
        </p:nvSpPr>
        <p:spPr bwMode="auto">
          <a:xfrm rot="10800000">
            <a:off x="6210300" y="3962400"/>
            <a:ext cx="1905000" cy="1828800"/>
          </a:xfrm>
          <a:prstGeom prst="bentArrow">
            <a:avLst>
              <a:gd name="adj1" fmla="val 27212"/>
              <a:gd name="adj2" fmla="val 25000"/>
              <a:gd name="adj3" fmla="val 25000"/>
              <a:gd name="adj4" fmla="val 43750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6" name="Bent Arrow 5"/>
          <p:cNvSpPr/>
          <p:nvPr/>
        </p:nvSpPr>
        <p:spPr bwMode="auto">
          <a:xfrm rot="16200000">
            <a:off x="4152900" y="3765550"/>
            <a:ext cx="1905000" cy="1828800"/>
          </a:xfrm>
          <a:prstGeom prst="bentArrow">
            <a:avLst>
              <a:gd name="adj1" fmla="val 27212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454775" y="1576388"/>
            <a:ext cx="137160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1- SORT</a:t>
            </a:r>
          </a:p>
        </p:txBody>
      </p:sp>
      <p:sp>
        <p:nvSpPr>
          <p:cNvPr id="21514" name="TextBox 7"/>
          <p:cNvSpPr txBox="1">
            <a:spLocks noChangeArrowheads="1"/>
          </p:cNvSpPr>
          <p:nvPr/>
        </p:nvSpPr>
        <p:spPr bwMode="auto">
          <a:xfrm>
            <a:off x="6784975" y="5632450"/>
            <a:ext cx="2133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 b="1"/>
              <a:t>2- SET IN ORDER</a:t>
            </a:r>
          </a:p>
        </p:txBody>
      </p:sp>
      <p:sp>
        <p:nvSpPr>
          <p:cNvPr id="21515" name="TextBox 8"/>
          <p:cNvSpPr txBox="1">
            <a:spLocks noChangeArrowheads="1"/>
          </p:cNvSpPr>
          <p:nvPr/>
        </p:nvSpPr>
        <p:spPr bwMode="auto">
          <a:xfrm>
            <a:off x="4625975" y="5640389"/>
            <a:ext cx="1371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 b="1">
                <a:solidFill>
                  <a:srgbClr val="FF0000"/>
                </a:solidFill>
              </a:rPr>
              <a:t>3- SHINE</a:t>
            </a:r>
          </a:p>
        </p:txBody>
      </p:sp>
      <p:sp>
        <p:nvSpPr>
          <p:cNvPr id="21516" name="TextBox 9"/>
          <p:cNvSpPr txBox="1">
            <a:spLocks noChangeArrowheads="1"/>
          </p:cNvSpPr>
          <p:nvPr/>
        </p:nvSpPr>
        <p:spPr bwMode="auto">
          <a:xfrm>
            <a:off x="3657600" y="1576388"/>
            <a:ext cx="2133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 b="1">
                <a:solidFill>
                  <a:srgbClr val="2BE406"/>
                </a:solidFill>
              </a:rPr>
              <a:t>4- STANDARDIZE</a:t>
            </a:r>
          </a:p>
        </p:txBody>
      </p:sp>
      <p:sp>
        <p:nvSpPr>
          <p:cNvPr id="21517" name="TextBox 10"/>
          <p:cNvSpPr txBox="1">
            <a:spLocks noChangeArrowheads="1"/>
          </p:cNvSpPr>
          <p:nvPr/>
        </p:nvSpPr>
        <p:spPr bwMode="auto">
          <a:xfrm>
            <a:off x="4724400" y="609600"/>
            <a:ext cx="3424238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4400" b="1"/>
              <a:t>5 S’s CYCLE</a:t>
            </a:r>
          </a:p>
        </p:txBody>
      </p:sp>
    </p:spTree>
    <p:extLst>
      <p:ext uri="{BB962C8B-B14F-4D97-AF65-F5344CB8AC3E}">
        <p14:creationId xmlns:p14="http://schemas.microsoft.com/office/powerpoint/2010/main" val="417156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 bwMode="auto">
          <a:xfrm>
            <a:off x="5029200" y="2590800"/>
            <a:ext cx="2362200" cy="2286000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/>
          <a:lstStyle/>
          <a:p>
            <a:pPr algn="ctr">
              <a:defRPr/>
            </a:pPr>
            <a:endParaRPr lang="en-US" b="1" dirty="0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</a:rPr>
              <a:t>5-SUSTAIN</a:t>
            </a:r>
          </a:p>
          <a:p>
            <a:pPr algn="ctr">
              <a:defRPr/>
            </a:pPr>
            <a:r>
              <a:rPr lang="en-US" b="1" dirty="0"/>
              <a:t>Maintain </a:t>
            </a:r>
          </a:p>
          <a:p>
            <a:pPr algn="ctr">
              <a:defRPr/>
            </a:pPr>
            <a:r>
              <a:rPr lang="en-US" b="1" dirty="0"/>
              <a:t>established </a:t>
            </a:r>
          </a:p>
          <a:p>
            <a:pPr algn="ctr">
              <a:defRPr/>
            </a:pPr>
            <a:r>
              <a:rPr lang="en-US" b="1" dirty="0"/>
              <a:t>procedures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66050" y="1582739"/>
            <a:ext cx="2216150" cy="1476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1- SORT</a:t>
            </a:r>
          </a:p>
          <a:p>
            <a:pPr>
              <a:defRPr/>
            </a:pPr>
            <a:r>
              <a:rPr lang="en-US" dirty="0"/>
              <a:t>Distinguish needed items from unneeded and eliminate the latter</a:t>
            </a:r>
          </a:p>
        </p:txBody>
      </p:sp>
      <p:sp>
        <p:nvSpPr>
          <p:cNvPr id="22534" name="TextBox 7"/>
          <p:cNvSpPr txBox="1">
            <a:spLocks noChangeArrowheads="1"/>
          </p:cNvSpPr>
          <p:nvPr/>
        </p:nvSpPr>
        <p:spPr bwMode="auto">
          <a:xfrm>
            <a:off x="7620000" y="4516438"/>
            <a:ext cx="2362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 b="1"/>
              <a:t>2- SET IN ORDER</a:t>
            </a:r>
          </a:p>
          <a:p>
            <a:pPr eaLnBrk="1" hangingPunct="1"/>
            <a:r>
              <a:rPr lang="en-US" altLang="en-US" sz="1800"/>
              <a:t>Keep items in the correct place for easy access</a:t>
            </a:r>
          </a:p>
        </p:txBody>
      </p:sp>
      <p:sp>
        <p:nvSpPr>
          <p:cNvPr id="22535" name="TextBox 8"/>
          <p:cNvSpPr txBox="1">
            <a:spLocks noChangeArrowheads="1"/>
          </p:cNvSpPr>
          <p:nvPr/>
        </p:nvSpPr>
        <p:spPr bwMode="auto">
          <a:xfrm>
            <a:off x="3008314" y="4549775"/>
            <a:ext cx="20208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 b="1">
                <a:solidFill>
                  <a:srgbClr val="FF0000"/>
                </a:solidFill>
              </a:rPr>
              <a:t>3- SHINE</a:t>
            </a:r>
          </a:p>
          <a:p>
            <a:pPr eaLnBrk="1" hangingPunct="1"/>
            <a:r>
              <a:rPr lang="en-US" altLang="en-US" sz="1800"/>
              <a:t>Keep area clean and neat</a:t>
            </a:r>
            <a:endParaRPr lang="en-US" altLang="en-US" sz="1800" b="1">
              <a:solidFill>
                <a:srgbClr val="FF0000"/>
              </a:solidFill>
            </a:endParaRPr>
          </a:p>
          <a:p>
            <a:pPr eaLnBrk="1" hangingPunct="1"/>
            <a:endParaRPr lang="en-US" altLang="en-US" sz="1800" b="1">
              <a:solidFill>
                <a:srgbClr val="FF0000"/>
              </a:solidFill>
            </a:endParaRPr>
          </a:p>
        </p:txBody>
      </p:sp>
      <p:sp>
        <p:nvSpPr>
          <p:cNvPr id="22536" name="TextBox 9"/>
          <p:cNvSpPr txBox="1">
            <a:spLocks noChangeArrowheads="1"/>
          </p:cNvSpPr>
          <p:nvPr/>
        </p:nvSpPr>
        <p:spPr bwMode="auto">
          <a:xfrm>
            <a:off x="3008313" y="1601789"/>
            <a:ext cx="21336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 b="1">
                <a:solidFill>
                  <a:srgbClr val="2BE406"/>
                </a:solidFill>
              </a:rPr>
              <a:t>4- STANDARDIZE</a:t>
            </a:r>
          </a:p>
          <a:p>
            <a:pPr eaLnBrk="1" hangingPunct="1"/>
            <a:r>
              <a:rPr lang="en-US" altLang="en-US" sz="1800"/>
              <a:t>Adapt and create a habit (repetitive and consistent) of the method used for Sorting, Set in order and shine</a:t>
            </a:r>
          </a:p>
          <a:p>
            <a:pPr eaLnBrk="1" hangingPunct="1"/>
            <a:endParaRPr lang="en-US" altLang="en-US" sz="1800" b="1">
              <a:solidFill>
                <a:srgbClr val="2BE406"/>
              </a:solidFill>
            </a:endParaRPr>
          </a:p>
        </p:txBody>
      </p:sp>
      <p:sp>
        <p:nvSpPr>
          <p:cNvPr id="22537" name="TextBox 10"/>
          <p:cNvSpPr txBox="1">
            <a:spLocks noChangeArrowheads="1"/>
          </p:cNvSpPr>
          <p:nvPr/>
        </p:nvSpPr>
        <p:spPr bwMode="auto">
          <a:xfrm>
            <a:off x="4729164" y="609600"/>
            <a:ext cx="3424237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4400" b="1"/>
              <a:t>5 S’s CYCLE</a:t>
            </a:r>
          </a:p>
        </p:txBody>
      </p:sp>
    </p:spTree>
    <p:extLst>
      <p:ext uri="{BB962C8B-B14F-4D97-AF65-F5344CB8AC3E}">
        <p14:creationId xmlns:p14="http://schemas.microsoft.com/office/powerpoint/2010/main" val="369058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141400"/>
                </a:solidFill>
              </a:rPr>
              <a:t>What is Project Management?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422400" y="1752600"/>
            <a:ext cx="10160000" cy="941173"/>
          </a:xfrm>
        </p:spPr>
        <p:txBody>
          <a:bodyPr/>
          <a:lstStyle/>
          <a:p>
            <a:pPr eaLnBrk="1" hangingPunct="1"/>
            <a:r>
              <a:rPr lang="en-US" altLang="en-US" sz="2000" dirty="0">
                <a:solidFill>
                  <a:srgbClr val="141400"/>
                </a:solidFill>
              </a:rPr>
              <a:t>The Application of knowledge, skills, tools, and techniques to project activities to meet the project requirements.</a:t>
            </a:r>
          </a:p>
          <a:p>
            <a:pPr eaLnBrk="1" hangingPunct="1"/>
            <a:endParaRPr lang="en-US" altLang="en-US" dirty="0" smtClean="0">
              <a:solidFill>
                <a:srgbClr val="141400"/>
              </a:solidFill>
            </a:endParaRPr>
          </a:p>
        </p:txBody>
      </p:sp>
      <p:pic>
        <p:nvPicPr>
          <p:cNvPr id="10244" name="Picture 4" descr="C:\Archivos de programa\Archivos comunes\Microsoft Shared\Clipart\cagcat50\BS00554_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022" y="5895976"/>
            <a:ext cx="731108" cy="638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570" y="5857466"/>
            <a:ext cx="862914" cy="64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2086" y="5857466"/>
            <a:ext cx="902043" cy="67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167027" y="2648465"/>
            <a:ext cx="10160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kern="0" dirty="0" smtClean="0">
                <a:solidFill>
                  <a:srgbClr val="141400"/>
                </a:solidFill>
              </a:rPr>
              <a:t>What is DMAIC?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422400" y="3902547"/>
            <a:ext cx="10160000" cy="941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sz="2000" dirty="0" smtClean="0"/>
              <a:t>A structured problem-solving methodology</a:t>
            </a:r>
          </a:p>
          <a:p>
            <a:pPr marL="0" indent="0" eaLnBrk="1" hangingPunct="1">
              <a:buNone/>
            </a:pPr>
            <a:endParaRPr lang="en-US" altLang="en-US" kern="0" dirty="0" smtClean="0">
              <a:solidFill>
                <a:srgbClr val="1414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6302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422400" y="381000"/>
            <a:ext cx="3883025" cy="1143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141400"/>
                </a:solidFill>
              </a:rPr>
              <a:t>Five Managerial Activities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0" y="1667144"/>
            <a:ext cx="3883025" cy="4078748"/>
          </a:xfrm>
          <a:prstGeom prst="rect">
            <a:avLst/>
          </a:prstGeom>
        </p:spPr>
      </p:pic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7110627" y="381000"/>
            <a:ext cx="38830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kern="0" dirty="0" smtClean="0">
                <a:solidFill>
                  <a:srgbClr val="141400"/>
                </a:solidFill>
              </a:rPr>
              <a:t>Five Phases</a:t>
            </a:r>
          </a:p>
        </p:txBody>
      </p:sp>
      <p:sp>
        <p:nvSpPr>
          <p:cNvPr id="20" name="Rectangle 12"/>
          <p:cNvSpPr>
            <a:spLocks noChangeArrowheads="1"/>
          </p:cNvSpPr>
          <p:nvPr/>
        </p:nvSpPr>
        <p:spPr bwMode="auto">
          <a:xfrm>
            <a:off x="6403523" y="1951599"/>
            <a:ext cx="1307071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DEFINE</a:t>
            </a:r>
            <a:endParaRPr lang="en-US" altLang="en-US" dirty="0"/>
          </a:p>
        </p:txBody>
      </p: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7440268" y="2699953"/>
            <a:ext cx="1569309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MEASURE</a:t>
            </a:r>
            <a:endParaRPr lang="en-US" altLang="en-US" dirty="0"/>
          </a:p>
        </p:txBody>
      </p:sp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8450090" y="3439818"/>
            <a:ext cx="150066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ANALYZE</a:t>
            </a:r>
            <a:endParaRPr lang="en-US" altLang="en-US" dirty="0"/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9381781" y="4179683"/>
            <a:ext cx="150066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IMPROVE</a:t>
            </a:r>
            <a:endParaRPr lang="en-US" altLang="en-US" dirty="0"/>
          </a:p>
        </p:txBody>
      </p:sp>
      <p:sp>
        <p:nvSpPr>
          <p:cNvPr id="24" name="Rectangle 12"/>
          <p:cNvSpPr>
            <a:spLocks noChangeArrowheads="1"/>
          </p:cNvSpPr>
          <p:nvPr/>
        </p:nvSpPr>
        <p:spPr bwMode="auto">
          <a:xfrm>
            <a:off x="10243322" y="4919548"/>
            <a:ext cx="150066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CONTROL</a:t>
            </a:r>
            <a:endParaRPr lang="en-US" altLang="en-US" dirty="0"/>
          </a:p>
        </p:txBody>
      </p:sp>
      <p:sp>
        <p:nvSpPr>
          <p:cNvPr id="4" name="Bent-Up Arrow 3"/>
          <p:cNvSpPr/>
          <p:nvPr/>
        </p:nvSpPr>
        <p:spPr bwMode="auto">
          <a:xfrm rot="5400000">
            <a:off x="6974560" y="2621067"/>
            <a:ext cx="583087" cy="310956"/>
          </a:xfrm>
          <a:prstGeom prst="bent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Bent-Up Arrow 25"/>
          <p:cNvSpPr/>
          <p:nvPr/>
        </p:nvSpPr>
        <p:spPr bwMode="auto">
          <a:xfrm rot="5400000">
            <a:off x="7968877" y="3333440"/>
            <a:ext cx="581298" cy="381128"/>
          </a:xfrm>
          <a:prstGeom prst="bent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Bent-Up Arrow 26"/>
          <p:cNvSpPr/>
          <p:nvPr/>
        </p:nvSpPr>
        <p:spPr bwMode="auto">
          <a:xfrm rot="5400000">
            <a:off x="8878541" y="4104255"/>
            <a:ext cx="626594" cy="364523"/>
          </a:xfrm>
          <a:prstGeom prst="bent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Bent-Up Arrow 27"/>
          <p:cNvSpPr/>
          <p:nvPr/>
        </p:nvSpPr>
        <p:spPr bwMode="auto">
          <a:xfrm rot="5400000">
            <a:off x="9770411" y="4821471"/>
            <a:ext cx="581298" cy="364523"/>
          </a:xfrm>
          <a:prstGeom prst="bent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47982" y="5559046"/>
            <a:ext cx="6096000" cy="723916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lnSpc>
                <a:spcPct val="114000"/>
              </a:lnSpc>
            </a:pPr>
            <a:r>
              <a:rPr lang="en-US" dirty="0"/>
              <a:t>5 phases from defining a problem to implementing solutions with emphasis on sustaining them</a:t>
            </a:r>
          </a:p>
        </p:txBody>
      </p:sp>
    </p:spTree>
    <p:extLst>
      <p:ext uri="{BB962C8B-B14F-4D97-AF65-F5344CB8AC3E}">
        <p14:creationId xmlns:p14="http://schemas.microsoft.com/office/powerpoint/2010/main" val="22965246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141400"/>
                </a:solidFill>
              </a:rPr>
              <a:t>TEAMWORK</a:t>
            </a:r>
          </a:p>
        </p:txBody>
      </p:sp>
      <p:pic>
        <p:nvPicPr>
          <p:cNvPr id="5123" name="Picture 1028" descr="trabajo en equip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600201"/>
            <a:ext cx="5029200" cy="390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3608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431118942"/>
              </p:ext>
            </p:extLst>
          </p:nvPr>
        </p:nvGraphicFramePr>
        <p:xfrm>
          <a:off x="2123642" y="298974"/>
          <a:ext cx="8839523" cy="1204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1703512" y="2132856"/>
            <a:ext cx="8784976" cy="4581128"/>
          </a:xfrm>
        </p:spPr>
        <p:txBody>
          <a:bodyPr/>
          <a:lstStyle/>
          <a:p>
            <a:r>
              <a:rPr lang="en-US" dirty="0" smtClean="0"/>
              <a:t>DMAIC is…</a:t>
            </a:r>
          </a:p>
          <a:p>
            <a:pPr lvl="1">
              <a:lnSpc>
                <a:spcPct val="114000"/>
              </a:lnSpc>
            </a:pPr>
            <a:r>
              <a:rPr lang="en-US" sz="1800" dirty="0"/>
              <a:t>A structured problem-solving methodology </a:t>
            </a:r>
          </a:p>
          <a:p>
            <a:pPr lvl="1">
              <a:lnSpc>
                <a:spcPct val="114000"/>
              </a:lnSpc>
            </a:pPr>
            <a:r>
              <a:rPr lang="en-US" sz="1800" dirty="0"/>
              <a:t>Used when a product/process is not meeting customer specs</a:t>
            </a:r>
          </a:p>
          <a:p>
            <a:pPr lvl="1">
              <a:lnSpc>
                <a:spcPct val="114000"/>
              </a:lnSpc>
            </a:pPr>
            <a:r>
              <a:rPr lang="en-US" sz="1800" dirty="0"/>
              <a:t>Implemented by </a:t>
            </a:r>
            <a:r>
              <a:rPr lang="en-US" sz="1800" dirty="0" smtClean="0"/>
              <a:t>CPI personnel </a:t>
            </a:r>
            <a:r>
              <a:rPr lang="en-US" sz="1800" dirty="0"/>
              <a:t>with the support of a sponsor</a:t>
            </a:r>
          </a:p>
          <a:p>
            <a:pPr lvl="1">
              <a:lnSpc>
                <a:spcPct val="114000"/>
              </a:lnSpc>
            </a:pPr>
            <a:r>
              <a:rPr lang="en-US" sz="1800" dirty="0"/>
              <a:t>A way to help support the business strategy</a:t>
            </a:r>
          </a:p>
          <a:p>
            <a:pPr lvl="1">
              <a:lnSpc>
                <a:spcPct val="114000"/>
              </a:lnSpc>
            </a:pPr>
            <a:r>
              <a:rPr lang="en-US" sz="1800" dirty="0"/>
              <a:t>5 phases from defining a problem to implementing solutions with emphasis on sustaining them</a:t>
            </a:r>
          </a:p>
          <a:p>
            <a:pPr lvl="2">
              <a:lnSpc>
                <a:spcPct val="114000"/>
              </a:lnSpc>
            </a:pPr>
            <a:r>
              <a:rPr lang="en-US" sz="1600" dirty="0"/>
              <a:t>Define the project goals and customer (internal &amp; external) deliverables</a:t>
            </a:r>
          </a:p>
          <a:p>
            <a:pPr lvl="2">
              <a:lnSpc>
                <a:spcPct val="114000"/>
              </a:lnSpc>
            </a:pPr>
            <a:r>
              <a:rPr lang="en-US" sz="1600" dirty="0"/>
              <a:t>Measure the process to determine current performance</a:t>
            </a:r>
          </a:p>
          <a:p>
            <a:pPr lvl="2">
              <a:lnSpc>
                <a:spcPct val="114000"/>
              </a:lnSpc>
            </a:pPr>
            <a:r>
              <a:rPr lang="en-US" sz="1600" dirty="0"/>
              <a:t>Analyze and determine the root cause(s) of the problem</a:t>
            </a:r>
          </a:p>
          <a:p>
            <a:pPr lvl="2">
              <a:lnSpc>
                <a:spcPct val="114000"/>
              </a:lnSpc>
            </a:pPr>
            <a:r>
              <a:rPr lang="en-US" sz="1600" dirty="0"/>
              <a:t>Improve the process by eliminating non-conformances </a:t>
            </a:r>
          </a:p>
          <a:p>
            <a:pPr lvl="2">
              <a:lnSpc>
                <a:spcPct val="114000"/>
              </a:lnSpc>
            </a:pPr>
            <a:r>
              <a:rPr lang="en-US" sz="1600" dirty="0"/>
              <a:t>Control future process performance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77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376324655"/>
              </p:ext>
            </p:extLst>
          </p:nvPr>
        </p:nvGraphicFramePr>
        <p:xfrm>
          <a:off x="2217377" y="479604"/>
          <a:ext cx="8187012" cy="830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1536357" y="1675656"/>
            <a:ext cx="9144000" cy="4581128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/>
              <a:t>Purpose</a:t>
            </a:r>
          </a:p>
          <a:p>
            <a:pPr marL="688975" lvl="1"/>
            <a:r>
              <a:rPr lang="en-US" sz="2100" dirty="0"/>
              <a:t>Properly define the project’s purpose and scope</a:t>
            </a:r>
          </a:p>
          <a:p>
            <a:pPr marL="688975" lvl="1"/>
            <a:r>
              <a:rPr lang="en-US" sz="2100" dirty="0"/>
              <a:t>Obtain background information about the process &amp; its customers</a:t>
            </a:r>
          </a:p>
          <a:p>
            <a:pPr marL="688975" lvl="1"/>
            <a:r>
              <a:rPr lang="en-US" sz="2100" dirty="0"/>
              <a:t>Answer critical questions</a:t>
            </a:r>
          </a:p>
          <a:p>
            <a:pPr marL="862013" lvl="2" indent="-180975"/>
            <a:r>
              <a:rPr lang="en-US" dirty="0" smtClean="0"/>
              <a:t>What are we trying to accomplish (mission)?</a:t>
            </a:r>
          </a:p>
          <a:p>
            <a:pPr marL="862013" lvl="2" indent="-180975"/>
            <a:r>
              <a:rPr lang="en-US" dirty="0" smtClean="0"/>
              <a:t>Is the project scope broad enough to be important but narrow enough to be do-able?</a:t>
            </a:r>
          </a:p>
          <a:p>
            <a:pPr marL="862013" lvl="2" indent="-180975"/>
            <a:r>
              <a:rPr lang="en-US" dirty="0" smtClean="0"/>
              <a:t>Why are we working on this project? </a:t>
            </a:r>
          </a:p>
          <a:p>
            <a:pPr marL="862013" lvl="2" indent="-180975"/>
            <a:r>
              <a:rPr lang="en-US" dirty="0" smtClean="0"/>
              <a:t>Who is the customer?</a:t>
            </a:r>
            <a:endParaRPr lang="en-US" dirty="0"/>
          </a:p>
          <a:p>
            <a:pPr marL="862013" lvl="2" indent="-180975"/>
            <a:r>
              <a:rPr lang="en-US" dirty="0" smtClean="0"/>
              <a:t>What are the Critical-To-Quality Characteristics?</a:t>
            </a:r>
          </a:p>
          <a:p>
            <a:pPr marL="862013" lvl="2" indent="-180975"/>
            <a:r>
              <a:rPr lang="en-US" sz="1700" dirty="0"/>
              <a:t>How does the current process flow?</a:t>
            </a:r>
          </a:p>
          <a:p>
            <a:pPr marL="862013" lvl="2" indent="-180975"/>
            <a:r>
              <a:rPr lang="en-US" sz="1700" dirty="0"/>
              <a:t>What are the current inputs &amp; outputs of the process?</a:t>
            </a:r>
          </a:p>
          <a:p>
            <a:pPr marL="862013" lvl="2" indent="-180975"/>
            <a:r>
              <a:rPr lang="en-US" sz="1700" dirty="0"/>
              <a:t>What resources are required to complete the project?</a:t>
            </a:r>
            <a:endParaRPr lang="en-US" dirty="0" smtClean="0"/>
          </a:p>
          <a:p>
            <a:pPr marL="862013" lvl="2" indent="-180975"/>
            <a:r>
              <a:rPr lang="en-US" sz="1700" dirty="0"/>
              <a:t>When must the project be completed?</a:t>
            </a:r>
            <a:endParaRPr lang="en-US" sz="1700" b="1" dirty="0"/>
          </a:p>
        </p:txBody>
      </p:sp>
    </p:spTree>
    <p:extLst>
      <p:ext uri="{BB962C8B-B14F-4D97-AF65-F5344CB8AC3E}">
        <p14:creationId xmlns:p14="http://schemas.microsoft.com/office/powerpoint/2010/main" val="96083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333417"/>
              </p:ext>
            </p:extLst>
          </p:nvPr>
        </p:nvGraphicFramePr>
        <p:xfrm>
          <a:off x="1847528" y="2420888"/>
          <a:ext cx="8280920" cy="31394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4108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42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96344">
                <a:tc>
                  <a:txBody>
                    <a:bodyPr/>
                    <a:lstStyle/>
                    <a:p>
                      <a:pPr>
                        <a:buClr>
                          <a:srgbClr val="000000"/>
                        </a:buClr>
                        <a:buSzPct val="80000"/>
                      </a:pPr>
                      <a:r>
                        <a:rPr lang="en-US" sz="2400" b="1" u="sng" dirty="0" smtClean="0">
                          <a:solidFill>
                            <a:schemeClr val="tx1"/>
                          </a:solidFill>
                          <a:latin typeface="+mn-lt"/>
                        </a:rPr>
                        <a:t>ACTIVITIES:</a:t>
                      </a:r>
                    </a:p>
                    <a:p>
                      <a:pPr marL="342900" indent="-342900">
                        <a:buClr>
                          <a:srgbClr val="000000"/>
                        </a:buClr>
                        <a:buSzPct val="80000"/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Identify Problem</a:t>
                      </a:r>
                    </a:p>
                    <a:p>
                      <a:pPr marL="342900" indent="-342900">
                        <a:buClr>
                          <a:srgbClr val="000000"/>
                        </a:buClr>
                        <a:buSzPct val="80000"/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Review Project Charter</a:t>
                      </a:r>
                    </a:p>
                    <a:p>
                      <a:pPr marL="342900" indent="-342900">
                        <a:buClr>
                          <a:srgbClr val="000000"/>
                        </a:buClr>
                        <a:buSzPct val="80000"/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Gather VOC</a:t>
                      </a:r>
                    </a:p>
                    <a:p>
                      <a:pPr marL="342900" indent="-342900">
                        <a:buClr>
                          <a:srgbClr val="000000"/>
                        </a:buClr>
                        <a:buSzPct val="80000"/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Select &amp; gather project team</a:t>
                      </a:r>
                    </a:p>
                    <a:p>
                      <a:pPr marL="342900" indent="-342900">
                        <a:buClr>
                          <a:srgbClr val="000000"/>
                        </a:buClr>
                        <a:buSzPct val="80000"/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Validate financial benefits</a:t>
                      </a:r>
                    </a:p>
                    <a:p>
                      <a:pPr marL="342900" indent="-342900">
                        <a:buClr>
                          <a:srgbClr val="000000"/>
                        </a:buClr>
                        <a:buSzPct val="80000"/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Develop project plan &amp; schedule</a:t>
                      </a:r>
                    </a:p>
                    <a:p>
                      <a:pPr marL="342900" indent="-342900">
                        <a:buClr>
                          <a:srgbClr val="000000"/>
                        </a:buClr>
                        <a:buSzPct val="80000"/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Understand current process</a:t>
                      </a:r>
                      <a:endParaRPr lang="en-US" sz="2400" b="1" u="sng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Clr>
                          <a:srgbClr val="000000"/>
                        </a:buClr>
                        <a:buSzPct val="80000"/>
                      </a:pPr>
                      <a:r>
                        <a:rPr lang="en-US" sz="2000" b="1" u="sng" dirty="0" smtClean="0">
                          <a:solidFill>
                            <a:srgbClr val="CC0000"/>
                          </a:solidFill>
                          <a:latin typeface="+mn-lt"/>
                        </a:rPr>
                        <a:t>TOOLS:</a:t>
                      </a:r>
                    </a:p>
                    <a:p>
                      <a:pPr marL="342900" indent="-342900">
                        <a:buClr>
                          <a:srgbClr val="000000"/>
                        </a:buClr>
                        <a:buSzPct val="80000"/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solidFill>
                            <a:srgbClr val="CC0000"/>
                          </a:solidFill>
                          <a:latin typeface="+mn-lt"/>
                        </a:rPr>
                        <a:t>Project Charter </a:t>
                      </a:r>
                    </a:p>
                    <a:p>
                      <a:pPr marL="342900" indent="-342900">
                        <a:buClr>
                          <a:srgbClr val="000000"/>
                        </a:buClr>
                        <a:buSzPct val="80000"/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solidFill>
                            <a:srgbClr val="CC0000"/>
                          </a:solidFill>
                          <a:latin typeface="+mn-lt"/>
                        </a:rPr>
                        <a:t>Project Plan</a:t>
                      </a:r>
                    </a:p>
                    <a:p>
                      <a:pPr marL="342900" indent="-342900">
                        <a:buClr>
                          <a:srgbClr val="000000"/>
                        </a:buClr>
                        <a:buSzPct val="80000"/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solidFill>
                            <a:srgbClr val="CC0000"/>
                          </a:solidFill>
                          <a:latin typeface="+mn-lt"/>
                        </a:rPr>
                        <a:t>SharePoint</a:t>
                      </a:r>
                    </a:p>
                    <a:p>
                      <a:pPr marL="342900" indent="-342900">
                        <a:buClr>
                          <a:srgbClr val="000000"/>
                        </a:buClr>
                        <a:buSzPct val="80000"/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solidFill>
                            <a:srgbClr val="CC0000"/>
                          </a:solidFill>
                          <a:latin typeface="+mn-lt"/>
                        </a:rPr>
                        <a:t>VOC (Kano)</a:t>
                      </a:r>
                    </a:p>
                    <a:p>
                      <a:pPr marL="342900" indent="-342900">
                        <a:buClr>
                          <a:srgbClr val="000000"/>
                        </a:buClr>
                        <a:buSzPct val="80000"/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solidFill>
                            <a:srgbClr val="CC0000"/>
                          </a:solidFill>
                          <a:latin typeface="+mn-lt"/>
                        </a:rPr>
                        <a:t>CTQ </a:t>
                      </a:r>
                    </a:p>
                    <a:p>
                      <a:pPr marL="342900" indent="-342900">
                        <a:buClr>
                          <a:srgbClr val="000000"/>
                        </a:buClr>
                        <a:buSzPct val="80000"/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solidFill>
                            <a:srgbClr val="CC0000"/>
                          </a:solidFill>
                          <a:latin typeface="+mn-lt"/>
                        </a:rPr>
                        <a:t>SIPOC</a:t>
                      </a:r>
                    </a:p>
                    <a:p>
                      <a:pPr marL="342900" indent="-342900">
                        <a:buClr>
                          <a:srgbClr val="000000"/>
                        </a:buClr>
                        <a:buSzPct val="80000"/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solidFill>
                            <a:srgbClr val="CC0000"/>
                          </a:solidFill>
                          <a:latin typeface="+mn-lt"/>
                        </a:rPr>
                        <a:t>Value Stream Map</a:t>
                      </a:r>
                    </a:p>
                    <a:p>
                      <a:pPr marL="342900" indent="-342900">
                        <a:buClr>
                          <a:srgbClr val="000000"/>
                        </a:buClr>
                        <a:buSzPct val="80000"/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solidFill>
                            <a:srgbClr val="CC0000"/>
                          </a:solidFill>
                          <a:latin typeface="+mn-lt"/>
                        </a:rPr>
                        <a:t>A3</a:t>
                      </a:r>
                    </a:p>
                    <a:p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2265984" y="502273"/>
            <a:ext cx="8179016" cy="830213"/>
            <a:chOff x="3997" y="0"/>
            <a:chExt cx="8179016" cy="830213"/>
          </a:xfrm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6" name="Rounded Rectangle 5"/>
            <p:cNvSpPr/>
            <p:nvPr/>
          </p:nvSpPr>
          <p:spPr>
            <a:xfrm>
              <a:off x="3997" y="0"/>
              <a:ext cx="8179016" cy="830213"/>
            </a:xfrm>
            <a:prstGeom prst="roundRect">
              <a:avLst>
                <a:gd name="adj" fmla="val 10000"/>
              </a:avLst>
            </a:prstGeom>
            <a:solidFill>
              <a:schemeClr val="tx2">
                <a:lumMod val="50000"/>
                <a:lumOff val="50000"/>
              </a:schemeClr>
            </a:solidFill>
            <a:ln w="25400" cap="flat" cmpd="sng" algn="ctr">
              <a:noFill/>
              <a:prstDash val="solid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" name="Rounded Rectangle 4"/>
            <p:cNvSpPr/>
            <p:nvPr/>
          </p:nvSpPr>
          <p:spPr>
            <a:xfrm>
              <a:off x="28313" y="24316"/>
              <a:ext cx="8130384" cy="78158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600" b="1" kern="1200" dirty="0" smtClean="0">
                  <a:solidFill>
                    <a:sysClr val="window" lastClr="FFFFFF"/>
                  </a:solidFill>
                  <a:latin typeface="Calibri"/>
                  <a:ea typeface="+mn-ea"/>
                  <a:cs typeface="+mn-cs"/>
                </a:rPr>
                <a:t>DEFINE PHASE</a:t>
              </a:r>
              <a:endParaRPr lang="en-US" sz="3600" b="1" kern="1200" dirty="0">
                <a:solidFill>
                  <a:sysClr val="window" lastClr="FFFFFF"/>
                </a:solidFill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599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2362200"/>
            <a:ext cx="8382000" cy="3657600"/>
          </a:xfrm>
        </p:spPr>
        <p:txBody>
          <a:bodyPr/>
          <a:lstStyle/>
          <a:p>
            <a:pPr>
              <a:spcBef>
                <a:spcPct val="25000"/>
              </a:spcBef>
              <a:buNone/>
            </a:pPr>
            <a:r>
              <a:rPr lang="en-GB" sz="2400" b="1" dirty="0"/>
              <a:t>Tollgate review checklist for the DEFINE phase:</a:t>
            </a:r>
          </a:p>
          <a:p>
            <a:pPr>
              <a:spcBef>
                <a:spcPct val="25000"/>
              </a:spcBef>
              <a:buNone/>
            </a:pPr>
            <a:endParaRPr lang="en-GB" sz="1000" b="1" dirty="0"/>
          </a:p>
          <a:p>
            <a:pPr marL="457200" indent="-457200">
              <a:spcBef>
                <a:spcPct val="25000"/>
              </a:spcBef>
              <a:buFont typeface="Wingdings" pitchFamily="2" charset="2"/>
              <a:buChar char="q"/>
            </a:pPr>
            <a:r>
              <a:rPr lang="en-GB" sz="2100" dirty="0"/>
              <a:t>Customer requirements and expectations are documented</a:t>
            </a:r>
          </a:p>
          <a:p>
            <a:pPr marL="457200" indent="-457200">
              <a:spcBef>
                <a:spcPct val="25000"/>
              </a:spcBef>
              <a:buFont typeface="Wingdings" pitchFamily="2" charset="2"/>
              <a:buChar char="q"/>
            </a:pPr>
            <a:r>
              <a:rPr lang="en-GB" sz="2100" dirty="0"/>
              <a:t>Project Sponsor is in place</a:t>
            </a:r>
          </a:p>
          <a:p>
            <a:pPr marL="457200" indent="-457200">
              <a:spcBef>
                <a:spcPct val="25000"/>
              </a:spcBef>
              <a:buFont typeface="Wingdings" pitchFamily="2" charset="2"/>
              <a:buChar char="q"/>
            </a:pPr>
            <a:r>
              <a:rPr lang="en-GB" sz="2100" dirty="0"/>
              <a:t>Project Team and resources are in place</a:t>
            </a:r>
          </a:p>
          <a:p>
            <a:pPr marL="457200" indent="-457200">
              <a:spcBef>
                <a:spcPct val="25000"/>
              </a:spcBef>
              <a:buFont typeface="Wingdings" pitchFamily="2" charset="2"/>
              <a:buChar char="q"/>
            </a:pPr>
            <a:r>
              <a:rPr lang="en-GB" sz="2100" dirty="0"/>
              <a:t>Project Charter is approved and signed off</a:t>
            </a:r>
          </a:p>
          <a:p>
            <a:pPr marL="457200" indent="-457200">
              <a:spcBef>
                <a:spcPct val="25000"/>
              </a:spcBef>
              <a:buFont typeface="Wingdings" pitchFamily="2" charset="2"/>
              <a:buChar char="q"/>
            </a:pPr>
            <a:r>
              <a:rPr lang="en-GB" sz="2100" dirty="0"/>
              <a:t>Project Plan is in place</a:t>
            </a:r>
          </a:p>
          <a:p>
            <a:pPr marL="457200" indent="-457200">
              <a:spcBef>
                <a:spcPct val="25000"/>
              </a:spcBef>
              <a:buFont typeface="Wingdings" pitchFamily="2" charset="2"/>
              <a:buChar char="q"/>
            </a:pPr>
            <a:r>
              <a:rPr lang="en-GB" sz="2100" dirty="0"/>
              <a:t>A3 has been </a:t>
            </a:r>
            <a:r>
              <a:rPr lang="en-GB" sz="2100" dirty="0" smtClean="0"/>
              <a:t>initiated</a:t>
            </a:r>
            <a:endParaRPr lang="en-GB" sz="2100" dirty="0"/>
          </a:p>
        </p:txBody>
      </p:sp>
      <p:sp>
        <p:nvSpPr>
          <p:cNvPr id="4" name="TextBox 3"/>
          <p:cNvSpPr txBox="1"/>
          <p:nvPr/>
        </p:nvSpPr>
        <p:spPr>
          <a:xfrm>
            <a:off x="2332856" y="5867400"/>
            <a:ext cx="7651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solidFill>
                  <a:srgbClr val="FF0000"/>
                </a:solidFill>
              </a:rPr>
              <a:t>All items must be completed and signed off before proceeding to the MEASURE phase!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265984" y="502273"/>
            <a:ext cx="8179016" cy="830213"/>
            <a:chOff x="3997" y="0"/>
            <a:chExt cx="8179016" cy="830213"/>
          </a:xfrm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8" name="Rounded Rectangle 7"/>
            <p:cNvSpPr/>
            <p:nvPr/>
          </p:nvSpPr>
          <p:spPr>
            <a:xfrm>
              <a:off x="3997" y="0"/>
              <a:ext cx="8179016" cy="830213"/>
            </a:xfrm>
            <a:prstGeom prst="roundRect">
              <a:avLst>
                <a:gd name="adj" fmla="val 10000"/>
              </a:avLst>
            </a:prstGeom>
            <a:solidFill>
              <a:schemeClr val="tx2">
                <a:lumMod val="50000"/>
                <a:lumOff val="50000"/>
              </a:schemeClr>
            </a:solidFill>
            <a:ln w="25400" cap="flat" cmpd="sng" algn="ctr">
              <a:noFill/>
              <a:prstDash val="solid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9" name="Rounded Rectangle 4"/>
            <p:cNvSpPr/>
            <p:nvPr/>
          </p:nvSpPr>
          <p:spPr>
            <a:xfrm>
              <a:off x="28313" y="24316"/>
              <a:ext cx="8130384" cy="78158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600" b="1" kern="1200" dirty="0" smtClean="0">
                  <a:solidFill>
                    <a:sysClr val="window" lastClr="FFFFFF"/>
                  </a:solidFill>
                  <a:latin typeface="Calibri"/>
                  <a:ea typeface="+mn-ea"/>
                  <a:cs typeface="+mn-cs"/>
                </a:rPr>
                <a:t>DEFINE PHASE TOLLGATE</a:t>
              </a:r>
              <a:endParaRPr lang="en-US" sz="3600" b="1" kern="1200" dirty="0">
                <a:solidFill>
                  <a:sysClr val="window" lastClr="FFFFFF"/>
                </a:solidFill>
                <a:latin typeface="Calibri"/>
                <a:ea typeface="+mn-ea"/>
                <a:cs typeface="+mn-cs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784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115954353"/>
              </p:ext>
            </p:extLst>
          </p:nvPr>
        </p:nvGraphicFramePr>
        <p:xfrm>
          <a:off x="1752438" y="331323"/>
          <a:ext cx="8839523" cy="1204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1676400" y="2132856"/>
            <a:ext cx="8991600" cy="4581128"/>
          </a:xfrm>
        </p:spPr>
        <p:txBody>
          <a:bodyPr/>
          <a:lstStyle/>
          <a:p>
            <a:r>
              <a:rPr lang="en-US" sz="2400" b="1" dirty="0"/>
              <a:t>Purpose</a:t>
            </a:r>
          </a:p>
          <a:p>
            <a:pPr lvl="1"/>
            <a:r>
              <a:rPr lang="en-US" sz="2100" dirty="0"/>
              <a:t>Gather information and data about the current situation</a:t>
            </a:r>
          </a:p>
          <a:p>
            <a:pPr lvl="1"/>
            <a:r>
              <a:rPr lang="en-US" sz="2100" dirty="0"/>
              <a:t> Understand the current state of the process </a:t>
            </a:r>
          </a:p>
          <a:p>
            <a:pPr lvl="1"/>
            <a:r>
              <a:rPr lang="en-US" sz="2100" dirty="0"/>
              <a:t>Collect reliable data on process speed, quality and costs</a:t>
            </a:r>
          </a:p>
          <a:p>
            <a:pPr lvl="1"/>
            <a:r>
              <a:rPr lang="en-US" sz="2100" dirty="0"/>
              <a:t>Answer critical questions:</a:t>
            </a:r>
          </a:p>
          <a:p>
            <a:pPr marL="1027113" lvl="2"/>
            <a:r>
              <a:rPr lang="en-US" dirty="0" smtClean="0"/>
              <a:t>Has the success target been determined - in customer terms?</a:t>
            </a:r>
          </a:p>
          <a:p>
            <a:pPr marL="1027113" lvl="2"/>
            <a:r>
              <a:rPr lang="en-US" sz="1700" dirty="0"/>
              <a:t>Have potentially significant process inputs been identified for further screening?</a:t>
            </a:r>
          </a:p>
          <a:p>
            <a:pPr marL="1027113" lvl="2"/>
            <a:r>
              <a:rPr lang="en-US" sz="1700" dirty="0"/>
              <a:t>Has a data collection plan been developed for the process inputs &amp; outputs?</a:t>
            </a:r>
            <a:endParaRPr lang="en-US" dirty="0" smtClean="0"/>
          </a:p>
          <a:p>
            <a:pPr marL="1027113" lvl="2"/>
            <a:r>
              <a:rPr lang="en-US" sz="1700" dirty="0"/>
              <a:t>What is the baseline performance of the process?</a:t>
            </a:r>
          </a:p>
          <a:p>
            <a:pPr marL="1027113" lvl="2"/>
            <a:r>
              <a:rPr lang="en-US" sz="1700" dirty="0"/>
              <a:t>Are the relevant metrics visible and widely accessible?</a:t>
            </a:r>
          </a:p>
          <a:p>
            <a:pPr marL="1027113" lvl="2"/>
            <a:r>
              <a:rPr lang="en-US" dirty="0" smtClean="0"/>
              <a:t>Have potential quick wins been identified?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52435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297469"/>
              </p:ext>
            </p:extLst>
          </p:nvPr>
        </p:nvGraphicFramePr>
        <p:xfrm>
          <a:off x="1847528" y="2420888"/>
          <a:ext cx="8856984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6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25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Clr>
                          <a:srgbClr val="000000"/>
                        </a:buClr>
                        <a:buSzPct val="80000"/>
                        <a:buFont typeface="Arial" panose="020B0604020202020204" pitchFamily="34" charset="0"/>
                        <a:buNone/>
                      </a:pPr>
                      <a:r>
                        <a:rPr lang="en-US" sz="2400" b="1" u="sng" dirty="0" smtClean="0">
                          <a:solidFill>
                            <a:schemeClr val="tx1"/>
                          </a:solidFill>
                        </a:rPr>
                        <a:t>ACTIVITIES:</a:t>
                      </a:r>
                    </a:p>
                    <a:p>
                      <a:pPr marL="0" indent="0">
                        <a:buClr>
                          <a:srgbClr val="000000"/>
                        </a:buClr>
                        <a:buSzPct val="80000"/>
                        <a:buFont typeface="Arial" panose="020B0604020202020204" pitchFamily="34" charset="0"/>
                        <a:buNone/>
                      </a:pPr>
                      <a:endParaRPr lang="en-US" sz="2400" b="1" u="sng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Clr>
                          <a:srgbClr val="000000"/>
                        </a:buClr>
                        <a:buSzPct val="80000"/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Identify Key Input, Process and Output Metrics</a:t>
                      </a:r>
                    </a:p>
                    <a:p>
                      <a:pPr marL="285750" indent="-285750">
                        <a:buClr>
                          <a:srgbClr val="000000"/>
                        </a:buClr>
                        <a:buSzPct val="80000"/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Develop Data Collection Plan</a:t>
                      </a:r>
                    </a:p>
                    <a:p>
                      <a:pPr marL="285750" indent="-285750">
                        <a:buClr>
                          <a:srgbClr val="000000"/>
                        </a:buClr>
                        <a:buSzPct val="80000"/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Collect Baseline data</a:t>
                      </a:r>
                    </a:p>
                    <a:p>
                      <a:pPr marL="285750" indent="-285750">
                        <a:buClr>
                          <a:srgbClr val="000000"/>
                        </a:buClr>
                        <a:buSzPct val="80000"/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Determine Process Performance</a:t>
                      </a:r>
                    </a:p>
                    <a:p>
                      <a:pPr marL="285750" indent="-285750">
                        <a:buClr>
                          <a:srgbClr val="000000"/>
                        </a:buClr>
                        <a:buSzPct val="80000"/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Validate Business Opportunity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Clr>
                          <a:srgbClr val="000000"/>
                        </a:buClr>
                        <a:buSzPct val="80000"/>
                      </a:pPr>
                      <a:r>
                        <a:rPr lang="en-US" sz="2400" b="1" u="sng" dirty="0" smtClean="0">
                          <a:solidFill>
                            <a:srgbClr val="FF0000"/>
                          </a:solidFill>
                        </a:rPr>
                        <a:t>TOOLS:</a:t>
                      </a:r>
                    </a:p>
                    <a:p>
                      <a:pPr marL="285750" indent="-285750">
                        <a:buClr>
                          <a:srgbClr val="000000"/>
                        </a:buClr>
                        <a:buSzPct val="80000"/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Project Plan &amp; A3</a:t>
                      </a:r>
                    </a:p>
                    <a:p>
                      <a:pPr marL="285750" indent="-285750">
                        <a:buClr>
                          <a:srgbClr val="000000"/>
                        </a:buClr>
                        <a:buSzPct val="80000"/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 Data collection plan</a:t>
                      </a:r>
                    </a:p>
                    <a:p>
                      <a:pPr marL="285750" indent="-285750">
                        <a:buClr>
                          <a:srgbClr val="000000"/>
                        </a:buClr>
                        <a:buSzPct val="80000"/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 Sampling</a:t>
                      </a:r>
                    </a:p>
                    <a:p>
                      <a:pPr marL="285750" indent="-285750">
                        <a:buClr>
                          <a:srgbClr val="000000"/>
                        </a:buClr>
                        <a:buSzPct val="80000"/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 Brainstorming</a:t>
                      </a:r>
                    </a:p>
                    <a:p>
                      <a:pPr marL="285750" indent="-285750">
                        <a:buClr>
                          <a:srgbClr val="000000"/>
                        </a:buClr>
                        <a:buSzPct val="80000"/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 Affinity diagram</a:t>
                      </a:r>
                    </a:p>
                    <a:p>
                      <a:pPr marL="285750" indent="-285750">
                        <a:buClr>
                          <a:srgbClr val="000000"/>
                        </a:buClr>
                        <a:buSzPct val="80000"/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 Check Sheet</a:t>
                      </a:r>
                    </a:p>
                    <a:p>
                      <a:pPr marL="285750" indent="-285750">
                        <a:buClr>
                          <a:srgbClr val="000000"/>
                        </a:buClr>
                        <a:buSzPct val="80000"/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 Swim-lane mapping</a:t>
                      </a:r>
                    </a:p>
                    <a:p>
                      <a:pPr marL="285750" indent="-285750">
                        <a:buClr>
                          <a:srgbClr val="000000"/>
                        </a:buClr>
                        <a:buSzPct val="80000"/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 Spaghetti diagram</a:t>
                      </a:r>
                    </a:p>
                    <a:p>
                      <a:pPr marL="285750" indent="-285750">
                        <a:buClr>
                          <a:srgbClr val="000000"/>
                        </a:buClr>
                        <a:buSzPct val="80000"/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 Variation analysis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2211895" y="318506"/>
            <a:ext cx="8830890" cy="1204144"/>
            <a:chOff x="4316" y="0"/>
            <a:chExt cx="8830890" cy="1204144"/>
          </a:xfrm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7" name="Rounded Rectangle 6"/>
            <p:cNvSpPr/>
            <p:nvPr/>
          </p:nvSpPr>
          <p:spPr>
            <a:xfrm>
              <a:off x="4316" y="0"/>
              <a:ext cx="8830890" cy="1204144"/>
            </a:xfrm>
            <a:prstGeom prst="roundRect">
              <a:avLst>
                <a:gd name="adj" fmla="val 10000"/>
              </a:avLst>
            </a:prstGeom>
            <a:solidFill>
              <a:schemeClr val="tx2">
                <a:lumMod val="50000"/>
                <a:lumOff val="50000"/>
              </a:schemeClr>
            </a:solidFill>
            <a:ln w="25400" cap="flat" cmpd="sng" algn="ctr">
              <a:noFill/>
              <a:prstDash val="solid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>
              <a:off x="39584" y="35268"/>
              <a:ext cx="8760354" cy="113360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8120" tIns="198120" rIns="198120" bIns="198120" numCol="1" spcCol="1270" anchor="ctr" anchorCtr="0">
              <a:noAutofit/>
            </a:bodyPr>
            <a:lstStyle/>
            <a:p>
              <a:pPr lvl="0" algn="ctr" defTabSz="2311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200" b="1" kern="1200" dirty="0" smtClean="0">
                  <a:solidFill>
                    <a:sysClr val="window" lastClr="FFFFFF"/>
                  </a:solidFill>
                  <a:latin typeface="Calibri"/>
                  <a:ea typeface="+mn-ea"/>
                  <a:cs typeface="+mn-cs"/>
                </a:rPr>
                <a:t>MEASURE PHASE</a:t>
              </a:r>
              <a:endParaRPr lang="en-US" sz="5200" b="1" kern="1200" dirty="0">
                <a:solidFill>
                  <a:sysClr val="window" lastClr="FFFFFF"/>
                </a:solidFill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793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2286000"/>
            <a:ext cx="8534400" cy="3833192"/>
          </a:xfrm>
        </p:spPr>
        <p:txBody>
          <a:bodyPr>
            <a:normAutofit/>
          </a:bodyPr>
          <a:lstStyle/>
          <a:p>
            <a:pPr>
              <a:spcBef>
                <a:spcPct val="25000"/>
              </a:spcBef>
              <a:buNone/>
            </a:pPr>
            <a:r>
              <a:rPr lang="en-GB" sz="2400" b="1" dirty="0"/>
              <a:t>Tollgate review Check Sheet for the MEASURE phase:</a:t>
            </a:r>
          </a:p>
          <a:p>
            <a:pPr>
              <a:spcBef>
                <a:spcPct val="25000"/>
              </a:spcBef>
              <a:buNone/>
            </a:pPr>
            <a:endParaRPr lang="en-GB" sz="1000" b="1" dirty="0"/>
          </a:p>
          <a:p>
            <a:pPr marL="457200" indent="-457200">
              <a:spcBef>
                <a:spcPct val="25000"/>
              </a:spcBef>
              <a:buFont typeface="Wingdings" pitchFamily="2" charset="2"/>
              <a:buChar char="q"/>
            </a:pPr>
            <a:r>
              <a:rPr lang="en-GB" sz="2400" dirty="0"/>
              <a:t>Key measurements are identified</a:t>
            </a:r>
          </a:p>
          <a:p>
            <a:pPr marL="457200" indent="-457200">
              <a:spcBef>
                <a:spcPct val="25000"/>
              </a:spcBef>
              <a:buFont typeface="Wingdings" pitchFamily="2" charset="2"/>
              <a:buChar char="q"/>
            </a:pPr>
            <a:r>
              <a:rPr lang="en-GB" sz="2400" dirty="0"/>
              <a:t>Data collection has been planned and executed</a:t>
            </a:r>
          </a:p>
          <a:p>
            <a:pPr marL="457200" indent="-457200">
              <a:spcBef>
                <a:spcPct val="25000"/>
              </a:spcBef>
              <a:buFont typeface="Wingdings" pitchFamily="2" charset="2"/>
              <a:buChar char="q"/>
            </a:pPr>
            <a:r>
              <a:rPr lang="en-GB" sz="2400" dirty="0"/>
              <a:t>Process variation is displayed and communicated</a:t>
            </a:r>
          </a:p>
          <a:p>
            <a:pPr marL="457200" indent="-457200">
              <a:spcBef>
                <a:spcPct val="25000"/>
              </a:spcBef>
              <a:buFont typeface="Wingdings" pitchFamily="2" charset="2"/>
              <a:buChar char="q"/>
            </a:pPr>
            <a:r>
              <a:rPr lang="en-GB" sz="2400" dirty="0"/>
              <a:t>Baseline performance is established</a:t>
            </a:r>
          </a:p>
          <a:p>
            <a:pPr marL="457200" indent="-457200">
              <a:spcBef>
                <a:spcPct val="25000"/>
              </a:spcBef>
              <a:buFont typeface="Wingdings" pitchFamily="2" charset="2"/>
              <a:buChar char="q"/>
            </a:pPr>
            <a:r>
              <a:rPr lang="en-GB" sz="2400" dirty="0"/>
              <a:t>Project plan and A3 have been </a:t>
            </a:r>
            <a:r>
              <a:rPr lang="en-GB" sz="2400" dirty="0" smtClean="0"/>
              <a:t>updated</a:t>
            </a:r>
            <a:endParaRPr lang="en-GB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999656" y="5720805"/>
            <a:ext cx="6192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solidFill>
                  <a:srgbClr val="FF0000"/>
                </a:solidFill>
              </a:rPr>
              <a:t>All items must be completed and signed off before proceeding to the ANALYZE phase!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211895" y="318506"/>
            <a:ext cx="8830890" cy="1204144"/>
            <a:chOff x="4316" y="0"/>
            <a:chExt cx="8830890" cy="1204144"/>
          </a:xfrm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8" name="Rounded Rectangle 7"/>
            <p:cNvSpPr/>
            <p:nvPr/>
          </p:nvSpPr>
          <p:spPr>
            <a:xfrm>
              <a:off x="4316" y="0"/>
              <a:ext cx="8830890" cy="1204144"/>
            </a:xfrm>
            <a:prstGeom prst="roundRect">
              <a:avLst>
                <a:gd name="adj" fmla="val 10000"/>
              </a:avLst>
            </a:prstGeom>
            <a:solidFill>
              <a:schemeClr val="tx2">
                <a:lumMod val="50000"/>
                <a:lumOff val="50000"/>
              </a:schemeClr>
            </a:solidFill>
            <a:ln w="25400" cap="flat" cmpd="sng" algn="ctr">
              <a:noFill/>
              <a:prstDash val="solid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9" name="Rounded Rectangle 4"/>
            <p:cNvSpPr/>
            <p:nvPr/>
          </p:nvSpPr>
          <p:spPr>
            <a:xfrm>
              <a:off x="39584" y="35268"/>
              <a:ext cx="8760354" cy="113360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8120" tIns="198120" rIns="198120" bIns="198120" numCol="1" spcCol="1270" anchor="ctr" anchorCtr="0">
              <a:noAutofit/>
            </a:bodyPr>
            <a:lstStyle/>
            <a:p>
              <a:pPr lvl="0" algn="ctr" defTabSz="2311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200" b="1" kern="1200" dirty="0" smtClean="0">
                  <a:solidFill>
                    <a:sysClr val="window" lastClr="FFFFFF"/>
                  </a:solidFill>
                  <a:latin typeface="Calibri"/>
                  <a:ea typeface="+mn-ea"/>
                  <a:cs typeface="+mn-cs"/>
                </a:rPr>
                <a:t>MEASURE PHASE TOLLGATE</a:t>
              </a:r>
              <a:endParaRPr lang="en-US" sz="5200" b="1" kern="1200" dirty="0">
                <a:solidFill>
                  <a:sysClr val="window" lastClr="FFFFFF"/>
                </a:solidFill>
                <a:latin typeface="Calibri"/>
                <a:ea typeface="+mn-ea"/>
                <a:cs typeface="+mn-cs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09039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737050944"/>
              </p:ext>
            </p:extLst>
          </p:nvPr>
        </p:nvGraphicFramePr>
        <p:xfrm>
          <a:off x="1953766" y="366875"/>
          <a:ext cx="8839523" cy="1204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1676400" y="2132856"/>
            <a:ext cx="8686800" cy="4581128"/>
          </a:xfrm>
        </p:spPr>
        <p:txBody>
          <a:bodyPr>
            <a:normAutofit lnSpcReduction="10000"/>
          </a:bodyPr>
          <a:lstStyle/>
          <a:p>
            <a:r>
              <a:rPr lang="en-US" sz="2400" b="1" dirty="0"/>
              <a:t>Purpose</a:t>
            </a:r>
          </a:p>
          <a:p>
            <a:pPr lvl="1">
              <a:lnSpc>
                <a:spcPct val="114000"/>
              </a:lnSpc>
            </a:pPr>
            <a:r>
              <a:rPr lang="en-US" sz="2100" dirty="0"/>
              <a:t>Identify root causes affecting the key process inputs and outputs</a:t>
            </a:r>
          </a:p>
          <a:p>
            <a:pPr lvl="1">
              <a:lnSpc>
                <a:spcPct val="114000"/>
              </a:lnSpc>
            </a:pPr>
            <a:r>
              <a:rPr lang="en-US" sz="2100" dirty="0"/>
              <a:t>Root Causes have been confirmed with data</a:t>
            </a:r>
          </a:p>
          <a:p>
            <a:pPr lvl="1">
              <a:lnSpc>
                <a:spcPct val="114000"/>
              </a:lnSpc>
            </a:pPr>
            <a:r>
              <a:rPr lang="en-US" sz="2100" dirty="0"/>
              <a:t>Countermeasures have been identified</a:t>
            </a:r>
          </a:p>
          <a:p>
            <a:pPr lvl="1">
              <a:lnSpc>
                <a:spcPct val="114000"/>
              </a:lnSpc>
            </a:pPr>
            <a:r>
              <a:rPr lang="en-US" sz="2100" dirty="0"/>
              <a:t>Answer critical questions:</a:t>
            </a:r>
          </a:p>
          <a:p>
            <a:pPr lvl="2">
              <a:lnSpc>
                <a:spcPct val="114000"/>
              </a:lnSpc>
            </a:pPr>
            <a:r>
              <a:rPr lang="en-US" dirty="0" smtClean="0"/>
              <a:t>What are the significant inputs affecting the output of concern (</a:t>
            </a:r>
            <a:r>
              <a:rPr lang="en-US" sz="1600" dirty="0"/>
              <a:t>aka CTQCs</a:t>
            </a:r>
            <a:r>
              <a:rPr lang="en-US" dirty="0" smtClean="0"/>
              <a:t>)?</a:t>
            </a:r>
          </a:p>
          <a:p>
            <a:pPr lvl="2">
              <a:lnSpc>
                <a:spcPct val="114000"/>
              </a:lnSpc>
            </a:pPr>
            <a:r>
              <a:rPr lang="en-US" sz="1700" dirty="0"/>
              <a:t>Are the input processes stable and capable?</a:t>
            </a:r>
          </a:p>
          <a:p>
            <a:pPr lvl="2">
              <a:lnSpc>
                <a:spcPct val="114000"/>
              </a:lnSpc>
            </a:pPr>
            <a:r>
              <a:rPr lang="en-US" sz="1700" dirty="0"/>
              <a:t>What are the underlying sources of process variability?</a:t>
            </a:r>
            <a:endParaRPr lang="en-US" dirty="0" smtClean="0"/>
          </a:p>
          <a:p>
            <a:pPr lvl="2">
              <a:lnSpc>
                <a:spcPct val="114000"/>
              </a:lnSpc>
            </a:pPr>
            <a:r>
              <a:rPr lang="en-US" sz="1700" dirty="0"/>
              <a:t>Are the interactions between inputs identified, understood, and optimized?</a:t>
            </a:r>
          </a:p>
          <a:p>
            <a:pPr lvl="2">
              <a:lnSpc>
                <a:spcPct val="114000"/>
              </a:lnSpc>
            </a:pPr>
            <a:r>
              <a:rPr lang="en-US" dirty="0" smtClean="0"/>
              <a:t>Have the Countermeasures been prioritized?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45050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133191"/>
              </p:ext>
            </p:extLst>
          </p:nvPr>
        </p:nvGraphicFramePr>
        <p:xfrm>
          <a:off x="1631506" y="1973179"/>
          <a:ext cx="9036495" cy="44905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8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5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90501">
                <a:tc>
                  <a:txBody>
                    <a:bodyPr/>
                    <a:lstStyle/>
                    <a:p>
                      <a:pPr>
                        <a:buClr>
                          <a:srgbClr val="000000"/>
                        </a:buClr>
                        <a:buSzPct val="80000"/>
                      </a:pPr>
                      <a:r>
                        <a:rPr lang="en-US" sz="2000" b="1" u="sng" dirty="0" smtClean="0">
                          <a:solidFill>
                            <a:schemeClr val="tx1"/>
                          </a:solidFill>
                          <a:latin typeface="+mn-lt"/>
                        </a:rPr>
                        <a:t>ACTIVITIES:</a:t>
                      </a:r>
                    </a:p>
                    <a:p>
                      <a:pPr marL="342900" indent="-342900">
                        <a:buClr>
                          <a:srgbClr val="000000"/>
                        </a:buClr>
                        <a:buSzPct val="80000"/>
                        <a:buFont typeface="Arial" panose="020B0604020202020204" pitchFamily="34" charset="0"/>
                        <a:buChar char="•"/>
                      </a:pPr>
                      <a:endParaRPr lang="en-US" sz="2000" b="1" u="sng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342900" indent="-342900">
                        <a:buClr>
                          <a:srgbClr val="000000"/>
                        </a:buClr>
                        <a:buSzPct val="80000"/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Determine critical inputs</a:t>
                      </a:r>
                    </a:p>
                    <a:p>
                      <a:pPr marL="342900" indent="-342900">
                        <a:buClr>
                          <a:srgbClr val="000000"/>
                        </a:buClr>
                        <a:buSzPct val="80000"/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Identify potential root causes</a:t>
                      </a:r>
                    </a:p>
                    <a:p>
                      <a:pPr marL="342900" indent="-342900">
                        <a:buClr>
                          <a:srgbClr val="000000"/>
                        </a:buClr>
                        <a:buSzPct val="80000"/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Reduce list of potential root causes</a:t>
                      </a:r>
                    </a:p>
                    <a:p>
                      <a:pPr marL="342900" indent="-342900">
                        <a:buClr>
                          <a:srgbClr val="000000"/>
                        </a:buClr>
                        <a:buSzPct val="80000"/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Confirm root cause effect on output</a:t>
                      </a:r>
                    </a:p>
                    <a:p>
                      <a:pPr marL="342900" indent="-342900">
                        <a:buClr>
                          <a:srgbClr val="000000"/>
                        </a:buClr>
                        <a:buSzPct val="80000"/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Estimate impact of root causes on key outputs</a:t>
                      </a:r>
                    </a:p>
                    <a:p>
                      <a:pPr marL="342900" indent="-342900">
                        <a:buClr>
                          <a:srgbClr val="000000"/>
                        </a:buClr>
                        <a:buSzPct val="80000"/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Identify &amp; prioritize countermeasures</a:t>
                      </a:r>
                    </a:p>
                    <a:p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Clr>
                          <a:srgbClr val="000000"/>
                        </a:buClr>
                        <a:buSzPct val="80000"/>
                      </a:pPr>
                      <a:r>
                        <a:rPr lang="en-US" sz="2000" b="1" u="sng" dirty="0" smtClean="0">
                          <a:solidFill>
                            <a:srgbClr val="FF0000"/>
                          </a:solidFill>
                          <a:latin typeface="+mn-lt"/>
                        </a:rPr>
                        <a:t>TOOLS:</a:t>
                      </a:r>
                    </a:p>
                    <a:p>
                      <a:pPr algn="l">
                        <a:buClr>
                          <a:srgbClr val="000000"/>
                        </a:buClr>
                        <a:buSzPct val="80000"/>
                      </a:pPr>
                      <a:endParaRPr lang="en-US" sz="2000" b="1" u="sng" dirty="0" smtClean="0">
                        <a:solidFill>
                          <a:srgbClr val="FF0000"/>
                        </a:solidFill>
                        <a:latin typeface="+mn-lt"/>
                      </a:endParaRPr>
                    </a:p>
                    <a:p>
                      <a:pPr marL="342900" indent="-342900">
                        <a:buClr>
                          <a:srgbClr val="000000"/>
                        </a:buClr>
                        <a:buSzPct val="80000"/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Project Plan &amp; A3</a:t>
                      </a:r>
                    </a:p>
                    <a:p>
                      <a:pPr marL="342900" indent="-342900">
                        <a:buClr>
                          <a:srgbClr val="000000"/>
                        </a:buClr>
                        <a:buSzPct val="80000"/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Fishbone</a:t>
                      </a:r>
                    </a:p>
                    <a:p>
                      <a:pPr marL="342900" indent="-342900">
                        <a:buClr>
                          <a:srgbClr val="000000"/>
                        </a:buClr>
                        <a:buSzPct val="80000"/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5 Why’s</a:t>
                      </a:r>
                    </a:p>
                    <a:p>
                      <a:pPr marL="342900" indent="-342900">
                        <a:buClr>
                          <a:srgbClr val="000000"/>
                        </a:buClr>
                        <a:buSzPct val="80000"/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3 C’s</a:t>
                      </a:r>
                    </a:p>
                    <a:p>
                      <a:pPr marL="342900" indent="-342900">
                        <a:buClr>
                          <a:srgbClr val="000000"/>
                        </a:buClr>
                        <a:buSzPct val="80000"/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Cause &amp; Effect</a:t>
                      </a:r>
                    </a:p>
                    <a:p>
                      <a:pPr marL="342900" indent="-342900">
                        <a:buClr>
                          <a:srgbClr val="000000"/>
                        </a:buClr>
                        <a:buSzPct val="80000"/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SWOT</a:t>
                      </a:r>
                    </a:p>
                    <a:p>
                      <a:pPr marL="342900" indent="-342900">
                        <a:buClr>
                          <a:srgbClr val="000000"/>
                        </a:buClr>
                        <a:buSzPct val="80000"/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Histogram</a:t>
                      </a:r>
                    </a:p>
                    <a:p>
                      <a:pPr marL="342900" indent="-342900">
                        <a:buClr>
                          <a:srgbClr val="000000"/>
                        </a:buClr>
                        <a:buSzPct val="80000"/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Pareto</a:t>
                      </a:r>
                    </a:p>
                    <a:p>
                      <a:pPr marL="342900" indent="-342900">
                        <a:buClr>
                          <a:srgbClr val="000000"/>
                        </a:buClr>
                        <a:buSzPct val="80000"/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Correlation</a:t>
                      </a:r>
                    </a:p>
                    <a:p>
                      <a:pPr marL="342900" indent="-342900">
                        <a:buClr>
                          <a:srgbClr val="000000"/>
                        </a:buClr>
                        <a:buSzPct val="80000"/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FMEA</a:t>
                      </a:r>
                    </a:p>
                    <a:p>
                      <a:pPr marL="342900" indent="-342900">
                        <a:buClr>
                          <a:srgbClr val="000000"/>
                        </a:buClr>
                        <a:buSzPct val="80000"/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Benchmarking</a:t>
                      </a:r>
                    </a:p>
                    <a:p>
                      <a:pPr marL="342900" indent="-342900">
                        <a:buClr>
                          <a:srgbClr val="000000"/>
                        </a:buClr>
                        <a:buSzPct val="80000"/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Priority ranking</a:t>
                      </a:r>
                      <a:endParaRPr lang="en-US" sz="20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1985355" y="308318"/>
            <a:ext cx="8830890" cy="1204144"/>
            <a:chOff x="0" y="0"/>
            <a:chExt cx="8830890" cy="1204144"/>
          </a:xfrm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8" name="Rounded Rectangle 7"/>
            <p:cNvSpPr/>
            <p:nvPr/>
          </p:nvSpPr>
          <p:spPr>
            <a:xfrm>
              <a:off x="0" y="0"/>
              <a:ext cx="8830890" cy="1204144"/>
            </a:xfrm>
            <a:prstGeom prst="roundRect">
              <a:avLst>
                <a:gd name="adj" fmla="val 10000"/>
              </a:avLst>
            </a:prstGeom>
            <a:solidFill>
              <a:schemeClr val="tx2">
                <a:lumMod val="50000"/>
                <a:lumOff val="50000"/>
              </a:schemeClr>
            </a:solidFill>
            <a:ln w="25400" cap="flat" cmpd="sng" algn="ctr">
              <a:noFill/>
              <a:prstDash val="solid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9" name="Rounded Rectangle 4"/>
            <p:cNvSpPr/>
            <p:nvPr/>
          </p:nvSpPr>
          <p:spPr>
            <a:xfrm>
              <a:off x="35268" y="35268"/>
              <a:ext cx="8760354" cy="113360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8120" tIns="198120" rIns="198120" bIns="198120" numCol="1" spcCol="1270" anchor="ctr" anchorCtr="0">
              <a:noAutofit/>
            </a:bodyPr>
            <a:lstStyle/>
            <a:p>
              <a:pPr lvl="0" algn="ctr" defTabSz="2311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200" b="1" kern="1200" dirty="0" smtClean="0">
                  <a:solidFill>
                    <a:sysClr val="window" lastClr="FFFFFF"/>
                  </a:solidFill>
                  <a:latin typeface="Calibri"/>
                  <a:ea typeface="+mn-ea"/>
                  <a:cs typeface="+mn-cs"/>
                </a:rPr>
                <a:t>ANALYZE PHASE</a:t>
              </a:r>
              <a:endParaRPr lang="en-US" sz="5200" b="1" kern="1200" dirty="0">
                <a:solidFill>
                  <a:sysClr val="window" lastClr="FFFFFF"/>
                </a:solidFill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025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60884" y="1961148"/>
            <a:ext cx="8534400" cy="3810000"/>
          </a:xfrm>
        </p:spPr>
        <p:txBody>
          <a:bodyPr>
            <a:noAutofit/>
          </a:bodyPr>
          <a:lstStyle/>
          <a:p>
            <a:pPr>
              <a:spcBef>
                <a:spcPct val="25000"/>
              </a:spcBef>
              <a:buNone/>
            </a:pPr>
            <a:r>
              <a:rPr lang="en-GB" sz="2400" b="1" dirty="0"/>
              <a:t>Tollgate review checklist for the ANALYZE phase:</a:t>
            </a:r>
          </a:p>
          <a:p>
            <a:pPr>
              <a:spcBef>
                <a:spcPct val="25000"/>
              </a:spcBef>
              <a:buNone/>
            </a:pPr>
            <a:endParaRPr lang="en-GB" sz="2400" b="1" dirty="0"/>
          </a:p>
          <a:p>
            <a:pPr marL="457200" indent="-457200">
              <a:spcBef>
                <a:spcPct val="25000"/>
              </a:spcBef>
              <a:buFont typeface="Wingdings" pitchFamily="2" charset="2"/>
              <a:buChar char="q"/>
            </a:pPr>
            <a:r>
              <a:rPr lang="en-GB" sz="2400" dirty="0"/>
              <a:t>Identification of ‘gaps’ between the current and future states</a:t>
            </a:r>
          </a:p>
          <a:p>
            <a:pPr marL="457200" indent="-457200">
              <a:spcBef>
                <a:spcPct val="25000"/>
              </a:spcBef>
              <a:buFont typeface="Wingdings" pitchFamily="2" charset="2"/>
              <a:buChar char="q"/>
            </a:pPr>
            <a:r>
              <a:rPr lang="en-GB" sz="2400" dirty="0"/>
              <a:t>Communication of gaps in financial terms</a:t>
            </a:r>
          </a:p>
          <a:p>
            <a:pPr marL="457200" indent="-457200">
              <a:spcBef>
                <a:spcPct val="25000"/>
              </a:spcBef>
              <a:buFont typeface="Wingdings" pitchFamily="2" charset="2"/>
              <a:buChar char="q"/>
            </a:pPr>
            <a:r>
              <a:rPr lang="en-GB" sz="2400" dirty="0"/>
              <a:t>Verified and quantified root causes</a:t>
            </a:r>
          </a:p>
          <a:p>
            <a:pPr marL="457200" indent="-457200">
              <a:spcBef>
                <a:spcPct val="25000"/>
              </a:spcBef>
              <a:buFont typeface="Wingdings" pitchFamily="2" charset="2"/>
              <a:buChar char="q"/>
            </a:pPr>
            <a:r>
              <a:rPr lang="en-GB" sz="2400" dirty="0"/>
              <a:t>Prioritization of countermeasures</a:t>
            </a:r>
          </a:p>
          <a:p>
            <a:pPr marL="457200" indent="-457200">
              <a:spcBef>
                <a:spcPct val="25000"/>
              </a:spcBef>
              <a:buFont typeface="Wingdings" pitchFamily="2" charset="2"/>
              <a:buChar char="q"/>
            </a:pPr>
            <a:r>
              <a:rPr lang="en-GB" sz="2400" dirty="0"/>
              <a:t>Updated project plan and </a:t>
            </a:r>
            <a:r>
              <a:rPr lang="en-GB" sz="2400" dirty="0" smtClean="0"/>
              <a:t>A3</a:t>
            </a:r>
            <a:endParaRPr lang="en-GB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895600" y="5943183"/>
            <a:ext cx="6059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solidFill>
                  <a:srgbClr val="FF0000"/>
                </a:solidFill>
              </a:rPr>
              <a:t>All items must be completed and signed off before proceeding to the IMPROVE phase!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017439" y="244149"/>
            <a:ext cx="8830890" cy="1204144"/>
            <a:chOff x="0" y="0"/>
            <a:chExt cx="8830890" cy="1204144"/>
          </a:xfrm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9" name="Rounded Rectangle 8"/>
            <p:cNvSpPr/>
            <p:nvPr/>
          </p:nvSpPr>
          <p:spPr>
            <a:xfrm>
              <a:off x="0" y="0"/>
              <a:ext cx="8830890" cy="1204144"/>
            </a:xfrm>
            <a:prstGeom prst="roundRect">
              <a:avLst>
                <a:gd name="adj" fmla="val 10000"/>
              </a:avLst>
            </a:prstGeom>
            <a:solidFill>
              <a:schemeClr val="tx2">
                <a:lumMod val="50000"/>
                <a:lumOff val="50000"/>
              </a:schemeClr>
            </a:solidFill>
            <a:ln w="25400" cap="flat" cmpd="sng" algn="ctr">
              <a:noFill/>
              <a:prstDash val="solid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35268" y="35268"/>
              <a:ext cx="8760354" cy="113360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8120" tIns="198120" rIns="198120" bIns="198120" numCol="1" spcCol="1270" anchor="ctr" anchorCtr="0">
              <a:noAutofit/>
            </a:bodyPr>
            <a:lstStyle/>
            <a:p>
              <a:pPr lvl="0" algn="ctr" defTabSz="2311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200" b="1" kern="1200" dirty="0" smtClean="0">
                  <a:solidFill>
                    <a:sysClr val="window" lastClr="FFFFFF"/>
                  </a:solidFill>
                  <a:latin typeface="Calibri"/>
                  <a:ea typeface="+mn-ea"/>
                  <a:cs typeface="+mn-cs"/>
                </a:rPr>
                <a:t>ANALYZE PHASE TOLLGATE</a:t>
              </a:r>
              <a:endParaRPr lang="en-US" sz="5200" b="1" kern="1200" dirty="0">
                <a:solidFill>
                  <a:sysClr val="window" lastClr="FFFFFF"/>
                </a:solidFill>
                <a:latin typeface="Calibri"/>
                <a:ea typeface="+mn-ea"/>
                <a:cs typeface="+mn-cs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95980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NI" altLang="en-US" smtClean="0">
                <a:solidFill>
                  <a:srgbClr val="141400"/>
                </a:solidFill>
              </a:rPr>
              <a:t>Murphy’s Law</a:t>
            </a:r>
            <a:endParaRPr lang="en-US" altLang="en-US" smtClean="0">
              <a:solidFill>
                <a:srgbClr val="141400"/>
              </a:solidFill>
            </a:endParaRPr>
          </a:p>
        </p:txBody>
      </p:sp>
      <p:sp>
        <p:nvSpPr>
          <p:cNvPr id="6147" name="Content Placeholder 4"/>
          <p:cNvSpPr>
            <a:spLocks noGrp="1"/>
          </p:cNvSpPr>
          <p:nvPr>
            <p:ph idx="1"/>
          </p:nvPr>
        </p:nvSpPr>
        <p:spPr>
          <a:xfrm>
            <a:off x="6553201" y="1981200"/>
            <a:ext cx="3421063" cy="4389438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smtClean="0"/>
              <a:t>Anything that can go wrong, </a:t>
            </a:r>
          </a:p>
          <a:p>
            <a:pPr algn="ctr" eaLnBrk="1" hangingPunct="1">
              <a:buFontTx/>
              <a:buNone/>
            </a:pPr>
            <a:r>
              <a:rPr lang="en-US" altLang="en-US" smtClean="0"/>
              <a:t>WILL GO WRONG!</a:t>
            </a:r>
          </a:p>
          <a:p>
            <a:pPr algn="ctr" eaLnBrk="1" hangingPunct="1">
              <a:buFontTx/>
              <a:buNone/>
            </a:pPr>
            <a:r>
              <a:rPr lang="en-US" altLang="en-US" smtClean="0"/>
              <a:t>So, Have a Contingency Plan!</a:t>
            </a:r>
          </a:p>
          <a:p>
            <a:pPr algn="ctr" eaLnBrk="1" hangingPunct="1">
              <a:buFontTx/>
              <a:buNone/>
            </a:pPr>
            <a:r>
              <a:rPr lang="en-US" altLang="en-US" smtClean="0"/>
              <a:t>(Manage Risk)</a:t>
            </a:r>
          </a:p>
        </p:txBody>
      </p:sp>
      <p:pic>
        <p:nvPicPr>
          <p:cNvPr id="6148" name="Picture 5" descr="Free, Public Domain Photo of Deepwater Horizon Oil Rig Blast and Fir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828800"/>
            <a:ext cx="3810000" cy="314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63453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98027286"/>
              </p:ext>
            </p:extLst>
          </p:nvPr>
        </p:nvGraphicFramePr>
        <p:xfrm>
          <a:off x="1841471" y="318749"/>
          <a:ext cx="8839523" cy="1204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1600200" y="2132856"/>
            <a:ext cx="8915400" cy="4581128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/>
              <a:t>Purpose</a:t>
            </a:r>
          </a:p>
          <a:p>
            <a:pPr marL="625475" lvl="1">
              <a:lnSpc>
                <a:spcPct val="114000"/>
              </a:lnSpc>
            </a:pPr>
            <a:r>
              <a:rPr lang="en-US" sz="2000" dirty="0"/>
              <a:t>Develop, Test and implement solutions to address the root causes identified in the ANALYZE phase</a:t>
            </a:r>
          </a:p>
          <a:p>
            <a:pPr marL="625475" lvl="1">
              <a:lnSpc>
                <a:spcPct val="114000"/>
              </a:lnSpc>
            </a:pPr>
            <a:r>
              <a:rPr lang="en-US" sz="2000" dirty="0"/>
              <a:t>Use data to validate countermeasures</a:t>
            </a:r>
          </a:p>
          <a:p>
            <a:pPr marL="625475" lvl="1">
              <a:lnSpc>
                <a:spcPct val="114000"/>
              </a:lnSpc>
            </a:pPr>
            <a:r>
              <a:rPr lang="en-US" sz="2000" dirty="0"/>
              <a:t>Learn from pilots of successful countermeasures</a:t>
            </a:r>
          </a:p>
          <a:p>
            <a:pPr marL="625475" lvl="1">
              <a:lnSpc>
                <a:spcPct val="114000"/>
              </a:lnSpc>
            </a:pPr>
            <a:r>
              <a:rPr lang="en-US" sz="2000" dirty="0"/>
              <a:t>Execute full-scale implementation</a:t>
            </a:r>
          </a:p>
          <a:p>
            <a:pPr marL="625475" lvl="1">
              <a:lnSpc>
                <a:spcPct val="114000"/>
              </a:lnSpc>
            </a:pPr>
            <a:r>
              <a:rPr lang="en-US" sz="2000" dirty="0"/>
              <a:t>Answer critical questions:</a:t>
            </a:r>
          </a:p>
          <a:p>
            <a:pPr marL="796925" lvl="2" indent="-180975">
              <a:lnSpc>
                <a:spcPct val="114000"/>
              </a:lnSpc>
            </a:pPr>
            <a:r>
              <a:rPr lang="en-US" dirty="0" smtClean="0"/>
              <a:t>What improvement actions are necessary to achieve targeted performance levels?</a:t>
            </a:r>
          </a:p>
          <a:p>
            <a:pPr marL="796925" lvl="2" indent="-180975">
              <a:lnSpc>
                <a:spcPct val="114000"/>
              </a:lnSpc>
            </a:pPr>
            <a:r>
              <a:rPr lang="en-US" dirty="0" smtClean="0"/>
              <a:t>Has a process been established to track implementation - with defined responsibility and target dates?</a:t>
            </a:r>
          </a:p>
          <a:p>
            <a:pPr marL="796925" lvl="2" indent="-180975">
              <a:lnSpc>
                <a:spcPct val="114000"/>
              </a:lnSpc>
            </a:pPr>
            <a:r>
              <a:rPr lang="en-US" dirty="0" smtClean="0"/>
              <a:t>Are there any obstacles to improvement? Unintended consequences? Indirect effects?</a:t>
            </a:r>
          </a:p>
        </p:txBody>
      </p:sp>
    </p:spTree>
    <p:extLst>
      <p:ext uri="{BB962C8B-B14F-4D97-AF65-F5344CB8AC3E}">
        <p14:creationId xmlns:p14="http://schemas.microsoft.com/office/powerpoint/2010/main" val="159213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254868"/>
              </p:ext>
            </p:extLst>
          </p:nvPr>
        </p:nvGraphicFramePr>
        <p:xfrm>
          <a:off x="1703512" y="2447136"/>
          <a:ext cx="8856984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9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7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59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Clr>
                          <a:srgbClr val="000000"/>
                        </a:buClr>
                        <a:buSzPct val="80000"/>
                      </a:pPr>
                      <a:r>
                        <a:rPr lang="en-US" sz="2000" b="1" u="sng" dirty="0" smtClean="0">
                          <a:solidFill>
                            <a:schemeClr val="tx1"/>
                          </a:solidFill>
                        </a:rPr>
                        <a:t>ACTIVITIES:</a:t>
                      </a:r>
                    </a:p>
                    <a:p>
                      <a:pPr>
                        <a:buClr>
                          <a:srgbClr val="000000"/>
                        </a:buClr>
                        <a:buSzPct val="80000"/>
                      </a:pPr>
                      <a:endParaRPr lang="en-US" sz="2000" b="1" u="sng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Clr>
                          <a:srgbClr val="000000"/>
                        </a:buClr>
                        <a:buSzPct val="80000"/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Develop potential solutions</a:t>
                      </a:r>
                    </a:p>
                    <a:p>
                      <a:pPr marL="342900" indent="-342900">
                        <a:buClr>
                          <a:srgbClr val="000000"/>
                        </a:buClr>
                        <a:buSzPct val="80000"/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Select &amp; optimize best solutions</a:t>
                      </a:r>
                    </a:p>
                    <a:p>
                      <a:pPr marL="342900" indent="-342900">
                        <a:buClr>
                          <a:srgbClr val="000000"/>
                        </a:buClr>
                        <a:buSzPct val="80000"/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Develop future process map(s)</a:t>
                      </a:r>
                    </a:p>
                    <a:p>
                      <a:pPr marL="342900" indent="-342900">
                        <a:buClr>
                          <a:srgbClr val="000000"/>
                        </a:buClr>
                        <a:buSzPct val="80000"/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Establish operating tolerances for new processes</a:t>
                      </a:r>
                    </a:p>
                    <a:p>
                      <a:pPr marL="342900" indent="-342900">
                        <a:buClr>
                          <a:srgbClr val="000000"/>
                        </a:buClr>
                        <a:buSzPct val="80000"/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Pilot the solution</a:t>
                      </a:r>
                    </a:p>
                    <a:p>
                      <a:pPr marL="342900" indent="-342900">
                        <a:buClr>
                          <a:srgbClr val="000000"/>
                        </a:buClr>
                        <a:buSzPct val="80000"/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Develop full-scale implementation &amp; training plans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rtl="0" eaLnBrk="1" latinLnBrk="0" hangingPunct="1">
                        <a:buClr>
                          <a:srgbClr val="000000"/>
                        </a:buClr>
                        <a:buSzPct val="80000"/>
                      </a:pPr>
                      <a:r>
                        <a:rPr lang="en-US" sz="2000" b="1" u="sng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TOOLS:</a:t>
                      </a:r>
                    </a:p>
                    <a:p>
                      <a:pPr algn="l" defTabSz="914400" rtl="0" eaLnBrk="1" latinLnBrk="0" hangingPunct="1">
                        <a:buClr>
                          <a:srgbClr val="000000"/>
                        </a:buClr>
                        <a:buSzPct val="80000"/>
                      </a:pPr>
                      <a:endParaRPr lang="en-US" sz="2000" b="1" u="sng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algn="l" defTabSz="914400" rtl="0" eaLnBrk="1" latinLnBrk="0" hangingPunct="1">
                        <a:buClr>
                          <a:srgbClr val="000000"/>
                        </a:buClr>
                        <a:buSzPct val="80000"/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Project Plan &amp; A3</a:t>
                      </a:r>
                    </a:p>
                    <a:p>
                      <a:pPr marL="342900" indent="-342900" algn="l" defTabSz="914400" rtl="0" eaLnBrk="1" latinLnBrk="0" hangingPunct="1">
                        <a:buClr>
                          <a:srgbClr val="000000"/>
                        </a:buClr>
                        <a:buSzPct val="80000"/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Kaizen event</a:t>
                      </a:r>
                    </a:p>
                    <a:p>
                      <a:pPr marL="342900" indent="-342900" algn="l" defTabSz="914400" rtl="0" eaLnBrk="1" latinLnBrk="0" hangingPunct="1">
                        <a:buClr>
                          <a:srgbClr val="000000"/>
                        </a:buClr>
                        <a:buSzPct val="80000"/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PDCA as a tool</a:t>
                      </a:r>
                    </a:p>
                    <a:p>
                      <a:pPr marL="342900" indent="-342900" algn="l" defTabSz="914400" rtl="0" eaLnBrk="1" latinLnBrk="0" hangingPunct="1">
                        <a:buClr>
                          <a:srgbClr val="000000"/>
                        </a:buClr>
                        <a:buSzPct val="80000"/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Process mapping</a:t>
                      </a:r>
                    </a:p>
                    <a:p>
                      <a:pPr marL="342900" indent="-342900" algn="l" defTabSz="914400" rtl="0" eaLnBrk="1" latinLnBrk="0" hangingPunct="1">
                        <a:buClr>
                          <a:srgbClr val="000000"/>
                        </a:buClr>
                        <a:buSzPct val="80000"/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Implementation plan</a:t>
                      </a:r>
                    </a:p>
                    <a:p>
                      <a:pPr marL="342900" indent="-342900" algn="l" defTabSz="914400" rtl="0" eaLnBrk="1" latinLnBrk="0" hangingPunct="1">
                        <a:buClr>
                          <a:srgbClr val="000000"/>
                        </a:buClr>
                        <a:buSzPct val="80000"/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Training  plan</a:t>
                      </a:r>
                    </a:p>
                    <a:p>
                      <a:pPr marL="342900" indent="-342900" algn="l" defTabSz="914400" rtl="0" eaLnBrk="1" latinLnBrk="0" hangingPunct="1">
                        <a:buClr>
                          <a:srgbClr val="000000"/>
                        </a:buClr>
                        <a:buSzPct val="80000"/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Kanban</a:t>
                      </a:r>
                    </a:p>
                    <a:p>
                      <a:pPr marL="342900" indent="-342900" algn="l" defTabSz="914400" rtl="0" eaLnBrk="1" latinLnBrk="0" hangingPunct="1">
                        <a:buClr>
                          <a:srgbClr val="000000"/>
                        </a:buClr>
                        <a:buSzPct val="80000"/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Process balancing</a:t>
                      </a:r>
                      <a:endParaRPr 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317910323"/>
              </p:ext>
            </p:extLst>
          </p:nvPr>
        </p:nvGraphicFramePr>
        <p:xfrm>
          <a:off x="1841471" y="318749"/>
          <a:ext cx="8839523" cy="1204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061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2286000"/>
            <a:ext cx="8208912" cy="3528392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ct val="25000"/>
              </a:spcBef>
              <a:buNone/>
            </a:pPr>
            <a:r>
              <a:rPr lang="en-GB" sz="2400" b="1" dirty="0"/>
              <a:t>Tollgate review checklist for the IMPROVE phase:</a:t>
            </a:r>
          </a:p>
          <a:p>
            <a:pPr>
              <a:spcBef>
                <a:spcPct val="25000"/>
              </a:spcBef>
              <a:buNone/>
            </a:pPr>
            <a:endParaRPr lang="en-GB" sz="1000" b="1" dirty="0"/>
          </a:p>
          <a:p>
            <a:pPr marL="457200" indent="-457200">
              <a:lnSpc>
                <a:spcPct val="114000"/>
              </a:lnSpc>
              <a:spcBef>
                <a:spcPct val="25000"/>
              </a:spcBef>
              <a:buFont typeface="Wingdings" pitchFamily="2" charset="2"/>
              <a:buChar char="q"/>
            </a:pPr>
            <a:r>
              <a:rPr lang="en-GB" dirty="0" smtClean="0"/>
              <a:t>Possible countermeasures generated and tested</a:t>
            </a:r>
          </a:p>
          <a:p>
            <a:pPr marL="457200" indent="-457200">
              <a:lnSpc>
                <a:spcPct val="114000"/>
              </a:lnSpc>
              <a:spcBef>
                <a:spcPct val="25000"/>
              </a:spcBef>
              <a:buFont typeface="Wingdings" pitchFamily="2" charset="2"/>
              <a:buChar char="q"/>
            </a:pPr>
            <a:r>
              <a:rPr lang="en-GB" dirty="0" smtClean="0"/>
              <a:t>Best countermeasure is identified and optimized</a:t>
            </a:r>
          </a:p>
          <a:p>
            <a:pPr marL="457200" indent="-457200">
              <a:lnSpc>
                <a:spcPct val="114000"/>
              </a:lnSpc>
              <a:spcBef>
                <a:spcPct val="25000"/>
              </a:spcBef>
              <a:buFont typeface="Wingdings" pitchFamily="2" charset="2"/>
              <a:buChar char="q"/>
            </a:pPr>
            <a:r>
              <a:rPr lang="en-GB" dirty="0" smtClean="0"/>
              <a:t>Solution(s) approved for further rollout</a:t>
            </a:r>
          </a:p>
          <a:p>
            <a:pPr marL="457200" indent="-457200">
              <a:lnSpc>
                <a:spcPct val="114000"/>
              </a:lnSpc>
              <a:spcBef>
                <a:spcPct val="25000"/>
              </a:spcBef>
              <a:buFont typeface="Wingdings" pitchFamily="2" charset="2"/>
              <a:buChar char="q"/>
            </a:pPr>
            <a:r>
              <a:rPr lang="en-GB" dirty="0" smtClean="0"/>
              <a:t>Implementation plan is defined and ready for execution</a:t>
            </a:r>
          </a:p>
          <a:p>
            <a:pPr marL="457200" indent="-457200">
              <a:lnSpc>
                <a:spcPct val="114000"/>
              </a:lnSpc>
              <a:spcBef>
                <a:spcPct val="25000"/>
              </a:spcBef>
              <a:buFont typeface="Wingdings" pitchFamily="2" charset="2"/>
              <a:buChar char="q"/>
            </a:pPr>
            <a:r>
              <a:rPr lang="en-GB" dirty="0" smtClean="0"/>
              <a:t>Project plan and A3 are updated</a:t>
            </a:r>
          </a:p>
          <a:p>
            <a:pPr marL="457200" indent="-457200">
              <a:spcBef>
                <a:spcPct val="25000"/>
              </a:spcBef>
              <a:buNone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847528" y="5765225"/>
            <a:ext cx="66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solidFill>
                  <a:srgbClr val="FF0000"/>
                </a:solidFill>
              </a:rPr>
              <a:t>All these items must be completed and signed off before proceeding to the CONTROL phase!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847528" y="228107"/>
            <a:ext cx="8830890" cy="1204144"/>
            <a:chOff x="8632" y="0"/>
            <a:chExt cx="8830890" cy="1204144"/>
          </a:xfrm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8" name="Rounded Rectangle 7"/>
            <p:cNvSpPr/>
            <p:nvPr/>
          </p:nvSpPr>
          <p:spPr>
            <a:xfrm>
              <a:off x="8632" y="0"/>
              <a:ext cx="8830890" cy="1204144"/>
            </a:xfrm>
            <a:prstGeom prst="roundRect">
              <a:avLst>
                <a:gd name="adj" fmla="val 10000"/>
              </a:avLst>
            </a:prstGeom>
            <a:solidFill>
              <a:schemeClr val="tx2">
                <a:lumMod val="50000"/>
                <a:lumOff val="50000"/>
              </a:schemeClr>
            </a:solidFill>
            <a:ln w="25400" cap="flat" cmpd="sng" algn="ctr">
              <a:noFill/>
              <a:prstDash val="solid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43900" y="35268"/>
              <a:ext cx="8760354" cy="113360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8120" tIns="198120" rIns="198120" bIns="198120" numCol="1" spcCol="1270" anchor="ctr" anchorCtr="0">
              <a:noAutofit/>
            </a:bodyPr>
            <a:lstStyle/>
            <a:p>
              <a:pPr lvl="0" algn="ctr" defTabSz="2311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200" b="1" kern="1200" dirty="0" smtClean="0">
                  <a:solidFill>
                    <a:sysClr val="window" lastClr="FFFFFF"/>
                  </a:solidFill>
                  <a:latin typeface="Calibri"/>
                  <a:ea typeface="+mn-ea"/>
                  <a:cs typeface="+mn-cs"/>
                </a:rPr>
                <a:t>IMPROVE PHASE TOLLGATE</a:t>
              </a:r>
              <a:endParaRPr lang="en-US" sz="5200" b="1" kern="1200" dirty="0">
                <a:solidFill>
                  <a:sysClr val="window" lastClr="FFFFFF"/>
                </a:solidFill>
                <a:latin typeface="Calibri"/>
                <a:ea typeface="+mn-ea"/>
                <a:cs typeface="+mn-cs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24760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132124552"/>
              </p:ext>
            </p:extLst>
          </p:nvPr>
        </p:nvGraphicFramePr>
        <p:xfrm>
          <a:off x="1857514" y="318749"/>
          <a:ext cx="8839523" cy="1204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1600200" y="2132856"/>
            <a:ext cx="8686800" cy="4581128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/>
              <a:t>Purpose</a:t>
            </a:r>
          </a:p>
          <a:p>
            <a:pPr marL="625475" lvl="1">
              <a:lnSpc>
                <a:spcPct val="114000"/>
              </a:lnSpc>
            </a:pPr>
            <a:r>
              <a:rPr lang="en-US" sz="2000" dirty="0"/>
              <a:t>SUSTAIN the gains made by standardizing and improving work methods and processes</a:t>
            </a:r>
          </a:p>
          <a:p>
            <a:pPr marL="625475" lvl="1">
              <a:lnSpc>
                <a:spcPct val="114000"/>
              </a:lnSpc>
            </a:pPr>
            <a:r>
              <a:rPr lang="en-US" sz="2000" dirty="0"/>
              <a:t>Hand-off improved process to process owner with procedures to SUSTAIN the gains</a:t>
            </a:r>
          </a:p>
          <a:p>
            <a:pPr marL="625475" lvl="1">
              <a:lnSpc>
                <a:spcPct val="114000"/>
              </a:lnSpc>
            </a:pPr>
            <a:r>
              <a:rPr lang="en-US" sz="2000" dirty="0"/>
              <a:t>Answer the following Questions.</a:t>
            </a:r>
          </a:p>
          <a:p>
            <a:pPr marL="1025525" lvl="2">
              <a:lnSpc>
                <a:spcPct val="114000"/>
              </a:lnSpc>
            </a:pPr>
            <a:r>
              <a:rPr lang="en-US" dirty="0" smtClean="0"/>
              <a:t>Have mechanisms been put in place to provide ongoing feedback and prevent backsliding?</a:t>
            </a:r>
          </a:p>
          <a:p>
            <a:pPr marL="1025525" lvl="2">
              <a:lnSpc>
                <a:spcPct val="114000"/>
              </a:lnSpc>
            </a:pPr>
            <a:r>
              <a:rPr lang="en-US" dirty="0" smtClean="0"/>
              <a:t>Are significant characteristics (inputs and process variables) being monitored and improved over time using statistical methods?</a:t>
            </a:r>
          </a:p>
          <a:p>
            <a:pPr marL="1025525" lvl="2">
              <a:lnSpc>
                <a:spcPct val="114000"/>
              </a:lnSpc>
            </a:pPr>
            <a:r>
              <a:rPr lang="en-US" dirty="0" smtClean="0"/>
              <a:t>Are improvements, lessons learned, and best practices being shared in a systematic fashion?</a:t>
            </a:r>
          </a:p>
          <a:p>
            <a:pPr marL="625475" lvl="1">
              <a:lnSpc>
                <a:spcPct val="114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84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676956"/>
              </p:ext>
            </p:extLst>
          </p:nvPr>
        </p:nvGraphicFramePr>
        <p:xfrm>
          <a:off x="1775520" y="2348880"/>
          <a:ext cx="8784976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4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399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Clr>
                          <a:srgbClr val="000000"/>
                        </a:buClr>
                        <a:buSzPct val="80000"/>
                      </a:pPr>
                      <a:r>
                        <a:rPr lang="en-US" sz="2000" b="1" u="sng" dirty="0" smtClean="0">
                          <a:solidFill>
                            <a:schemeClr val="tx1"/>
                          </a:solidFill>
                        </a:rPr>
                        <a:t>ACTIVITIES:</a:t>
                      </a:r>
                    </a:p>
                    <a:p>
                      <a:pPr>
                        <a:buClr>
                          <a:srgbClr val="000000"/>
                        </a:buClr>
                        <a:buSzPct val="80000"/>
                      </a:pPr>
                      <a:endParaRPr lang="en-US" sz="2000" b="1" u="sng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Clr>
                          <a:srgbClr val="000000"/>
                        </a:buClr>
                        <a:buSzPct val="80000"/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Develop SOP’s</a:t>
                      </a:r>
                    </a:p>
                    <a:p>
                      <a:pPr marL="342900" indent="-342900">
                        <a:buClr>
                          <a:srgbClr val="000000"/>
                        </a:buClr>
                        <a:buSzPct val="80000"/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Implement mistake proofing</a:t>
                      </a:r>
                    </a:p>
                    <a:p>
                      <a:pPr marL="342900" indent="-342900">
                        <a:buClr>
                          <a:srgbClr val="000000"/>
                        </a:buClr>
                        <a:buSzPct val="80000"/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Create Process Controls</a:t>
                      </a:r>
                    </a:p>
                    <a:p>
                      <a:pPr marL="342900" indent="-342900">
                        <a:buClr>
                          <a:srgbClr val="000000"/>
                        </a:buClr>
                        <a:buSzPct val="80000"/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Monitor &amp; Stabilize Process</a:t>
                      </a:r>
                    </a:p>
                    <a:p>
                      <a:pPr marL="342900" indent="-342900">
                        <a:buClr>
                          <a:srgbClr val="000000"/>
                        </a:buClr>
                        <a:buSzPct val="80000"/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Identify lessons learned</a:t>
                      </a:r>
                    </a:p>
                    <a:p>
                      <a:pPr marL="342900" indent="-342900">
                        <a:buClr>
                          <a:srgbClr val="000000"/>
                        </a:buClr>
                        <a:buSzPct val="80000"/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Create case study</a:t>
                      </a:r>
                    </a:p>
                    <a:p>
                      <a:pPr marL="342900" indent="-342900">
                        <a:buClr>
                          <a:srgbClr val="000000"/>
                        </a:buClr>
                        <a:buSzPct val="80000"/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Transition project to Process Owner</a:t>
                      </a:r>
                    </a:p>
                    <a:p>
                      <a:pPr marL="342900" indent="-342900">
                        <a:buClr>
                          <a:srgbClr val="000000"/>
                        </a:buClr>
                        <a:buSzPct val="80000"/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Calculate Financial Benefits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Clr>
                          <a:srgbClr val="000000"/>
                        </a:buClr>
                        <a:buSzPct val="80000"/>
                      </a:pPr>
                      <a:r>
                        <a:rPr lang="en-US" sz="2400" b="1" u="sng" dirty="0" smtClean="0">
                          <a:solidFill>
                            <a:srgbClr val="FF0000"/>
                          </a:solidFill>
                        </a:rPr>
                        <a:t>TOOLS:</a:t>
                      </a:r>
                    </a:p>
                    <a:p>
                      <a:pPr algn="ctr">
                        <a:buClr>
                          <a:srgbClr val="000000"/>
                        </a:buClr>
                        <a:buSzPct val="80000"/>
                      </a:pPr>
                      <a:endParaRPr lang="en-US" sz="2400" b="1" u="sng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285750" indent="-285750">
                        <a:buClr>
                          <a:srgbClr val="000000"/>
                        </a:buClr>
                        <a:buSzPct val="80000"/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Project Plan &amp; A3</a:t>
                      </a:r>
                    </a:p>
                    <a:p>
                      <a:pPr marL="342900" indent="-342900">
                        <a:buClr>
                          <a:srgbClr val="000000"/>
                        </a:buClr>
                        <a:buSzPct val="80000"/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 5S</a:t>
                      </a:r>
                    </a:p>
                    <a:p>
                      <a:pPr marL="342900" indent="-342900">
                        <a:buClr>
                          <a:srgbClr val="000000"/>
                        </a:buClr>
                        <a:buSzPct val="80000"/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 Process control plan</a:t>
                      </a:r>
                    </a:p>
                    <a:p>
                      <a:pPr marL="342900" indent="-342900">
                        <a:buClr>
                          <a:srgbClr val="000000"/>
                        </a:buClr>
                        <a:buSzPct val="80000"/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 Visual controls</a:t>
                      </a:r>
                    </a:p>
                    <a:p>
                      <a:pPr marL="342900" indent="-342900">
                        <a:buClr>
                          <a:srgbClr val="000000"/>
                        </a:buClr>
                        <a:buSzPct val="80000"/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 Checklist</a:t>
                      </a:r>
                    </a:p>
                    <a:p>
                      <a:pPr marL="342900" indent="-342900">
                        <a:buClr>
                          <a:srgbClr val="000000"/>
                        </a:buClr>
                        <a:buSzPct val="80000"/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 Communication plan</a:t>
                      </a:r>
                    </a:p>
                    <a:p>
                      <a:pPr marL="342900" indent="-342900">
                        <a:buClr>
                          <a:srgbClr val="000000"/>
                        </a:buClr>
                        <a:buSzPct val="80000"/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 SOP publishing</a:t>
                      </a:r>
                    </a:p>
                    <a:p>
                      <a:pPr marL="342900" indent="-342900">
                        <a:buClr>
                          <a:srgbClr val="000000"/>
                        </a:buClr>
                        <a:buSzPct val="80000"/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 Poka Yoke</a:t>
                      </a:r>
                    </a:p>
                    <a:p>
                      <a:pPr marL="342900" indent="-342900">
                        <a:buClr>
                          <a:srgbClr val="000000"/>
                        </a:buClr>
                        <a:buSzPct val="80000"/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 Control charts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975618397"/>
              </p:ext>
            </p:extLst>
          </p:nvPr>
        </p:nvGraphicFramePr>
        <p:xfrm>
          <a:off x="1857514" y="318749"/>
          <a:ext cx="8839523" cy="1204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002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2819400"/>
            <a:ext cx="8458200" cy="2842592"/>
          </a:xfrm>
        </p:spPr>
        <p:txBody>
          <a:bodyPr numCol="2"/>
          <a:lstStyle/>
          <a:p>
            <a:pPr>
              <a:spcBef>
                <a:spcPct val="25000"/>
              </a:spcBef>
              <a:buNone/>
            </a:pPr>
            <a:endParaRPr lang="en-GB" sz="1000" b="1" dirty="0"/>
          </a:p>
          <a:p>
            <a:pPr marL="457200" indent="-457200">
              <a:spcBef>
                <a:spcPct val="25000"/>
              </a:spcBef>
              <a:buFont typeface="Wingdings" pitchFamily="2" charset="2"/>
              <a:buChar char="q"/>
            </a:pPr>
            <a:r>
              <a:rPr lang="en-GB" sz="2000" dirty="0"/>
              <a:t>Process Standardisation</a:t>
            </a:r>
          </a:p>
          <a:p>
            <a:pPr marL="457200" indent="-457200">
              <a:spcBef>
                <a:spcPct val="25000"/>
              </a:spcBef>
              <a:buFont typeface="Wingdings" pitchFamily="2" charset="2"/>
              <a:buChar char="q"/>
            </a:pPr>
            <a:r>
              <a:rPr lang="en-GB" sz="2000" dirty="0"/>
              <a:t>Monitoring Plan</a:t>
            </a:r>
          </a:p>
          <a:p>
            <a:pPr marL="457200" indent="-457200">
              <a:spcBef>
                <a:spcPct val="25000"/>
              </a:spcBef>
              <a:buFont typeface="Wingdings" pitchFamily="2" charset="2"/>
              <a:buChar char="q"/>
            </a:pPr>
            <a:r>
              <a:rPr lang="en-GB" sz="2000" dirty="0"/>
              <a:t>Response Plans</a:t>
            </a:r>
          </a:p>
          <a:p>
            <a:pPr marL="457200" indent="-457200">
              <a:spcBef>
                <a:spcPct val="25000"/>
              </a:spcBef>
              <a:buFont typeface="Wingdings" pitchFamily="2" charset="2"/>
              <a:buChar char="q"/>
            </a:pPr>
            <a:r>
              <a:rPr lang="en-GB" sz="2000" dirty="0"/>
              <a:t>Documented Procedures</a:t>
            </a:r>
          </a:p>
          <a:p>
            <a:pPr marL="457200" indent="-457200">
              <a:spcBef>
                <a:spcPct val="25000"/>
              </a:spcBef>
              <a:buFont typeface="Wingdings" pitchFamily="2" charset="2"/>
              <a:buChar char="q"/>
            </a:pPr>
            <a:r>
              <a:rPr lang="en-GB" sz="2000" dirty="0"/>
              <a:t>Transfer of Ownership</a:t>
            </a:r>
          </a:p>
          <a:p>
            <a:pPr marL="457200" indent="-457200">
              <a:spcBef>
                <a:spcPct val="25000"/>
              </a:spcBef>
              <a:buFont typeface="Wingdings" pitchFamily="2" charset="2"/>
              <a:buChar char="q"/>
            </a:pPr>
            <a:endParaRPr lang="en-GB" sz="2000" dirty="0"/>
          </a:p>
          <a:p>
            <a:pPr marL="457200" indent="-457200">
              <a:spcBef>
                <a:spcPct val="25000"/>
              </a:spcBef>
              <a:buFont typeface="Wingdings" pitchFamily="2" charset="2"/>
              <a:buChar char="q"/>
            </a:pPr>
            <a:r>
              <a:rPr lang="en-GB" sz="2000" dirty="0" smtClean="0"/>
              <a:t>Case Study</a:t>
            </a:r>
          </a:p>
          <a:p>
            <a:pPr marL="457200" indent="-457200">
              <a:spcBef>
                <a:spcPct val="25000"/>
              </a:spcBef>
              <a:buFont typeface="Wingdings" pitchFamily="2" charset="2"/>
              <a:buChar char="q"/>
            </a:pPr>
            <a:r>
              <a:rPr lang="en-GB" sz="2000" dirty="0" smtClean="0"/>
              <a:t>Lessons </a:t>
            </a:r>
            <a:r>
              <a:rPr lang="en-GB" sz="2000" dirty="0"/>
              <a:t>Learned</a:t>
            </a:r>
          </a:p>
          <a:p>
            <a:pPr marL="457200" indent="-457200">
              <a:spcBef>
                <a:spcPct val="25000"/>
              </a:spcBef>
              <a:buFont typeface="Wingdings" pitchFamily="2" charset="2"/>
              <a:buChar char="q"/>
            </a:pPr>
            <a:r>
              <a:rPr lang="en-GB" sz="2000" dirty="0"/>
              <a:t>Closed project plan</a:t>
            </a:r>
          </a:p>
          <a:p>
            <a:pPr marL="457200" indent="-457200">
              <a:spcBef>
                <a:spcPct val="25000"/>
              </a:spcBef>
              <a:buFont typeface="Wingdings" pitchFamily="2" charset="2"/>
              <a:buChar char="q"/>
            </a:pPr>
            <a:r>
              <a:rPr lang="en-GB" sz="2000" dirty="0"/>
              <a:t>Benefits Sign </a:t>
            </a:r>
            <a:r>
              <a:rPr lang="en-GB" sz="2000" dirty="0" smtClean="0"/>
              <a:t>Off</a:t>
            </a:r>
            <a:endParaRPr lang="en-GB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769096" y="5529426"/>
            <a:ext cx="5559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solidFill>
                  <a:srgbClr val="FF0000"/>
                </a:solidFill>
              </a:rPr>
              <a:t>All items must be completed and signed off before closure of the project!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133600" y="2209800"/>
            <a:ext cx="82089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5000"/>
              </a:spcBef>
              <a:spcAft>
                <a:spcPct val="0"/>
              </a:spcAft>
              <a:buClr>
                <a:srgbClr val="FF9541"/>
              </a:buClr>
              <a:buSzPct val="130000"/>
              <a:defRPr/>
            </a:pPr>
            <a:r>
              <a:rPr lang="en-GB" sz="2400" b="1" kern="0" dirty="0"/>
              <a:t>Tollgate review checklist for the CONTROL phase:</a:t>
            </a:r>
          </a:p>
          <a:p>
            <a:pPr marL="342900" indent="-342900" fontAlgn="base">
              <a:spcBef>
                <a:spcPct val="25000"/>
              </a:spcBef>
              <a:spcAft>
                <a:spcPct val="0"/>
              </a:spcAft>
              <a:buClr>
                <a:srgbClr val="FF9541"/>
              </a:buClr>
              <a:buSzPct val="130000"/>
              <a:defRPr/>
            </a:pPr>
            <a:endParaRPr lang="en-GB" sz="1000" b="1" kern="0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392929937"/>
              </p:ext>
            </p:extLst>
          </p:nvPr>
        </p:nvGraphicFramePr>
        <p:xfrm>
          <a:off x="1857514" y="318749"/>
          <a:ext cx="8839523" cy="1204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09930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 bwMode="auto">
          <a:xfrm>
            <a:off x="1074821" y="270622"/>
            <a:ext cx="11117179" cy="6587378"/>
          </a:xfrm>
          <a:prstGeom prst="ellipse">
            <a:avLst/>
          </a:prstGeom>
          <a:solidFill>
            <a:srgbClr val="7030A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Times New Roman" pitchFamily="18" charset="0"/>
              </a:rPr>
              <a:t>.                        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220903459"/>
              </p:ext>
            </p:extLst>
          </p:nvPr>
        </p:nvGraphicFramePr>
        <p:xfrm>
          <a:off x="9569263" y="270622"/>
          <a:ext cx="2150775" cy="14138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Oval 2"/>
          <p:cNvSpPr/>
          <p:nvPr/>
        </p:nvSpPr>
        <p:spPr bwMode="auto">
          <a:xfrm>
            <a:off x="5073956" y="1684424"/>
            <a:ext cx="6540528" cy="489284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                        A3, Kaizen Event,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</a:rPr>
              <a:t>                            PDCA, Process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</a:rPr>
              <a:t>                             Mapping, Kanban, VOC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                               Process Balancing, CTQ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</a:rPr>
              <a:t>                              5S, 5 Why’s, Process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</a:rPr>
              <a:t>                                 Control Plan,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                            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Poka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Yoke,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 SIPOC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</a:rPr>
              <a:t>                        Visual Controls, VSM,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                    Ck. Lists, Control Charts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</a:rPr>
              <a:t>               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3C’s, C&amp;E,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Hist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, Pareto,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</a:rPr>
              <a:t>            FMEA, Priority Ranking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</a:rPr>
              <a:t>                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1668380" y="1668380"/>
            <a:ext cx="6646082" cy="4892841"/>
          </a:xfrm>
          <a:prstGeom prst="ellipse">
            <a:avLst/>
          </a:prstGeom>
          <a:solidFill>
            <a:schemeClr val="tx2">
              <a:lumMod val="50000"/>
              <a:lumOff val="50000"/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 Clear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Outcome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             Project Charter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Times New Roman" pitchFamily="18" charset="0"/>
              </a:rPr>
              <a:t>  of the project,                Project Plan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Times New Roman" pitchFamily="18" charset="0"/>
              </a:rPr>
              <a:t>More Certainty of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           Timeline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Times New Roman" pitchFamily="18" charset="0"/>
              </a:rPr>
              <a:t> Completion time,           </a:t>
            </a:r>
            <a:r>
              <a:rPr lang="en-US" sz="2400" dirty="0" err="1" smtClean="0">
                <a:latin typeface="Times New Roman" pitchFamily="18" charset="0"/>
              </a:rPr>
              <a:t>Comm</a:t>
            </a:r>
            <a:r>
              <a:rPr lang="en-US" sz="2400" dirty="0" smtClean="0">
                <a:latin typeface="Times New Roman" pitchFamily="18" charset="0"/>
              </a:rPr>
              <a:t> Plan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</a:rPr>
              <a:t>The solution has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       Issue/Risk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Register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Times New Roman" pitchFamily="18" charset="0"/>
              </a:rPr>
              <a:t> been agreed while         Project Closing</a:t>
            </a:r>
            <a:endParaRPr kumimoji="0" lang="en-US" sz="24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</a:rPr>
              <a:t>in DMAIC the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Times New Roman" pitchFamily="18" charset="0"/>
              </a:rPr>
              <a:t>solution has to be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Times New Roman" pitchFamily="18" charset="0"/>
              </a:rPr>
              <a:t>determined  during the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</a:rPr>
              <a:t>  execution of the project.                        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62274" y="1684424"/>
            <a:ext cx="41455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Fishbone, Benchmarking,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</a:t>
            </a:r>
            <a:r>
              <a:rPr lang="en-US" sz="2400" dirty="0" err="1" smtClean="0"/>
              <a:t>Aff-Diag</a:t>
            </a:r>
            <a:r>
              <a:rPr lang="en-US" sz="2400" dirty="0" smtClean="0"/>
              <a:t>, </a:t>
            </a:r>
            <a:r>
              <a:rPr lang="en-US" sz="2400" dirty="0" err="1" smtClean="0"/>
              <a:t>Ck</a:t>
            </a:r>
            <a:r>
              <a:rPr lang="en-US" sz="2400" dirty="0" smtClean="0"/>
              <a:t>-Sheet, SLM,  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753853" y="214964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33569" y="848381"/>
            <a:ext cx="4563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PROJECT MANAGEMENT</a:t>
            </a:r>
            <a:endParaRPr lang="en-US" sz="2800" dirty="0"/>
          </a:p>
        </p:txBody>
      </p:sp>
      <p:sp>
        <p:nvSpPr>
          <p:cNvPr id="14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13579" y="6252411"/>
            <a:ext cx="38608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>
                <a:solidFill>
                  <a:srgbClr val="000000"/>
                </a:solidFill>
              </a:rPr>
              <a:t>(c) </a:t>
            </a:r>
            <a:r>
              <a:rPr lang="en-US" altLang="en-US" sz="1400" dirty="0" smtClean="0">
                <a:solidFill>
                  <a:srgbClr val="000000"/>
                </a:solidFill>
              </a:rPr>
              <a:t>2015 </a:t>
            </a:r>
            <a:r>
              <a:rPr lang="en-US" altLang="en-US" sz="1400" dirty="0">
                <a:solidFill>
                  <a:srgbClr val="000000"/>
                </a:solidFill>
              </a:rPr>
              <a:t>by </a:t>
            </a:r>
            <a:r>
              <a:rPr lang="en-US" altLang="en-US" sz="1400" dirty="0" err="1">
                <a:solidFill>
                  <a:srgbClr val="000000"/>
                </a:solidFill>
              </a:rPr>
              <a:t>MHidalgo</a:t>
            </a:r>
            <a:endParaRPr lang="en-US" altLang="en-US" sz="14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514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2819400"/>
            <a:ext cx="8458200" cy="2842592"/>
          </a:xfrm>
        </p:spPr>
        <p:txBody>
          <a:bodyPr numCol="2"/>
          <a:lstStyle/>
          <a:p>
            <a:pPr>
              <a:spcBef>
                <a:spcPct val="25000"/>
              </a:spcBef>
              <a:buNone/>
            </a:pPr>
            <a:endParaRPr lang="en-GB" sz="1000" b="1" dirty="0"/>
          </a:p>
          <a:p>
            <a:pPr marL="457200" indent="-457200">
              <a:spcBef>
                <a:spcPct val="25000"/>
              </a:spcBef>
              <a:buFont typeface="Wingdings" pitchFamily="2" charset="2"/>
              <a:buChar char="q"/>
            </a:pPr>
            <a:r>
              <a:rPr lang="en-GB" sz="2000" dirty="0" smtClean="0"/>
              <a:t>Project Management is a </a:t>
            </a:r>
            <a:r>
              <a:rPr lang="en-GB" sz="2000" b="1" dirty="0" smtClean="0"/>
              <a:t>Superset</a:t>
            </a:r>
            <a:r>
              <a:rPr lang="en-GB" sz="2000" dirty="0" smtClean="0"/>
              <a:t> of all projects and event activities</a:t>
            </a:r>
            <a:endParaRPr lang="en-GB" sz="2000" dirty="0"/>
          </a:p>
          <a:p>
            <a:pPr marL="457200" indent="-457200">
              <a:spcBef>
                <a:spcPct val="25000"/>
              </a:spcBef>
              <a:buFont typeface="Wingdings" pitchFamily="2" charset="2"/>
              <a:buChar char="q"/>
            </a:pPr>
            <a:r>
              <a:rPr lang="en-GB" sz="2000" dirty="0" smtClean="0"/>
              <a:t>DMAIC is a methodology/series of activities to solve problem in a structured way, therefore it is a specialized type of project where the general project activities can be applied.</a:t>
            </a:r>
            <a:endParaRPr lang="en-GB" sz="2000" dirty="0"/>
          </a:p>
          <a:p>
            <a:pPr marL="457200" indent="-457200">
              <a:spcBef>
                <a:spcPct val="25000"/>
              </a:spcBef>
              <a:buFont typeface="Wingdings" pitchFamily="2" charset="2"/>
              <a:buChar char="q"/>
            </a:pPr>
            <a:r>
              <a:rPr lang="en-GB" sz="2000" dirty="0" smtClean="0"/>
              <a:t>To complete a DMAIC project is required to not only know how to apply PM techniques and practices but also Lean Six Sigma Methods and Tools</a:t>
            </a:r>
            <a:endParaRPr lang="en-GB" sz="2000" dirty="0"/>
          </a:p>
          <a:p>
            <a:pPr marL="457200" indent="-457200">
              <a:spcBef>
                <a:spcPct val="25000"/>
              </a:spcBef>
              <a:buFont typeface="Wingdings" pitchFamily="2" charset="2"/>
              <a:buChar char="q"/>
            </a:pPr>
            <a:r>
              <a:rPr lang="en-GB" sz="2000" dirty="0" smtClean="0"/>
              <a:t>The DMAIC process works on Processes and does not end after handover to the process owner, a Control Plan to ensure sustainability is part of the last phase of DMAIC which is hand over to the process owner.</a:t>
            </a:r>
            <a:endParaRPr lang="en-GB" sz="20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133600" y="2209800"/>
            <a:ext cx="82089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5000"/>
              </a:spcBef>
              <a:spcAft>
                <a:spcPct val="0"/>
              </a:spcAft>
              <a:buClr>
                <a:srgbClr val="FF9541"/>
              </a:buClr>
              <a:buSzPct val="130000"/>
              <a:defRPr/>
            </a:pPr>
            <a:r>
              <a:rPr lang="en-GB" sz="2400" b="1" kern="0" dirty="0" smtClean="0"/>
              <a:t>Project Management &amp; DMAIC:</a:t>
            </a:r>
            <a:endParaRPr lang="en-GB" sz="2400" b="1" kern="0" dirty="0"/>
          </a:p>
          <a:p>
            <a:pPr marL="342900" indent="-342900" fontAlgn="base">
              <a:spcBef>
                <a:spcPct val="25000"/>
              </a:spcBef>
              <a:spcAft>
                <a:spcPct val="0"/>
              </a:spcAft>
              <a:buClr>
                <a:srgbClr val="FF9541"/>
              </a:buClr>
              <a:buSzPct val="130000"/>
              <a:defRPr/>
            </a:pPr>
            <a:endParaRPr lang="en-GB" sz="1000" b="1" kern="0" dirty="0"/>
          </a:p>
        </p:txBody>
      </p:sp>
      <p:grpSp>
        <p:nvGrpSpPr>
          <p:cNvPr id="10" name="Group 9"/>
          <p:cNvGrpSpPr/>
          <p:nvPr/>
        </p:nvGrpSpPr>
        <p:grpSpPr>
          <a:xfrm>
            <a:off x="1822611" y="260243"/>
            <a:ext cx="8830890" cy="1204144"/>
            <a:chOff x="4316" y="0"/>
            <a:chExt cx="8830890" cy="1204144"/>
          </a:xfrm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11" name="Rounded Rectangle 10"/>
            <p:cNvSpPr/>
            <p:nvPr/>
          </p:nvSpPr>
          <p:spPr>
            <a:xfrm>
              <a:off x="4316" y="0"/>
              <a:ext cx="8830890" cy="1204144"/>
            </a:xfrm>
            <a:prstGeom prst="roundRect">
              <a:avLst>
                <a:gd name="adj" fmla="val 10000"/>
              </a:avLst>
            </a:prstGeom>
            <a:solidFill>
              <a:srgbClr val="F68025"/>
            </a:solidFill>
            <a:ln w="25400" cap="flat" cmpd="sng" algn="ctr">
              <a:noFill/>
              <a:prstDash val="solid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2" name="Rounded Rectangle 4"/>
            <p:cNvSpPr/>
            <p:nvPr/>
          </p:nvSpPr>
          <p:spPr>
            <a:xfrm>
              <a:off x="39584" y="35268"/>
              <a:ext cx="8760354" cy="113360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8120" tIns="198120" rIns="198120" bIns="198120" numCol="1" spcCol="1270" anchor="ctr" anchorCtr="0">
              <a:noAutofit/>
            </a:bodyPr>
            <a:lstStyle/>
            <a:p>
              <a:pPr lvl="0" algn="ctr" defTabSz="2311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200" b="1" kern="1200" dirty="0" smtClean="0">
                  <a:solidFill>
                    <a:schemeClr val="bg1"/>
                  </a:solidFill>
                  <a:latin typeface="Calibri"/>
                  <a:ea typeface="+mn-ea"/>
                  <a:cs typeface="+mn-cs"/>
                </a:rPr>
                <a:t>Traditional PM &amp; DMAIC</a:t>
              </a:r>
              <a:endParaRPr lang="en-US" sz="5200" b="1" kern="1200" dirty="0">
                <a:solidFill>
                  <a:schemeClr val="bg1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3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8687833" y="6283576"/>
            <a:ext cx="38608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>
                <a:solidFill>
                  <a:srgbClr val="000000"/>
                </a:solidFill>
              </a:rPr>
              <a:t>(c) </a:t>
            </a:r>
            <a:r>
              <a:rPr lang="en-US" altLang="en-US" sz="1400" dirty="0" smtClean="0">
                <a:solidFill>
                  <a:srgbClr val="000000"/>
                </a:solidFill>
              </a:rPr>
              <a:t>2015 </a:t>
            </a:r>
            <a:r>
              <a:rPr lang="en-US" altLang="en-US" sz="1400" dirty="0">
                <a:solidFill>
                  <a:srgbClr val="000000"/>
                </a:solidFill>
              </a:rPr>
              <a:t>by </a:t>
            </a:r>
            <a:r>
              <a:rPr lang="en-US" altLang="en-US" sz="1400" dirty="0" err="1">
                <a:solidFill>
                  <a:srgbClr val="000000"/>
                </a:solidFill>
              </a:rPr>
              <a:t>MHidalgo</a:t>
            </a:r>
            <a:endParaRPr lang="en-US" altLang="en-US" sz="14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081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NI" altLang="en-US" smtClean="0">
                <a:solidFill>
                  <a:srgbClr val="141400"/>
                </a:solidFill>
              </a:rPr>
              <a:t>References/Bibliography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000" i="1" dirty="0">
                <a:solidFill>
                  <a:srgbClr val="003366"/>
                </a:solidFill>
                <a:latin typeface="Verdana" pitchFamily="34" charset="0"/>
              </a:rPr>
              <a:t>A Guide to the Project Management Body of Knowledge</a:t>
            </a:r>
            <a:r>
              <a:rPr lang="en-US" sz="2000" dirty="0">
                <a:solidFill>
                  <a:srgbClr val="003366"/>
                </a:solidFill>
                <a:latin typeface="Verdana" pitchFamily="34" charset="0"/>
              </a:rPr>
              <a:t> (</a:t>
            </a:r>
            <a:r>
              <a:rPr lang="en-US" sz="2000" i="1" dirty="0">
                <a:solidFill>
                  <a:srgbClr val="003366"/>
                </a:solidFill>
                <a:latin typeface="Verdana" pitchFamily="34" charset="0"/>
              </a:rPr>
              <a:t>PMBOK® Guide</a:t>
            </a:r>
            <a:r>
              <a:rPr lang="en-US" sz="2000" dirty="0">
                <a:solidFill>
                  <a:srgbClr val="003366"/>
                </a:solidFill>
                <a:latin typeface="Verdana" pitchFamily="34" charset="0"/>
              </a:rPr>
              <a:t>)</a:t>
            </a:r>
            <a:r>
              <a:rPr lang="en-US" sz="2000" dirty="0">
                <a:solidFill>
                  <a:srgbClr val="141400"/>
                </a:solidFill>
              </a:rPr>
              <a:t> </a:t>
            </a:r>
          </a:p>
          <a:p>
            <a:pPr eaLnBrk="1" hangingPunct="1">
              <a:defRPr/>
            </a:pPr>
            <a:r>
              <a:rPr lang="en-US" sz="2000" i="1" dirty="0">
                <a:solidFill>
                  <a:srgbClr val="003366"/>
                </a:solidFill>
                <a:latin typeface="Verdana" pitchFamily="34" charset="0"/>
              </a:rPr>
              <a:t>The Project Management Institute Website</a:t>
            </a:r>
          </a:p>
          <a:p>
            <a:pPr eaLnBrk="1" hangingPunct="1">
              <a:defRPr/>
            </a:pPr>
            <a:r>
              <a:rPr lang="en-US" sz="2000" i="1" dirty="0">
                <a:solidFill>
                  <a:srgbClr val="003366"/>
                </a:solidFill>
                <a:latin typeface="Verdana" pitchFamily="34" charset="0"/>
              </a:rPr>
              <a:t>Exploring Requirements: Quality before Design by Gerald Weinberg</a:t>
            </a:r>
          </a:p>
          <a:p>
            <a:pPr eaLnBrk="1" hangingPunct="1">
              <a:defRPr/>
            </a:pPr>
            <a:r>
              <a:rPr lang="en-US" sz="2000" i="1" dirty="0">
                <a:solidFill>
                  <a:srgbClr val="003366"/>
                </a:solidFill>
                <a:latin typeface="Verdana" pitchFamily="34" charset="0"/>
              </a:rPr>
              <a:t>Successful Project Management –Step-by-Step Approach with Practical Examples By Milton D. </a:t>
            </a:r>
            <a:r>
              <a:rPr lang="en-US" sz="2000" i="1" dirty="0" err="1">
                <a:solidFill>
                  <a:srgbClr val="003366"/>
                </a:solidFill>
                <a:latin typeface="Verdana" pitchFamily="34" charset="0"/>
              </a:rPr>
              <a:t>Rosenau</a:t>
            </a:r>
            <a:r>
              <a:rPr lang="en-US" sz="2000" i="1" dirty="0">
                <a:solidFill>
                  <a:srgbClr val="003366"/>
                </a:solidFill>
                <a:latin typeface="Verdana" pitchFamily="34" charset="0"/>
              </a:rPr>
              <a:t>, Jr.</a:t>
            </a:r>
          </a:p>
          <a:p>
            <a:pPr eaLnBrk="1" hangingPunct="1">
              <a:defRPr/>
            </a:pPr>
            <a:r>
              <a:rPr lang="en-US" sz="2000" i="1" dirty="0">
                <a:solidFill>
                  <a:srgbClr val="003366"/>
                </a:solidFill>
                <a:latin typeface="Verdana" pitchFamily="34" charset="0"/>
              </a:rPr>
              <a:t>DSDM ATERN Handbook (Agile Project Management</a:t>
            </a:r>
            <a:r>
              <a:rPr lang="en-US" sz="2000" i="1" dirty="0" smtClean="0">
                <a:solidFill>
                  <a:srgbClr val="003366"/>
                </a:solidFill>
                <a:latin typeface="Verdana" pitchFamily="34" charset="0"/>
              </a:rPr>
              <a:t>)</a:t>
            </a:r>
          </a:p>
          <a:p>
            <a:pPr eaLnBrk="1" hangingPunct="1">
              <a:defRPr/>
            </a:pPr>
            <a:r>
              <a:rPr lang="en-US" sz="2000" i="1" dirty="0" smtClean="0">
                <a:solidFill>
                  <a:srgbClr val="003366"/>
                </a:solidFill>
                <a:latin typeface="Verdana" pitchFamily="34" charset="0"/>
              </a:rPr>
              <a:t>Lean Six Sigma Methodology</a:t>
            </a:r>
          </a:p>
          <a:p>
            <a:pPr eaLnBrk="1" hangingPunct="1">
              <a:defRPr/>
            </a:pPr>
            <a:r>
              <a:rPr lang="en-US" sz="2000" i="1" dirty="0" smtClean="0">
                <a:solidFill>
                  <a:srgbClr val="003366"/>
                </a:solidFill>
                <a:latin typeface="Verdana" pitchFamily="34" charset="0"/>
              </a:rPr>
              <a:t>The Lean Six Sigma Pocket Toolbox</a:t>
            </a:r>
          </a:p>
          <a:p>
            <a:pPr eaLnBrk="1" hangingPunct="1">
              <a:defRPr/>
            </a:pPr>
            <a:r>
              <a:rPr lang="en-US" sz="2000" i="1" dirty="0" smtClean="0">
                <a:solidFill>
                  <a:srgbClr val="003366"/>
                </a:solidFill>
                <a:latin typeface="Verdana" pitchFamily="34" charset="0"/>
              </a:rPr>
              <a:t>Lean Six Sigma Demystified</a:t>
            </a:r>
            <a:endParaRPr lang="en-US" sz="2000" i="1" dirty="0">
              <a:solidFill>
                <a:srgbClr val="003366"/>
              </a:solidFill>
              <a:latin typeface="Verdana" pitchFamily="34" charset="0"/>
            </a:endParaRPr>
          </a:p>
          <a:p>
            <a:pPr eaLnBrk="1" hangingPunct="1">
              <a:defRPr/>
            </a:pPr>
            <a:r>
              <a:rPr lang="en-US" sz="2000" i="1" dirty="0">
                <a:solidFill>
                  <a:srgbClr val="003366"/>
                </a:solidFill>
                <a:latin typeface="Verdana" pitchFamily="34" charset="0"/>
              </a:rPr>
              <a:t>Many others….</a:t>
            </a:r>
          </a:p>
          <a:p>
            <a:pPr marL="0" indent="0" eaLnBrk="1" hangingPunct="1">
              <a:buNone/>
              <a:defRPr/>
            </a:pPr>
            <a:endParaRPr lang="en-US" sz="2800" i="1" dirty="0">
              <a:solidFill>
                <a:srgbClr val="003366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05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NI" altLang="en-US" dirty="0" err="1" smtClean="0">
                <a:solidFill>
                  <a:srgbClr val="141400"/>
                </a:solidFill>
              </a:rPr>
              <a:t>Credentials</a:t>
            </a:r>
            <a:endParaRPr lang="es-NI" altLang="en-US" dirty="0" smtClean="0">
              <a:solidFill>
                <a:srgbClr val="141400"/>
              </a:solidFill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2590800" y="1752600"/>
            <a:ext cx="7620000" cy="4876800"/>
          </a:xfrm>
        </p:spPr>
        <p:txBody>
          <a:bodyPr/>
          <a:lstStyle/>
          <a:p>
            <a:pPr eaLnBrk="1" hangingPunct="1"/>
            <a:r>
              <a:rPr lang="en-US" altLang="en-US" sz="2400" i="1" dirty="0">
                <a:solidFill>
                  <a:srgbClr val="003366"/>
                </a:solidFill>
                <a:latin typeface="Verdana" panose="020B0604030504040204" pitchFamily="34" charset="0"/>
              </a:rPr>
              <a:t>J. Miguel Hidalgo:</a:t>
            </a:r>
          </a:p>
          <a:p>
            <a:pPr lvl="1" eaLnBrk="1" hangingPunct="1"/>
            <a:r>
              <a:rPr lang="en-US" altLang="en-US" sz="2000" i="1" dirty="0">
                <a:solidFill>
                  <a:srgbClr val="003366"/>
                </a:solidFill>
                <a:latin typeface="Verdana" panose="020B0604030504040204" pitchFamily="34" charset="0"/>
              </a:rPr>
              <a:t>Master in Business </a:t>
            </a:r>
            <a:r>
              <a:rPr lang="en-US" altLang="en-US" sz="2000" i="1" dirty="0" smtClean="0">
                <a:solidFill>
                  <a:srgbClr val="003366"/>
                </a:solidFill>
                <a:latin typeface="Verdana" panose="020B0604030504040204" pitchFamily="34" charset="0"/>
              </a:rPr>
              <a:t>Administration, Concentration in Electronic Commerce Management (OLLU)</a:t>
            </a:r>
            <a:endParaRPr lang="en-US" altLang="en-US" sz="2000" i="1" dirty="0">
              <a:solidFill>
                <a:srgbClr val="003366"/>
              </a:solidFill>
              <a:latin typeface="Verdana" panose="020B0604030504040204" pitchFamily="34" charset="0"/>
            </a:endParaRPr>
          </a:p>
          <a:p>
            <a:pPr lvl="1" eaLnBrk="1" hangingPunct="1"/>
            <a:r>
              <a:rPr lang="en-US" altLang="en-US" sz="2000" i="1" dirty="0">
                <a:solidFill>
                  <a:srgbClr val="003366"/>
                </a:solidFill>
                <a:latin typeface="Verdana" panose="020B0604030504040204" pitchFamily="34" charset="0"/>
              </a:rPr>
              <a:t>B.S. in Computer </a:t>
            </a:r>
            <a:r>
              <a:rPr lang="en-US" altLang="en-US" sz="2000" i="1" dirty="0" smtClean="0">
                <a:solidFill>
                  <a:srgbClr val="003366"/>
                </a:solidFill>
                <a:latin typeface="Verdana" panose="020B0604030504040204" pitchFamily="34" charset="0"/>
              </a:rPr>
              <a:t>Science (USL)</a:t>
            </a:r>
            <a:endParaRPr lang="en-US" altLang="en-US" sz="2000" i="1" dirty="0">
              <a:solidFill>
                <a:srgbClr val="003366"/>
              </a:solidFill>
              <a:latin typeface="Verdana" panose="020B0604030504040204" pitchFamily="34" charset="0"/>
            </a:endParaRPr>
          </a:p>
          <a:p>
            <a:pPr lvl="1" eaLnBrk="1" hangingPunct="1"/>
            <a:r>
              <a:rPr lang="en-US" altLang="en-US" sz="2000" i="1" dirty="0">
                <a:solidFill>
                  <a:srgbClr val="003366"/>
                </a:solidFill>
                <a:latin typeface="Verdana" panose="020B0604030504040204" pitchFamily="34" charset="0"/>
              </a:rPr>
              <a:t>B.S. Professional </a:t>
            </a:r>
            <a:r>
              <a:rPr lang="en-US" altLang="en-US" sz="2000" i="1" dirty="0" smtClean="0">
                <a:solidFill>
                  <a:srgbClr val="003366"/>
                </a:solidFill>
                <a:latin typeface="Verdana" panose="020B0604030504040204" pitchFamily="34" charset="0"/>
              </a:rPr>
              <a:t>Aeronautics (ERAU)</a:t>
            </a:r>
            <a:endParaRPr lang="en-US" altLang="en-US" sz="2000" i="1" dirty="0">
              <a:solidFill>
                <a:srgbClr val="003366"/>
              </a:solidFill>
              <a:latin typeface="Verdana" panose="020B0604030504040204" pitchFamily="34" charset="0"/>
            </a:endParaRPr>
          </a:p>
          <a:p>
            <a:pPr lvl="1" eaLnBrk="1" hangingPunct="1"/>
            <a:r>
              <a:rPr lang="en-US" altLang="en-US" sz="2000" i="1" dirty="0">
                <a:solidFill>
                  <a:srgbClr val="003366"/>
                </a:solidFill>
                <a:latin typeface="Verdana" panose="020B0604030504040204" pitchFamily="34" charset="0"/>
              </a:rPr>
              <a:t>Certified DSDM Agile Project Management Foundations by APM Group (UK)</a:t>
            </a:r>
          </a:p>
          <a:p>
            <a:pPr lvl="1" eaLnBrk="1" hangingPunct="1"/>
            <a:r>
              <a:rPr lang="en-US" altLang="en-US" sz="2000" i="1" dirty="0">
                <a:solidFill>
                  <a:srgbClr val="003366"/>
                </a:solidFill>
                <a:latin typeface="Verdana" panose="020B0604030504040204" pitchFamily="34" charset="0"/>
              </a:rPr>
              <a:t>Certified Project Management Professional (PMP) by PMI</a:t>
            </a:r>
          </a:p>
          <a:p>
            <a:pPr lvl="1" eaLnBrk="1" hangingPunct="1"/>
            <a:r>
              <a:rPr lang="en-US" altLang="en-US" sz="2000" i="1" dirty="0">
                <a:solidFill>
                  <a:srgbClr val="003366"/>
                </a:solidFill>
                <a:latin typeface="Verdana" panose="020B0604030504040204" pitchFamily="34" charset="0"/>
              </a:rPr>
              <a:t>Certified Lean Sigma Black Belt (Ohio State University</a:t>
            </a:r>
            <a:r>
              <a:rPr lang="en-US" altLang="en-US" sz="2000" i="1" dirty="0" smtClean="0">
                <a:solidFill>
                  <a:srgbClr val="003366"/>
                </a:solidFill>
                <a:latin typeface="Verdana" panose="020B0604030504040204" pitchFamily="34" charset="0"/>
              </a:rPr>
              <a:t>)</a:t>
            </a:r>
          </a:p>
          <a:p>
            <a:pPr lvl="1" eaLnBrk="1" hangingPunct="1"/>
            <a:r>
              <a:rPr lang="en-US" altLang="en-US" sz="2000" i="1" dirty="0" smtClean="0">
                <a:solidFill>
                  <a:srgbClr val="003366"/>
                </a:solidFill>
                <a:latin typeface="Verdana" panose="020B0604030504040204" pitchFamily="34" charset="0"/>
              </a:rPr>
              <a:t>Certified ITIL V3.0 by APM Group</a:t>
            </a:r>
            <a:endParaRPr lang="en-US" altLang="en-US" sz="2000" i="1" dirty="0">
              <a:solidFill>
                <a:srgbClr val="003366"/>
              </a:solidFill>
              <a:latin typeface="Verdana" panose="020B0604030504040204" pitchFamily="34" charset="0"/>
            </a:endParaRPr>
          </a:p>
          <a:p>
            <a:pPr lvl="1" eaLnBrk="1" hangingPunct="1"/>
            <a:r>
              <a:rPr lang="en-US" altLang="en-US" sz="2000" i="1" dirty="0">
                <a:solidFill>
                  <a:srgbClr val="003366"/>
                </a:solidFill>
                <a:latin typeface="Verdana" panose="020B0604030504040204" pitchFamily="34" charset="0"/>
              </a:rPr>
              <a:t>U.S. Army Veteran</a:t>
            </a:r>
          </a:p>
        </p:txBody>
      </p:sp>
    </p:spTree>
    <p:extLst>
      <p:ext uri="{BB962C8B-B14F-4D97-AF65-F5344CB8AC3E}">
        <p14:creationId xmlns:p14="http://schemas.microsoft.com/office/powerpoint/2010/main" val="417937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4" descr="lider pat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971800"/>
            <a:ext cx="5791200" cy="285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141400"/>
                </a:solidFill>
              </a:rPr>
              <a:t>Leadership</a:t>
            </a:r>
          </a:p>
        </p:txBody>
      </p:sp>
      <p:sp>
        <p:nvSpPr>
          <p:cNvPr id="7" name="Title 4"/>
          <p:cNvSpPr txBox="1">
            <a:spLocks/>
          </p:cNvSpPr>
          <p:nvPr/>
        </p:nvSpPr>
        <p:spPr bwMode="auto">
          <a:xfrm>
            <a:off x="2743200" y="1676400"/>
            <a:ext cx="7620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kern="0" dirty="0">
                <a:solidFill>
                  <a:srgbClr val="141400"/>
                </a:solidFill>
              </a:rPr>
              <a:t>Leading ordinary people to accomplish extraordinary things!</a:t>
            </a: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1" y="2971800"/>
            <a:ext cx="5800725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8970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971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5400">
                <a:solidFill>
                  <a:srgbClr val="CC3300"/>
                </a:solidFill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4550989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NI" altLang="en-US" smtClean="0">
                <a:solidFill>
                  <a:srgbClr val="141400"/>
                </a:solidFill>
              </a:rPr>
              <a:t>PLANNING</a:t>
            </a:r>
            <a:endParaRPr lang="en-US" altLang="en-US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3581400" y="1676400"/>
            <a:ext cx="6553200" cy="46482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sz="4800">
                <a:solidFill>
                  <a:srgbClr val="141400"/>
                </a:solidFill>
              </a:rPr>
              <a:t>Being prepared</a:t>
            </a:r>
          </a:p>
          <a:p>
            <a:pPr algn="ctr" eaLnBrk="1" hangingPunct="1">
              <a:buFontTx/>
              <a:buNone/>
            </a:pPr>
            <a:r>
              <a:rPr lang="en-US" altLang="en-US" sz="4800">
                <a:solidFill>
                  <a:srgbClr val="141400"/>
                </a:solidFill>
              </a:rPr>
              <a:t> is </a:t>
            </a:r>
          </a:p>
          <a:p>
            <a:pPr algn="ctr" eaLnBrk="1" hangingPunct="1">
              <a:buFontTx/>
              <a:buNone/>
            </a:pPr>
            <a:r>
              <a:rPr lang="en-US" altLang="en-US" sz="4800">
                <a:solidFill>
                  <a:srgbClr val="141400"/>
                </a:solidFill>
              </a:rPr>
              <a:t>50% of the Victory</a:t>
            </a:r>
            <a:endParaRPr lang="en-US" altLang="en-US" sz="2800">
              <a:solidFill>
                <a:srgbClr val="141400"/>
              </a:solidFill>
            </a:endParaRPr>
          </a:p>
        </p:txBody>
      </p:sp>
      <p:pic>
        <p:nvPicPr>
          <p:cNvPr id="8196" name="Picture 6" descr="http://www.fotosearch.com/bthumb/DSN/DSN019/180044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676401"/>
            <a:ext cx="990600" cy="149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65084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 smtClean="0">
                <a:solidFill>
                  <a:srgbClr val="141400"/>
                </a:solidFill>
              </a:rPr>
              <a:t>What is a Project?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422400" y="1658630"/>
            <a:ext cx="10160000" cy="1242527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solidFill>
                  <a:srgbClr val="141400"/>
                </a:solidFill>
              </a:rPr>
              <a:t>A temporary (start, execute, end) endeavor undertaken to create a unique product or result.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422400" y="2235600"/>
            <a:ext cx="10160000" cy="843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3600" kern="0" dirty="0" smtClean="0">
                <a:solidFill>
                  <a:srgbClr val="141400"/>
                </a:solidFill>
              </a:rPr>
              <a:t>What is Lean?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422400" y="2923502"/>
            <a:ext cx="10160000" cy="1768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en-US" sz="2400" kern="0" dirty="0">
                <a:solidFill>
                  <a:srgbClr val="141400"/>
                </a:solidFill>
              </a:rPr>
              <a:t>A systematic approach to identifying and eliminating waste through continuous improvement by flowing the product or service at the pull of the customer in pursuit of perfection.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335315" y="4003751"/>
            <a:ext cx="10160000" cy="843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3600" kern="0" dirty="0" smtClean="0">
                <a:solidFill>
                  <a:srgbClr val="141400"/>
                </a:solidFill>
              </a:rPr>
              <a:t>What is Six Sigma?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509485" y="4691653"/>
            <a:ext cx="10160000" cy="1768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en-US" sz="2400" kern="0" dirty="0">
                <a:solidFill>
                  <a:srgbClr val="141400"/>
                </a:solidFill>
              </a:rPr>
              <a:t>Six Sigma is a rigorous </a:t>
            </a:r>
            <a:r>
              <a:rPr lang="en-US" altLang="en-US" sz="2400" kern="0" dirty="0" smtClean="0">
                <a:solidFill>
                  <a:srgbClr val="141400"/>
                </a:solidFill>
              </a:rPr>
              <a:t>and disciplined </a:t>
            </a:r>
            <a:r>
              <a:rPr lang="en-US" altLang="en-US" sz="2400" kern="0" dirty="0">
                <a:solidFill>
                  <a:srgbClr val="141400"/>
                </a:solidFill>
              </a:rPr>
              <a:t>methodology that </a:t>
            </a:r>
            <a:r>
              <a:rPr lang="en-US" altLang="en-US" sz="2400" kern="0" dirty="0" smtClean="0">
                <a:solidFill>
                  <a:srgbClr val="141400"/>
                </a:solidFill>
              </a:rPr>
              <a:t>uses data </a:t>
            </a:r>
            <a:r>
              <a:rPr lang="en-US" altLang="en-US" sz="2400" kern="0" dirty="0">
                <a:solidFill>
                  <a:srgbClr val="141400"/>
                </a:solidFill>
              </a:rPr>
              <a:t>and statistical analysis </a:t>
            </a:r>
            <a:r>
              <a:rPr lang="en-US" altLang="en-US" sz="2400" kern="0" dirty="0" smtClean="0">
                <a:solidFill>
                  <a:srgbClr val="141400"/>
                </a:solidFill>
              </a:rPr>
              <a:t>to measure </a:t>
            </a:r>
            <a:r>
              <a:rPr lang="en-US" altLang="en-US" sz="2400" kern="0" dirty="0">
                <a:solidFill>
                  <a:srgbClr val="141400"/>
                </a:solidFill>
              </a:rPr>
              <a:t>and improve a </a:t>
            </a:r>
            <a:r>
              <a:rPr lang="en-US" altLang="en-US" sz="2400" kern="0" dirty="0" smtClean="0">
                <a:solidFill>
                  <a:srgbClr val="141400"/>
                </a:solidFill>
              </a:rPr>
              <a:t>company's operational </a:t>
            </a:r>
            <a:r>
              <a:rPr lang="en-US" altLang="en-US" sz="2400" kern="0" dirty="0">
                <a:solidFill>
                  <a:srgbClr val="141400"/>
                </a:solidFill>
              </a:rPr>
              <a:t>performance </a:t>
            </a:r>
            <a:r>
              <a:rPr lang="en-US" altLang="en-US" sz="2400" kern="0" dirty="0" smtClean="0">
                <a:solidFill>
                  <a:srgbClr val="141400"/>
                </a:solidFill>
              </a:rPr>
              <a:t>by identifying </a:t>
            </a:r>
            <a:r>
              <a:rPr lang="en-US" altLang="en-US" sz="2400" kern="0" dirty="0">
                <a:solidFill>
                  <a:srgbClr val="141400"/>
                </a:solidFill>
              </a:rPr>
              <a:t>and </a:t>
            </a:r>
            <a:r>
              <a:rPr lang="en-US" altLang="en-US" sz="2400" kern="0" dirty="0" smtClean="0">
                <a:solidFill>
                  <a:srgbClr val="141400"/>
                </a:solidFill>
              </a:rPr>
              <a:t>eliminating "</a:t>
            </a:r>
            <a:r>
              <a:rPr lang="en-US" altLang="en-US" sz="2400" kern="0" dirty="0">
                <a:solidFill>
                  <a:srgbClr val="141400"/>
                </a:solidFill>
              </a:rPr>
              <a:t>defects" in manufacturing </a:t>
            </a:r>
            <a:r>
              <a:rPr lang="en-US" altLang="en-US" sz="2400" kern="0" dirty="0" smtClean="0">
                <a:solidFill>
                  <a:srgbClr val="141400"/>
                </a:solidFill>
              </a:rPr>
              <a:t>and service-related </a:t>
            </a:r>
            <a:r>
              <a:rPr lang="en-US" altLang="en-US" sz="2400" kern="0" dirty="0">
                <a:solidFill>
                  <a:srgbClr val="141400"/>
                </a:solidFill>
              </a:rPr>
              <a:t>processes.”</a:t>
            </a:r>
          </a:p>
        </p:txBody>
      </p:sp>
    </p:spTree>
    <p:extLst>
      <p:ext uri="{BB962C8B-B14F-4D97-AF65-F5344CB8AC3E}">
        <p14:creationId xmlns:p14="http://schemas.microsoft.com/office/powerpoint/2010/main" val="33079568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Six Sigma &amp; Lean Tools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427584" y="1768378"/>
            <a:ext cx="5010538" cy="639762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sz="2000" dirty="0"/>
              <a:t>Six Sigma Tools, Techniques </a:t>
            </a:r>
            <a:r>
              <a:rPr lang="en-US" sz="2000" dirty="0" smtClean="0"/>
              <a:t>and Principles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427584" y="2519265"/>
            <a:ext cx="5010538" cy="3606898"/>
          </a:xfrm>
        </p:spPr>
        <p:txBody>
          <a:bodyPr/>
          <a:lstStyle/>
          <a:p>
            <a:r>
              <a:rPr lang="en-US" sz="2000" dirty="0"/>
              <a:t>DMAIC </a:t>
            </a:r>
            <a:r>
              <a:rPr lang="en-US" sz="2000" dirty="0" smtClean="0"/>
              <a:t>Methodology</a:t>
            </a:r>
          </a:p>
          <a:p>
            <a:r>
              <a:rPr lang="en-US" sz="2000" dirty="0"/>
              <a:t>Project Management</a:t>
            </a:r>
            <a:endParaRPr lang="en-US" sz="2000" dirty="0" smtClean="0"/>
          </a:p>
          <a:p>
            <a:r>
              <a:rPr lang="en-US" sz="2000" dirty="0" smtClean="0"/>
              <a:t>Variability Reduction</a:t>
            </a:r>
          </a:p>
          <a:p>
            <a:r>
              <a:rPr lang="en-US" sz="2000" dirty="0"/>
              <a:t>Statistical Process </a:t>
            </a:r>
            <a:r>
              <a:rPr lang="en-US" sz="2000" dirty="0" smtClean="0"/>
              <a:t>Control</a:t>
            </a:r>
          </a:p>
          <a:p>
            <a:r>
              <a:rPr lang="en-US" sz="2000" dirty="0"/>
              <a:t>Measurement System </a:t>
            </a:r>
            <a:r>
              <a:rPr lang="en-US" sz="2000" dirty="0" smtClean="0"/>
              <a:t>Analysis</a:t>
            </a:r>
          </a:p>
          <a:p>
            <a:r>
              <a:rPr lang="en-US" sz="2000" dirty="0"/>
              <a:t>Design of </a:t>
            </a:r>
            <a:r>
              <a:rPr lang="en-US" sz="2000" dirty="0" smtClean="0"/>
              <a:t>Experiments</a:t>
            </a:r>
          </a:p>
          <a:p>
            <a:r>
              <a:rPr lang="en-US" sz="2000" dirty="0"/>
              <a:t>Regression </a:t>
            </a:r>
            <a:r>
              <a:rPr lang="en-US" sz="2000" dirty="0" smtClean="0"/>
              <a:t>Analysis</a:t>
            </a:r>
          </a:p>
          <a:p>
            <a:r>
              <a:rPr lang="en-US" sz="2000" dirty="0"/>
              <a:t>Analysis of </a:t>
            </a:r>
            <a:r>
              <a:rPr lang="en-US" sz="2000" dirty="0" smtClean="0"/>
              <a:t>Variance</a:t>
            </a:r>
          </a:p>
          <a:p>
            <a:r>
              <a:rPr lang="en-US" sz="2000" dirty="0"/>
              <a:t>Hypothesis </a:t>
            </a:r>
            <a:r>
              <a:rPr lang="en-US" sz="2000" dirty="0" smtClean="0"/>
              <a:t>Tests</a:t>
            </a:r>
          </a:p>
          <a:p>
            <a:r>
              <a:rPr lang="en-US" sz="2000" dirty="0"/>
              <a:t>Process </a:t>
            </a:r>
            <a:r>
              <a:rPr lang="en-US" sz="2000" dirty="0" smtClean="0"/>
              <a:t>Mapping</a:t>
            </a:r>
          </a:p>
          <a:p>
            <a:r>
              <a:rPr lang="en-US" sz="2000" dirty="0" smtClean="0"/>
              <a:t>More…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3"/>
          </p:nvPr>
        </p:nvSpPr>
        <p:spPr>
          <a:xfrm>
            <a:off x="6746032" y="1768378"/>
            <a:ext cx="4836368" cy="639762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sz="2000" dirty="0"/>
              <a:t>Lean Tools, Techniques </a:t>
            </a:r>
            <a:r>
              <a:rPr lang="en-US" sz="2000" dirty="0" smtClean="0"/>
              <a:t>and Principles</a:t>
            </a:r>
            <a:endParaRPr lang="en-US" sz="2000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4"/>
          </p:nvPr>
        </p:nvSpPr>
        <p:spPr>
          <a:xfrm>
            <a:off x="6746033" y="2519265"/>
            <a:ext cx="4836368" cy="3606898"/>
          </a:xfrm>
        </p:spPr>
        <p:txBody>
          <a:bodyPr/>
          <a:lstStyle/>
          <a:p>
            <a:r>
              <a:rPr lang="en-US" sz="2000" dirty="0" smtClean="0"/>
              <a:t>Waste Identification &amp; Elimination</a:t>
            </a:r>
            <a:endParaRPr lang="en-US" sz="2000" dirty="0"/>
          </a:p>
          <a:p>
            <a:r>
              <a:rPr lang="en-US" sz="2000" dirty="0" smtClean="0"/>
              <a:t>5 S Practice</a:t>
            </a:r>
            <a:endParaRPr lang="en-US" sz="2000" dirty="0"/>
          </a:p>
          <a:p>
            <a:r>
              <a:rPr lang="en-US" sz="2000" dirty="0" smtClean="0"/>
              <a:t>SIPOC Process Mapping</a:t>
            </a:r>
            <a:endParaRPr lang="en-US" sz="2000" dirty="0"/>
          </a:p>
          <a:p>
            <a:r>
              <a:rPr lang="en-US" sz="2000" dirty="0" smtClean="0"/>
              <a:t>Visual Management</a:t>
            </a:r>
            <a:endParaRPr lang="en-US" sz="2000" dirty="0"/>
          </a:p>
          <a:p>
            <a:r>
              <a:rPr lang="en-US" sz="2000" dirty="0" smtClean="0"/>
              <a:t>Standardized Procedures</a:t>
            </a:r>
            <a:endParaRPr lang="en-US" sz="2000" dirty="0"/>
          </a:p>
          <a:p>
            <a:r>
              <a:rPr lang="en-US" sz="2000" dirty="0" smtClean="0"/>
              <a:t>Value Stream Mapping</a:t>
            </a:r>
            <a:endParaRPr lang="en-US" sz="2000" dirty="0"/>
          </a:p>
          <a:p>
            <a:r>
              <a:rPr lang="en-US" sz="2000" dirty="0" smtClean="0"/>
              <a:t>Kaizen</a:t>
            </a:r>
            <a:endParaRPr lang="en-US" sz="2000" dirty="0"/>
          </a:p>
          <a:p>
            <a:r>
              <a:rPr lang="en-US" sz="2000" dirty="0" smtClean="0"/>
              <a:t>Pull System (Kanban)</a:t>
            </a:r>
            <a:endParaRPr lang="en-US" sz="2000" dirty="0"/>
          </a:p>
          <a:p>
            <a:r>
              <a:rPr lang="en-US" sz="2000" dirty="0" smtClean="0"/>
              <a:t>Total Productive Maintenance (TPM)</a:t>
            </a:r>
            <a:endParaRPr lang="en-US" sz="2000" dirty="0"/>
          </a:p>
          <a:p>
            <a:r>
              <a:rPr lang="en-US" sz="2000" dirty="0" smtClean="0"/>
              <a:t>Just-in-Time</a:t>
            </a:r>
            <a:endParaRPr lang="en-US" sz="2000" dirty="0"/>
          </a:p>
          <a:p>
            <a:r>
              <a:rPr lang="en-US" sz="2000" dirty="0"/>
              <a:t>More…</a:t>
            </a:r>
          </a:p>
        </p:txBody>
      </p:sp>
    </p:spTree>
    <p:extLst>
      <p:ext uri="{BB962C8B-B14F-4D97-AF65-F5344CB8AC3E}">
        <p14:creationId xmlns:p14="http://schemas.microsoft.com/office/powerpoint/2010/main" val="230397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141400"/>
                </a:solidFill>
              </a:rPr>
              <a:t>What is Project Management?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422400" y="1752600"/>
            <a:ext cx="10160000" cy="941173"/>
          </a:xfrm>
        </p:spPr>
        <p:txBody>
          <a:bodyPr/>
          <a:lstStyle/>
          <a:p>
            <a:pPr eaLnBrk="1" hangingPunct="1"/>
            <a:r>
              <a:rPr lang="en-US" altLang="en-US" sz="2000" dirty="0">
                <a:solidFill>
                  <a:srgbClr val="141400"/>
                </a:solidFill>
              </a:rPr>
              <a:t>The Application of knowledge, skills, tools, and techniques to project activities to meet the project requirements.</a:t>
            </a:r>
          </a:p>
          <a:p>
            <a:pPr eaLnBrk="1" hangingPunct="1"/>
            <a:endParaRPr lang="en-US" altLang="en-US" dirty="0" smtClean="0">
              <a:solidFill>
                <a:srgbClr val="141400"/>
              </a:solidFill>
            </a:endParaRPr>
          </a:p>
        </p:txBody>
      </p:sp>
      <p:pic>
        <p:nvPicPr>
          <p:cNvPr id="10244" name="Picture 4" descr="C:\Archivos de programa\Archivos comunes\Microsoft Shared\Clipart\cagcat50\BS00554_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022" y="5895976"/>
            <a:ext cx="731108" cy="638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570" y="5857466"/>
            <a:ext cx="862914" cy="64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2086" y="5857466"/>
            <a:ext cx="902043" cy="67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167027" y="2648465"/>
            <a:ext cx="10160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kern="0" dirty="0" smtClean="0">
                <a:solidFill>
                  <a:srgbClr val="141400"/>
                </a:solidFill>
              </a:rPr>
              <a:t>What is DMAIC?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422400" y="3902547"/>
            <a:ext cx="10160000" cy="941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sz="2000" dirty="0" smtClean="0"/>
              <a:t>A structured problem-solving methodology</a:t>
            </a:r>
          </a:p>
          <a:p>
            <a:pPr marL="0" indent="0" eaLnBrk="1" hangingPunct="1">
              <a:buNone/>
            </a:pPr>
            <a:endParaRPr lang="en-US" altLang="en-US" kern="0" dirty="0" smtClean="0">
              <a:solidFill>
                <a:srgbClr val="1414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8191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UB TOPIC" val="DEFINE Tollga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UB TOPIC" val="MEASURE Tollga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UB TOPIC" val="ANALYZE Tollga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UB TOPIC" val="IMPROVE Tollga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UB TOPIC" val="CONTROL Tollga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UB TOPIC" val="CONTROL Tollga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UB TOPIC" val="CONTROL Tollgate"/>
</p:tagLst>
</file>

<file path=ppt/theme/theme1.xml><?xml version="1.0" encoding="utf-8"?>
<a:theme xmlns:a="http://schemas.openxmlformats.org/drawingml/2006/main" name="NOTEBOOK">
  <a:themeElements>
    <a:clrScheme name="Notebook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Noteboo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Notebook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NOTEBOOK">
  <a:themeElements>
    <a:clrScheme name="Notebook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Noteboo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Notebook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NOTEBOOK">
  <a:themeElements>
    <a:clrScheme name="Notebook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Noteboo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Notebook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NOTEBOOK">
  <a:themeElements>
    <a:clrScheme name="Notebook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Noteboo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Notebook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NOTEBOOK">
  <a:themeElements>
    <a:clrScheme name="Notebook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Noteboo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Notebook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NOTEBOOK">
  <a:themeElements>
    <a:clrScheme name="Notebook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Noteboo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Notebook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8_NOTEBOOK">
  <a:themeElements>
    <a:clrScheme name="Notebook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Noteboo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Notebook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2922</Words>
  <Application>Microsoft Office PowerPoint</Application>
  <PresentationFormat>Widescreen</PresentationFormat>
  <Paragraphs>653</Paragraphs>
  <Slides>50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7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67" baseType="lpstr">
      <vt:lpstr>Arial</vt:lpstr>
      <vt:lpstr>Calibri</vt:lpstr>
      <vt:lpstr>Comic Sans MS</vt:lpstr>
      <vt:lpstr>Felix Titling</vt:lpstr>
      <vt:lpstr>Times</vt:lpstr>
      <vt:lpstr>Times New Roman</vt:lpstr>
      <vt:lpstr>Verdana</vt:lpstr>
      <vt:lpstr>Wingdings</vt:lpstr>
      <vt:lpstr>NOTEBOOK</vt:lpstr>
      <vt:lpstr>1_NOTEBOOK</vt:lpstr>
      <vt:lpstr>2_NOTEBOOK</vt:lpstr>
      <vt:lpstr>3_NOTEBOOK</vt:lpstr>
      <vt:lpstr>4_NOTEBOOK</vt:lpstr>
      <vt:lpstr>5_NOTEBOOK</vt:lpstr>
      <vt:lpstr>8_NOTEBOOK</vt:lpstr>
      <vt:lpstr>Chart</vt:lpstr>
      <vt:lpstr>Clip</vt:lpstr>
      <vt:lpstr>By  Miguel Hidalgo © 2018  </vt:lpstr>
      <vt:lpstr>Training Objectives</vt:lpstr>
      <vt:lpstr>TEAMWORK</vt:lpstr>
      <vt:lpstr>Murphy’s Law</vt:lpstr>
      <vt:lpstr>Leadership</vt:lpstr>
      <vt:lpstr>PLANNING</vt:lpstr>
      <vt:lpstr>What is a Project?</vt:lpstr>
      <vt:lpstr>Six Sigma &amp; Lean Tools</vt:lpstr>
      <vt:lpstr>What is Project Management?</vt:lpstr>
      <vt:lpstr>Lean Building Blocks</vt:lpstr>
      <vt:lpstr>Lean Practical CPI Tools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Brainstorming</vt:lpstr>
      <vt:lpstr>PowerPoint Presentation</vt:lpstr>
      <vt:lpstr>PowerPoint Presentation</vt:lpstr>
      <vt:lpstr>PowerPoint Presentation</vt:lpstr>
      <vt:lpstr>Brainstorming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Project Management?</vt:lpstr>
      <vt:lpstr>Five Managerial Activities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References/Bibliography</vt:lpstr>
      <vt:lpstr>Credentials</vt:lpstr>
      <vt:lpstr>Q &amp; A</vt:lpstr>
    </vt:vector>
  </TitlesOfParts>
  <Company>Aggreko Technology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Miguel Hidalgo</dc:creator>
  <cp:lastModifiedBy>miguehida</cp:lastModifiedBy>
  <cp:revision>38</cp:revision>
  <dcterms:created xsi:type="dcterms:W3CDTF">2016-02-15T18:03:46Z</dcterms:created>
  <dcterms:modified xsi:type="dcterms:W3CDTF">2018-07-18T14:11:54Z</dcterms:modified>
</cp:coreProperties>
</file>