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74" r:id="rId5"/>
    <p:sldId id="276" r:id="rId6"/>
    <p:sldId id="269" r:id="rId7"/>
    <p:sldId id="277" r:id="rId8"/>
    <p:sldId id="278" r:id="rId9"/>
    <p:sldId id="261" r:id="rId10"/>
    <p:sldId id="270" r:id="rId11"/>
    <p:sldId id="271" r:id="rId12"/>
    <p:sldId id="272" r:id="rId13"/>
    <p:sldId id="273" r:id="rId14"/>
    <p:sldId id="281" r:id="rId15"/>
    <p:sldId id="280" r:id="rId16"/>
    <p:sldId id="265" r:id="rId17"/>
    <p:sldId id="266" r:id="rId18"/>
  </p:sldIdLst>
  <p:sldSz cx="20104100" cy="11309350"/>
  <p:notesSz cx="20104100" cy="1130935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erriweather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6HDEcQ99Hmv9loj0fX5UvPKI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1" autoAdjust="0"/>
  </p:normalViewPr>
  <p:slideViewPr>
    <p:cSldViewPr snapToGrid="0">
      <p:cViewPr varScale="1">
        <p:scale>
          <a:sx n="67" d="100"/>
          <a:sy n="67" d="100"/>
        </p:scale>
        <p:origin x="576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276b3016_1_225:notes"/>
          <p:cNvSpPr txBox="1">
            <a:spLocks noGrp="1"/>
          </p:cNvSpPr>
          <p:nvPr>
            <p:ph type="body" idx="1"/>
          </p:nvPr>
        </p:nvSpPr>
        <p:spPr>
          <a:xfrm>
            <a:off x="2010401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00" tIns="107500" rIns="107500" bIns="10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700"/>
          </a:p>
        </p:txBody>
      </p:sp>
      <p:sp>
        <p:nvSpPr>
          <p:cNvPr id="106" name="Google Shape;106;g259276b3016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74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276b3016_1_225:notes"/>
          <p:cNvSpPr txBox="1">
            <a:spLocks noGrp="1"/>
          </p:cNvSpPr>
          <p:nvPr>
            <p:ph type="body" idx="1"/>
          </p:nvPr>
        </p:nvSpPr>
        <p:spPr>
          <a:xfrm>
            <a:off x="2010401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00" tIns="107500" rIns="107500" bIns="10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700"/>
          </a:p>
        </p:txBody>
      </p:sp>
      <p:sp>
        <p:nvSpPr>
          <p:cNvPr id="106" name="Google Shape;106;g259276b3016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559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9276b3016_1_12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g259276b3016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276b3016_1_225:notes"/>
          <p:cNvSpPr txBox="1">
            <a:spLocks noGrp="1"/>
          </p:cNvSpPr>
          <p:nvPr>
            <p:ph type="body" idx="1"/>
          </p:nvPr>
        </p:nvSpPr>
        <p:spPr>
          <a:xfrm>
            <a:off x="2010401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00" tIns="107500" rIns="107500" bIns="10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700"/>
          </a:p>
        </p:txBody>
      </p:sp>
      <p:sp>
        <p:nvSpPr>
          <p:cNvPr id="106" name="Google Shape;106;g259276b3016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94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276b3016_1_225:notes"/>
          <p:cNvSpPr txBox="1">
            <a:spLocks noGrp="1"/>
          </p:cNvSpPr>
          <p:nvPr>
            <p:ph type="body" idx="1"/>
          </p:nvPr>
        </p:nvSpPr>
        <p:spPr>
          <a:xfrm>
            <a:off x="2010401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00" tIns="107500" rIns="107500" bIns="10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700"/>
          </a:p>
        </p:txBody>
      </p:sp>
      <p:sp>
        <p:nvSpPr>
          <p:cNvPr id="106" name="Google Shape;106;g259276b3016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e164e3ee4_0_1:notes"/>
          <p:cNvSpPr txBox="1">
            <a:spLocks noGrp="1"/>
          </p:cNvSpPr>
          <p:nvPr>
            <p:ph type="body" idx="1"/>
          </p:nvPr>
        </p:nvSpPr>
        <p:spPr>
          <a:xfrm>
            <a:off x="2010401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00" tIns="107500" rIns="107500" bIns="10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700"/>
          </a:p>
        </p:txBody>
      </p:sp>
      <p:sp>
        <p:nvSpPr>
          <p:cNvPr id="116" name="Google Shape;116;g29e164e3e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820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e164e3ee4_0_1:notes"/>
          <p:cNvSpPr txBox="1">
            <a:spLocks noGrp="1"/>
          </p:cNvSpPr>
          <p:nvPr>
            <p:ph type="body" idx="1"/>
          </p:nvPr>
        </p:nvSpPr>
        <p:spPr>
          <a:xfrm>
            <a:off x="2010401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00" tIns="107500" rIns="107500" bIns="10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700"/>
          </a:p>
        </p:txBody>
      </p:sp>
      <p:sp>
        <p:nvSpPr>
          <p:cNvPr id="116" name="Google Shape;116;g29e164e3e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91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e164e3ee4_0_1:notes"/>
          <p:cNvSpPr txBox="1">
            <a:spLocks noGrp="1"/>
          </p:cNvSpPr>
          <p:nvPr>
            <p:ph type="body" idx="1"/>
          </p:nvPr>
        </p:nvSpPr>
        <p:spPr>
          <a:xfrm>
            <a:off x="2010401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00" tIns="107500" rIns="107500" bIns="10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700"/>
          </a:p>
        </p:txBody>
      </p:sp>
      <p:sp>
        <p:nvSpPr>
          <p:cNvPr id="116" name="Google Shape;116;g29e164e3e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825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e164e3ee4_0_1:notes"/>
          <p:cNvSpPr txBox="1">
            <a:spLocks noGrp="1"/>
          </p:cNvSpPr>
          <p:nvPr>
            <p:ph type="body" idx="1"/>
          </p:nvPr>
        </p:nvSpPr>
        <p:spPr>
          <a:xfrm>
            <a:off x="2010401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500" tIns="107500" rIns="107500" bIns="107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700"/>
          </a:p>
        </p:txBody>
      </p:sp>
      <p:sp>
        <p:nvSpPr>
          <p:cNvPr id="116" name="Google Shape;116;g29e164e3e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246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9276b3016_1_407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259276b3016_1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79cc4f9d_0_747"/>
          <p:cNvSpPr/>
          <p:nvPr/>
        </p:nvSpPr>
        <p:spPr>
          <a:xfrm>
            <a:off x="0" y="9606406"/>
            <a:ext cx="20104200" cy="170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8379cc4f9d_0_747"/>
          <p:cNvSpPr txBox="1">
            <a:spLocks noGrp="1"/>
          </p:cNvSpPr>
          <p:nvPr>
            <p:ph type="body" idx="1"/>
          </p:nvPr>
        </p:nvSpPr>
        <p:spPr>
          <a:xfrm>
            <a:off x="685307" y="9941498"/>
            <a:ext cx="175437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70" name="Google Shape;70;g8379cc4f9d_0_747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16" name="Google Shape;16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51"/>
          <p:cNvSpPr txBox="1">
            <a:spLocks noGrp="1"/>
          </p:cNvSpPr>
          <p:nvPr>
            <p:ph type="title" hasCustomPrompt="1"/>
          </p:nvPr>
        </p:nvSpPr>
        <p:spPr>
          <a:xfrm>
            <a:off x="685417" y="1827559"/>
            <a:ext cx="117294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g8379cc4f9d_0_751"/>
          <p:cNvSpPr txBox="1">
            <a:spLocks noGrp="1"/>
          </p:cNvSpPr>
          <p:nvPr>
            <p:ph type="body" idx="1"/>
          </p:nvPr>
        </p:nvSpPr>
        <p:spPr>
          <a:xfrm>
            <a:off x="685307" y="4664516"/>
            <a:ext cx="11729400" cy="20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g8379cc4f9d_0_75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8379cc4f9d_0_723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8379cc4f9d_0_72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g8379cc4f9d_0_723"/>
          <p:cNvSpPr txBox="1">
            <a:spLocks noGrp="1"/>
          </p:cNvSpPr>
          <p:nvPr>
            <p:ph type="body" idx="1"/>
          </p:nvPr>
        </p:nvSpPr>
        <p:spPr>
          <a:xfrm>
            <a:off x="685307" y="3310681"/>
            <a:ext cx="8794200" cy="6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g8379cc4f9d_0_723"/>
          <p:cNvSpPr txBox="1">
            <a:spLocks noGrp="1"/>
          </p:cNvSpPr>
          <p:nvPr>
            <p:ph type="body" idx="2"/>
          </p:nvPr>
        </p:nvSpPr>
        <p:spPr>
          <a:xfrm>
            <a:off x="10624568" y="3310681"/>
            <a:ext cx="8794200" cy="6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8379cc4f9d_0_72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379cc4f9d_0_755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5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E288C7-4541-48B2-8783-5C0AF6FE0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8" t="13570" r="2386" b="5499"/>
          <a:stretch/>
        </p:blipFill>
        <p:spPr>
          <a:xfrm>
            <a:off x="15698463" y="0"/>
            <a:ext cx="4702175" cy="11366191"/>
          </a:xfrm>
          <a:prstGeom prst="rect">
            <a:avLst/>
          </a:prstGeom>
        </p:spPr>
      </p:pic>
      <p:sp>
        <p:nvSpPr>
          <p:cNvPr id="83" name="Google Shape;83;p1"/>
          <p:cNvSpPr txBox="1"/>
          <p:nvPr/>
        </p:nvSpPr>
        <p:spPr>
          <a:xfrm>
            <a:off x="1800905" y="6184856"/>
            <a:ext cx="7507800" cy="337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57200" marR="12065" lvl="0" indent="-400050" algn="l" rtl="0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-"/>
            </a:pPr>
            <a:r>
              <a:rPr lang="pt-BR" sz="2700" dirty="0">
                <a:solidFill>
                  <a:srgbClr val="FFFFFF"/>
                </a:solidFill>
              </a:rPr>
              <a:t>Miguel </a:t>
            </a:r>
            <a:r>
              <a:rPr lang="pt-BR" sz="2700" dirty="0" err="1">
                <a:solidFill>
                  <a:srgbClr val="FFFFFF"/>
                </a:solidFill>
              </a:rPr>
              <a:t>Natale</a:t>
            </a:r>
            <a:r>
              <a:rPr lang="pt-BR" sz="2700" dirty="0">
                <a:solidFill>
                  <a:srgbClr val="FFFFFF"/>
                </a:solidFill>
              </a:rPr>
              <a:t> </a:t>
            </a:r>
            <a:r>
              <a:rPr lang="pt-BR" sz="2700" dirty="0" err="1">
                <a:solidFill>
                  <a:srgbClr val="FFFFFF"/>
                </a:solidFill>
              </a:rPr>
              <a:t>Zuqui</a:t>
            </a:r>
            <a:endParaRPr lang="pt-BR" sz="2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12065" lvl="0" indent="-400050" algn="l" rtl="0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-"/>
            </a:pPr>
            <a:r>
              <a:rPr lang="pt-BR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Danillo Lopes Sousa </a:t>
            </a:r>
            <a:endParaRPr sz="2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12065" lvl="0" indent="-400050" algn="l" rtl="0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-"/>
            </a:pPr>
            <a:r>
              <a:rPr lang="pt-BR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Allan Ramos de Aguiar</a:t>
            </a:r>
            <a:endParaRPr sz="2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12065" lvl="0" indent="-400050" algn="l" rtl="0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-"/>
            </a:pPr>
            <a:r>
              <a:rPr lang="pt-BR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Carlito </a:t>
            </a:r>
            <a:r>
              <a:rPr lang="pt-BR" sz="2700" dirty="0">
                <a:solidFill>
                  <a:srgbClr val="FFFFFF"/>
                </a:solidFill>
              </a:rPr>
              <a:t>C</a:t>
            </a:r>
            <a:r>
              <a:rPr lang="pt-BR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S. Junior</a:t>
            </a:r>
          </a:p>
          <a:p>
            <a:pPr marL="57150" marR="12065" lvl="0" algn="l" rtl="0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</a:pPr>
            <a:endParaRPr lang="pt-BR" sz="2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12065" lvl="0" indent="0" algn="l" rtl="0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300" b="1" dirty="0">
                <a:solidFill>
                  <a:srgbClr val="FFFFFF"/>
                </a:solidFill>
              </a:rPr>
              <a:t>30</a:t>
            </a:r>
            <a:r>
              <a:rPr lang="pt-BR" sz="33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/11/2023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title" idx="4294967295"/>
          </p:nvPr>
        </p:nvSpPr>
        <p:spPr>
          <a:xfrm>
            <a:off x="1581000" y="3572788"/>
            <a:ext cx="11106300" cy="155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0"/>
              <a:buNone/>
            </a:pPr>
            <a:r>
              <a:rPr lang="pt-BR" sz="100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StockEletro</a:t>
            </a:r>
            <a:endParaRPr sz="100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2761700" y="0"/>
            <a:ext cx="57614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2853486" y="5668807"/>
            <a:ext cx="5861413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9276b3016_1_225"/>
          <p:cNvSpPr/>
          <p:nvPr/>
        </p:nvSpPr>
        <p:spPr>
          <a:xfrm>
            <a:off x="9700" y="9406132"/>
            <a:ext cx="20082900" cy="1902900"/>
          </a:xfrm>
          <a:prstGeom prst="rect">
            <a:avLst/>
          </a:prstGeom>
          <a:solidFill>
            <a:srgbClr val="31589D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259276b3016_1_225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0201" y="10000163"/>
            <a:ext cx="2207581" cy="68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59276b3016_1_225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3669" y="10000152"/>
            <a:ext cx="2026158" cy="68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59276b3016_1_225"/>
          <p:cNvSpPr txBox="1">
            <a:spLocks noGrp="1"/>
          </p:cNvSpPr>
          <p:nvPr>
            <p:ph type="ctrTitle"/>
          </p:nvPr>
        </p:nvSpPr>
        <p:spPr>
          <a:xfrm>
            <a:off x="1319949" y="1039325"/>
            <a:ext cx="13986300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80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r>
              <a:rPr lang="pt-BR" sz="80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Pattern</a:t>
            </a:r>
            <a:endParaRPr sz="80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259276b3016_1_225"/>
          <p:cNvSpPr txBox="1"/>
          <p:nvPr/>
        </p:nvSpPr>
        <p:spPr>
          <a:xfrm>
            <a:off x="549994" y="3040492"/>
            <a:ext cx="11480081" cy="793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109853" lvl="0" algn="just">
              <a:lnSpc>
                <a:spcPct val="115000"/>
              </a:lnSpc>
              <a:spcBef>
                <a:spcPts val="30"/>
              </a:spcBef>
              <a:buSzPts val="4000"/>
            </a:pPr>
            <a:r>
              <a:rPr lang="pt-BR" sz="2400" dirty="0">
                <a:solidFill>
                  <a:srgbClr val="191919"/>
                </a:solidFill>
              </a:rPr>
              <a:t>É um padrão de projeto que fornece uma camada de abstração entre a camada de acesso</a:t>
            </a:r>
          </a:p>
          <a:p>
            <a:pPr marR="109853" lvl="0" algn="just">
              <a:lnSpc>
                <a:spcPct val="115000"/>
              </a:lnSpc>
              <a:spcBef>
                <a:spcPts val="30"/>
              </a:spcBef>
              <a:buSzPts val="4000"/>
            </a:pPr>
            <a:r>
              <a:rPr lang="pt-BR" sz="2400" dirty="0">
                <a:solidFill>
                  <a:srgbClr val="191919"/>
                </a:solidFill>
              </a:rPr>
              <a:t>a dados e a camada de lógica, permitindo que a camada de lógica de negócios trabalhe</a:t>
            </a:r>
          </a:p>
          <a:p>
            <a:pPr marR="109853" lvl="0" algn="just">
              <a:lnSpc>
                <a:spcPct val="115000"/>
              </a:lnSpc>
              <a:spcBef>
                <a:spcPts val="30"/>
              </a:spcBef>
              <a:buSzPts val="4000"/>
            </a:pPr>
            <a:r>
              <a:rPr lang="pt-BR" sz="2400" dirty="0">
                <a:solidFill>
                  <a:srgbClr val="191919"/>
                </a:solidFill>
              </a:rPr>
              <a:t>com objetos de dados sem ter que saber como esses objetos são armazenados ou</a:t>
            </a:r>
          </a:p>
          <a:p>
            <a:pPr marR="109853" lvl="0" algn="just">
              <a:lnSpc>
                <a:spcPct val="115000"/>
              </a:lnSpc>
              <a:spcBef>
                <a:spcPts val="30"/>
              </a:spcBef>
              <a:buSzPts val="4000"/>
            </a:pPr>
            <a:r>
              <a:rPr lang="pt-BR" sz="2400" dirty="0">
                <a:solidFill>
                  <a:srgbClr val="191919"/>
                </a:solidFill>
              </a:rPr>
              <a:t>recuperados de uma fonte de dados.</a:t>
            </a:r>
          </a:p>
          <a:p>
            <a:pPr marR="109853" lvl="0" algn="just">
              <a:lnSpc>
                <a:spcPct val="115000"/>
              </a:lnSpc>
              <a:spcBef>
                <a:spcPts val="30"/>
              </a:spcBef>
              <a:buSzPts val="4000"/>
            </a:pPr>
            <a:r>
              <a:rPr lang="pt-BR" sz="2400" dirty="0">
                <a:solidFill>
                  <a:srgbClr val="191919"/>
                </a:solidFill>
              </a:rPr>
              <a:t>Ele é composto por duas partes principais:</a:t>
            </a:r>
          </a:p>
          <a:p>
            <a:pPr marL="342900" marR="109853" lvl="0" indent="-342900" algn="just">
              <a:lnSpc>
                <a:spcPct val="115000"/>
              </a:lnSpc>
              <a:spcBef>
                <a:spcPts val="30"/>
              </a:spcBef>
              <a:buSzPts val="4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91919"/>
                </a:solidFill>
              </a:rPr>
              <a:t> A interface </a:t>
            </a:r>
            <a:r>
              <a:rPr lang="pt-BR" sz="2400" dirty="0" err="1">
                <a:solidFill>
                  <a:srgbClr val="191919"/>
                </a:solidFill>
              </a:rPr>
              <a:t>Repository</a:t>
            </a:r>
            <a:r>
              <a:rPr lang="pt-BR" sz="2400" dirty="0">
                <a:solidFill>
                  <a:srgbClr val="191919"/>
                </a:solidFill>
              </a:rPr>
              <a:t>: aonde define os métodos que a camada de lógica pode</a:t>
            </a:r>
          </a:p>
          <a:p>
            <a:pPr marR="109853" lvl="0" algn="just">
              <a:lnSpc>
                <a:spcPct val="115000"/>
              </a:lnSpc>
              <a:spcBef>
                <a:spcPts val="30"/>
              </a:spcBef>
              <a:buSzPts val="4000"/>
            </a:pPr>
            <a:r>
              <a:rPr lang="pt-BR" sz="2400" dirty="0">
                <a:solidFill>
                  <a:srgbClr val="191919"/>
                </a:solidFill>
              </a:rPr>
              <a:t>usar para acessar os dados.</a:t>
            </a:r>
          </a:p>
          <a:p>
            <a:pPr marL="342900" marR="109853" lvl="0" indent="-342900" algn="just">
              <a:lnSpc>
                <a:spcPct val="115000"/>
              </a:lnSpc>
              <a:spcBef>
                <a:spcPts val="30"/>
              </a:spcBef>
              <a:buSzPts val="4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91919"/>
                </a:solidFill>
              </a:rPr>
              <a:t> A classe </a:t>
            </a:r>
            <a:r>
              <a:rPr lang="pt-BR" sz="2400" dirty="0" err="1">
                <a:solidFill>
                  <a:srgbClr val="191919"/>
                </a:solidFill>
              </a:rPr>
              <a:t>Repository</a:t>
            </a:r>
            <a:r>
              <a:rPr lang="pt-BR" sz="2400" dirty="0">
                <a:solidFill>
                  <a:srgbClr val="191919"/>
                </a:solidFill>
              </a:rPr>
              <a:t>: Essa classe implementa a interface e fornece a</a:t>
            </a:r>
          </a:p>
          <a:p>
            <a:pPr marR="109853" lvl="0" algn="just">
              <a:lnSpc>
                <a:spcPct val="115000"/>
              </a:lnSpc>
              <a:spcBef>
                <a:spcPts val="30"/>
              </a:spcBef>
              <a:buSzPts val="4000"/>
            </a:pPr>
            <a:r>
              <a:rPr lang="pt-BR" sz="2400" dirty="0">
                <a:solidFill>
                  <a:srgbClr val="191919"/>
                </a:solidFill>
              </a:rPr>
              <a:t>implementação específica para acessar os dados.</a:t>
            </a:r>
            <a:endParaRPr sz="2400" dirty="0">
              <a:solidFill>
                <a:srgbClr val="191919"/>
              </a:solidFill>
            </a:endParaRPr>
          </a:p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br>
              <a:rPr lang="pt-BR" sz="40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86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D594-7B4E-4CBF-B33F-FA6B4BE8D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r>
              <a:rPr lang="pt-BR" sz="72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72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Pattern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3CF8C0-4DB2-4F27-BAD3-A2C81E70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40" y="3362582"/>
            <a:ext cx="4411935" cy="55661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AC3D725-6BB4-4417-8A21-C1AACE80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65" y="3362582"/>
            <a:ext cx="6804159" cy="55210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F3B130-7F84-4B64-BD99-64061669E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614" y="3362582"/>
            <a:ext cx="6760587" cy="54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E538C-EA3D-4F5C-8294-4575E64AC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r>
              <a:rPr lang="pt-BR" sz="80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Pattern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C70978-04CC-4B90-8980-01FD10A3C37F}"/>
              </a:ext>
            </a:extLst>
          </p:cNvPr>
          <p:cNvSpPr/>
          <p:nvPr/>
        </p:nvSpPr>
        <p:spPr>
          <a:xfrm>
            <a:off x="685293" y="2797056"/>
            <a:ext cx="1005205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/>
              <a:t>Testabilidade</a:t>
            </a:r>
            <a:r>
              <a:rPr lang="pt-BR" sz="2400" b="1" dirty="0"/>
              <a:t>:</a:t>
            </a:r>
          </a:p>
          <a:p>
            <a:r>
              <a:rPr lang="pt-BR" sz="2400" dirty="0"/>
              <a:t>Facilita os testes unitários, </a:t>
            </a:r>
            <a:r>
              <a:rPr lang="pt-BR" sz="2400" dirty="0" err="1"/>
              <a:t>pis</a:t>
            </a:r>
            <a:r>
              <a:rPr lang="pt-BR" sz="2400" dirty="0"/>
              <a:t> Isso torna mais fácil testar o comportamento da lógica</a:t>
            </a:r>
          </a:p>
          <a:p>
            <a:r>
              <a:rPr lang="pt-BR" sz="2400" dirty="0"/>
              <a:t>de negócios sem depender de uma fonte de dados real.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Flexibilidade na Troca de Fonte de Dados:</a:t>
            </a:r>
          </a:p>
          <a:p>
            <a:r>
              <a:rPr lang="pt-BR" sz="2400" dirty="0"/>
              <a:t>Facilita a troca de uma fonte de dados por outra. Se a aplicação precisar mudar de um</a:t>
            </a:r>
          </a:p>
          <a:p>
            <a:r>
              <a:rPr lang="pt-BR" sz="2400" dirty="0"/>
              <a:t>banco de dados relacional para um banco de dados </a:t>
            </a:r>
            <a:r>
              <a:rPr lang="pt-BR" sz="2400" dirty="0" err="1"/>
              <a:t>NoSQL</a:t>
            </a:r>
            <a:r>
              <a:rPr lang="pt-BR" sz="2400" dirty="0"/>
              <a:t>, por exemplo, geralmente</a:t>
            </a:r>
          </a:p>
          <a:p>
            <a:r>
              <a:rPr lang="pt-BR" sz="2400" dirty="0"/>
              <a:t>permanece inalterada.</a:t>
            </a:r>
          </a:p>
        </p:txBody>
      </p:sp>
    </p:spTree>
    <p:extLst>
      <p:ext uri="{BB962C8B-B14F-4D97-AF65-F5344CB8AC3E}">
        <p14:creationId xmlns:p14="http://schemas.microsoft.com/office/powerpoint/2010/main" val="333038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6E325-3A3B-47BF-9362-A7FA8175C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293" y="529504"/>
            <a:ext cx="18733500" cy="2820000"/>
          </a:xfrm>
        </p:spPr>
        <p:txBody>
          <a:bodyPr/>
          <a:lstStyle/>
          <a:p>
            <a:r>
              <a:rPr lang="pt-BR" sz="80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r>
              <a:rPr lang="pt-BR" sz="80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80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Pattern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628FA2-68A4-46EF-99EE-1F4BF765026B}"/>
              </a:ext>
            </a:extLst>
          </p:cNvPr>
          <p:cNvSpPr/>
          <p:nvPr/>
        </p:nvSpPr>
        <p:spPr>
          <a:xfrm>
            <a:off x="685293" y="2268116"/>
            <a:ext cx="1005205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Curva de Aprendizado:</a:t>
            </a:r>
          </a:p>
          <a:p>
            <a:r>
              <a:rPr lang="pt-BR" sz="2400" dirty="0"/>
              <a:t>  A implementação correta do padrão </a:t>
            </a:r>
            <a:r>
              <a:rPr lang="pt-BR" sz="2400" dirty="0" err="1"/>
              <a:t>Repository</a:t>
            </a:r>
            <a:r>
              <a:rPr lang="pt-BR" sz="2400" dirty="0"/>
              <a:t> pode exigir uma curva de aprendizado</a:t>
            </a:r>
          </a:p>
          <a:p>
            <a:r>
              <a:rPr lang="pt-BR" sz="2400" dirty="0"/>
              <a:t>para a equipe de desenvolvimento. Se não for implementado corretamente, pode</a:t>
            </a:r>
          </a:p>
          <a:p>
            <a:r>
              <a:rPr lang="pt-BR" sz="2400" dirty="0"/>
              <a:t>resultar em um código mais complicado e difícil de manter.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Maior Quantidade de Código:</a:t>
            </a:r>
          </a:p>
          <a:p>
            <a:r>
              <a:rPr lang="pt-BR" sz="2400" dirty="0"/>
              <a:t> Implementar o padrão </a:t>
            </a:r>
            <a:r>
              <a:rPr lang="pt-BR" sz="2400" dirty="0" err="1"/>
              <a:t>Repository</a:t>
            </a:r>
            <a:r>
              <a:rPr lang="pt-BR" sz="2400" dirty="0"/>
              <a:t> pode resultar em uma quantidade maior de código</a:t>
            </a:r>
          </a:p>
          <a:p>
            <a:r>
              <a:rPr lang="pt-BR" sz="2400" dirty="0"/>
              <a:t>em comparação com abordagens mais diretas. Isso pode impactar negativamente a</a:t>
            </a:r>
          </a:p>
          <a:p>
            <a:r>
              <a:rPr lang="pt-BR" sz="2400" dirty="0"/>
              <a:t>produtividade, especialmente em cenários onde a simplicidade é valorizada.</a:t>
            </a:r>
          </a:p>
        </p:txBody>
      </p:sp>
    </p:spTree>
    <p:extLst>
      <p:ext uri="{BB962C8B-B14F-4D97-AF65-F5344CB8AC3E}">
        <p14:creationId xmlns:p14="http://schemas.microsoft.com/office/powerpoint/2010/main" val="94865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9276b3016_1_225"/>
          <p:cNvSpPr/>
          <p:nvPr/>
        </p:nvSpPr>
        <p:spPr>
          <a:xfrm>
            <a:off x="9700" y="9406132"/>
            <a:ext cx="20082900" cy="1902900"/>
          </a:xfrm>
          <a:prstGeom prst="rect">
            <a:avLst/>
          </a:prstGeom>
          <a:solidFill>
            <a:srgbClr val="31589D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259276b3016_1_225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0201" y="10000163"/>
            <a:ext cx="2207581" cy="68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59276b3016_1_225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3669" y="10000152"/>
            <a:ext cx="2026158" cy="68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59276b3016_1_225"/>
          <p:cNvSpPr txBox="1">
            <a:spLocks noGrp="1"/>
          </p:cNvSpPr>
          <p:nvPr>
            <p:ph type="ctrTitle"/>
          </p:nvPr>
        </p:nvSpPr>
        <p:spPr>
          <a:xfrm>
            <a:off x="1319948" y="177344"/>
            <a:ext cx="18339651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40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Mostrar o ORM utilizado para  acesso ao banco de dados, seus prós e contras com relação abordagem padrão do </a:t>
            </a:r>
            <a:r>
              <a:rPr lang="pt-BR" sz="40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pt-BR" sz="40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40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A9C294-B2C7-43B4-BBA5-49E6F4175973}"/>
              </a:ext>
            </a:extLst>
          </p:cNvPr>
          <p:cNvSpPr/>
          <p:nvPr/>
        </p:nvSpPr>
        <p:spPr>
          <a:xfrm>
            <a:off x="828166" y="5989812"/>
            <a:ext cx="188314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ORM:  é uma técnica para aproximar o paradigma de desenvolvimento de aplicações orientadas a objetos ao paradigma do banco de dados relacional.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dirty="0" err="1"/>
              <a:t>Entity</a:t>
            </a:r>
            <a:r>
              <a:rPr lang="pt-BR" sz="2400" dirty="0"/>
              <a:t> Framework (EF) no ambiente .NET oferece uma camada de abstração entre a aplicação e o banco de dados, simplificando o acesso aos dados por meio do mapeamento de objetos para tabelas do banco. Isso resulta em maior produtividade, permitindo operações CRUD com menos código. No entanto, o EF pode apresentar desempenho inferior em comparação com consultas SQL otimizadas manualmente, e sua curva de aprendizado pode ser íngreme para utilizar todos os recursos de forma eficaz. A abordagem padrão do .NET, que envolve o uso do ADO.NET para escrever consultas SQL manualmente, oferece maior controle sobre o desempenho e a otimização das consultas, mas requer mais código e pode ser mais propensa a erros, especialmente em projetos complexos.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CF3392-E22C-4CB4-BAFC-84F7B90A4A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47" t="10587" r="27074" b="47886"/>
          <a:stretch/>
        </p:blipFill>
        <p:spPr>
          <a:xfrm>
            <a:off x="1319948" y="1503180"/>
            <a:ext cx="11901487" cy="42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4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6E325-3A3B-47BF-9362-A7FA8175C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293" y="286617"/>
            <a:ext cx="18733500" cy="2820000"/>
          </a:xfrm>
        </p:spPr>
        <p:txBody>
          <a:bodyPr/>
          <a:lstStyle/>
          <a:p>
            <a:r>
              <a:rPr lang="pt-BR" sz="80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9CE91F-8D75-455A-B548-D5BE9CD98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8" t="12118" r="19372" b="6494"/>
          <a:stretch/>
        </p:blipFill>
        <p:spPr>
          <a:xfrm>
            <a:off x="3528508" y="2106881"/>
            <a:ext cx="12902120" cy="89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8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/>
          <p:nvPr/>
        </p:nvSpPr>
        <p:spPr>
          <a:xfrm>
            <a:off x="0" y="0"/>
            <a:ext cx="20104100" cy="5499739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9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1020" y="1481956"/>
            <a:ext cx="2744384" cy="865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5143" y="3385570"/>
            <a:ext cx="2744384" cy="67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 descr="Fundo preto com letras brancas&#10;&#10;Descrição gerada com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25736" y="3385570"/>
            <a:ext cx="2562776" cy="67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Fundo preto com letras brancas&#10;&#10;Descrição gerada com alta confianç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34771" y="3385570"/>
            <a:ext cx="2508293" cy="86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 descr="Fundo preto com letras brancas&#10;&#10;Descrição gerada com alta confianç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389339" y="3385570"/>
            <a:ext cx="1945306" cy="86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 descr="Fundo preto com letras brancas&#10;&#10;Descrição gerada com alta confianç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981077" y="3385570"/>
            <a:ext cx="1364156" cy="68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81025" y="6857476"/>
            <a:ext cx="2744374" cy="87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521970" y="8657542"/>
            <a:ext cx="2409007" cy="8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626900" y="8657542"/>
            <a:ext cx="1945300" cy="90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18481" y="8657542"/>
            <a:ext cx="1374319" cy="69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263275" y="8657542"/>
            <a:ext cx="2562775" cy="706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50825" y="8657542"/>
            <a:ext cx="2744375" cy="68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EF62633-6270-4AE8-923E-C75700278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97" t="12669" r="69905" b="7757"/>
          <a:stretch/>
        </p:blipFill>
        <p:spPr>
          <a:xfrm>
            <a:off x="15552623" y="0"/>
            <a:ext cx="4541777" cy="9869521"/>
          </a:xfrm>
          <a:prstGeom prst="rect">
            <a:avLst/>
          </a:prstGeom>
        </p:spPr>
      </p:pic>
      <p:sp>
        <p:nvSpPr>
          <p:cNvPr id="94" name="Google Shape;94;g259276b3016_1_125"/>
          <p:cNvSpPr txBox="1"/>
          <p:nvPr/>
        </p:nvSpPr>
        <p:spPr>
          <a:xfrm>
            <a:off x="1503425" y="2740175"/>
            <a:ext cx="12103560" cy="6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chemeClr val="lt1"/>
                </a:solidFill>
              </a:rPr>
              <a:t>	</a:t>
            </a:r>
            <a:r>
              <a:rPr lang="pt-BR" sz="3800" dirty="0">
                <a:solidFill>
                  <a:schemeClr val="lt1"/>
                </a:solidFill>
              </a:rPr>
              <a:t>O </a:t>
            </a:r>
            <a:r>
              <a:rPr lang="pt-BR" sz="3800" dirty="0" err="1">
                <a:solidFill>
                  <a:schemeClr val="lt1"/>
                </a:solidFill>
              </a:rPr>
              <a:t>StockEletro</a:t>
            </a:r>
            <a:r>
              <a:rPr lang="pt-BR" sz="3800" dirty="0">
                <a:solidFill>
                  <a:schemeClr val="lt1"/>
                </a:solidFill>
              </a:rPr>
              <a:t> é um projeto avaliativo proposto pelo instrutor </a:t>
            </a:r>
            <a:r>
              <a:rPr lang="pt-BR" sz="3800" dirty="0" err="1">
                <a:solidFill>
                  <a:schemeClr val="lt1"/>
                </a:solidFill>
              </a:rPr>
              <a:t>Welton</a:t>
            </a:r>
            <a:r>
              <a:rPr lang="pt-BR" sz="3800" dirty="0">
                <a:solidFill>
                  <a:schemeClr val="lt1"/>
                </a:solidFill>
              </a:rPr>
              <a:t> </a:t>
            </a:r>
            <a:r>
              <a:rPr lang="pt-BR" sz="3800" dirty="0" err="1">
                <a:solidFill>
                  <a:schemeClr val="lt1"/>
                </a:solidFill>
              </a:rPr>
              <a:t>Castoldi</a:t>
            </a:r>
            <a:r>
              <a:rPr lang="pt-BR" sz="3800" dirty="0">
                <a:solidFill>
                  <a:schemeClr val="lt1"/>
                </a:solidFill>
              </a:rPr>
              <a:t> que consiste na entrega de um sistema de controle de estoque de uma empresa do ramo de eletrodomésticos.</a:t>
            </a:r>
          </a:p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3800" dirty="0">
                <a:solidFill>
                  <a:schemeClr val="lt1"/>
                </a:solidFill>
              </a:rPr>
              <a:t>	Em vista disso, apresentaremos os principais pontos do desenvolvimento desse projeto, como seu design, os aspectos de sua arquitetura e etc..</a:t>
            </a:r>
            <a:endParaRPr sz="3800" dirty="0">
              <a:solidFill>
                <a:schemeClr val="lt1"/>
              </a:solidFill>
            </a:endParaRPr>
          </a:p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3700" dirty="0">
              <a:solidFill>
                <a:schemeClr val="lt1"/>
              </a:solidFill>
            </a:endParaRPr>
          </a:p>
          <a:p>
            <a:pPr marL="0" marR="109854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700" dirty="0">
              <a:solidFill>
                <a:schemeClr val="lt1"/>
              </a:solidFill>
            </a:endParaRPr>
          </a:p>
        </p:txBody>
      </p:sp>
      <p:sp>
        <p:nvSpPr>
          <p:cNvPr id="95" name="Google Shape;95;g259276b3016_1_125"/>
          <p:cNvSpPr txBox="1"/>
          <p:nvPr/>
        </p:nvSpPr>
        <p:spPr>
          <a:xfrm>
            <a:off x="1503420" y="987832"/>
            <a:ext cx="126189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Introdução </a:t>
            </a:r>
            <a:endParaRPr sz="90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" name="Google Shape;96;g259276b3016_1_125"/>
          <p:cNvGrpSpPr/>
          <p:nvPr/>
        </p:nvGrpSpPr>
        <p:grpSpPr>
          <a:xfrm>
            <a:off x="9700" y="9406150"/>
            <a:ext cx="20084700" cy="1903200"/>
            <a:chOff x="9700" y="9406150"/>
            <a:chExt cx="20084700" cy="1903200"/>
          </a:xfrm>
        </p:grpSpPr>
        <p:sp>
          <p:nvSpPr>
            <p:cNvPr id="97" name="Google Shape;97;g259276b3016_1_125"/>
            <p:cNvSpPr/>
            <p:nvPr/>
          </p:nvSpPr>
          <p:spPr>
            <a:xfrm>
              <a:off x="9700" y="9406150"/>
              <a:ext cx="20084700" cy="190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g259276b3016_1_1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870200" y="10011283"/>
              <a:ext cx="2175300" cy="69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g259276b3016_1_1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492088" y="10000150"/>
              <a:ext cx="1909475" cy="682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g259276b3016_1_125"/>
          <p:cNvSpPr/>
          <p:nvPr/>
        </p:nvSpPr>
        <p:spPr>
          <a:xfrm>
            <a:off x="13646123" y="4703049"/>
            <a:ext cx="3813000" cy="4703100"/>
          </a:xfrm>
          <a:prstGeom prst="parallelogram">
            <a:avLst>
              <a:gd name="adj" fmla="val 49980"/>
            </a:avLst>
          </a:prstGeom>
          <a:solidFill>
            <a:srgbClr val="EA98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59276b3016_1_125"/>
          <p:cNvSpPr/>
          <p:nvPr/>
        </p:nvSpPr>
        <p:spPr>
          <a:xfrm>
            <a:off x="13626554" y="546"/>
            <a:ext cx="3813000" cy="4703100"/>
          </a:xfrm>
          <a:prstGeom prst="parallelogram">
            <a:avLst>
              <a:gd name="adj" fmla="val 49980"/>
            </a:avLst>
          </a:prstGeom>
          <a:solidFill>
            <a:srgbClr val="EA98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9276b3016_1_225"/>
          <p:cNvSpPr/>
          <p:nvPr/>
        </p:nvSpPr>
        <p:spPr>
          <a:xfrm>
            <a:off x="9700" y="9406132"/>
            <a:ext cx="20082900" cy="1902900"/>
          </a:xfrm>
          <a:prstGeom prst="rect">
            <a:avLst/>
          </a:prstGeom>
          <a:solidFill>
            <a:srgbClr val="31589D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259276b3016_1_225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0201" y="10000163"/>
            <a:ext cx="2207581" cy="68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59276b3016_1_225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3669" y="10000152"/>
            <a:ext cx="2026158" cy="68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59276b3016_1_225"/>
          <p:cNvSpPr txBox="1">
            <a:spLocks noGrp="1"/>
          </p:cNvSpPr>
          <p:nvPr>
            <p:ph type="ctrTitle"/>
          </p:nvPr>
        </p:nvSpPr>
        <p:spPr>
          <a:xfrm>
            <a:off x="705958" y="329803"/>
            <a:ext cx="13986300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80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Identidade Visual e Escolhas</a:t>
            </a:r>
            <a:endParaRPr sz="80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259276b3016_1_225"/>
          <p:cNvSpPr txBox="1"/>
          <p:nvPr/>
        </p:nvSpPr>
        <p:spPr>
          <a:xfrm>
            <a:off x="1150069" y="2840467"/>
            <a:ext cx="10791300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dirty="0">
              <a:solidFill>
                <a:srgbClr val="191919"/>
              </a:solidFill>
            </a:endParaRPr>
          </a:p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br>
              <a:rPr lang="pt-BR" sz="40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13A5CC-67C3-4C07-9C53-1FBBF574D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3395" y="2481016"/>
            <a:ext cx="4814747" cy="48147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02807B-272F-4DEA-A2E7-30424F23B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8" y="1684993"/>
            <a:ext cx="12098438" cy="71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9276b3016_1_225"/>
          <p:cNvSpPr/>
          <p:nvPr/>
        </p:nvSpPr>
        <p:spPr>
          <a:xfrm>
            <a:off x="9700" y="9406132"/>
            <a:ext cx="20082900" cy="1902900"/>
          </a:xfrm>
          <a:prstGeom prst="rect">
            <a:avLst/>
          </a:prstGeom>
          <a:solidFill>
            <a:srgbClr val="31589D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259276b3016_1_225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0201" y="10000163"/>
            <a:ext cx="2207581" cy="68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59276b3016_1_225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3669" y="10000152"/>
            <a:ext cx="2026158" cy="68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59276b3016_1_225"/>
          <p:cNvSpPr txBox="1">
            <a:spLocks noGrp="1"/>
          </p:cNvSpPr>
          <p:nvPr>
            <p:ph type="ctrTitle"/>
          </p:nvPr>
        </p:nvSpPr>
        <p:spPr>
          <a:xfrm>
            <a:off x="1319949" y="1039325"/>
            <a:ext cx="13986300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80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Identidade Visual e Escolhas</a:t>
            </a:r>
            <a:endParaRPr sz="80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259276b3016_1_225"/>
          <p:cNvSpPr txBox="1"/>
          <p:nvPr/>
        </p:nvSpPr>
        <p:spPr>
          <a:xfrm>
            <a:off x="1150069" y="2840467"/>
            <a:ext cx="11480081" cy="425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109852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191919"/>
                </a:solidFill>
              </a:rPr>
              <a:t>Miguel passa.</a:t>
            </a:r>
            <a:endParaRPr sz="4000" dirty="0">
              <a:solidFill>
                <a:srgbClr val="191919"/>
              </a:solidFill>
            </a:endParaRPr>
          </a:p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dirty="0">
              <a:solidFill>
                <a:srgbClr val="191919"/>
              </a:solidFill>
            </a:endParaRPr>
          </a:p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09853" lvl="0" indent="0" algn="just" rtl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br>
              <a:rPr lang="pt-BR" sz="40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A86CA25-CC7E-4308-963D-60ED40DF3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949" y="2283255"/>
            <a:ext cx="17367575" cy="7933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e164e3ee4_0_1"/>
          <p:cNvSpPr/>
          <p:nvPr/>
        </p:nvSpPr>
        <p:spPr>
          <a:xfrm>
            <a:off x="9700" y="9406132"/>
            <a:ext cx="20082900" cy="1902900"/>
          </a:xfrm>
          <a:prstGeom prst="rect">
            <a:avLst/>
          </a:prstGeom>
          <a:solidFill>
            <a:srgbClr val="31589D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29e164e3ee4_0_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0201" y="10000163"/>
            <a:ext cx="2207581" cy="68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9e164e3ee4_0_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3669" y="10000152"/>
            <a:ext cx="2026158" cy="68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9e164e3ee4_0_1"/>
          <p:cNvSpPr txBox="1">
            <a:spLocks noGrp="1"/>
          </p:cNvSpPr>
          <p:nvPr>
            <p:ph type="ctrTitle"/>
          </p:nvPr>
        </p:nvSpPr>
        <p:spPr>
          <a:xfrm>
            <a:off x="1319948" y="1039325"/>
            <a:ext cx="17272851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</a:pPr>
            <a:r>
              <a:rPr lang="pt-BR" sz="72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Kanban</a:t>
            </a:r>
            <a:r>
              <a:rPr lang="pt-BR" sz="72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, Versionamento e Gerenciamento</a:t>
            </a:r>
            <a:endParaRPr sz="72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9e164e3ee4_0_1"/>
          <p:cNvSpPr txBox="1"/>
          <p:nvPr/>
        </p:nvSpPr>
        <p:spPr>
          <a:xfrm>
            <a:off x="1130223" y="2160145"/>
            <a:ext cx="176523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191919"/>
                </a:solidFill>
              </a:rPr>
              <a:t>Criando Problemas(</a:t>
            </a:r>
            <a:r>
              <a:rPr lang="pt-BR" sz="4000" dirty="0" err="1">
                <a:solidFill>
                  <a:srgbClr val="191919"/>
                </a:solidFill>
              </a:rPr>
              <a:t>Issues</a:t>
            </a:r>
            <a:r>
              <a:rPr lang="pt-BR" sz="4000" dirty="0">
                <a:solidFill>
                  <a:srgbClr val="191919"/>
                </a:solidFill>
              </a:rPr>
              <a:t>);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Char char="•"/>
            </a:pPr>
            <a:r>
              <a:rPr lang="pt-BR" sz="40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Metas(</a:t>
            </a:r>
            <a:r>
              <a:rPr lang="pt-BR" sz="4000" b="0" i="0" u="none" strike="noStrike" cap="none" dirty="0" err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Milestones</a:t>
            </a:r>
            <a:r>
              <a:rPr lang="pt-BR" sz="40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rgbClr val="191919"/>
                </a:solidFill>
              </a:rPr>
              <a:t>Branches</a:t>
            </a:r>
            <a:r>
              <a:rPr lang="pt-BR" sz="4000" dirty="0">
                <a:solidFill>
                  <a:srgbClr val="191919"/>
                </a:solidFill>
              </a:rPr>
              <a:t>.</a:t>
            </a:r>
            <a:br>
              <a:rPr lang="pt-BR" sz="40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44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e164e3ee4_0_1"/>
          <p:cNvSpPr/>
          <p:nvPr/>
        </p:nvSpPr>
        <p:spPr>
          <a:xfrm>
            <a:off x="9700" y="9406132"/>
            <a:ext cx="20082900" cy="1902900"/>
          </a:xfrm>
          <a:prstGeom prst="rect">
            <a:avLst/>
          </a:prstGeom>
          <a:solidFill>
            <a:srgbClr val="31589D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29e164e3ee4_0_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0201" y="10000163"/>
            <a:ext cx="2207581" cy="68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9e164e3ee4_0_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3669" y="10000152"/>
            <a:ext cx="2026158" cy="68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1D26761-39C6-43AB-807E-4014B2314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988" y="357187"/>
            <a:ext cx="17521062" cy="87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e164e3ee4_0_1"/>
          <p:cNvSpPr/>
          <p:nvPr/>
        </p:nvSpPr>
        <p:spPr>
          <a:xfrm>
            <a:off x="9700" y="9406132"/>
            <a:ext cx="20082900" cy="1902900"/>
          </a:xfrm>
          <a:prstGeom prst="rect">
            <a:avLst/>
          </a:prstGeom>
          <a:solidFill>
            <a:srgbClr val="31589D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29e164e3ee4_0_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0201" y="10000163"/>
            <a:ext cx="2207581" cy="68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9e164e3ee4_0_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3669" y="10000152"/>
            <a:ext cx="2026158" cy="68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539C5B-AEFB-43D7-8532-3B0543F06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" y="0"/>
            <a:ext cx="12028740" cy="105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8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e164e3ee4_0_1"/>
          <p:cNvSpPr/>
          <p:nvPr/>
        </p:nvSpPr>
        <p:spPr>
          <a:xfrm>
            <a:off x="9700" y="9406132"/>
            <a:ext cx="20082900" cy="1902900"/>
          </a:xfrm>
          <a:prstGeom prst="rect">
            <a:avLst/>
          </a:prstGeom>
          <a:solidFill>
            <a:srgbClr val="31589D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29e164e3ee4_0_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0201" y="10000163"/>
            <a:ext cx="2207581" cy="68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9e164e3ee4_0_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3669" y="10000152"/>
            <a:ext cx="2026158" cy="68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CB2D615-94C6-4B23-800D-A72B67DEC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" y="0"/>
            <a:ext cx="13877750" cy="105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4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9276b3016_1_407"/>
          <p:cNvSpPr txBox="1">
            <a:spLocks noGrp="1"/>
          </p:cNvSpPr>
          <p:nvPr>
            <p:ph type="ctrTitle"/>
          </p:nvPr>
        </p:nvSpPr>
        <p:spPr>
          <a:xfrm>
            <a:off x="1603950" y="934950"/>
            <a:ext cx="17627212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lvl="0"/>
            <a:r>
              <a:rPr lang="pt-BR" sz="7200" b="1" dirty="0" err="1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Kanban</a:t>
            </a:r>
            <a:r>
              <a:rPr lang="pt-BR" sz="7200" b="1" dirty="0">
                <a:solidFill>
                  <a:srgbClr val="31589D"/>
                </a:solidFill>
                <a:latin typeface="Roboto"/>
                <a:ea typeface="Roboto"/>
                <a:cs typeface="Roboto"/>
                <a:sym typeface="Roboto"/>
              </a:rPr>
              <a:t>, Versionamento e Gerenciamento</a:t>
            </a:r>
            <a:endParaRPr sz="7200" b="1" dirty="0">
              <a:solidFill>
                <a:srgbClr val="3158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g259276b3016_1_4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455" y="494204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59276b3016_1_4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50919" y="494204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59276b3016_1_407"/>
          <p:cNvSpPr txBox="1"/>
          <p:nvPr/>
        </p:nvSpPr>
        <p:spPr>
          <a:xfrm>
            <a:off x="1603950" y="2986050"/>
            <a:ext cx="15888138" cy="977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8B3486-8349-4CD5-9887-84129462A7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0651" r="30133" b="9557"/>
          <a:stretch/>
        </p:blipFill>
        <p:spPr>
          <a:xfrm>
            <a:off x="3433124" y="2520810"/>
            <a:ext cx="12779333" cy="82092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567</Words>
  <Application>Microsoft Office PowerPoint</Application>
  <PresentationFormat>Personalizar</PresentationFormat>
  <Paragraphs>63</Paragraphs>
  <Slides>17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Merriweather</vt:lpstr>
      <vt:lpstr>Roboto</vt:lpstr>
      <vt:lpstr>Paradigm</vt:lpstr>
      <vt:lpstr>StockEletro</vt:lpstr>
      <vt:lpstr>Apresentação do PowerPoint</vt:lpstr>
      <vt:lpstr>Identidade Visual e Escolhas</vt:lpstr>
      <vt:lpstr>Identidade Visual e Escolhas</vt:lpstr>
      <vt:lpstr>Kanban, Versionamento e Gerenciamento</vt:lpstr>
      <vt:lpstr>Apresentação do PowerPoint</vt:lpstr>
      <vt:lpstr>Apresentação do PowerPoint</vt:lpstr>
      <vt:lpstr>Apresentação do PowerPoint</vt:lpstr>
      <vt:lpstr>Kanban, Versionamento e Gerenciamento</vt:lpstr>
      <vt:lpstr>Repository Pattern</vt:lpstr>
      <vt:lpstr>Repository Pattern</vt:lpstr>
      <vt:lpstr>Repository Pattern</vt:lpstr>
      <vt:lpstr>Repository Pattern</vt:lpstr>
      <vt:lpstr>Mostrar o ORM utilizado para  acesso ao banco de dados, seus prós e contras com relação abordagem padrão do .net.</vt:lpstr>
      <vt:lpstr>Banco de dados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StockEletro</dc:title>
  <dc:creator>Washington Manzoli Ferreira</dc:creator>
  <cp:lastModifiedBy>Senai</cp:lastModifiedBy>
  <cp:revision>20</cp:revision>
  <dcterms:created xsi:type="dcterms:W3CDTF">2020-03-16T15:58:52Z</dcterms:created>
  <dcterms:modified xsi:type="dcterms:W3CDTF">2023-11-30T22:31:43Z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  <property fmtid="{D5CDD505-2E9C-101B-9397-08002B2CF9AE}" pid="5" name="ContentTypeId">
    <vt:lpwstr>0x010100A2A5627654097A46A4A2DD46C5E381E8</vt:lpwstr>
  </property>
  <property fmtid="{D5CDD505-2E9C-101B-9397-08002B2CF9AE}" pid="6" name="MediaServiceImageTags">
    <vt:lpwstr/>
  </property>
</Properties>
</file>