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9">
  <p:sldMasterIdLst>
    <p:sldMasterId id="2147483648" r:id="rId1"/>
  </p:sldMasterIdLst>
  <p:notesMasterIdLst>
    <p:notesMasterId r:id="rId11"/>
  </p:notesMasterIdLst>
  <p:sldIdLst>
    <p:sldId id="306" r:id="rId2"/>
    <p:sldId id="310" r:id="rId3"/>
    <p:sldId id="309" r:id="rId4"/>
    <p:sldId id="312" r:id="rId5"/>
    <p:sldId id="314" r:id="rId6"/>
    <p:sldId id="317" r:id="rId7"/>
    <p:sldId id="318" r:id="rId8"/>
    <p:sldId id="320" r:id="rId9"/>
    <p:sldId id="319" r:id="rId10"/>
  </p:sldIdLst>
  <p:sldSz cx="12190413" cy="6859588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8621" autoAdjust="0"/>
  </p:normalViewPr>
  <p:slideViewPr>
    <p:cSldViewPr>
      <p:cViewPr>
        <p:scale>
          <a:sx n="100" d="100"/>
          <a:sy n="100" d="100"/>
        </p:scale>
        <p:origin x="-1146" y="-414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D4F08-0C42-4FA4-9A0D-C205DA7B8895}" type="datetimeFigureOut">
              <a:rPr lang="es-ES" smtClean="0"/>
              <a:pPr/>
              <a:t>11/03/2025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79524-AF80-415E-BABB-D99A52487F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El análisis de los trabajos reportados en la literatura demostró que existen pocas soluciones de Análisis de Sentimientos Basado en Aspectos para idioma español.</a:t>
            </a:r>
          </a:p>
          <a:p>
            <a:pPr>
              <a:buClr>
                <a:schemeClr val="tx2"/>
              </a:buClr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La utilización de los modelos de lenguaje con arquitectura </a:t>
            </a:r>
            <a:r>
              <a:rPr lang="es-ES" sz="1200" i="1" dirty="0" smtClean="0">
                <a:latin typeface="Arial" pitchFamily="34" charset="0"/>
                <a:cs typeface="Arial" pitchFamily="34" charset="0"/>
              </a:rPr>
              <a:t>Transformers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permite superar el estado del arte para idioma español tanto en extracción de aspectos como clasificación de polaridad.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La utilización de técnicas de ensamble de modelos, mejora los resultados en comparación con cada modelo individual.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La combinación de RoBERTa como modelo de lenguaje y una ventana de tamaño 5 alrededor del aspecto reporta los mejores resultados en la experimentación para la clasificación de polaridad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Hola buenos días.</a:t>
            </a:r>
            <a:r>
              <a:rPr lang="es-ES" baseline="0" dirty="0"/>
              <a:t> Hoy les voy a estar presentando el trabajo titulado Aplicación de los modelos Transformers al análisis de sentimientos basado en aspectos. Como autor el que les habla Miguel Angel Rivero Tapia y como tutor el doctor en ciencias Alfredo Simón Cuevas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60" y="2907389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4" y="1600573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2" y="21753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3" y="273113"/>
            <a:ext cx="4010562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4" y="273116"/>
            <a:ext cx="6814781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3" y="1435435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Hiperparametros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422798" y="2709714"/>
          <a:ext cx="7704856" cy="3385208"/>
        </p:xfrm>
        <a:graphic>
          <a:graphicData uri="http://schemas.openxmlformats.org/drawingml/2006/table">
            <a:tbl>
              <a:tblPr/>
              <a:tblGrid>
                <a:gridCol w="5107421"/>
                <a:gridCol w="2597435"/>
              </a:tblGrid>
              <a:tr h="6172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Times New Roman"/>
                        </a:rPr>
                        <a:t>Hiperparámetros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Times New Roman"/>
                        </a:rPr>
                        <a:t>Valor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5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Semilla (</a:t>
                      </a:r>
                      <a:r>
                        <a:rPr lang="es-ES" sz="1600" i="1" dirty="0" err="1">
                          <a:latin typeface="Arial"/>
                          <a:ea typeface="Times New Roman"/>
                          <a:cs typeface="Times New Roman"/>
                        </a:rPr>
                        <a:t>seed</a:t>
                      </a: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)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/>
                          <a:ea typeface="Times New Roman"/>
                          <a:cs typeface="Times New Roman"/>
                        </a:rPr>
                        <a:t>42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Tasa de aprendizaje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/>
                          <a:ea typeface="Times New Roman"/>
                          <a:cs typeface="Times New Roman"/>
                        </a:rPr>
                        <a:t>2e-5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Cantidad de épocas (</a:t>
                      </a:r>
                      <a:r>
                        <a:rPr lang="es-ES" sz="1600" i="1" dirty="0" err="1">
                          <a:latin typeface="Arial"/>
                          <a:ea typeface="Times New Roman"/>
                          <a:cs typeface="Times New Roman"/>
                        </a:rPr>
                        <a:t>epochs</a:t>
                      </a: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)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Tamaño de lote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Tamaño máximo de la secuencia de palabras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512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494806" y="1557586"/>
          <a:ext cx="7560842" cy="792088"/>
        </p:xfrm>
        <a:graphic>
          <a:graphicData uri="http://schemas.openxmlformats.org/drawingml/2006/table">
            <a:tbl>
              <a:tblPr/>
              <a:tblGrid>
                <a:gridCol w="2442274"/>
                <a:gridCol w="1529429"/>
                <a:gridCol w="1529429"/>
                <a:gridCol w="1029855"/>
                <a:gridCol w="1029855"/>
              </a:tblGrid>
              <a:tr h="41857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ABSA-SemEval-2016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Opiniones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Entrenamiento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Test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Aspectos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2.951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2070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latin typeface="Arial"/>
                          <a:ea typeface="Times New Roman"/>
                          <a:cs typeface="Times New Roman"/>
                        </a:rPr>
                        <a:t>881</a:t>
                      </a:r>
                      <a:endParaRPr lang="es-E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247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Extracci</a:t>
            </a:r>
            <a:r>
              <a:rPr lang="es-ES" sz="4000" b="1" dirty="0" smtClean="0">
                <a:solidFill>
                  <a:schemeClr val="bg1"/>
                </a:solidFill>
                <a:latin typeface="Constantia" pitchFamily="18" charset="0"/>
              </a:rPr>
              <a:t>ó</a:t>
            </a:r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n de aspectos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3 Imagen" descr="Sin título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606" y="1557586"/>
            <a:ext cx="11017224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 bmk="_Toc192419533">
                <a:solidFill>
                  <a:schemeClr val="bg1"/>
                </a:solidFill>
                <a:latin typeface="Constantia" pitchFamily="18" charset="0"/>
                <a:ea typeface="Calibri" pitchFamily="34" charset="0"/>
                <a:cs typeface="Arial" pitchFamily="34" charset="0"/>
              </a:rPr>
              <a:t> Evaluación de la calidad de la extracción de aspectos</a:t>
            </a:r>
            <a:endParaRPr lang="es-ES" sz="36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638822" y="1485578"/>
          <a:ext cx="6840762" cy="4904298"/>
        </p:xfrm>
        <a:graphic>
          <a:graphicData uri="http://schemas.openxmlformats.org/drawingml/2006/table">
            <a:tbl>
              <a:tblPr/>
              <a:tblGrid>
                <a:gridCol w="2808312"/>
                <a:gridCol w="1368152"/>
                <a:gridCol w="1440160"/>
                <a:gridCol w="1224138"/>
              </a:tblGrid>
              <a:tr h="513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Modelos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Precisión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Recall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F1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Beto</a:t>
                      </a:r>
                      <a:endParaRPr lang="es-E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86.36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83.46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Bert</a:t>
                      </a:r>
                      <a:endParaRPr lang="es-E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83.13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Albert_base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83.00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Albert_large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85.79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Albert_xx_large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86.27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Bertin_base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78.31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83.12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80.44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Bertin_large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Electra_small</a:t>
                      </a:r>
                      <a:endParaRPr lang="es-E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81.27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80.06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80.65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Electra_base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Gpt_2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78.24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53.39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53.82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Beto + Bert + Albert_base + Albert_large + Albert_xx_large</a:t>
                      </a:r>
                      <a:endParaRPr lang="es-E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87.09</a:t>
                      </a:r>
                    </a:p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86.45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b="1" dirty="0" smtClean="0">
                <a:solidFill>
                  <a:schemeClr val="bg1"/>
                </a:solidFill>
                <a:latin typeface="Constantia" pitchFamily="18" charset="0"/>
              </a:rPr>
              <a:t>Comparación de la solución con el estado del arte</a:t>
            </a:r>
            <a:endParaRPr lang="es-ES" sz="36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774726" y="1485578"/>
          <a:ext cx="8496944" cy="5040135"/>
        </p:xfrm>
        <a:graphic>
          <a:graphicData uri="http://schemas.openxmlformats.org/drawingml/2006/table">
            <a:tbl>
              <a:tblPr/>
              <a:tblGrid>
                <a:gridCol w="5328592"/>
                <a:gridCol w="1224136"/>
                <a:gridCol w="864096"/>
                <a:gridCol w="1080120"/>
              </a:tblGrid>
              <a:tr h="4742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Soluciones</a:t>
                      </a:r>
                      <a:endParaRPr lang="es-E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Precisión</a:t>
                      </a:r>
                      <a:endParaRPr lang="es-E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Recall</a:t>
                      </a:r>
                      <a:endParaRPr lang="es-E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F1</a:t>
                      </a:r>
                      <a:endParaRPr lang="es-E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GTI/C*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68.50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GTI/U*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68.30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IIT-T/U*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64.30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TGB/C*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55.70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SemEval-2016 – </a:t>
                      </a:r>
                      <a:r>
                        <a:rPr lang="es-E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baseline</a:t>
                      </a: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51.80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H. Miranda and E.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Buelvas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AspectSA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Unsupervised system for aspect based sentiment analysis in Spanish,"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Arial" pitchFamily="34" charset="0"/>
                        <a:ea typeface="CMBX1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73,00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223">
                <a:tc>
                  <a:txBody>
                    <a:bodyPr/>
                    <a:lstStyle/>
                    <a:p>
                      <a:pPr algn="just"/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P. </a:t>
                      </a:r>
                      <a:r>
                        <a:rPr lang="es-ES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Montañez</a:t>
                      </a: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Castelo, " Sistema de análisis de sentimientos basado en aspectos para idioma español," 2023.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76,70</a:t>
                      </a:r>
                      <a:endParaRPr lang="es-ES" sz="1200" dirty="0">
                        <a:solidFill>
                          <a:srgbClr val="00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81,50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76,70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Henríquez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F.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Briceño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and D.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Salcedo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"Unsupervised model for aspect-based sentiment analysis in Spanish"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Arial" pitchFamily="34" charset="0"/>
                        <a:ea typeface="CMBX1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73,07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B.-C.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Martínez-Seis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O.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Pichardo-Lagunas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S. Miranda, I.-J. Perez-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Cazares,"Deep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learning approach for aspect-based sentiment analysis of restaurants reviews in Spanish" 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Arial" pitchFamily="34" charset="0"/>
                        <a:ea typeface="CMBX1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65,40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Akhtar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M. S.,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Kumar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Ekbal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Biemann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C., &amp;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Bhattacharyya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P. (2019,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May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). Language-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agnostic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model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aspect-based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sentiment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analysis</a:t>
                      </a:r>
                      <a:endParaRPr lang="es-ES" sz="7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s-ES" sz="1200">
                        <a:solidFill>
                          <a:srgbClr val="00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73.00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3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BETO + BERT + ALBERT-base + ALBERT-large + ALBERT-xx-large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87.09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85.84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86.45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 bmk="_Toc192419533">
                <a:solidFill>
                  <a:schemeClr val="bg1"/>
                </a:solidFill>
                <a:latin typeface="Constantia" pitchFamily="18" charset="0"/>
                <a:ea typeface="Calibri" pitchFamily="34" charset="0"/>
                <a:cs typeface="Arial" pitchFamily="34" charset="0"/>
              </a:rPr>
              <a:t>Evaluación de la calidad de la clasificación de la polaridad</a:t>
            </a:r>
            <a:endParaRPr lang="es-ES" sz="36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638823" y="1629594"/>
          <a:ext cx="6768752" cy="4176460"/>
        </p:xfrm>
        <a:graphic>
          <a:graphicData uri="http://schemas.openxmlformats.org/drawingml/2006/table">
            <a:tbl>
              <a:tblPr/>
              <a:tblGrid>
                <a:gridCol w="1353124"/>
                <a:gridCol w="1353907"/>
                <a:gridCol w="1353907"/>
                <a:gridCol w="1353907"/>
                <a:gridCol w="1353907"/>
              </a:tblGrid>
              <a:tr h="564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Modelos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Accuracy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Precisión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Recall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F1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latin typeface="Arial"/>
                          <a:ea typeface="Times New Roman"/>
                          <a:cs typeface="Times New Roman"/>
                        </a:rPr>
                        <a:t>Beto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91.50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92.33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96.40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94.32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latin typeface="Arial"/>
                          <a:ea typeface="Times New Roman"/>
                          <a:cs typeface="Times New Roman"/>
                        </a:rPr>
                        <a:t>Bert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89.45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91.25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94.66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92.93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Albert_base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90.33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91.15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96.13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93.57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Bertin_base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93.55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94.07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97.33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Arial"/>
                          <a:ea typeface="Times New Roman"/>
                          <a:cs typeface="Times New Roman"/>
                        </a:rPr>
                        <a:t>95.67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Bertin_large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93.16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93.70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97.20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95.41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latin typeface="Arial"/>
                          <a:ea typeface="Times New Roman"/>
                          <a:cs typeface="Times New Roman"/>
                        </a:rPr>
                        <a:t>Electra_small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80.76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82.41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93.73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87.71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Electra_base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86.23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88.01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94.00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90.90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Gpt_2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79.19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81.77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92.13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86.64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Resultados de las pruebas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46734" y="1557586"/>
          <a:ext cx="8424936" cy="4968552"/>
        </p:xfrm>
        <a:graphic>
          <a:graphicData uri="http://schemas.openxmlformats.org/drawingml/2006/table">
            <a:tbl>
              <a:tblPr/>
              <a:tblGrid>
                <a:gridCol w="4450909"/>
                <a:gridCol w="1192208"/>
                <a:gridCol w="1033247"/>
                <a:gridCol w="794805"/>
                <a:gridCol w="953767"/>
              </a:tblGrid>
              <a:tr h="317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Soluciones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Accuracy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Precisión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F1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Recall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IIT-T/U*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/>
                          <a:ea typeface="Times New Roman"/>
                          <a:cs typeface="Times New Roman"/>
                        </a:rPr>
                        <a:t>83.50</a:t>
                      </a:r>
                      <a:endParaRPr lang="es-ES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TGB/C*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Arial"/>
                          <a:ea typeface="Times New Roman"/>
                          <a:cs typeface="Times New Roman"/>
                        </a:rPr>
                        <a:t>82.00</a:t>
                      </a:r>
                      <a:endParaRPr lang="es-ES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UWB/C*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Arial"/>
                          <a:ea typeface="Times New Roman"/>
                          <a:cs typeface="Times New Roman"/>
                        </a:rPr>
                        <a:t>81.30</a:t>
                      </a:r>
                      <a:endParaRPr lang="es-ES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INSIG/C*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/>
                          <a:ea typeface="Times New Roman"/>
                          <a:cs typeface="Times New Roman"/>
                        </a:rPr>
                        <a:t>79.50</a:t>
                      </a:r>
                      <a:endParaRPr lang="es-ES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SemEval-2016 – baseline*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77.80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H. Miranda and E.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Buelvas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AspectSA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Unsupervised system for aspect based sentiment analysis in Spanish,"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CMBX10"/>
                          <a:cs typeface="Times New Roman"/>
                        </a:rPr>
                        <a:t>84.70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Arial"/>
                        <a:ea typeface="CMBX1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/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P. </a:t>
                      </a:r>
                      <a:r>
                        <a:rPr lang="es-ES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Montañez</a:t>
                      </a: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Castelo, " Sistema de análisis de sentimientos basado en aspectos para idioma español," 2023.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CMBX10"/>
                          <a:cs typeface="Times New Roman"/>
                        </a:rPr>
                        <a:t>86.60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CMBX10"/>
                          <a:cs typeface="Times New Roman"/>
                        </a:rPr>
                        <a:t>83.60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CMBX10"/>
                          <a:cs typeface="Times New Roman"/>
                        </a:rPr>
                        <a:t>86.40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CMBX10"/>
                          <a:cs typeface="Times New Roman"/>
                        </a:rPr>
                        <a:t>84.80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Henríquez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F.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Briceño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and D.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Salcedo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"Unsupervised model for aspect-based sentiment analysis in Spanish"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CMBX10"/>
                          <a:cs typeface="Times New Roman"/>
                        </a:rPr>
                        <a:t>84.80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Arial"/>
                        <a:ea typeface="CMBX1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B.-C.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Martínez-Seis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O.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Pichardo-Lagunas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S. Miranda, I.-J. Perez-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Cazares,"Deep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learning approach for aspect-based sentiment analysis of restaurants reviews in Spanish" 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CMBX10"/>
                          <a:cs typeface="Times New Roman"/>
                        </a:rPr>
                        <a:t>79.69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Arial"/>
                        <a:ea typeface="CMBX1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Akhtar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M. S.,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Kumar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Ekbal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Biemann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C., &amp;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Bhattacharyya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P. (2019,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May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). Language-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agnostic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model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aspect-based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sentiment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analysis</a:t>
                      </a:r>
                      <a:endParaRPr lang="es-ES" sz="7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87.10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s-ES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Bertin_base + Ventana de palabras (tamaño 6)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Arial"/>
                          <a:ea typeface="Times New Roman"/>
                          <a:cs typeface="Times New Roman"/>
                        </a:rPr>
                        <a:t>93.55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Arial"/>
                          <a:ea typeface="Times New Roman"/>
                          <a:cs typeface="Times New Roman"/>
                        </a:rPr>
                        <a:t>94.07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Arial"/>
                          <a:ea typeface="Times New Roman"/>
                          <a:cs typeface="Times New Roman"/>
                        </a:rPr>
                        <a:t>97.33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95.67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Conclusiones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71387" y="1773610"/>
            <a:ext cx="116190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El análisis de los trabajos reportados en la literatura demostró que existen pocas soluciones de Análisis de Sentimientos Basado en Aspectos para idioma español.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La utilización de los modelos de lenguaje con arquitectura </a:t>
            </a:r>
            <a:r>
              <a:rPr lang="es-ES" sz="2800" i="1" dirty="0" smtClean="0">
                <a:latin typeface="Arial" pitchFamily="34" charset="0"/>
                <a:cs typeface="Arial" pitchFamily="34" charset="0"/>
              </a:rPr>
              <a:t>Transformers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permite superar el estado del arte para idioma español tanto en extracción de aspectos como clasificación de polaridad.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Conclusiones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71387" y="1413570"/>
            <a:ext cx="116190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 La utilización de técnicas de ensamble de modelos, mejora los resultados en comparación con cada modelo individual.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 La combinación de Bertin como modelo de lenguaje y una ventana de tamaño 6 alrededor del aspecto reporta los mejores resultados en la experimentación para la clasificación de polaridad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6571399" cy="68595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76150" y="643069"/>
            <a:ext cx="5907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Constantia" pitchFamily="18" charset="0"/>
              </a:rPr>
              <a:t>Aplicación de modelos </a:t>
            </a:r>
            <a:r>
              <a:rPr lang="es-ES" sz="4800" i="1" dirty="0">
                <a:solidFill>
                  <a:schemeClr val="bg1"/>
                </a:solidFill>
                <a:latin typeface="Constantia" pitchFamily="18" charset="0"/>
              </a:rPr>
              <a:t>Transformers</a:t>
            </a:r>
            <a:r>
              <a:rPr lang="es-ES" sz="4800" dirty="0">
                <a:solidFill>
                  <a:schemeClr val="bg1"/>
                </a:solidFill>
                <a:latin typeface="Constantia" pitchFamily="18" charset="0"/>
              </a:rPr>
              <a:t> al análisis de sentimientos basado en aspectos</a:t>
            </a:r>
          </a:p>
        </p:txBody>
      </p:sp>
      <p:pic>
        <p:nvPicPr>
          <p:cNvPr id="2050" name="Picture 2" descr="C:\Users\Miguelito\Desktop\descarga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3278" y="477466"/>
            <a:ext cx="5303121" cy="2334166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6857115" y="4644521"/>
            <a:ext cx="5238063" cy="11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Autor:  </a:t>
            </a:r>
            <a:r>
              <a:rPr lang="es-ES" sz="2000" dirty="0"/>
              <a:t>Miguel Angel Rivero Tapia</a:t>
            </a:r>
          </a:p>
          <a:p>
            <a:endParaRPr lang="es-ES" dirty="0"/>
          </a:p>
          <a:p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Tutor:  </a:t>
            </a:r>
            <a:r>
              <a:rPr lang="es-ES" sz="2000" dirty="0"/>
              <a:t>Dr. C. Alfredo </a:t>
            </a:r>
            <a:r>
              <a:rPr lang="es-ES" sz="2000" dirty="0" smtClean="0"/>
              <a:t>Javier Simón </a:t>
            </a:r>
            <a:r>
              <a:rPr lang="es-ES" sz="2000" dirty="0"/>
              <a:t>Cuevas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825</Words>
  <Application>Microsoft Office PowerPoint</Application>
  <PresentationFormat>Personalizado</PresentationFormat>
  <Paragraphs>212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Miguelito</dc:creator>
  <cp:lastModifiedBy>Miguel</cp:lastModifiedBy>
  <cp:revision>153</cp:revision>
  <dcterms:created xsi:type="dcterms:W3CDTF">2023-08-12T16:07:52Z</dcterms:created>
  <dcterms:modified xsi:type="dcterms:W3CDTF">2025-03-11T22:28:01Z</dcterms:modified>
</cp:coreProperties>
</file>