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0" r:id="rId2"/>
    <p:sldId id="256" r:id="rId3"/>
    <p:sldId id="274" r:id="rId4"/>
    <p:sldId id="275" r:id="rId5"/>
    <p:sldId id="294" r:id="rId6"/>
    <p:sldId id="283" r:id="rId7"/>
    <p:sldId id="298" r:id="rId8"/>
    <p:sldId id="284" r:id="rId9"/>
    <p:sldId id="300" r:id="rId10"/>
    <p:sldId id="299" r:id="rId11"/>
    <p:sldId id="287" r:id="rId12"/>
    <p:sldId id="288" r:id="rId13"/>
    <p:sldId id="301" r:id="rId14"/>
    <p:sldId id="302" r:id="rId15"/>
    <p:sldId id="303" r:id="rId16"/>
    <p:sldId id="304" r:id="rId17"/>
    <p:sldId id="305" r:id="rId18"/>
    <p:sldId id="306" r:id="rId19"/>
    <p:sldId id="307" r:id="rId20"/>
    <p:sldId id="309" r:id="rId21"/>
    <p:sldId id="308" r:id="rId22"/>
    <p:sldId id="271"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6" autoAdjust="0"/>
    <p:restoredTop sz="76796" autoAdjust="0"/>
  </p:normalViewPr>
  <p:slideViewPr>
    <p:cSldViewPr>
      <p:cViewPr varScale="1">
        <p:scale>
          <a:sx n="73" d="100"/>
          <a:sy n="73" d="100"/>
        </p:scale>
        <p:origin x="-121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3D4F08-0C42-4FA4-9A0D-C205DA7B8895}" type="datetimeFigureOut">
              <a:rPr lang="es-ES" smtClean="0"/>
              <a:pPr/>
              <a:t>11/09/2024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679524-AF80-415E-BABB-D99A52487F17}"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Hola buenos días.</a:t>
            </a:r>
            <a:r>
              <a:rPr lang="es-ES" baseline="0" dirty="0"/>
              <a:t> Hoy les voy a estar presentando el trabajo titulado Aplicación de los modelos Transformers al análisis de sentimientos basado en aspectos. Como autor el que les habla Miguel Angel Rivero Tapia y como tutor el doctor en ciencias Alfredo Simón Cuevas</a:t>
            </a:r>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latin typeface="+mn-lt"/>
                <a:ea typeface="+mn-ea"/>
                <a:cs typeface="+mn-cs"/>
              </a:rPr>
              <a:t>Tras una exhaustiva revisión de la literatura, se han detectado dos patrones relevantes en el ámbito del análisis de sentimientos basado en aspectos: </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latin typeface="+mn-lt"/>
                <a:ea typeface="+mn-ea"/>
                <a:cs typeface="+mn-cs"/>
              </a:rPr>
              <a:t>Primero, la subtarea de extracción de aspectos presenta un desarrollo significativamente menor en comparación con la clasificación de polaridad, con menos investigaciones dedicadas a ella, lo que se traduce en niveles de precisión más bajos en general. Este desequilibrio se acentúa en el contexto del idioma español, donde la escasez de estudios y la consecuente reducción en los niveles de precisión son aún más pronunciadas. </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latin typeface="+mn-lt"/>
                <a:ea typeface="+mn-ea"/>
                <a:cs typeface="+mn-cs"/>
              </a:rPr>
              <a:t>Segundo, las técnicas de aprendizaje conjunto han demostrado su eficacia en la mejora del rendimiento de los modelos de análisis de sentimientos. Sin embargo, la aplicación de estas técnicas a la extracción de aspectos en español presenta una carencia notable. No se han encontrado estudios que exploren esta combinación para textos en español, a diferencia de la clasificación de polaridad, donde existen investigaciones que han implementado el aprendizaje conjunto con resultados positivos. </a:t>
            </a:r>
          </a:p>
          <a:p>
            <a:endParaRPr lang="es-ES" u="sng"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latin typeface="+mn-lt"/>
                <a:ea typeface="+mn-ea"/>
                <a:cs typeface="+mn-cs"/>
              </a:rPr>
              <a:t>A partir de la situación anterior se plantea como </a:t>
            </a:r>
            <a:r>
              <a:rPr lang="es-ES" sz="1200" b="1" kern="1200" dirty="0">
                <a:solidFill>
                  <a:schemeClr val="tx1"/>
                </a:solidFill>
                <a:latin typeface="+mn-lt"/>
                <a:ea typeface="+mn-ea"/>
                <a:cs typeface="+mn-cs"/>
              </a:rPr>
              <a:t>problema</a:t>
            </a:r>
            <a:r>
              <a:rPr lang="es-ES" sz="1200" kern="1200" dirty="0">
                <a:solidFill>
                  <a:schemeClr val="tx1"/>
                </a:solidFill>
                <a:latin typeface="+mn-lt"/>
                <a:ea typeface="+mn-ea"/>
                <a:cs typeface="+mn-cs"/>
              </a:rPr>
              <a:t> a resolver la existencia de una baja precisión en la extracción de aspectos para el análisis de sentimientos basado en aspectos en textos en español, especialmente en comparación con la clasificación de polaridad.</a:t>
            </a:r>
          </a:p>
          <a:p>
            <a:endParaRPr lang="es-ES" u="sng"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12</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16</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17</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18</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a:solidFill>
                  <a:schemeClr val="tx1"/>
                </a:solidFill>
                <a:latin typeface="+mn-lt"/>
                <a:ea typeface="+mn-ea"/>
                <a:cs typeface="+mn-cs"/>
              </a:rPr>
              <a:t>El aumento de datos textuales en internet tales como blogs, prensa en línea, webs comparativas, evaluación de productos y servicios, especialmente en redes sociales, ha generado un interés creciente en el análisis de sentimientos. Este interés se debe a que la información que se genera en línea, a través de textos, refleja las opiniones, emociones y valoraciones de las personas sobre un sinfín de temas.</a:t>
            </a:r>
          </a:p>
          <a:p>
            <a:endParaRPr lang="es-E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20</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21</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a:solidFill>
                  <a:schemeClr val="tx1"/>
                </a:solidFill>
                <a:latin typeface="+mn-lt"/>
                <a:ea typeface="+mn-ea"/>
                <a:cs typeface="+mn-cs"/>
              </a:rPr>
              <a:t>El análisis de sentimientos, es el campo de estudio que analiza las opiniones, sentimientos, actitudes y emociones de las personas hacia entidades, como por ejemplo: productos, servicios, organizaciones, individuos,</a:t>
            </a:r>
            <a:r>
              <a:rPr lang="es-ES" sz="1200" kern="1200" baseline="0" dirty="0">
                <a:solidFill>
                  <a:schemeClr val="tx1"/>
                </a:solidFill>
                <a:latin typeface="+mn-lt"/>
                <a:ea typeface="+mn-ea"/>
                <a:cs typeface="+mn-cs"/>
              </a:rPr>
              <a:t> entre muchos mas.</a:t>
            </a:r>
            <a:endParaRPr lang="es-ES" sz="1200" kern="1200" dirty="0">
              <a:solidFill>
                <a:schemeClr val="tx1"/>
              </a:solidFill>
              <a:latin typeface="+mn-lt"/>
              <a:ea typeface="+mn-ea"/>
              <a:cs typeface="+mn-cs"/>
            </a:endParaRPr>
          </a:p>
          <a:p>
            <a:endParaRPr lang="es-ES" sz="1200" kern="1200" dirty="0">
              <a:solidFill>
                <a:schemeClr val="tx1"/>
              </a:solidFill>
              <a:latin typeface="+mn-lt"/>
              <a:ea typeface="+mn-ea"/>
              <a:cs typeface="+mn-cs"/>
            </a:endParaRPr>
          </a:p>
          <a:p>
            <a:r>
              <a:rPr lang="es-ES" sz="1200" kern="1200" dirty="0">
                <a:solidFill>
                  <a:schemeClr val="tx1"/>
                </a:solidFill>
                <a:latin typeface="+mn-lt"/>
                <a:ea typeface="+mn-ea"/>
                <a:cs typeface="+mn-cs"/>
              </a:rPr>
              <a:t>En la literatura se le conoce con muchos nombres y tareas ligeramente diferentes, por ejemplo, minería de opiniones, extracción de opiniones, minería de sentimientos, minería de reseñas, entre otras </a:t>
            </a:r>
          </a:p>
          <a:p>
            <a:endParaRPr lang="es-ES" sz="1200" kern="1200" dirty="0">
              <a:solidFill>
                <a:schemeClr val="tx1"/>
              </a:solidFill>
              <a:latin typeface="+mn-lt"/>
              <a:ea typeface="+mn-ea"/>
              <a:cs typeface="+mn-cs"/>
            </a:endParaRPr>
          </a:p>
          <a:p>
            <a:r>
              <a:rPr lang="es-ES" sz="1200" kern="1200" dirty="0">
                <a:solidFill>
                  <a:schemeClr val="tx1"/>
                </a:solidFill>
                <a:latin typeface="+mn-lt"/>
                <a:ea typeface="+mn-ea"/>
                <a:cs typeface="+mn-cs"/>
              </a:rPr>
              <a:t>Tienes numerosas aplicaciones, como el análisis de reseñas de productos, el análisis de la opinión pública o la predicción de las tendencias de consumo. El análisis de sentimientos proporciona a empresas y organizaciones una herramienta poderosa para comprender mejor la percepción del público y tomar decisiones estratégicas más acertadas.</a:t>
            </a:r>
          </a:p>
          <a:p>
            <a:r>
              <a:rPr lang="es-ES" sz="1200" kern="1200" dirty="0">
                <a:solidFill>
                  <a:schemeClr val="tx1"/>
                </a:solidFill>
                <a:latin typeface="+mn-lt"/>
                <a:ea typeface="+mn-ea"/>
                <a:cs typeface="+mn-cs"/>
              </a:rPr>
              <a:t> </a:t>
            </a:r>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a:solidFill>
                  <a:schemeClr val="tx1"/>
                </a:solidFill>
                <a:latin typeface="+mn-lt"/>
                <a:ea typeface="+mn-ea"/>
                <a:cs typeface="+mn-cs"/>
              </a:rPr>
              <a:t>El análisis de sentimientos ha sido objeto de estudio desde diversas perspectivas, centrándose principalmente en tres niveles: documento, oración y aspecto. Cada uno de estos niveles ofrece un grado de detalle diferente en el análisis de las opiniones</a:t>
            </a:r>
          </a:p>
          <a:p>
            <a:endParaRPr lang="es-ES" sz="1200" kern="1200" dirty="0">
              <a:solidFill>
                <a:schemeClr val="tx1"/>
              </a:solidFill>
              <a:latin typeface="+mn-lt"/>
              <a:ea typeface="+mn-ea"/>
              <a:cs typeface="+mn-cs"/>
            </a:endParaRPr>
          </a:p>
          <a:p>
            <a:r>
              <a:rPr lang="es-ES" sz="1200" kern="1200" dirty="0">
                <a:solidFill>
                  <a:schemeClr val="tx1"/>
                </a:solidFill>
                <a:latin typeface="+mn-lt"/>
                <a:ea typeface="+mn-ea"/>
                <a:cs typeface="+mn-cs"/>
              </a:rPr>
              <a:t>En el nivel de documento, el objetivo principal es determinar la polaridad general de un texto. Se busca clasificar si el documento, en su conjunto, expresa un sentimiento positivo o negativo</a:t>
            </a:r>
          </a:p>
          <a:p>
            <a:endParaRPr lang="es-ES" sz="1200" kern="1200" dirty="0">
              <a:solidFill>
                <a:schemeClr val="tx1"/>
              </a:solidFill>
              <a:latin typeface="+mn-lt"/>
              <a:ea typeface="+mn-ea"/>
              <a:cs typeface="+mn-cs"/>
            </a:endParaRPr>
          </a:p>
          <a:p>
            <a:r>
              <a:rPr lang="es-ES" sz="1200" kern="1200" dirty="0">
                <a:solidFill>
                  <a:schemeClr val="tx1"/>
                </a:solidFill>
                <a:latin typeface="+mn-lt"/>
                <a:ea typeface="+mn-ea"/>
                <a:cs typeface="+mn-cs"/>
              </a:rPr>
              <a:t>El análisis de sentimientos a nivel de oración,</a:t>
            </a:r>
            <a:r>
              <a:rPr lang="es-ES" sz="1200" kern="1200" baseline="0" dirty="0">
                <a:solidFill>
                  <a:schemeClr val="tx1"/>
                </a:solidFill>
                <a:latin typeface="+mn-lt"/>
                <a:ea typeface="+mn-ea"/>
                <a:cs typeface="+mn-cs"/>
              </a:rPr>
              <a:t> su</a:t>
            </a:r>
            <a:r>
              <a:rPr lang="es-ES" sz="1200" kern="1200" dirty="0">
                <a:solidFill>
                  <a:schemeClr val="tx1"/>
                </a:solidFill>
                <a:latin typeface="+mn-lt"/>
                <a:ea typeface="+mn-ea"/>
                <a:cs typeface="+mn-cs"/>
              </a:rPr>
              <a:t> objetivo es determinar si cada oración expresa un sentimiento positivo,</a:t>
            </a:r>
            <a:r>
              <a:rPr lang="es-ES" sz="1200" kern="1200" baseline="0" dirty="0">
                <a:solidFill>
                  <a:schemeClr val="tx1"/>
                </a:solidFill>
                <a:latin typeface="+mn-lt"/>
                <a:ea typeface="+mn-ea"/>
                <a:cs typeface="+mn-cs"/>
              </a:rPr>
              <a:t> o </a:t>
            </a:r>
            <a:r>
              <a:rPr lang="es-ES" sz="1200" kern="1200" dirty="0">
                <a:solidFill>
                  <a:schemeClr val="tx1"/>
                </a:solidFill>
                <a:latin typeface="+mn-lt"/>
                <a:ea typeface="+mn-ea"/>
                <a:cs typeface="+mn-cs"/>
              </a:rPr>
              <a:t>negativo Esta aproximación es más detallada que el análisis de sentimientos a nivel de documento.</a:t>
            </a:r>
          </a:p>
          <a:p>
            <a:endParaRPr lang="es-ES" sz="1200" kern="1200" dirty="0">
              <a:solidFill>
                <a:schemeClr val="tx1"/>
              </a:solidFill>
              <a:latin typeface="+mn-lt"/>
              <a:ea typeface="+mn-ea"/>
              <a:cs typeface="+mn-cs"/>
            </a:endParaRPr>
          </a:p>
          <a:p>
            <a:r>
              <a:rPr lang="es-ES" sz="1200" kern="1200" dirty="0">
                <a:solidFill>
                  <a:schemeClr val="tx1"/>
                </a:solidFill>
                <a:latin typeface="+mn-lt"/>
                <a:ea typeface="+mn-ea"/>
                <a:cs typeface="+mn-cs"/>
              </a:rPr>
              <a:t>Aunque estos niveles proporcionan información valiosa, no permiten identificar con precisión qué aspectos específicos generan satisfacción o insatisfacción en los usuarios. El nivel de aspecto aborda esta limitación.</a:t>
            </a:r>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a:solidFill>
                  <a:schemeClr val="tx1"/>
                </a:solidFill>
                <a:latin typeface="+mn-lt"/>
                <a:ea typeface="+mn-ea"/>
                <a:cs typeface="+mn-cs"/>
              </a:rPr>
              <a:t>Los modelos Transformers</a:t>
            </a:r>
            <a:r>
              <a:rPr lang="es-ES" sz="1200" kern="1200" baseline="0" dirty="0">
                <a:solidFill>
                  <a:schemeClr val="tx1"/>
                </a:solidFill>
                <a:latin typeface="+mn-lt"/>
                <a:ea typeface="+mn-ea"/>
                <a:cs typeface="+mn-cs"/>
              </a:rPr>
              <a:t> son un tipo de red neuronal, su</a:t>
            </a:r>
            <a:r>
              <a:rPr lang="es-ES" sz="1200" kern="1200" dirty="0">
                <a:solidFill>
                  <a:schemeClr val="tx1"/>
                </a:solidFill>
                <a:latin typeface="+mn-lt"/>
                <a:ea typeface="+mn-ea"/>
                <a:cs typeface="+mn-cs"/>
              </a:rPr>
              <a:t> principal característica es que utilizan un mecanismo llamado atención para procesar secuencias de datos de longitud variable. En lugar de procesar las palabras de forma secuencial.</a:t>
            </a:r>
          </a:p>
          <a:p>
            <a:endParaRPr lang="es-ES" sz="1200" kern="1200" dirty="0">
              <a:solidFill>
                <a:schemeClr val="tx1"/>
              </a:solidFill>
              <a:latin typeface="+mn-lt"/>
              <a:ea typeface="+mn-ea"/>
              <a:cs typeface="+mn-cs"/>
            </a:endParaRPr>
          </a:p>
          <a:p>
            <a:r>
              <a:rPr lang="es-ES" sz="1200" kern="1200" dirty="0">
                <a:solidFill>
                  <a:schemeClr val="tx1"/>
                </a:solidFill>
                <a:latin typeface="+mn-lt"/>
                <a:ea typeface="+mn-ea"/>
                <a:cs typeface="+mn-cs"/>
              </a:rPr>
              <a:t>Además estos modelos pueden procesar todas las palabras en paralelo. Esta capacidad de procesamiento en  paralelo, junto con el mecanismo de atención, ha llevado a los Transformers a alcanzar niveles de precisión y eficiencia nunca antes vistos</a:t>
            </a:r>
          </a:p>
          <a:p>
            <a:r>
              <a:rPr lang="es-ES" sz="1200" kern="1200" dirty="0">
                <a:solidFill>
                  <a:schemeClr val="tx1"/>
                </a:solidFill>
                <a:latin typeface="+mn-lt"/>
                <a:ea typeface="+mn-ea"/>
                <a:cs typeface="+mn-cs"/>
              </a:rPr>
              <a:t> </a:t>
            </a:r>
          </a:p>
          <a:p>
            <a:r>
              <a:rPr lang="es-ES" sz="1200" kern="1200" dirty="0">
                <a:solidFill>
                  <a:schemeClr val="tx1"/>
                </a:solidFill>
                <a:latin typeface="+mn-lt"/>
                <a:ea typeface="+mn-ea"/>
                <a:cs typeface="+mn-cs"/>
              </a:rPr>
              <a:t>Estos modelos, pre-entrenados con millones de parámetros,  requieren solo un ajuste fino para adaptarse a una amplia gama de tareas dentro</a:t>
            </a:r>
            <a:r>
              <a:rPr lang="es-ES" sz="1200" kern="1200" baseline="0" dirty="0">
                <a:solidFill>
                  <a:schemeClr val="tx1"/>
                </a:solidFill>
                <a:latin typeface="+mn-lt"/>
                <a:ea typeface="+mn-ea"/>
                <a:cs typeface="+mn-cs"/>
              </a:rPr>
              <a:t> de la inteligencia artificial.</a:t>
            </a:r>
            <a:endParaRPr lang="es-ES" sz="1200" kern="1200" dirty="0">
              <a:solidFill>
                <a:schemeClr val="tx1"/>
              </a:solidFill>
              <a:latin typeface="+mn-lt"/>
              <a:ea typeface="+mn-ea"/>
              <a:cs typeface="+mn-cs"/>
            </a:endParaRPr>
          </a:p>
          <a:p>
            <a:endParaRPr lang="es-E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s-ES" sz="1200" kern="1200" dirty="0">
                <a:solidFill>
                  <a:schemeClr val="tx1"/>
                </a:solidFill>
                <a:latin typeface="+mn-lt"/>
                <a:ea typeface="+mn-ea"/>
                <a:cs typeface="+mn-cs"/>
              </a:rPr>
              <a:t>Para mejorar el rendimiento de estos modelos se estará utilizando una técnica llamada: aprendizaje conjunto.</a:t>
            </a:r>
            <a:r>
              <a:rPr lang="es-ES" sz="1200" kern="1200" baseline="0" dirty="0">
                <a:solidFill>
                  <a:schemeClr val="tx1"/>
                </a:solidFill>
                <a:latin typeface="+mn-lt"/>
                <a:ea typeface="+mn-ea"/>
                <a:cs typeface="+mn-cs"/>
              </a:rPr>
              <a:t> </a:t>
            </a:r>
            <a:r>
              <a:rPr lang="es-ES" sz="1200" kern="1200" dirty="0">
                <a:solidFill>
                  <a:schemeClr val="tx1"/>
                </a:solidFill>
                <a:latin typeface="+mn-lt"/>
                <a:ea typeface="+mn-ea"/>
                <a:cs typeface="+mn-cs"/>
              </a:rPr>
              <a:t>Esta es una poderosa estrategia en el aprendizaje automático q se basa en integrar múltiples modelos de referencia dentro de un mismo marco con el objetivo de crear un modelo "maestro" que supere en rendimiento a cada uno de los modelos individuales. </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s-E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s-ES" sz="1200" kern="1200" dirty="0">
                <a:solidFill>
                  <a:schemeClr val="tx1"/>
                </a:solidFill>
                <a:latin typeface="+mn-lt"/>
                <a:ea typeface="+mn-ea"/>
                <a:cs typeface="+mn-cs"/>
              </a:rPr>
              <a:t>Al combinar las fortalezas de varios modelos, se obtiene un sistema más robusto y preciso. Este enfoque se ha convertido en una tendencia fundamental en la investigación del aprendizaje automático.</a:t>
            </a:r>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11/09/2024</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0"/>
            <a:ext cx="4929190" cy="6858000"/>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357158" y="642918"/>
            <a:ext cx="4857784" cy="5262979"/>
          </a:xfrm>
          <a:prstGeom prst="rect">
            <a:avLst/>
          </a:prstGeom>
          <a:noFill/>
        </p:spPr>
        <p:txBody>
          <a:bodyPr wrap="square" rtlCol="0">
            <a:spAutoFit/>
          </a:bodyPr>
          <a:lstStyle/>
          <a:p>
            <a:r>
              <a:rPr lang="es-ES" sz="4800" dirty="0">
                <a:solidFill>
                  <a:schemeClr val="bg1"/>
                </a:solidFill>
                <a:latin typeface="Constantia" pitchFamily="18" charset="0"/>
              </a:rPr>
              <a:t>Aplicación de modelos </a:t>
            </a:r>
            <a:r>
              <a:rPr lang="es-ES" sz="4800" i="1" dirty="0">
                <a:solidFill>
                  <a:schemeClr val="bg1"/>
                </a:solidFill>
                <a:latin typeface="Constantia" pitchFamily="18" charset="0"/>
              </a:rPr>
              <a:t>Transformers</a:t>
            </a:r>
            <a:r>
              <a:rPr lang="es-ES" sz="4800" dirty="0">
                <a:solidFill>
                  <a:schemeClr val="bg1"/>
                </a:solidFill>
                <a:latin typeface="Constantia" pitchFamily="18" charset="0"/>
              </a:rPr>
              <a:t> al análisis de sentimientos basado en aspectos</a:t>
            </a:r>
          </a:p>
        </p:txBody>
      </p:sp>
      <p:pic>
        <p:nvPicPr>
          <p:cNvPr id="2050" name="Picture 2" descr="C:\Users\Miguelito\Desktop\descarga.jpeg"/>
          <p:cNvPicPr>
            <a:picLocks noChangeAspect="1" noChangeArrowheads="1"/>
          </p:cNvPicPr>
          <p:nvPr/>
        </p:nvPicPr>
        <p:blipFill>
          <a:blip r:embed="rId3" cstate="print"/>
          <a:srcRect/>
          <a:stretch>
            <a:fillRect/>
          </a:stretch>
        </p:blipFill>
        <p:spPr bwMode="auto">
          <a:xfrm>
            <a:off x="4929190" y="1238250"/>
            <a:ext cx="4214809" cy="2333626"/>
          </a:xfrm>
          <a:prstGeom prst="rect">
            <a:avLst/>
          </a:prstGeom>
          <a:noFill/>
        </p:spPr>
      </p:pic>
      <p:sp>
        <p:nvSpPr>
          <p:cNvPr id="8" name="7 CuadroTexto"/>
          <p:cNvSpPr txBox="1"/>
          <p:nvPr/>
        </p:nvSpPr>
        <p:spPr>
          <a:xfrm>
            <a:off x="5143504" y="4643446"/>
            <a:ext cx="3929058" cy="1107996"/>
          </a:xfrm>
          <a:prstGeom prst="rect">
            <a:avLst/>
          </a:prstGeom>
          <a:noFill/>
        </p:spPr>
        <p:txBody>
          <a:bodyPr wrap="square" rtlCol="0">
            <a:spAutoFit/>
          </a:bodyPr>
          <a:lstStyle/>
          <a:p>
            <a:r>
              <a:rPr lang="es-ES" sz="2400" b="1" dirty="0">
                <a:solidFill>
                  <a:schemeClr val="tx1">
                    <a:lumMod val="95000"/>
                    <a:lumOff val="5000"/>
                  </a:schemeClr>
                </a:solidFill>
              </a:rPr>
              <a:t>Autor:  </a:t>
            </a:r>
            <a:r>
              <a:rPr lang="es-ES" sz="2000" dirty="0"/>
              <a:t>Miguel Angel Rivero Tapia</a:t>
            </a:r>
          </a:p>
          <a:p>
            <a:endParaRPr lang="es-ES" dirty="0"/>
          </a:p>
          <a:p>
            <a:r>
              <a:rPr lang="es-ES" sz="2400" b="1" dirty="0">
                <a:solidFill>
                  <a:schemeClr val="tx1">
                    <a:lumMod val="95000"/>
                    <a:lumOff val="5000"/>
                  </a:schemeClr>
                </a:solidFill>
              </a:rPr>
              <a:t>Tutor:  </a:t>
            </a:r>
            <a:r>
              <a:rPr lang="es-ES" sz="2000" dirty="0"/>
              <a:t>Dr. C. Alfredo Simón Cuevas</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142852"/>
            <a:ext cx="9144000" cy="923330"/>
          </a:xfrm>
          <a:prstGeom prst="rect">
            <a:avLst/>
          </a:prstGeom>
          <a:noFill/>
        </p:spPr>
        <p:txBody>
          <a:bodyPr wrap="square" rtlCol="0">
            <a:spAutoFit/>
          </a:bodyPr>
          <a:lstStyle/>
          <a:p>
            <a:pPr algn="ctr"/>
            <a:r>
              <a:rPr lang="es-ES" sz="5400" b="1" dirty="0">
                <a:solidFill>
                  <a:schemeClr val="bg1"/>
                </a:solidFill>
                <a:latin typeface="Constantia" pitchFamily="18" charset="0"/>
              </a:rPr>
              <a:t>Situación  problemática</a:t>
            </a:r>
            <a:endParaRPr lang="es-ES" sz="4000" b="1" dirty="0">
              <a:solidFill>
                <a:schemeClr val="bg1"/>
              </a:solidFill>
              <a:latin typeface="Constantia" pitchFamily="18" charset="0"/>
            </a:endParaRP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CuadroTexto"/>
          <p:cNvSpPr txBox="1"/>
          <p:nvPr/>
        </p:nvSpPr>
        <p:spPr>
          <a:xfrm>
            <a:off x="428596" y="1643050"/>
            <a:ext cx="8715404" cy="3970318"/>
          </a:xfrm>
          <a:prstGeom prst="rect">
            <a:avLst/>
          </a:prstGeom>
          <a:noFill/>
        </p:spPr>
        <p:txBody>
          <a:bodyPr wrap="square" rtlCol="0">
            <a:spAutoFit/>
          </a:bodyPr>
          <a:lstStyle/>
          <a:p>
            <a:pPr>
              <a:buClr>
                <a:schemeClr val="tx2"/>
              </a:buClr>
              <a:buFont typeface="Wingdings" pitchFamily="2" charset="2"/>
              <a:buChar char="Ø"/>
            </a:pPr>
            <a:r>
              <a:rPr lang="es-ES" sz="2800" dirty="0">
                <a:latin typeface="Arial" pitchFamily="34" charset="0"/>
                <a:cs typeface="Arial" pitchFamily="34" charset="0"/>
              </a:rPr>
              <a:t> La subtarea de extracción de aspectos presenta menos desarrollo que la predicción de la polaridad.</a:t>
            </a:r>
          </a:p>
          <a:p>
            <a:pPr>
              <a:buClr>
                <a:schemeClr val="tx2"/>
              </a:buClr>
            </a:pPr>
            <a:r>
              <a:rPr lang="es-ES" sz="2800" dirty="0">
                <a:latin typeface="Arial" pitchFamily="34" charset="0"/>
                <a:cs typeface="Arial" pitchFamily="34" charset="0"/>
              </a:rPr>
              <a:t> </a:t>
            </a:r>
          </a:p>
          <a:p>
            <a:pPr>
              <a:buClr>
                <a:schemeClr val="tx2"/>
              </a:buClr>
              <a:buFont typeface="Wingdings" pitchFamily="2" charset="2"/>
              <a:buChar char="Ø"/>
            </a:pPr>
            <a:r>
              <a:rPr lang="es-ES" sz="2800" dirty="0">
                <a:latin typeface="Arial" pitchFamily="34" charset="0"/>
                <a:cs typeface="Arial" pitchFamily="34" charset="0"/>
              </a:rPr>
              <a:t> Para las opiniones en español se detectaron niveles aún más bajos de desarrollo.</a:t>
            </a:r>
          </a:p>
          <a:p>
            <a:pPr>
              <a:buClr>
                <a:schemeClr val="tx2"/>
              </a:buClr>
            </a:pPr>
            <a:endParaRPr lang="es-ES" sz="2800" dirty="0">
              <a:latin typeface="Arial" pitchFamily="34" charset="0"/>
              <a:cs typeface="Arial" pitchFamily="34" charset="0"/>
            </a:endParaRPr>
          </a:p>
          <a:p>
            <a:pPr>
              <a:buClr>
                <a:schemeClr val="tx2"/>
              </a:buClr>
              <a:buFont typeface="Wingdings" pitchFamily="2" charset="2"/>
              <a:buChar char="Ø"/>
            </a:pPr>
            <a:r>
              <a:rPr lang="es-ES" sz="2800" dirty="0">
                <a:latin typeface="Arial" pitchFamily="34" charset="0"/>
                <a:cs typeface="Arial" pitchFamily="34" charset="0"/>
              </a:rPr>
              <a:t> La aplicación del ensamble para la extracción de aspectos en español presenta una carencia notable de estudios.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142852"/>
            <a:ext cx="9144000" cy="923330"/>
          </a:xfrm>
          <a:prstGeom prst="rect">
            <a:avLst/>
          </a:prstGeom>
          <a:noFill/>
        </p:spPr>
        <p:txBody>
          <a:bodyPr wrap="square" rtlCol="0">
            <a:spAutoFit/>
          </a:bodyPr>
          <a:lstStyle/>
          <a:p>
            <a:pPr algn="ctr"/>
            <a:r>
              <a:rPr lang="es-ES" sz="5400" b="1" dirty="0">
                <a:solidFill>
                  <a:schemeClr val="bg1"/>
                </a:solidFill>
                <a:latin typeface="Constantia" pitchFamily="18" charset="0"/>
              </a:rPr>
              <a:t>Problema</a:t>
            </a:r>
            <a:endParaRPr lang="es-ES" sz="4000" b="1" dirty="0">
              <a:solidFill>
                <a:schemeClr val="bg1"/>
              </a:solidFill>
              <a:latin typeface="Constantia" pitchFamily="18" charset="0"/>
            </a:endParaRP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CuadroTexto"/>
          <p:cNvSpPr txBox="1"/>
          <p:nvPr/>
        </p:nvSpPr>
        <p:spPr>
          <a:xfrm>
            <a:off x="642910" y="2071678"/>
            <a:ext cx="8072494" cy="3354765"/>
          </a:xfrm>
          <a:prstGeom prst="rect">
            <a:avLst/>
          </a:prstGeom>
          <a:noFill/>
        </p:spPr>
        <p:txBody>
          <a:bodyPr wrap="square" rtlCol="0">
            <a:spAutoFit/>
          </a:bodyPr>
          <a:lstStyle/>
          <a:p>
            <a:r>
              <a:rPr lang="es-ES" sz="3600" dirty="0"/>
              <a:t>Se plantea como </a:t>
            </a:r>
            <a:r>
              <a:rPr lang="es-ES" sz="3600" b="1" dirty="0"/>
              <a:t>problema</a:t>
            </a:r>
            <a:r>
              <a:rPr lang="es-ES" sz="3600" dirty="0"/>
              <a:t> a resolver la existencia de una </a:t>
            </a:r>
            <a:r>
              <a:rPr lang="es-ES" sz="3600" dirty="0">
                <a:solidFill>
                  <a:srgbClr val="FF0000"/>
                </a:solidFill>
              </a:rPr>
              <a:t>baja precisión </a:t>
            </a:r>
            <a:r>
              <a:rPr lang="es-ES" sz="3600" dirty="0"/>
              <a:t>en la </a:t>
            </a:r>
            <a:r>
              <a:rPr lang="es-ES" sz="3600" dirty="0">
                <a:solidFill>
                  <a:srgbClr val="FF0000"/>
                </a:solidFill>
              </a:rPr>
              <a:t>extracción de aspectos </a:t>
            </a:r>
            <a:r>
              <a:rPr lang="es-ES" sz="3600" dirty="0"/>
              <a:t>para el análisis de sentimientos basado en aspectos en textos en </a:t>
            </a:r>
            <a:r>
              <a:rPr lang="es-ES" sz="3600" dirty="0">
                <a:solidFill>
                  <a:srgbClr val="FF0000"/>
                </a:solidFill>
              </a:rPr>
              <a:t>español</a:t>
            </a:r>
            <a:r>
              <a:rPr lang="es-ES" sz="3600" dirty="0"/>
              <a:t>.</a:t>
            </a:r>
          </a:p>
          <a:p>
            <a:endParaRPr lang="es-ES" sz="3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707886"/>
          </a:xfrm>
          <a:prstGeom prst="rect">
            <a:avLst/>
          </a:prstGeom>
          <a:noFill/>
        </p:spPr>
        <p:txBody>
          <a:bodyPr wrap="square" rtlCol="0">
            <a:spAutoFit/>
          </a:bodyPr>
          <a:lstStyle/>
          <a:p>
            <a:pPr algn="ctr"/>
            <a:r>
              <a:rPr lang="es-ES" sz="4000" b="1" dirty="0">
                <a:solidFill>
                  <a:schemeClr val="bg1"/>
                </a:solidFill>
                <a:latin typeface="Constantia" pitchFamily="18" charset="0"/>
              </a:rPr>
              <a:t>Objetivo general</a:t>
            </a: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p:cNvSpPr/>
          <p:nvPr/>
        </p:nvSpPr>
        <p:spPr>
          <a:xfrm>
            <a:off x="642910" y="1857364"/>
            <a:ext cx="7929618" cy="3970318"/>
          </a:xfrm>
          <a:prstGeom prst="rect">
            <a:avLst/>
          </a:prstGeom>
        </p:spPr>
        <p:txBody>
          <a:bodyPr wrap="square">
            <a:spAutoFit/>
          </a:bodyPr>
          <a:lstStyle/>
          <a:p>
            <a:r>
              <a:rPr lang="es-ES" sz="2800" b="1" dirty="0">
                <a:latin typeface="Arial" pitchFamily="34" charset="0"/>
                <a:cs typeface="Arial" pitchFamily="34" charset="0"/>
              </a:rPr>
              <a:t>Objetivo general:</a:t>
            </a:r>
            <a:r>
              <a:rPr lang="es-ES" sz="2800" dirty="0"/>
              <a:t>  </a:t>
            </a:r>
            <a:r>
              <a:rPr lang="es-ES" sz="3200" dirty="0">
                <a:latin typeface="Arial" pitchFamily="34" charset="0"/>
                <a:cs typeface="Arial" pitchFamily="34" charset="0"/>
              </a:rPr>
              <a:t>desarrollar un algoritmo de análisis de sentimientos basado en aspectos para el idioma español con el uso de técnicas de ensamble en modelos Transformers que mejore la precisión en la extracción de aspectos en comparación con los trabajos reportados en la literatura.</a:t>
            </a:r>
            <a:endParaRPr lang="es-ES" sz="2800" dirty="0">
              <a:latin typeface="Arial" pitchFamily="34" charset="0"/>
              <a:cs typeface="Arial" pitchFamily="34" charset="0"/>
            </a:endParaRPr>
          </a:p>
          <a:p>
            <a:endParaRPr lang="es-E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707886"/>
          </a:xfrm>
          <a:prstGeom prst="rect">
            <a:avLst/>
          </a:prstGeom>
          <a:noFill/>
        </p:spPr>
        <p:txBody>
          <a:bodyPr wrap="square" rtlCol="0">
            <a:spAutoFit/>
          </a:bodyPr>
          <a:lstStyle/>
          <a:p>
            <a:pPr algn="ctr"/>
            <a:r>
              <a:rPr lang="es-419" sz="4000" b="1" dirty="0" smtClean="0">
                <a:solidFill>
                  <a:schemeClr val="bg1"/>
                </a:solidFill>
                <a:latin typeface="Constantia" pitchFamily="18" charset="0"/>
              </a:rPr>
              <a:t>Flujo general</a:t>
            </a:r>
            <a:endParaRPr lang="es-ES" sz="4000" b="1" dirty="0">
              <a:solidFill>
                <a:schemeClr val="bg1"/>
              </a:solidFill>
              <a:latin typeface="Constantia" pitchFamily="18" charset="0"/>
            </a:endParaRP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7 Imagen"/>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467544" y="1772816"/>
            <a:ext cx="8208912" cy="3941366"/>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707886"/>
          </a:xfrm>
          <a:prstGeom prst="rect">
            <a:avLst/>
          </a:prstGeom>
          <a:noFill/>
        </p:spPr>
        <p:txBody>
          <a:bodyPr wrap="square" rtlCol="0">
            <a:spAutoFit/>
          </a:bodyPr>
          <a:lstStyle/>
          <a:p>
            <a:pPr algn="ctr"/>
            <a:r>
              <a:rPr lang="es-419" sz="4000" b="1" dirty="0" smtClean="0">
                <a:solidFill>
                  <a:schemeClr val="bg1"/>
                </a:solidFill>
                <a:latin typeface="Constantia" pitchFamily="18" charset="0"/>
              </a:rPr>
              <a:t>Preprocesamiento</a:t>
            </a:r>
            <a:endParaRPr lang="es-ES" sz="4000" b="1" dirty="0">
              <a:solidFill>
                <a:schemeClr val="bg1"/>
              </a:solidFill>
              <a:latin typeface="Constantia" pitchFamily="18" charset="0"/>
            </a:endParaRP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C:\Users\PC-2018\Pictures\Screenshots\Screenshot (41).png"/>
          <p:cNvPicPr>
            <a:picLocks noChangeAspect="1" noChangeArrowheads="1"/>
          </p:cNvPicPr>
          <p:nvPr/>
        </p:nvPicPr>
        <p:blipFill>
          <a:blip r:embed="rId3" cstate="print"/>
          <a:srcRect l="9408" t="16997" r="13665" b="16704"/>
          <a:stretch>
            <a:fillRect/>
          </a:stretch>
        </p:blipFill>
        <p:spPr bwMode="auto">
          <a:xfrm>
            <a:off x="213222" y="1556792"/>
            <a:ext cx="8679258" cy="489654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707886"/>
          </a:xfrm>
          <a:prstGeom prst="rect">
            <a:avLst/>
          </a:prstGeom>
          <a:noFill/>
        </p:spPr>
        <p:txBody>
          <a:bodyPr wrap="square" rtlCol="0">
            <a:spAutoFit/>
          </a:bodyPr>
          <a:lstStyle/>
          <a:p>
            <a:pPr algn="ctr"/>
            <a:r>
              <a:rPr lang="es-419" sz="4000" b="1" dirty="0" smtClean="0">
                <a:solidFill>
                  <a:schemeClr val="bg1"/>
                </a:solidFill>
                <a:latin typeface="Constantia" pitchFamily="18" charset="0"/>
              </a:rPr>
              <a:t>Preprocesamiento</a:t>
            </a:r>
            <a:endParaRPr lang="es-ES" sz="4000" b="1" dirty="0">
              <a:solidFill>
                <a:schemeClr val="bg1"/>
              </a:solidFill>
              <a:latin typeface="Constantia" pitchFamily="18" charset="0"/>
            </a:endParaRP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10 Imagen"/>
          <p:cNvPicPr/>
          <p:nvPr/>
        </p:nvPicPr>
        <p:blipFill rotWithShape="1">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l="12959" t="14500" r="10238" b="72918"/>
          <a:stretch/>
        </p:blipFill>
        <p:spPr bwMode="auto">
          <a:xfrm>
            <a:off x="144016" y="4005064"/>
            <a:ext cx="8820472" cy="2448272"/>
          </a:xfrm>
          <a:prstGeom prst="rect">
            <a:avLst/>
          </a:prstGeom>
          <a:noFill/>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
        <p:nvSpPr>
          <p:cNvPr id="13" name="12 CuadroTexto"/>
          <p:cNvSpPr txBox="1"/>
          <p:nvPr/>
        </p:nvSpPr>
        <p:spPr>
          <a:xfrm>
            <a:off x="428596" y="1643050"/>
            <a:ext cx="8247860" cy="2246769"/>
          </a:xfrm>
          <a:prstGeom prst="rect">
            <a:avLst/>
          </a:prstGeom>
          <a:noFill/>
        </p:spPr>
        <p:txBody>
          <a:bodyPr wrap="square" rtlCol="0">
            <a:spAutoFit/>
          </a:bodyPr>
          <a:lstStyle/>
          <a:p>
            <a:pPr>
              <a:buClr>
                <a:schemeClr val="tx2"/>
              </a:buClr>
              <a:buFont typeface="Wingdings" pitchFamily="2" charset="2"/>
              <a:buChar char="Ø"/>
            </a:pPr>
            <a:r>
              <a:rPr lang="es-ES" sz="2800" dirty="0">
                <a:latin typeface="Arial" pitchFamily="34" charset="0"/>
                <a:cs typeface="Arial" pitchFamily="34" charset="0"/>
              </a:rPr>
              <a:t> </a:t>
            </a:r>
            <a:r>
              <a:rPr lang="es-ES" sz="2800" dirty="0" smtClean="0">
                <a:latin typeface="Arial" pitchFamily="34" charset="0"/>
                <a:cs typeface="Arial" pitchFamily="34" charset="0"/>
              </a:rPr>
              <a:t>Eliminación de caracteres especiales</a:t>
            </a:r>
            <a:r>
              <a:rPr lang="es-ES" sz="2800" dirty="0" smtClean="0">
                <a:latin typeface="Arial" pitchFamily="34" charset="0"/>
                <a:cs typeface="Arial" pitchFamily="34" charset="0"/>
              </a:rPr>
              <a:t>.</a:t>
            </a:r>
            <a:endParaRPr lang="es-ES" sz="2800" dirty="0">
              <a:latin typeface="Arial" pitchFamily="34" charset="0"/>
              <a:cs typeface="Arial" pitchFamily="34" charset="0"/>
            </a:endParaRPr>
          </a:p>
          <a:p>
            <a:pPr>
              <a:buClr>
                <a:schemeClr val="tx2"/>
              </a:buClr>
            </a:pPr>
            <a:r>
              <a:rPr lang="es-ES" sz="2800" dirty="0">
                <a:latin typeface="Arial" pitchFamily="34" charset="0"/>
                <a:cs typeface="Arial" pitchFamily="34" charset="0"/>
              </a:rPr>
              <a:t> </a:t>
            </a:r>
          </a:p>
          <a:p>
            <a:pPr>
              <a:buClr>
                <a:schemeClr val="tx2"/>
              </a:buClr>
              <a:buFont typeface="Wingdings" pitchFamily="2" charset="2"/>
              <a:buChar char="Ø"/>
            </a:pPr>
            <a:r>
              <a:rPr lang="es-ES" sz="2800" dirty="0">
                <a:latin typeface="Arial" pitchFamily="34" charset="0"/>
                <a:cs typeface="Arial" pitchFamily="34" charset="0"/>
              </a:rPr>
              <a:t> </a:t>
            </a:r>
            <a:r>
              <a:rPr lang="es-ES" sz="2800" dirty="0" smtClean="0">
                <a:latin typeface="Arial" pitchFamily="34" charset="0"/>
                <a:cs typeface="Arial" pitchFamily="34" charset="0"/>
              </a:rPr>
              <a:t>Convertir texto a formato requerido por los modelos.</a:t>
            </a:r>
            <a:endParaRPr lang="es-ES" sz="2800" dirty="0">
              <a:latin typeface="Arial" pitchFamily="34" charset="0"/>
              <a:cs typeface="Arial" pitchFamily="34" charset="0"/>
            </a:endParaRPr>
          </a:p>
          <a:p>
            <a:pPr>
              <a:buClr>
                <a:schemeClr val="tx2"/>
              </a:buClr>
            </a:pPr>
            <a:endParaRPr lang="es-E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707886"/>
          </a:xfrm>
          <a:prstGeom prst="rect">
            <a:avLst/>
          </a:prstGeom>
          <a:noFill/>
        </p:spPr>
        <p:txBody>
          <a:bodyPr wrap="square" rtlCol="0">
            <a:spAutoFit/>
          </a:bodyPr>
          <a:lstStyle/>
          <a:p>
            <a:pPr algn="ctr"/>
            <a:r>
              <a:rPr lang="es-419" sz="4000" b="1" dirty="0" smtClean="0">
                <a:solidFill>
                  <a:schemeClr val="bg1"/>
                </a:solidFill>
                <a:latin typeface="Constantia" pitchFamily="18" charset="0"/>
              </a:rPr>
              <a:t>Diagrama de caso de uso</a:t>
            </a:r>
            <a:endParaRPr lang="es-ES" sz="4000" b="1" dirty="0">
              <a:solidFill>
                <a:schemeClr val="bg1"/>
              </a:solidFill>
              <a:latin typeface="Constantia" pitchFamily="18" charset="0"/>
            </a:endParaRP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1 Imagen" descr="Caso de uso del sistema.jpg"/>
          <p:cNvPicPr/>
          <p:nvPr/>
        </p:nvPicPr>
        <p:blipFill>
          <a:blip r:embed="rId3" cstate="print"/>
          <a:stretch>
            <a:fillRect/>
          </a:stretch>
        </p:blipFill>
        <p:spPr>
          <a:xfrm>
            <a:off x="1043608" y="1644031"/>
            <a:ext cx="7056784" cy="444926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707886"/>
          </a:xfrm>
          <a:prstGeom prst="rect">
            <a:avLst/>
          </a:prstGeom>
          <a:noFill/>
        </p:spPr>
        <p:txBody>
          <a:bodyPr wrap="square" rtlCol="0">
            <a:spAutoFit/>
          </a:bodyPr>
          <a:lstStyle/>
          <a:p>
            <a:pPr algn="ctr"/>
            <a:r>
              <a:rPr lang="es-419" sz="4000" b="1" dirty="0" smtClean="0">
                <a:solidFill>
                  <a:schemeClr val="bg1"/>
                </a:solidFill>
                <a:latin typeface="Constantia" pitchFamily="18" charset="0"/>
              </a:rPr>
              <a:t>Modelos Transformers</a:t>
            </a:r>
            <a:endParaRPr lang="es-ES" sz="4000" b="1" dirty="0">
              <a:solidFill>
                <a:schemeClr val="bg1"/>
              </a:solidFill>
              <a:latin typeface="Constantia" pitchFamily="18" charset="0"/>
            </a:endParaRP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050" name="Picture 2" descr="C:\Users\PC-2018\Pictures\Screenshots\Screenshot (42).png"/>
          <p:cNvPicPr>
            <a:picLocks noChangeAspect="1" noChangeArrowheads="1"/>
          </p:cNvPicPr>
          <p:nvPr/>
        </p:nvPicPr>
        <p:blipFill>
          <a:blip r:embed="rId3" cstate="print"/>
          <a:srcRect l="8868" t="13407" r="9223" b="10797"/>
          <a:stretch>
            <a:fillRect/>
          </a:stretch>
        </p:blipFill>
        <p:spPr bwMode="auto">
          <a:xfrm>
            <a:off x="323528" y="1556792"/>
            <a:ext cx="8568952" cy="475252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707886"/>
          </a:xfrm>
          <a:prstGeom prst="rect">
            <a:avLst/>
          </a:prstGeom>
          <a:noFill/>
        </p:spPr>
        <p:txBody>
          <a:bodyPr wrap="square" rtlCol="0">
            <a:spAutoFit/>
          </a:bodyPr>
          <a:lstStyle/>
          <a:p>
            <a:pPr algn="ctr"/>
            <a:r>
              <a:rPr lang="es-419" sz="4000" b="1" dirty="0" smtClean="0">
                <a:solidFill>
                  <a:schemeClr val="bg1"/>
                </a:solidFill>
                <a:latin typeface="Constantia" pitchFamily="18" charset="0"/>
              </a:rPr>
              <a:t>Hiperparametros</a:t>
            </a:r>
            <a:endParaRPr lang="es-ES" sz="4000" b="1" dirty="0">
              <a:solidFill>
                <a:schemeClr val="bg1"/>
              </a:solidFill>
              <a:latin typeface="Constantia" pitchFamily="18" charset="0"/>
            </a:endParaRP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6" name="5 Tabla"/>
          <p:cNvGraphicFramePr>
            <a:graphicFrameLocks noGrp="1"/>
          </p:cNvGraphicFramePr>
          <p:nvPr/>
        </p:nvGraphicFramePr>
        <p:xfrm>
          <a:off x="1907704" y="1916834"/>
          <a:ext cx="5472608" cy="3600397"/>
        </p:xfrm>
        <a:graphic>
          <a:graphicData uri="http://schemas.openxmlformats.org/drawingml/2006/table">
            <a:tbl>
              <a:tblPr/>
              <a:tblGrid>
                <a:gridCol w="3627701"/>
                <a:gridCol w="1844907"/>
              </a:tblGrid>
              <a:tr h="656492">
                <a:tc>
                  <a:txBody>
                    <a:bodyPr/>
                    <a:lstStyle/>
                    <a:p>
                      <a:pPr algn="just">
                        <a:lnSpc>
                          <a:spcPct val="150000"/>
                        </a:lnSpc>
                        <a:spcAft>
                          <a:spcPts val="0"/>
                        </a:spcAft>
                      </a:pPr>
                      <a:r>
                        <a:rPr lang="es-ES" sz="1200" b="1" dirty="0">
                          <a:latin typeface="Arial"/>
                          <a:ea typeface="Times New Roman"/>
                          <a:cs typeface="Times New Roman"/>
                        </a:rPr>
                        <a:t>Hiperparámetros </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b="1">
                          <a:latin typeface="Arial"/>
                          <a:ea typeface="Times New Roman"/>
                          <a:cs typeface="Times New Roman"/>
                        </a:rPr>
                        <a:t>Valor</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9565">
                <a:tc>
                  <a:txBody>
                    <a:bodyPr/>
                    <a:lstStyle/>
                    <a:p>
                      <a:pPr algn="just">
                        <a:lnSpc>
                          <a:spcPct val="150000"/>
                        </a:lnSpc>
                        <a:spcAft>
                          <a:spcPts val="0"/>
                        </a:spcAft>
                      </a:pPr>
                      <a:r>
                        <a:rPr lang="es-ES" sz="1200">
                          <a:latin typeface="Arial"/>
                          <a:ea typeface="Times New Roman"/>
                          <a:cs typeface="Times New Roman"/>
                        </a:rPr>
                        <a:t>Semilla (</a:t>
                      </a:r>
                      <a:r>
                        <a:rPr lang="es-ES" sz="1200" i="1">
                          <a:latin typeface="Arial"/>
                          <a:ea typeface="Times New Roman"/>
                          <a:cs typeface="Times New Roman"/>
                        </a:rPr>
                        <a:t>seed</a:t>
                      </a:r>
                      <a:r>
                        <a:rPr lang="es-ES" sz="1200">
                          <a:latin typeface="Arial"/>
                          <a:ea typeface="Times New Roman"/>
                          <a:cs typeface="Times New Roman"/>
                        </a:rPr>
                        <a:t>) </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50</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085">
                <a:tc>
                  <a:txBody>
                    <a:bodyPr/>
                    <a:lstStyle/>
                    <a:p>
                      <a:pPr algn="just">
                        <a:lnSpc>
                          <a:spcPct val="150000"/>
                        </a:lnSpc>
                        <a:spcAft>
                          <a:spcPts val="0"/>
                        </a:spcAft>
                      </a:pPr>
                      <a:r>
                        <a:rPr lang="es-ES" sz="1200" dirty="0">
                          <a:latin typeface="Arial"/>
                          <a:ea typeface="Times New Roman"/>
                          <a:cs typeface="Times New Roman"/>
                        </a:rPr>
                        <a:t>Tasa de aprendizaje </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dirty="0">
                          <a:latin typeface="Arial"/>
                          <a:ea typeface="Times New Roman"/>
                          <a:cs typeface="Times New Roman"/>
                        </a:rPr>
                        <a:t>1e-5</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085">
                <a:tc>
                  <a:txBody>
                    <a:bodyPr/>
                    <a:lstStyle/>
                    <a:p>
                      <a:pPr algn="just">
                        <a:lnSpc>
                          <a:spcPct val="150000"/>
                        </a:lnSpc>
                        <a:spcAft>
                          <a:spcPts val="0"/>
                        </a:spcAft>
                      </a:pPr>
                      <a:r>
                        <a:rPr lang="es-ES" sz="1200" dirty="0">
                          <a:latin typeface="Arial"/>
                          <a:ea typeface="Times New Roman"/>
                          <a:cs typeface="Times New Roman"/>
                        </a:rPr>
                        <a:t>Cantidad de épocas (</a:t>
                      </a:r>
                      <a:r>
                        <a:rPr lang="es-ES" sz="1200" i="1" dirty="0" err="1">
                          <a:latin typeface="Arial"/>
                          <a:ea typeface="Times New Roman"/>
                          <a:cs typeface="Times New Roman"/>
                        </a:rPr>
                        <a:t>epochs</a:t>
                      </a:r>
                      <a:r>
                        <a:rPr lang="es-ES" sz="1200" dirty="0">
                          <a:latin typeface="Arial"/>
                          <a:ea typeface="Times New Roman"/>
                          <a:cs typeface="Times New Roman"/>
                        </a:rPr>
                        <a:t>) </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dirty="0">
                          <a:latin typeface="Arial"/>
                          <a:ea typeface="Times New Roman"/>
                          <a:cs typeface="Times New Roman"/>
                        </a:rPr>
                        <a:t>5</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085">
                <a:tc>
                  <a:txBody>
                    <a:bodyPr/>
                    <a:lstStyle/>
                    <a:p>
                      <a:pPr algn="just">
                        <a:lnSpc>
                          <a:spcPct val="150000"/>
                        </a:lnSpc>
                        <a:spcAft>
                          <a:spcPts val="0"/>
                        </a:spcAft>
                      </a:pPr>
                      <a:r>
                        <a:rPr lang="es-ES" sz="1200" dirty="0">
                          <a:latin typeface="Arial"/>
                          <a:ea typeface="Times New Roman"/>
                          <a:cs typeface="Times New Roman"/>
                        </a:rPr>
                        <a:t>Tamaño de lote </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8</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085">
                <a:tc>
                  <a:txBody>
                    <a:bodyPr/>
                    <a:lstStyle/>
                    <a:p>
                      <a:pPr algn="just">
                        <a:lnSpc>
                          <a:spcPct val="150000"/>
                        </a:lnSpc>
                        <a:spcAft>
                          <a:spcPts val="0"/>
                        </a:spcAft>
                      </a:pPr>
                      <a:r>
                        <a:rPr lang="es-ES" sz="1200">
                          <a:latin typeface="Arial"/>
                          <a:ea typeface="Times New Roman"/>
                          <a:cs typeface="Times New Roman"/>
                        </a:rPr>
                        <a:t>Tamaño máximo de la secuencia de palabras</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dirty="0">
                          <a:latin typeface="Arial"/>
                          <a:ea typeface="Times New Roman"/>
                          <a:cs typeface="Times New Roman"/>
                        </a:rPr>
                        <a:t>512</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707886"/>
          </a:xfrm>
          <a:prstGeom prst="rect">
            <a:avLst/>
          </a:prstGeom>
          <a:noFill/>
        </p:spPr>
        <p:txBody>
          <a:bodyPr wrap="square" rtlCol="0">
            <a:spAutoFit/>
          </a:bodyPr>
          <a:lstStyle/>
          <a:p>
            <a:pPr algn="ctr"/>
            <a:r>
              <a:rPr lang="es-419" sz="4000" b="1" dirty="0" smtClean="0">
                <a:solidFill>
                  <a:schemeClr val="bg1"/>
                </a:solidFill>
                <a:latin typeface="Constantia" pitchFamily="18" charset="0"/>
              </a:rPr>
              <a:t>Ensamble votación máxima</a:t>
            </a:r>
            <a:endParaRPr lang="es-ES" sz="4000" b="1" dirty="0">
              <a:solidFill>
                <a:schemeClr val="bg1"/>
              </a:solidFill>
              <a:latin typeface="Constantia" pitchFamily="18" charset="0"/>
            </a:endParaRP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193" name="Picture 1" descr="Screenshot (39)"/>
          <p:cNvPicPr>
            <a:picLocks noChangeAspect="1" noChangeArrowheads="1"/>
          </p:cNvPicPr>
          <p:nvPr/>
        </p:nvPicPr>
        <p:blipFill>
          <a:blip r:embed="rId3" cstate="print"/>
          <a:srcRect l="26846" t="19615" r="19485" b="23311"/>
          <a:stretch>
            <a:fillRect/>
          </a:stretch>
        </p:blipFill>
        <p:spPr bwMode="auto">
          <a:xfrm>
            <a:off x="1403648" y="1628800"/>
            <a:ext cx="6480720"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24"/>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142852"/>
            <a:ext cx="9144000" cy="1015663"/>
          </a:xfrm>
          <a:prstGeom prst="rect">
            <a:avLst/>
          </a:prstGeom>
          <a:noFill/>
        </p:spPr>
        <p:txBody>
          <a:bodyPr wrap="square" rtlCol="0">
            <a:spAutoFit/>
          </a:bodyPr>
          <a:lstStyle/>
          <a:p>
            <a:pPr algn="ctr"/>
            <a:r>
              <a:rPr lang="es-ES" sz="6000" b="1" dirty="0">
                <a:solidFill>
                  <a:schemeClr val="bg1"/>
                </a:solidFill>
                <a:latin typeface="Constantia" pitchFamily="18" charset="0"/>
              </a:rPr>
              <a:t>Proliferación de datos</a:t>
            </a:r>
          </a:p>
        </p:txBody>
      </p:sp>
      <p:pic>
        <p:nvPicPr>
          <p:cNvPr id="6" name="Picture 2" descr="C:\Users\Miguelito\Downloads\01-dia-internet-mexico-2018-usuarios-crecimiento_1.png_20896917.png"/>
          <p:cNvPicPr>
            <a:picLocks noChangeAspect="1" noChangeArrowheads="1"/>
          </p:cNvPicPr>
          <p:nvPr/>
        </p:nvPicPr>
        <p:blipFill>
          <a:blip r:embed="rId3" cstate="print"/>
          <a:srcRect t="8824"/>
          <a:stretch>
            <a:fillRect/>
          </a:stretch>
        </p:blipFill>
        <p:spPr bwMode="auto">
          <a:xfrm>
            <a:off x="428596" y="1571612"/>
            <a:ext cx="4032278" cy="2571768"/>
          </a:xfrm>
          <a:prstGeom prst="rect">
            <a:avLst/>
          </a:prstGeom>
          <a:noFill/>
        </p:spPr>
      </p:pic>
      <p:pic>
        <p:nvPicPr>
          <p:cNvPr id="2051" name="Picture 3" descr="C:\Users\Miguelito\Downloads\21-1-1-2.png"/>
          <p:cNvPicPr>
            <a:picLocks noChangeAspect="1" noChangeArrowheads="1"/>
          </p:cNvPicPr>
          <p:nvPr/>
        </p:nvPicPr>
        <p:blipFill>
          <a:blip r:embed="rId4" cstate="print"/>
          <a:srcRect/>
          <a:stretch>
            <a:fillRect/>
          </a:stretch>
        </p:blipFill>
        <p:spPr bwMode="auto">
          <a:xfrm>
            <a:off x="4786314" y="1643050"/>
            <a:ext cx="4000528" cy="2571768"/>
          </a:xfrm>
          <a:prstGeom prst="rect">
            <a:avLst/>
          </a:prstGeom>
          <a:noFill/>
        </p:spPr>
      </p:pic>
      <p:pic>
        <p:nvPicPr>
          <p:cNvPr id="2052" name="Picture 4" descr="C:\Users\Miguelito\Downloads\R1.jpg"/>
          <p:cNvPicPr>
            <a:picLocks noChangeAspect="1" noChangeArrowheads="1"/>
          </p:cNvPicPr>
          <p:nvPr/>
        </p:nvPicPr>
        <p:blipFill>
          <a:blip r:embed="rId5" cstate="print"/>
          <a:srcRect/>
          <a:stretch>
            <a:fillRect/>
          </a:stretch>
        </p:blipFill>
        <p:spPr bwMode="auto">
          <a:xfrm>
            <a:off x="2071670" y="4429132"/>
            <a:ext cx="4857785" cy="242886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707886"/>
          </a:xfrm>
          <a:prstGeom prst="rect">
            <a:avLst/>
          </a:prstGeom>
          <a:noFill/>
        </p:spPr>
        <p:txBody>
          <a:bodyPr wrap="square" rtlCol="0">
            <a:spAutoFit/>
          </a:bodyPr>
          <a:lstStyle/>
          <a:p>
            <a:pPr algn="ctr"/>
            <a:r>
              <a:rPr lang="es-419" sz="4000" b="1" dirty="0" smtClean="0">
                <a:solidFill>
                  <a:schemeClr val="bg1"/>
                </a:solidFill>
                <a:latin typeface="Constantia" pitchFamily="18" charset="0"/>
              </a:rPr>
              <a:t>Resultados de las pruebas</a:t>
            </a:r>
            <a:endParaRPr lang="es-ES" sz="4000" b="1" dirty="0">
              <a:solidFill>
                <a:schemeClr val="bg1"/>
              </a:solidFill>
              <a:latin typeface="Constantia" pitchFamily="18" charset="0"/>
            </a:endParaRP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6" name="5 Tabla"/>
          <p:cNvGraphicFramePr>
            <a:graphicFrameLocks noGrp="1"/>
          </p:cNvGraphicFramePr>
          <p:nvPr/>
        </p:nvGraphicFramePr>
        <p:xfrm>
          <a:off x="1187624" y="1575048"/>
          <a:ext cx="6768752" cy="4662264"/>
        </p:xfrm>
        <a:graphic>
          <a:graphicData uri="http://schemas.openxmlformats.org/drawingml/2006/table">
            <a:tbl>
              <a:tblPr/>
              <a:tblGrid>
                <a:gridCol w="3046178"/>
                <a:gridCol w="1241388"/>
                <a:gridCol w="1240593"/>
                <a:gridCol w="1240593"/>
              </a:tblGrid>
              <a:tr h="357490">
                <a:tc>
                  <a:txBody>
                    <a:bodyPr/>
                    <a:lstStyle/>
                    <a:p>
                      <a:pPr algn="just">
                        <a:lnSpc>
                          <a:spcPct val="150000"/>
                        </a:lnSpc>
                        <a:spcAft>
                          <a:spcPts val="0"/>
                        </a:spcAft>
                      </a:pPr>
                      <a:r>
                        <a:rPr lang="es-ES" sz="1200" b="1" dirty="0">
                          <a:latin typeface="Arial"/>
                          <a:ea typeface="Times New Roman"/>
                          <a:cs typeface="Times New Roman"/>
                        </a:rPr>
                        <a:t>Modelos</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b="1">
                          <a:latin typeface="Arial"/>
                          <a:ea typeface="Times New Roman"/>
                          <a:cs typeface="Times New Roman"/>
                        </a:rPr>
                        <a:t>Precisión</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b="1">
                          <a:latin typeface="Arial"/>
                          <a:ea typeface="Times New Roman"/>
                          <a:cs typeface="Times New Roman"/>
                        </a:rPr>
                        <a:t>F1</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b="1">
                          <a:latin typeface="Arial"/>
                          <a:ea typeface="Times New Roman"/>
                          <a:cs typeface="Times New Roman"/>
                        </a:rPr>
                        <a:t>Recall</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7490">
                <a:tc>
                  <a:txBody>
                    <a:bodyPr/>
                    <a:lstStyle/>
                    <a:p>
                      <a:pPr algn="just">
                        <a:lnSpc>
                          <a:spcPct val="150000"/>
                        </a:lnSpc>
                        <a:spcAft>
                          <a:spcPts val="0"/>
                        </a:spcAft>
                      </a:pPr>
                      <a:r>
                        <a:rPr lang="es-ES" sz="1200" dirty="0">
                          <a:latin typeface="Arial"/>
                          <a:ea typeface="Times New Roman"/>
                          <a:cs typeface="Times New Roman"/>
                        </a:rPr>
                        <a:t>BETO</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dirty="0">
                          <a:latin typeface="Arial"/>
                          <a:ea typeface="Times New Roman"/>
                          <a:cs typeface="Times New Roman"/>
                        </a:rPr>
                        <a:t>85%</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85%</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85%</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7490">
                <a:tc>
                  <a:txBody>
                    <a:bodyPr/>
                    <a:lstStyle/>
                    <a:p>
                      <a:pPr algn="just">
                        <a:lnSpc>
                          <a:spcPct val="150000"/>
                        </a:lnSpc>
                        <a:spcAft>
                          <a:spcPts val="0"/>
                        </a:spcAft>
                      </a:pPr>
                      <a:r>
                        <a:rPr lang="es-ES" sz="1200" dirty="0">
                          <a:latin typeface="Arial"/>
                          <a:ea typeface="Times New Roman"/>
                          <a:cs typeface="Times New Roman"/>
                        </a:rPr>
                        <a:t>BERT</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dirty="0">
                          <a:latin typeface="Arial"/>
                          <a:ea typeface="Times New Roman"/>
                          <a:cs typeface="Times New Roman"/>
                        </a:rPr>
                        <a:t>85%</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84%</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83%</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7490">
                <a:tc>
                  <a:txBody>
                    <a:bodyPr/>
                    <a:lstStyle/>
                    <a:p>
                      <a:pPr algn="just">
                        <a:lnSpc>
                          <a:spcPct val="150000"/>
                        </a:lnSpc>
                        <a:spcAft>
                          <a:spcPts val="0"/>
                        </a:spcAft>
                      </a:pPr>
                      <a:r>
                        <a:rPr lang="es-ES" sz="1200" dirty="0">
                          <a:latin typeface="Arial"/>
                          <a:ea typeface="Times New Roman"/>
                          <a:cs typeface="Times New Roman"/>
                        </a:rPr>
                        <a:t>ALBERT-base</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dirty="0">
                          <a:latin typeface="Arial"/>
                          <a:ea typeface="Times New Roman"/>
                          <a:cs typeface="Times New Roman"/>
                        </a:rPr>
                        <a:t>83%</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84%</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86%</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7490">
                <a:tc>
                  <a:txBody>
                    <a:bodyPr/>
                    <a:lstStyle/>
                    <a:p>
                      <a:pPr algn="just">
                        <a:lnSpc>
                          <a:spcPct val="150000"/>
                        </a:lnSpc>
                        <a:spcAft>
                          <a:spcPts val="0"/>
                        </a:spcAft>
                      </a:pPr>
                      <a:r>
                        <a:rPr lang="es-ES" sz="1200" dirty="0">
                          <a:latin typeface="Arial"/>
                          <a:ea typeface="Times New Roman"/>
                          <a:cs typeface="Times New Roman"/>
                        </a:rPr>
                        <a:t>ALBERT-</a:t>
                      </a:r>
                      <a:r>
                        <a:rPr lang="es-ES" sz="1200" dirty="0" err="1">
                          <a:latin typeface="Arial"/>
                          <a:ea typeface="Times New Roman"/>
                          <a:cs typeface="Times New Roman"/>
                        </a:rPr>
                        <a:t>large</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85%</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86%</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87%</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2385">
                <a:tc>
                  <a:txBody>
                    <a:bodyPr/>
                    <a:lstStyle/>
                    <a:p>
                      <a:pPr algn="just">
                        <a:lnSpc>
                          <a:spcPct val="150000"/>
                        </a:lnSpc>
                        <a:spcAft>
                          <a:spcPts val="0"/>
                        </a:spcAft>
                      </a:pPr>
                      <a:r>
                        <a:rPr lang="es-ES" sz="1200" dirty="0">
                          <a:latin typeface="Arial"/>
                          <a:ea typeface="Times New Roman"/>
                          <a:cs typeface="Times New Roman"/>
                        </a:rPr>
                        <a:t>ALBERT-</a:t>
                      </a:r>
                      <a:r>
                        <a:rPr lang="es-ES" sz="1200" dirty="0" err="1">
                          <a:latin typeface="Arial"/>
                          <a:ea typeface="Times New Roman"/>
                          <a:cs typeface="Times New Roman"/>
                        </a:rPr>
                        <a:t>xx</a:t>
                      </a:r>
                      <a:r>
                        <a:rPr lang="es-ES" sz="1200" dirty="0">
                          <a:latin typeface="Arial"/>
                          <a:ea typeface="Times New Roman"/>
                          <a:cs typeface="Times New Roman"/>
                        </a:rPr>
                        <a:t>-</a:t>
                      </a:r>
                      <a:r>
                        <a:rPr lang="es-ES" sz="1200" dirty="0" err="1">
                          <a:latin typeface="Arial"/>
                          <a:ea typeface="Times New Roman"/>
                          <a:cs typeface="Times New Roman"/>
                        </a:rPr>
                        <a:t>large</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dirty="0">
                          <a:latin typeface="Arial"/>
                          <a:ea typeface="Times New Roman"/>
                          <a:cs typeface="Times New Roman"/>
                        </a:rPr>
                        <a:t>83%</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dirty="0">
                          <a:latin typeface="Arial"/>
                          <a:ea typeface="Times New Roman"/>
                          <a:cs typeface="Times New Roman"/>
                        </a:rPr>
                        <a:t>86%</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50" b="1" dirty="0">
                          <a:latin typeface="Arial"/>
                          <a:ea typeface="Times New Roman"/>
                          <a:cs typeface="Times New Roman"/>
                        </a:rPr>
                        <a:t>90%</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r>
              <a:tr h="357490">
                <a:tc>
                  <a:txBody>
                    <a:bodyPr/>
                    <a:lstStyle/>
                    <a:p>
                      <a:pPr algn="just">
                        <a:lnSpc>
                          <a:spcPct val="150000"/>
                        </a:lnSpc>
                        <a:spcAft>
                          <a:spcPts val="0"/>
                        </a:spcAft>
                      </a:pPr>
                      <a:r>
                        <a:rPr lang="es-ES" sz="1200" dirty="0">
                          <a:latin typeface="Arial"/>
                          <a:ea typeface="Times New Roman"/>
                          <a:cs typeface="Times New Roman"/>
                        </a:rPr>
                        <a:t>BERTIN-base</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78%</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80%</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dirty="0">
                          <a:latin typeface="Arial"/>
                          <a:ea typeface="Times New Roman"/>
                          <a:cs typeface="Times New Roman"/>
                        </a:rPr>
                        <a:t>83%</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7490">
                <a:tc>
                  <a:txBody>
                    <a:bodyPr/>
                    <a:lstStyle/>
                    <a:p>
                      <a:pPr algn="just">
                        <a:lnSpc>
                          <a:spcPct val="150000"/>
                        </a:lnSpc>
                        <a:spcAft>
                          <a:spcPts val="0"/>
                        </a:spcAft>
                      </a:pPr>
                      <a:r>
                        <a:rPr lang="es-ES" sz="1200" dirty="0">
                          <a:latin typeface="Arial"/>
                          <a:ea typeface="Times New Roman"/>
                          <a:cs typeface="Times New Roman"/>
                        </a:rPr>
                        <a:t>BERTIN-</a:t>
                      </a:r>
                      <a:r>
                        <a:rPr lang="es-ES" sz="1200" dirty="0" err="1">
                          <a:latin typeface="Arial"/>
                          <a:ea typeface="Times New Roman"/>
                          <a:cs typeface="Times New Roman"/>
                        </a:rPr>
                        <a:t>large</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83%</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82%</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82%</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490">
                <a:tc>
                  <a:txBody>
                    <a:bodyPr/>
                    <a:lstStyle/>
                    <a:p>
                      <a:pPr algn="just">
                        <a:lnSpc>
                          <a:spcPct val="150000"/>
                        </a:lnSpc>
                        <a:spcAft>
                          <a:spcPts val="0"/>
                        </a:spcAft>
                      </a:pPr>
                      <a:r>
                        <a:rPr lang="es-ES" sz="1200">
                          <a:latin typeface="Arial"/>
                          <a:ea typeface="Times New Roman"/>
                          <a:cs typeface="Times New Roman"/>
                        </a:rPr>
                        <a:t>GPT-2</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78%</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54%</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53%</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490">
                <a:tc>
                  <a:txBody>
                    <a:bodyPr/>
                    <a:lstStyle/>
                    <a:p>
                      <a:pPr algn="just">
                        <a:lnSpc>
                          <a:spcPct val="150000"/>
                        </a:lnSpc>
                        <a:spcAft>
                          <a:spcPts val="0"/>
                        </a:spcAft>
                      </a:pPr>
                      <a:r>
                        <a:rPr lang="es-ES" sz="1200">
                          <a:latin typeface="Arial"/>
                          <a:ea typeface="Times New Roman"/>
                          <a:cs typeface="Times New Roman"/>
                        </a:rPr>
                        <a:t>ELECTRA-small</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81%</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80%</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78%</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490">
                <a:tc>
                  <a:txBody>
                    <a:bodyPr/>
                    <a:lstStyle/>
                    <a:p>
                      <a:pPr algn="just">
                        <a:lnSpc>
                          <a:spcPct val="150000"/>
                        </a:lnSpc>
                        <a:spcAft>
                          <a:spcPts val="0"/>
                        </a:spcAft>
                      </a:pPr>
                      <a:r>
                        <a:rPr lang="es-ES" sz="1200">
                          <a:latin typeface="Arial"/>
                          <a:ea typeface="Times New Roman"/>
                          <a:cs typeface="Times New Roman"/>
                        </a:rPr>
                        <a:t>ELECTRA-base</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83%</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82%</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81%</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979">
                <a:tc>
                  <a:txBody>
                    <a:bodyPr/>
                    <a:lstStyle/>
                    <a:p>
                      <a:pPr>
                        <a:lnSpc>
                          <a:spcPct val="150000"/>
                        </a:lnSpc>
                        <a:spcAft>
                          <a:spcPts val="0"/>
                        </a:spcAft>
                      </a:pPr>
                      <a:r>
                        <a:rPr lang="en-AU" sz="1200" b="1" dirty="0">
                          <a:latin typeface="Arial"/>
                          <a:ea typeface="Times New Roman"/>
                          <a:cs typeface="Times New Roman"/>
                        </a:rPr>
                        <a:t>BETO + BERT + ALBERT-base + ALBERT-large + ALBERT-xx-large</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AU" sz="1200" b="1">
                          <a:latin typeface="Arial"/>
                          <a:ea typeface="Times New Roman"/>
                          <a:cs typeface="Times New Roman"/>
                        </a:rPr>
                        <a:t>86.42%</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algn="just">
                        <a:lnSpc>
                          <a:spcPct val="150000"/>
                        </a:lnSpc>
                        <a:spcAft>
                          <a:spcPts val="0"/>
                        </a:spcAft>
                      </a:pPr>
                      <a:r>
                        <a:rPr lang="en-AU" sz="1250" b="1">
                          <a:latin typeface="Arial"/>
                          <a:ea typeface="Times New Roman"/>
                          <a:cs typeface="Times New Roman"/>
                        </a:rPr>
                        <a:t>87.42%</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algn="just">
                        <a:lnSpc>
                          <a:spcPct val="150000"/>
                        </a:lnSpc>
                        <a:spcAft>
                          <a:spcPts val="0"/>
                        </a:spcAft>
                      </a:pPr>
                      <a:r>
                        <a:rPr lang="en-AU" sz="1250" dirty="0">
                          <a:latin typeface="Arial"/>
                          <a:ea typeface="Times New Roman"/>
                          <a:cs typeface="Times New Roman"/>
                        </a:rPr>
                        <a:t>89.50%</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707886"/>
          </a:xfrm>
          <a:prstGeom prst="rect">
            <a:avLst/>
          </a:prstGeom>
          <a:noFill/>
        </p:spPr>
        <p:txBody>
          <a:bodyPr wrap="square" rtlCol="0">
            <a:spAutoFit/>
          </a:bodyPr>
          <a:lstStyle/>
          <a:p>
            <a:pPr algn="ctr"/>
            <a:r>
              <a:rPr lang="es-419" sz="4000" b="1" dirty="0" smtClean="0">
                <a:solidFill>
                  <a:schemeClr val="bg1"/>
                </a:solidFill>
                <a:latin typeface="Constantia" pitchFamily="18" charset="0"/>
              </a:rPr>
              <a:t>Comparación de la solución </a:t>
            </a:r>
            <a:endParaRPr lang="es-ES" sz="4000" b="1" dirty="0">
              <a:solidFill>
                <a:schemeClr val="bg1"/>
              </a:solidFill>
              <a:latin typeface="Constantia" pitchFamily="18" charset="0"/>
            </a:endParaRP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6" name="5 Tabla"/>
          <p:cNvGraphicFramePr>
            <a:graphicFrameLocks noGrp="1"/>
          </p:cNvGraphicFramePr>
          <p:nvPr/>
        </p:nvGraphicFramePr>
        <p:xfrm>
          <a:off x="179512" y="1268759"/>
          <a:ext cx="8784976" cy="5384473"/>
        </p:xfrm>
        <a:graphic>
          <a:graphicData uri="http://schemas.openxmlformats.org/drawingml/2006/table">
            <a:tbl>
              <a:tblPr/>
              <a:tblGrid>
                <a:gridCol w="5438319"/>
                <a:gridCol w="1087664"/>
                <a:gridCol w="1171330"/>
                <a:gridCol w="1087663"/>
              </a:tblGrid>
              <a:tr h="373132">
                <a:tc>
                  <a:txBody>
                    <a:bodyPr/>
                    <a:lstStyle/>
                    <a:p>
                      <a:pPr algn="just">
                        <a:lnSpc>
                          <a:spcPct val="150000"/>
                        </a:lnSpc>
                        <a:spcAft>
                          <a:spcPts val="0"/>
                        </a:spcAft>
                      </a:pPr>
                      <a:r>
                        <a:rPr lang="es-ES" sz="1200" b="1" dirty="0">
                          <a:latin typeface="Arial"/>
                          <a:ea typeface="Times New Roman"/>
                          <a:cs typeface="Times New Roman"/>
                        </a:rPr>
                        <a:t>Modelos</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b="1">
                          <a:latin typeface="Arial"/>
                          <a:ea typeface="Times New Roman"/>
                          <a:cs typeface="Times New Roman"/>
                        </a:rPr>
                        <a:t>Precisión</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b="1">
                          <a:latin typeface="Arial"/>
                          <a:ea typeface="Times New Roman"/>
                          <a:cs typeface="Times New Roman"/>
                        </a:rPr>
                        <a:t>F1</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b="1">
                          <a:latin typeface="Arial"/>
                          <a:ea typeface="Times New Roman"/>
                          <a:cs typeface="Times New Roman"/>
                        </a:rPr>
                        <a:t>Recall</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5140">
                <a:tc>
                  <a:txBody>
                    <a:bodyPr/>
                    <a:lstStyle/>
                    <a:p>
                      <a:pPr algn="just">
                        <a:lnSpc>
                          <a:spcPct val="150000"/>
                        </a:lnSpc>
                        <a:spcAft>
                          <a:spcPts val="0"/>
                        </a:spcAft>
                      </a:pPr>
                      <a:r>
                        <a:rPr lang="es-ES" sz="1200" dirty="0">
                          <a:latin typeface="Arial"/>
                          <a:ea typeface="Times New Roman"/>
                          <a:cs typeface="Times New Roman"/>
                        </a:rPr>
                        <a:t>GTI/C*</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68.50%</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endParaRPr lang="es-E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5140">
                <a:tc>
                  <a:txBody>
                    <a:bodyPr/>
                    <a:lstStyle/>
                    <a:p>
                      <a:pPr algn="just">
                        <a:lnSpc>
                          <a:spcPct val="150000"/>
                        </a:lnSpc>
                        <a:spcAft>
                          <a:spcPts val="0"/>
                        </a:spcAft>
                      </a:pPr>
                      <a:r>
                        <a:rPr lang="es-ES" sz="1200">
                          <a:latin typeface="Arial"/>
                          <a:ea typeface="Times New Roman"/>
                          <a:cs typeface="Times New Roman"/>
                        </a:rPr>
                        <a:t>GTI/U*</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68.30%</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endParaRPr lang="es-E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5140">
                <a:tc>
                  <a:txBody>
                    <a:bodyPr/>
                    <a:lstStyle/>
                    <a:p>
                      <a:pPr algn="just">
                        <a:lnSpc>
                          <a:spcPct val="150000"/>
                        </a:lnSpc>
                        <a:spcAft>
                          <a:spcPts val="0"/>
                        </a:spcAft>
                      </a:pPr>
                      <a:r>
                        <a:rPr lang="es-ES" sz="1200">
                          <a:latin typeface="Arial"/>
                          <a:ea typeface="Times New Roman"/>
                          <a:cs typeface="Times New Roman"/>
                        </a:rPr>
                        <a:t>IIT-T/U*</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endParaRPr lang="es-E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64.30%</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endParaRPr lang="es-E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5140">
                <a:tc>
                  <a:txBody>
                    <a:bodyPr/>
                    <a:lstStyle/>
                    <a:p>
                      <a:pPr algn="just">
                        <a:lnSpc>
                          <a:spcPct val="150000"/>
                        </a:lnSpc>
                        <a:spcAft>
                          <a:spcPts val="0"/>
                        </a:spcAft>
                      </a:pPr>
                      <a:r>
                        <a:rPr lang="es-ES" sz="1200">
                          <a:latin typeface="Arial"/>
                          <a:ea typeface="Times New Roman"/>
                          <a:cs typeface="Times New Roman"/>
                        </a:rPr>
                        <a:t>TGB/C*</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55.70%</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endParaRPr lang="es-E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5140">
                <a:tc>
                  <a:txBody>
                    <a:bodyPr/>
                    <a:lstStyle/>
                    <a:p>
                      <a:pPr algn="just">
                        <a:lnSpc>
                          <a:spcPct val="150000"/>
                        </a:lnSpc>
                        <a:spcAft>
                          <a:spcPts val="0"/>
                        </a:spcAft>
                      </a:pPr>
                      <a:r>
                        <a:rPr lang="es-ES" sz="1200" dirty="0">
                          <a:latin typeface="Arial"/>
                          <a:ea typeface="Times New Roman"/>
                          <a:cs typeface="Times New Roman"/>
                        </a:rPr>
                        <a:t>SemEval-2016 – baseline*</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endParaRPr lang="es-E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51.80%</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5140">
                <a:tc>
                  <a:txBody>
                    <a:bodyPr/>
                    <a:lstStyle/>
                    <a:p>
                      <a:pPr>
                        <a:lnSpc>
                          <a:spcPct val="150000"/>
                        </a:lnSpc>
                      </a:pPr>
                      <a:r>
                        <a:rPr lang="en-AU" sz="1100" kern="1200" dirty="0" smtClean="0">
                          <a:solidFill>
                            <a:schemeClr val="tx1"/>
                          </a:solidFill>
                          <a:latin typeface="Arial" pitchFamily="34" charset="0"/>
                          <a:ea typeface="+mn-ea"/>
                          <a:cs typeface="Arial" pitchFamily="34" charset="0"/>
                        </a:rPr>
                        <a:t>C. </a:t>
                      </a:r>
                      <a:r>
                        <a:rPr lang="en-AU" sz="1100" kern="1200" dirty="0" err="1" smtClean="0">
                          <a:solidFill>
                            <a:schemeClr val="tx1"/>
                          </a:solidFill>
                          <a:latin typeface="Arial" pitchFamily="34" charset="0"/>
                          <a:ea typeface="+mn-ea"/>
                          <a:cs typeface="Arial" pitchFamily="34" charset="0"/>
                        </a:rPr>
                        <a:t>Henríquez</a:t>
                      </a:r>
                      <a:r>
                        <a:rPr lang="en-AU" sz="1100" kern="1200" dirty="0" smtClean="0">
                          <a:solidFill>
                            <a:schemeClr val="tx1"/>
                          </a:solidFill>
                          <a:latin typeface="Arial" pitchFamily="34" charset="0"/>
                          <a:ea typeface="+mn-ea"/>
                          <a:cs typeface="Arial" pitchFamily="34" charset="0"/>
                        </a:rPr>
                        <a:t>, F. </a:t>
                      </a:r>
                      <a:r>
                        <a:rPr lang="en-AU" sz="1100" kern="1200" dirty="0" err="1" smtClean="0">
                          <a:solidFill>
                            <a:schemeClr val="tx1"/>
                          </a:solidFill>
                          <a:latin typeface="Arial" pitchFamily="34" charset="0"/>
                          <a:ea typeface="+mn-ea"/>
                          <a:cs typeface="Arial" pitchFamily="34" charset="0"/>
                        </a:rPr>
                        <a:t>Briceño</a:t>
                      </a:r>
                      <a:r>
                        <a:rPr lang="en-AU" sz="1100" kern="1200" dirty="0" smtClean="0">
                          <a:solidFill>
                            <a:schemeClr val="tx1"/>
                          </a:solidFill>
                          <a:latin typeface="Arial" pitchFamily="34" charset="0"/>
                          <a:ea typeface="+mn-ea"/>
                          <a:cs typeface="Arial" pitchFamily="34" charset="0"/>
                        </a:rPr>
                        <a:t>, and D. </a:t>
                      </a:r>
                      <a:r>
                        <a:rPr lang="en-AU" sz="1100" kern="1200" dirty="0" err="1" smtClean="0">
                          <a:solidFill>
                            <a:schemeClr val="tx1"/>
                          </a:solidFill>
                          <a:latin typeface="Arial" pitchFamily="34" charset="0"/>
                          <a:ea typeface="+mn-ea"/>
                          <a:cs typeface="Arial" pitchFamily="34" charset="0"/>
                        </a:rPr>
                        <a:t>Salcedo</a:t>
                      </a:r>
                      <a:r>
                        <a:rPr lang="en-AU" sz="1100" kern="1200" dirty="0" smtClean="0">
                          <a:solidFill>
                            <a:schemeClr val="tx1"/>
                          </a:solidFill>
                          <a:latin typeface="Arial" pitchFamily="34" charset="0"/>
                          <a:ea typeface="+mn-ea"/>
                          <a:cs typeface="Arial" pitchFamily="34" charset="0"/>
                        </a:rPr>
                        <a:t>, "Unsupervised model for aspect-based sentiment analysis in Spanish," </a:t>
                      </a:r>
                      <a:r>
                        <a:rPr lang="en-AU" sz="1100" i="1" kern="1200" dirty="0" smtClean="0">
                          <a:solidFill>
                            <a:schemeClr val="tx1"/>
                          </a:solidFill>
                          <a:latin typeface="Arial" pitchFamily="34" charset="0"/>
                          <a:ea typeface="+mn-ea"/>
                          <a:cs typeface="Arial" pitchFamily="34" charset="0"/>
                        </a:rPr>
                        <a:t>IAENG International Journal of Computer Science, </a:t>
                      </a:r>
                      <a:r>
                        <a:rPr lang="en-AU" sz="1100" kern="1200" dirty="0" smtClean="0">
                          <a:solidFill>
                            <a:schemeClr val="tx1"/>
                          </a:solidFill>
                          <a:latin typeface="Arial" pitchFamily="34" charset="0"/>
                          <a:ea typeface="+mn-ea"/>
                          <a:cs typeface="Arial" pitchFamily="34" charset="0"/>
                        </a:rPr>
                        <a:t>vol. 46, no. 3, pp. 430-438, 2019.</a:t>
                      </a:r>
                      <a:endParaRPr lang="es-ES" sz="1100" kern="1200" dirty="0">
                        <a:solidFill>
                          <a:schemeClr val="tx1"/>
                        </a:solidFill>
                        <a:latin typeface="Arial" pitchFamily="34" charset="0"/>
                        <a:ea typeface="+mn-ea"/>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1200"/>
                        </a:spcBef>
                        <a:spcAft>
                          <a:spcPts val="0"/>
                        </a:spcAft>
                      </a:pPr>
                      <a:endParaRPr lang="en-US" sz="1000">
                        <a:latin typeface="Arial"/>
                        <a:ea typeface="CMBX1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s-ES" sz="1200">
                          <a:latin typeface="Arial"/>
                          <a:ea typeface="Times New Roman"/>
                          <a:cs typeface="Times New Roman"/>
                        </a:rPr>
                        <a:t>73,07%</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endParaRPr lang="es-E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5140">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AU" sz="1100" kern="1200" dirty="0" smtClean="0">
                          <a:solidFill>
                            <a:schemeClr val="tx1"/>
                          </a:solidFill>
                          <a:latin typeface="Arial" pitchFamily="34" charset="0"/>
                          <a:ea typeface="+mn-ea"/>
                          <a:cs typeface="Arial" pitchFamily="34" charset="0"/>
                        </a:rPr>
                        <a:t>B.-C. </a:t>
                      </a:r>
                      <a:r>
                        <a:rPr lang="en-AU" sz="1100" kern="1200" dirty="0" err="1" smtClean="0">
                          <a:solidFill>
                            <a:schemeClr val="tx1"/>
                          </a:solidFill>
                          <a:latin typeface="Arial" pitchFamily="34" charset="0"/>
                          <a:ea typeface="+mn-ea"/>
                          <a:cs typeface="Arial" pitchFamily="34" charset="0"/>
                        </a:rPr>
                        <a:t>Martínez-Seis</a:t>
                      </a:r>
                      <a:r>
                        <a:rPr lang="en-AU" sz="1100" kern="1200" dirty="0" smtClean="0">
                          <a:solidFill>
                            <a:schemeClr val="tx1"/>
                          </a:solidFill>
                          <a:latin typeface="Arial" pitchFamily="34" charset="0"/>
                          <a:ea typeface="+mn-ea"/>
                          <a:cs typeface="Arial" pitchFamily="34" charset="0"/>
                        </a:rPr>
                        <a:t>, O. </a:t>
                      </a:r>
                      <a:r>
                        <a:rPr lang="en-AU" sz="1100" kern="1200" dirty="0" err="1" smtClean="0">
                          <a:solidFill>
                            <a:schemeClr val="tx1"/>
                          </a:solidFill>
                          <a:latin typeface="Arial" pitchFamily="34" charset="0"/>
                          <a:ea typeface="+mn-ea"/>
                          <a:cs typeface="Arial" pitchFamily="34" charset="0"/>
                        </a:rPr>
                        <a:t>Pichardo-Lagunas</a:t>
                      </a:r>
                      <a:r>
                        <a:rPr lang="en-AU" sz="1100" kern="1200" dirty="0" smtClean="0">
                          <a:solidFill>
                            <a:schemeClr val="tx1"/>
                          </a:solidFill>
                          <a:latin typeface="Arial" pitchFamily="34" charset="0"/>
                          <a:ea typeface="+mn-ea"/>
                          <a:cs typeface="Arial" pitchFamily="34" charset="0"/>
                        </a:rPr>
                        <a:t>, S. Miranda, I.-J. Perez-</a:t>
                      </a:r>
                      <a:r>
                        <a:rPr lang="en-AU" sz="1100" kern="1200" dirty="0" err="1" smtClean="0">
                          <a:solidFill>
                            <a:schemeClr val="tx1"/>
                          </a:solidFill>
                          <a:latin typeface="Arial" pitchFamily="34" charset="0"/>
                          <a:ea typeface="+mn-ea"/>
                          <a:cs typeface="Arial" pitchFamily="34" charset="0"/>
                        </a:rPr>
                        <a:t>Cazares</a:t>
                      </a:r>
                      <a:r>
                        <a:rPr lang="en-AU" sz="1100" kern="1200" dirty="0" smtClean="0">
                          <a:solidFill>
                            <a:schemeClr val="tx1"/>
                          </a:solidFill>
                          <a:latin typeface="Arial" pitchFamily="34" charset="0"/>
                          <a:ea typeface="+mn-ea"/>
                          <a:cs typeface="Arial" pitchFamily="34" charset="0"/>
                        </a:rPr>
                        <a:t>, and J.-A. Rodriguez-</a:t>
                      </a:r>
                      <a:r>
                        <a:rPr lang="en-AU" sz="1100" kern="1200" dirty="0" err="1" smtClean="0">
                          <a:solidFill>
                            <a:schemeClr val="tx1"/>
                          </a:solidFill>
                          <a:latin typeface="Arial" pitchFamily="34" charset="0"/>
                          <a:ea typeface="+mn-ea"/>
                          <a:cs typeface="Arial" pitchFamily="34" charset="0"/>
                        </a:rPr>
                        <a:t>González</a:t>
                      </a:r>
                      <a:r>
                        <a:rPr lang="en-AU" sz="1100" kern="1200" dirty="0" smtClean="0">
                          <a:solidFill>
                            <a:schemeClr val="tx1"/>
                          </a:solidFill>
                          <a:latin typeface="Arial" pitchFamily="34" charset="0"/>
                          <a:ea typeface="+mn-ea"/>
                          <a:cs typeface="Arial" pitchFamily="34" charset="0"/>
                        </a:rPr>
                        <a:t>, "Deep learning approach for aspect-based sentiment analysis of restaurants reviews in Spanish," </a:t>
                      </a:r>
                      <a:r>
                        <a:rPr lang="en-AU" sz="1100" i="1" kern="1200" dirty="0" err="1" smtClean="0">
                          <a:solidFill>
                            <a:schemeClr val="tx1"/>
                          </a:solidFill>
                          <a:latin typeface="Arial" pitchFamily="34" charset="0"/>
                          <a:ea typeface="+mn-ea"/>
                          <a:cs typeface="Arial" pitchFamily="34" charset="0"/>
                        </a:rPr>
                        <a:t>Computación</a:t>
                      </a:r>
                      <a:r>
                        <a:rPr lang="en-AU" sz="1100" i="1" kern="1200" dirty="0" smtClean="0">
                          <a:solidFill>
                            <a:schemeClr val="tx1"/>
                          </a:solidFill>
                          <a:latin typeface="Arial" pitchFamily="34" charset="0"/>
                          <a:ea typeface="+mn-ea"/>
                          <a:cs typeface="Arial" pitchFamily="34" charset="0"/>
                        </a:rPr>
                        <a:t> y </a:t>
                      </a:r>
                      <a:r>
                        <a:rPr lang="en-AU" sz="1100" i="1" kern="1200" dirty="0" err="1" smtClean="0">
                          <a:solidFill>
                            <a:schemeClr val="tx1"/>
                          </a:solidFill>
                          <a:latin typeface="Arial" pitchFamily="34" charset="0"/>
                          <a:ea typeface="+mn-ea"/>
                          <a:cs typeface="Arial" pitchFamily="34" charset="0"/>
                        </a:rPr>
                        <a:t>Sistemas</a:t>
                      </a:r>
                      <a:r>
                        <a:rPr lang="en-AU" sz="1100" i="1" kern="1200" dirty="0" smtClean="0">
                          <a:solidFill>
                            <a:schemeClr val="tx1"/>
                          </a:solidFill>
                          <a:latin typeface="Arial" pitchFamily="34" charset="0"/>
                          <a:ea typeface="+mn-ea"/>
                          <a:cs typeface="Arial" pitchFamily="34" charset="0"/>
                        </a:rPr>
                        <a:t>, </a:t>
                      </a:r>
                      <a:r>
                        <a:rPr lang="en-AU" sz="1100" kern="1200" dirty="0" smtClean="0">
                          <a:solidFill>
                            <a:schemeClr val="tx1"/>
                          </a:solidFill>
                          <a:latin typeface="Arial" pitchFamily="34" charset="0"/>
                          <a:ea typeface="+mn-ea"/>
                          <a:cs typeface="Arial" pitchFamily="34" charset="0"/>
                        </a:rPr>
                        <a:t>vol. 26, no. 2, pp. 899-908, 2022.</a:t>
                      </a:r>
                      <a:endParaRPr lang="es-ES" sz="1100" kern="1200" dirty="0" smtClean="0">
                        <a:solidFill>
                          <a:schemeClr val="tx1"/>
                        </a:solidFill>
                        <a:latin typeface="Arial" pitchFamily="34" charset="0"/>
                        <a:ea typeface="+mn-ea"/>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1200"/>
                        </a:spcBef>
                        <a:spcAft>
                          <a:spcPts val="0"/>
                        </a:spcAft>
                      </a:pPr>
                      <a:endParaRPr lang="en-US" sz="1000" dirty="0">
                        <a:latin typeface="Arial"/>
                        <a:ea typeface="CMBX1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dirty="0">
                          <a:latin typeface="Arial"/>
                          <a:ea typeface="Times New Roman"/>
                          <a:cs typeface="Times New Roman"/>
                        </a:rPr>
                        <a:t>65,40%</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s-E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140">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s-ES" sz="1100" kern="1200" dirty="0" smtClean="0">
                          <a:solidFill>
                            <a:schemeClr val="tx1"/>
                          </a:solidFill>
                          <a:latin typeface="Arial" pitchFamily="34" charset="0"/>
                          <a:ea typeface="+mn-ea"/>
                          <a:cs typeface="Arial" pitchFamily="34" charset="0"/>
                        </a:rPr>
                        <a:t>P. </a:t>
                      </a:r>
                      <a:r>
                        <a:rPr lang="es-ES" sz="1100" kern="1200" dirty="0" err="1" smtClean="0">
                          <a:solidFill>
                            <a:schemeClr val="tx1"/>
                          </a:solidFill>
                          <a:latin typeface="Arial" pitchFamily="34" charset="0"/>
                          <a:ea typeface="+mn-ea"/>
                          <a:cs typeface="Arial" pitchFamily="34" charset="0"/>
                        </a:rPr>
                        <a:t>Montañez</a:t>
                      </a:r>
                      <a:r>
                        <a:rPr lang="es-ES" sz="1100" kern="1200" dirty="0" smtClean="0">
                          <a:solidFill>
                            <a:schemeClr val="tx1"/>
                          </a:solidFill>
                          <a:latin typeface="Arial" pitchFamily="34" charset="0"/>
                          <a:ea typeface="+mn-ea"/>
                          <a:cs typeface="Arial" pitchFamily="34" charset="0"/>
                        </a:rPr>
                        <a:t> Castelo, " Sistema de análisis de sentimientos basado en aspectos para idioma español," 2023.</a:t>
                      </a:r>
                    </a:p>
                    <a:p>
                      <a:pPr algn="just">
                        <a:lnSpc>
                          <a:spcPct val="150000"/>
                        </a:lnSpc>
                        <a:spcAft>
                          <a:spcPts val="0"/>
                        </a:spcAft>
                      </a:pPr>
                      <a:endParaRPr lang="es-ES" sz="800" dirty="0">
                        <a:latin typeface="Arial" pitchFamily="34" charset="0"/>
                        <a:ea typeface="Times New Roman"/>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1000"/>
                        </a:spcAft>
                      </a:pPr>
                      <a:r>
                        <a:rPr lang="es-ES" sz="1200" dirty="0">
                          <a:solidFill>
                            <a:srgbClr val="000000"/>
                          </a:solidFill>
                          <a:latin typeface="Arial"/>
                          <a:ea typeface="Times New Roman"/>
                          <a:cs typeface="Times New Roman"/>
                        </a:rPr>
                        <a:t>76,70%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76,70%</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a:latin typeface="Arial"/>
                          <a:ea typeface="Times New Roman"/>
                          <a:cs typeface="Times New Roman"/>
                        </a:rPr>
                        <a:t>81,50%</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329">
                <a:tc>
                  <a:txBody>
                    <a:bodyPr/>
                    <a:lstStyle/>
                    <a:p>
                      <a:pPr>
                        <a:lnSpc>
                          <a:spcPct val="150000"/>
                        </a:lnSpc>
                        <a:spcAft>
                          <a:spcPts val="0"/>
                        </a:spcAft>
                      </a:pPr>
                      <a:r>
                        <a:rPr lang="en-AU" sz="1200" b="1" dirty="0">
                          <a:latin typeface="Arial"/>
                          <a:ea typeface="Times New Roman"/>
                          <a:cs typeface="Times New Roman"/>
                        </a:rPr>
                        <a:t>BETO + BERT + ALBERT-base + ALBERT-large + ALBERT-xx-large</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AU" sz="1200" b="1">
                          <a:latin typeface="Arial"/>
                          <a:ea typeface="Times New Roman"/>
                          <a:cs typeface="Times New Roman"/>
                        </a:rPr>
                        <a:t>86.42%</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algn="just">
                        <a:lnSpc>
                          <a:spcPct val="150000"/>
                        </a:lnSpc>
                        <a:spcAft>
                          <a:spcPts val="0"/>
                        </a:spcAft>
                      </a:pPr>
                      <a:r>
                        <a:rPr lang="en-AU" sz="1250" b="1">
                          <a:latin typeface="Arial"/>
                          <a:ea typeface="Times New Roman"/>
                          <a:cs typeface="Times New Roman"/>
                        </a:rPr>
                        <a:t>87.42%</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algn="just">
                        <a:lnSpc>
                          <a:spcPct val="150000"/>
                        </a:lnSpc>
                        <a:spcAft>
                          <a:spcPts val="0"/>
                        </a:spcAft>
                      </a:pPr>
                      <a:r>
                        <a:rPr lang="en-AU" sz="1250" b="1" dirty="0">
                          <a:latin typeface="Arial"/>
                          <a:ea typeface="Times New Roman"/>
                          <a:cs typeface="Times New Roman"/>
                        </a:rPr>
                        <a:t>89.50%</a:t>
                      </a:r>
                      <a:endParaRPr lang="es-E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4 Rectángulo"/>
          <p:cNvSpPr/>
          <p:nvPr/>
        </p:nvSpPr>
        <p:spPr>
          <a:xfrm>
            <a:off x="642910" y="714356"/>
            <a:ext cx="7858180" cy="5429288"/>
          </a:xfrm>
          <a:prstGeom prst="rect">
            <a:avLst/>
          </a:prstGeom>
          <a:solidFill>
            <a:schemeClr val="accent5">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CuadroTexto"/>
          <p:cNvSpPr txBox="1"/>
          <p:nvPr/>
        </p:nvSpPr>
        <p:spPr>
          <a:xfrm>
            <a:off x="714348" y="2285992"/>
            <a:ext cx="7715304" cy="1569660"/>
          </a:xfrm>
          <a:prstGeom prst="rect">
            <a:avLst/>
          </a:prstGeom>
          <a:noFill/>
        </p:spPr>
        <p:txBody>
          <a:bodyPr wrap="square" rtlCol="0">
            <a:spAutoFit/>
          </a:bodyPr>
          <a:lstStyle/>
          <a:p>
            <a:pPr algn="ctr"/>
            <a:r>
              <a:rPr lang="es-ES" sz="9600" dirty="0">
                <a:solidFill>
                  <a:schemeClr val="bg1"/>
                </a:solidFill>
                <a:latin typeface="Constantia" pitchFamily="18" charset="0"/>
              </a:rPr>
              <a:t>Fin</a:t>
            </a:r>
            <a:r>
              <a:rPr lang="es-ES" sz="9600" dirty="0">
                <a:solidFill>
                  <a:schemeClr val="accent6">
                    <a:lumMod val="75000"/>
                  </a:schemeClr>
                </a:solidFill>
                <a:latin typeface="Constantia" pitchFamily="18" charset="0"/>
              </a:rPr>
              <a:t>.</a:t>
            </a:r>
            <a:endParaRPr lang="es-ES" sz="6600" dirty="0">
              <a:solidFill>
                <a:schemeClr val="accent6">
                  <a:lumMod val="75000"/>
                </a:schemeClr>
              </a:solidFill>
              <a:latin typeface="Constant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La automatización del análisis de sentimiento | El Blog de Classora"/>
          <p:cNvPicPr>
            <a:picLocks noChangeAspect="1" noChangeArrowheads="1"/>
          </p:cNvPicPr>
          <p:nvPr/>
        </p:nvPicPr>
        <p:blipFill>
          <a:blip r:embed="rId3" cstate="print"/>
          <a:srcRect/>
          <a:stretch>
            <a:fillRect/>
          </a:stretch>
        </p:blipFill>
        <p:spPr bwMode="auto">
          <a:xfrm>
            <a:off x="3500430" y="4572008"/>
            <a:ext cx="5214974" cy="2285992"/>
          </a:xfrm>
          <a:prstGeom prst="rect">
            <a:avLst/>
          </a:prstGeom>
          <a:noFill/>
        </p:spPr>
      </p:pic>
      <p:sp>
        <p:nvSpPr>
          <p:cNvPr id="4" name="3 Rectángulo"/>
          <p:cNvSpPr/>
          <p:nvPr/>
        </p:nvSpPr>
        <p:spPr>
          <a:xfrm>
            <a:off x="0" y="-24"/>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923330"/>
          </a:xfrm>
          <a:prstGeom prst="rect">
            <a:avLst/>
          </a:prstGeom>
          <a:noFill/>
        </p:spPr>
        <p:txBody>
          <a:bodyPr wrap="square" rtlCol="0">
            <a:spAutoFit/>
          </a:bodyPr>
          <a:lstStyle/>
          <a:p>
            <a:pPr algn="ctr"/>
            <a:r>
              <a:rPr lang="es-ES" sz="5400" b="1" dirty="0">
                <a:solidFill>
                  <a:schemeClr val="bg1"/>
                </a:solidFill>
                <a:latin typeface="Constantia" pitchFamily="18" charset="0"/>
              </a:rPr>
              <a:t>Análisis de Sentimientos</a:t>
            </a:r>
          </a:p>
        </p:txBody>
      </p:sp>
      <p:sp>
        <p:nvSpPr>
          <p:cNvPr id="5" name="4 CuadroTexto"/>
          <p:cNvSpPr txBox="1"/>
          <p:nvPr/>
        </p:nvSpPr>
        <p:spPr>
          <a:xfrm>
            <a:off x="428596" y="1643050"/>
            <a:ext cx="8715404" cy="3539430"/>
          </a:xfrm>
          <a:prstGeom prst="rect">
            <a:avLst/>
          </a:prstGeom>
          <a:noFill/>
        </p:spPr>
        <p:txBody>
          <a:bodyPr wrap="square" rtlCol="0">
            <a:spAutoFit/>
          </a:bodyPr>
          <a:lstStyle/>
          <a:p>
            <a:pPr>
              <a:buClr>
                <a:schemeClr val="tx2"/>
              </a:buClr>
              <a:buFont typeface="Wingdings" pitchFamily="2" charset="2"/>
              <a:buChar char="Ø"/>
            </a:pPr>
            <a:r>
              <a:rPr lang="es-ES" sz="2800" dirty="0">
                <a:latin typeface="Arial" pitchFamily="34" charset="0"/>
                <a:cs typeface="Arial" pitchFamily="34" charset="0"/>
              </a:rPr>
              <a:t> Campo de estudio que analiza las opiniones, sentimientos, actitudes y emociones de las personas.</a:t>
            </a:r>
          </a:p>
          <a:p>
            <a:pPr>
              <a:buClr>
                <a:schemeClr val="tx2"/>
              </a:buClr>
            </a:pPr>
            <a:r>
              <a:rPr lang="es-ES" sz="2800" dirty="0">
                <a:latin typeface="Arial" pitchFamily="34" charset="0"/>
                <a:cs typeface="Arial" pitchFamily="34" charset="0"/>
              </a:rPr>
              <a:t> </a:t>
            </a:r>
          </a:p>
          <a:p>
            <a:pPr>
              <a:buClr>
                <a:schemeClr val="tx2"/>
              </a:buClr>
              <a:buFont typeface="Wingdings" pitchFamily="2" charset="2"/>
              <a:buChar char="Ø"/>
            </a:pPr>
            <a:r>
              <a:rPr lang="es-ES" sz="2800" dirty="0">
                <a:latin typeface="Arial" pitchFamily="34" charset="0"/>
                <a:cs typeface="Arial" pitchFamily="34" charset="0"/>
              </a:rPr>
              <a:t> En la literatura se le conoce con muchos nombres.</a:t>
            </a:r>
          </a:p>
          <a:p>
            <a:pPr>
              <a:buClr>
                <a:schemeClr val="tx2"/>
              </a:buClr>
            </a:pPr>
            <a:endParaRPr lang="es-ES" sz="2800" dirty="0">
              <a:latin typeface="Arial" pitchFamily="34" charset="0"/>
              <a:cs typeface="Arial" pitchFamily="34" charset="0"/>
            </a:endParaRPr>
          </a:p>
          <a:p>
            <a:pPr>
              <a:buClr>
                <a:schemeClr val="tx2"/>
              </a:buClr>
              <a:buFont typeface="Wingdings" pitchFamily="2" charset="2"/>
              <a:buChar char="Ø"/>
            </a:pPr>
            <a:r>
              <a:rPr lang="es-ES" sz="2800" dirty="0">
                <a:latin typeface="Arial" pitchFamily="34" charset="0"/>
                <a:cs typeface="Arial" pitchFamily="34" charset="0"/>
              </a:rPr>
              <a:t> Herramienta poderosa para comprender mejor la percepción del público.</a:t>
            </a:r>
          </a:p>
          <a:p>
            <a:pPr>
              <a:buClr>
                <a:schemeClr val="tx2"/>
              </a:buClr>
              <a:buFont typeface="Wingdings" pitchFamily="2" charset="2"/>
              <a:buChar char="Ø"/>
            </a:pPr>
            <a:endParaRPr lang="es-ES" sz="2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Las emociones: qué son y cómo gestionarlas | Vidas En Positivo Centro ..."/>
          <p:cNvPicPr>
            <a:picLocks noChangeAspect="1" noChangeArrowheads="1"/>
          </p:cNvPicPr>
          <p:nvPr/>
        </p:nvPicPr>
        <p:blipFill>
          <a:blip r:embed="rId3" cstate="print"/>
          <a:srcRect r="21429"/>
          <a:stretch>
            <a:fillRect/>
          </a:stretch>
        </p:blipFill>
        <p:spPr bwMode="auto">
          <a:xfrm>
            <a:off x="5000628" y="2071678"/>
            <a:ext cx="3929058" cy="3500462"/>
          </a:xfrm>
          <a:prstGeom prst="rect">
            <a:avLst/>
          </a:prstGeom>
          <a:noFill/>
        </p:spPr>
      </p:pic>
      <p:sp>
        <p:nvSpPr>
          <p:cNvPr id="4" name="3 Rectángulo"/>
          <p:cNvSpPr/>
          <p:nvPr/>
        </p:nvSpPr>
        <p:spPr>
          <a:xfrm>
            <a:off x="0" y="-24"/>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707886"/>
          </a:xfrm>
          <a:prstGeom prst="rect">
            <a:avLst/>
          </a:prstGeom>
          <a:noFill/>
        </p:spPr>
        <p:txBody>
          <a:bodyPr wrap="square" rtlCol="0">
            <a:spAutoFit/>
          </a:bodyPr>
          <a:lstStyle/>
          <a:p>
            <a:pPr algn="ctr"/>
            <a:r>
              <a:rPr lang="es-ES" sz="4000" b="1" dirty="0">
                <a:solidFill>
                  <a:schemeClr val="bg1"/>
                </a:solidFill>
                <a:latin typeface="Constantia" pitchFamily="18" charset="0"/>
              </a:rPr>
              <a:t>Niveles del Análisis de Sentimientos</a:t>
            </a:r>
          </a:p>
        </p:txBody>
      </p:sp>
      <p:sp>
        <p:nvSpPr>
          <p:cNvPr id="5" name="4 CuadroTexto"/>
          <p:cNvSpPr txBox="1"/>
          <p:nvPr/>
        </p:nvSpPr>
        <p:spPr>
          <a:xfrm>
            <a:off x="285720" y="1571612"/>
            <a:ext cx="5929354" cy="4832092"/>
          </a:xfrm>
          <a:prstGeom prst="rect">
            <a:avLst/>
          </a:prstGeom>
          <a:noFill/>
        </p:spPr>
        <p:txBody>
          <a:bodyPr wrap="square" rtlCol="0">
            <a:spAutoFit/>
          </a:bodyPr>
          <a:lstStyle/>
          <a:p>
            <a:pPr>
              <a:buClr>
                <a:schemeClr val="tx2"/>
              </a:buClr>
              <a:buFont typeface="Wingdings" pitchFamily="2" charset="2"/>
              <a:buChar char="Ø"/>
            </a:pPr>
            <a:r>
              <a:rPr lang="es-ES" sz="2800" dirty="0">
                <a:latin typeface="Arial" pitchFamily="34" charset="0"/>
                <a:cs typeface="Arial" pitchFamily="34" charset="0"/>
              </a:rPr>
              <a:t> Documento: Determinar la polaridad general de un documento entero.</a:t>
            </a:r>
          </a:p>
          <a:p>
            <a:pPr>
              <a:buClr>
                <a:schemeClr val="tx2"/>
              </a:buClr>
            </a:pPr>
            <a:r>
              <a:rPr lang="es-ES" sz="2800" dirty="0">
                <a:latin typeface="Arial" pitchFamily="34" charset="0"/>
                <a:cs typeface="Arial" pitchFamily="34" charset="0"/>
              </a:rPr>
              <a:t> </a:t>
            </a:r>
          </a:p>
          <a:p>
            <a:pPr>
              <a:buClr>
                <a:schemeClr val="tx2"/>
              </a:buClr>
              <a:buFont typeface="Wingdings" pitchFamily="2" charset="2"/>
              <a:buChar char="Ø"/>
            </a:pPr>
            <a:r>
              <a:rPr lang="es-ES" sz="2800" dirty="0">
                <a:latin typeface="Arial" pitchFamily="34" charset="0"/>
                <a:cs typeface="Arial" pitchFamily="34" charset="0"/>
              </a:rPr>
              <a:t> Oración: Determinar la polaridad de una oración o frase.</a:t>
            </a:r>
          </a:p>
          <a:p>
            <a:pPr>
              <a:buClr>
                <a:schemeClr val="tx2"/>
              </a:buClr>
            </a:pPr>
            <a:endParaRPr lang="es-ES" sz="2800" dirty="0">
              <a:latin typeface="Arial" pitchFamily="34" charset="0"/>
              <a:cs typeface="Arial" pitchFamily="34" charset="0"/>
            </a:endParaRPr>
          </a:p>
          <a:p>
            <a:pPr>
              <a:buClr>
                <a:schemeClr val="tx2"/>
              </a:buClr>
              <a:buFont typeface="Wingdings" pitchFamily="2" charset="2"/>
              <a:buChar char="Ø"/>
            </a:pPr>
            <a:r>
              <a:rPr lang="es-ES" sz="2800" dirty="0">
                <a:latin typeface="Arial" pitchFamily="34" charset="0"/>
                <a:cs typeface="Arial" pitchFamily="34" charset="0"/>
              </a:rPr>
              <a:t> Aspecto: Determinar la polaridad de la opinión y el objeto al que se dirige.</a:t>
            </a:r>
          </a:p>
          <a:p>
            <a:pPr>
              <a:buClr>
                <a:schemeClr val="tx2"/>
              </a:buClr>
            </a:pPr>
            <a:endParaRPr lang="es-E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4 Rectángulo"/>
          <p:cNvSpPr/>
          <p:nvPr/>
        </p:nvSpPr>
        <p:spPr>
          <a:xfrm>
            <a:off x="642910" y="714356"/>
            <a:ext cx="7858180" cy="5429288"/>
          </a:xfrm>
          <a:prstGeom prst="rect">
            <a:avLst/>
          </a:prstGeom>
          <a:solidFill>
            <a:schemeClr val="accent5">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dirty="0"/>
          </a:p>
        </p:txBody>
      </p:sp>
      <p:sp>
        <p:nvSpPr>
          <p:cNvPr id="6" name="5 CuadroTexto"/>
          <p:cNvSpPr txBox="1"/>
          <p:nvPr/>
        </p:nvSpPr>
        <p:spPr>
          <a:xfrm>
            <a:off x="714348" y="2285992"/>
            <a:ext cx="7715304" cy="2123658"/>
          </a:xfrm>
          <a:prstGeom prst="rect">
            <a:avLst/>
          </a:prstGeom>
          <a:noFill/>
        </p:spPr>
        <p:txBody>
          <a:bodyPr wrap="square" rtlCol="0">
            <a:spAutoFit/>
          </a:bodyPr>
          <a:lstStyle/>
          <a:p>
            <a:pPr algn="ctr"/>
            <a:r>
              <a:rPr lang="es-ES" sz="6600" dirty="0">
                <a:solidFill>
                  <a:schemeClr val="bg1"/>
                </a:solidFill>
                <a:latin typeface="Constantia" pitchFamily="18" charset="0"/>
              </a:rPr>
              <a:t>Modelos </a:t>
            </a:r>
            <a:r>
              <a:rPr lang="es-ES" sz="6600" i="1" dirty="0">
                <a:solidFill>
                  <a:schemeClr val="bg1"/>
                </a:solidFill>
                <a:latin typeface="Constantia" pitchFamily="18" charset="0"/>
              </a:rPr>
              <a:t>Transformers</a:t>
            </a:r>
            <a:endParaRPr lang="es-ES" sz="4400" i="1" dirty="0">
              <a:solidFill>
                <a:schemeClr val="bg1"/>
              </a:solidFill>
              <a:latin typeface="Constant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24"/>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830997"/>
          </a:xfrm>
          <a:prstGeom prst="rect">
            <a:avLst/>
          </a:prstGeom>
          <a:noFill/>
        </p:spPr>
        <p:txBody>
          <a:bodyPr wrap="square" rtlCol="0">
            <a:spAutoFit/>
          </a:bodyPr>
          <a:lstStyle/>
          <a:p>
            <a:pPr algn="ctr"/>
            <a:r>
              <a:rPr lang="es-ES" sz="4800" b="1" dirty="0">
                <a:solidFill>
                  <a:schemeClr val="bg1"/>
                </a:solidFill>
                <a:latin typeface="Constantia" pitchFamily="18" charset="0"/>
              </a:rPr>
              <a:t>Transformers</a:t>
            </a: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CuadroTexto"/>
          <p:cNvSpPr txBox="1"/>
          <p:nvPr/>
        </p:nvSpPr>
        <p:spPr>
          <a:xfrm>
            <a:off x="428596" y="1714488"/>
            <a:ext cx="8715404" cy="3970318"/>
          </a:xfrm>
          <a:prstGeom prst="rect">
            <a:avLst/>
          </a:prstGeom>
          <a:noFill/>
        </p:spPr>
        <p:txBody>
          <a:bodyPr wrap="square" rtlCol="0">
            <a:spAutoFit/>
          </a:bodyPr>
          <a:lstStyle/>
          <a:p>
            <a:pPr>
              <a:buClr>
                <a:schemeClr val="tx2"/>
              </a:buClr>
              <a:buFont typeface="Wingdings" pitchFamily="2" charset="2"/>
              <a:buChar char="Ø"/>
            </a:pPr>
            <a:r>
              <a:rPr lang="es-ES" sz="2800" dirty="0">
                <a:latin typeface="Arial" pitchFamily="34" charset="0"/>
                <a:cs typeface="Arial" pitchFamily="34" charset="0"/>
              </a:rPr>
              <a:t> Utilizan un mecanismo llamado atención para procesar secuencias de datos de longitud variable</a:t>
            </a:r>
          </a:p>
          <a:p>
            <a:pPr>
              <a:buClr>
                <a:schemeClr val="tx2"/>
              </a:buClr>
            </a:pPr>
            <a:r>
              <a:rPr lang="es-ES" sz="2800" dirty="0">
                <a:latin typeface="Arial" pitchFamily="34" charset="0"/>
                <a:cs typeface="Arial" pitchFamily="34" charset="0"/>
              </a:rPr>
              <a:t> </a:t>
            </a:r>
          </a:p>
          <a:p>
            <a:pPr>
              <a:buClr>
                <a:schemeClr val="tx2"/>
              </a:buClr>
              <a:buFont typeface="Wingdings" pitchFamily="2" charset="2"/>
              <a:buChar char="Ø"/>
            </a:pPr>
            <a:r>
              <a:rPr lang="es-ES" sz="2800" dirty="0">
                <a:latin typeface="Arial" pitchFamily="34" charset="0"/>
                <a:cs typeface="Arial" pitchFamily="34" charset="0"/>
              </a:rPr>
              <a:t> Pueden procesar todas las palabras en paralelo</a:t>
            </a:r>
          </a:p>
          <a:p>
            <a:pPr>
              <a:buClr>
                <a:schemeClr val="tx2"/>
              </a:buClr>
            </a:pPr>
            <a:endParaRPr lang="es-ES" sz="2800" dirty="0">
              <a:latin typeface="Arial" pitchFamily="34" charset="0"/>
              <a:cs typeface="Arial" pitchFamily="34" charset="0"/>
            </a:endParaRPr>
          </a:p>
          <a:p>
            <a:pPr>
              <a:buClr>
                <a:schemeClr val="tx2"/>
              </a:buClr>
              <a:buFont typeface="Wingdings" pitchFamily="2" charset="2"/>
              <a:buChar char="Ø"/>
            </a:pPr>
            <a:r>
              <a:rPr lang="es-ES" sz="2800" dirty="0">
                <a:latin typeface="Arial" pitchFamily="34" charset="0"/>
                <a:cs typeface="Arial" pitchFamily="34" charset="0"/>
              </a:rPr>
              <a:t> Utilizan modelos, pre-entrenados con millones de parámetros,  requieren solo un ajuste fino para adaptarse a una amplia gama de tareas de PNL</a:t>
            </a:r>
          </a:p>
          <a:p>
            <a:pPr>
              <a:buClr>
                <a:schemeClr val="tx2"/>
              </a:buClr>
            </a:pPr>
            <a:endParaRPr lang="es-E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24"/>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830997"/>
          </a:xfrm>
          <a:prstGeom prst="rect">
            <a:avLst/>
          </a:prstGeom>
          <a:noFill/>
        </p:spPr>
        <p:txBody>
          <a:bodyPr wrap="square" rtlCol="0">
            <a:spAutoFit/>
          </a:bodyPr>
          <a:lstStyle/>
          <a:p>
            <a:pPr algn="ctr"/>
            <a:r>
              <a:rPr lang="es-ES" sz="4800" b="1" dirty="0">
                <a:solidFill>
                  <a:schemeClr val="bg1"/>
                </a:solidFill>
                <a:latin typeface="Constantia" pitchFamily="18" charset="0"/>
              </a:rPr>
              <a:t>Técnicas de Ensamble</a:t>
            </a: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CuadroTexto"/>
          <p:cNvSpPr txBox="1"/>
          <p:nvPr/>
        </p:nvSpPr>
        <p:spPr>
          <a:xfrm>
            <a:off x="428596" y="1643050"/>
            <a:ext cx="8715404" cy="3539430"/>
          </a:xfrm>
          <a:prstGeom prst="rect">
            <a:avLst/>
          </a:prstGeom>
          <a:noFill/>
        </p:spPr>
        <p:txBody>
          <a:bodyPr wrap="square" rtlCol="0">
            <a:spAutoFit/>
          </a:bodyPr>
          <a:lstStyle/>
          <a:p>
            <a:pPr>
              <a:buClr>
                <a:schemeClr val="tx2"/>
              </a:buClr>
              <a:buFont typeface="Wingdings" pitchFamily="2" charset="2"/>
              <a:buChar char="Ø"/>
            </a:pPr>
            <a:r>
              <a:rPr lang="es-ES" sz="2800" dirty="0">
                <a:latin typeface="Arial" pitchFamily="34" charset="0"/>
                <a:cs typeface="Arial" pitchFamily="34" charset="0"/>
              </a:rPr>
              <a:t> Poderosa estrategia del aprendizaje automático.</a:t>
            </a:r>
          </a:p>
          <a:p>
            <a:pPr>
              <a:buClr>
                <a:schemeClr val="tx2"/>
              </a:buClr>
            </a:pPr>
            <a:r>
              <a:rPr lang="es-ES" sz="2800" dirty="0">
                <a:latin typeface="Arial" pitchFamily="34" charset="0"/>
                <a:cs typeface="Arial" pitchFamily="34" charset="0"/>
              </a:rPr>
              <a:t> </a:t>
            </a:r>
          </a:p>
          <a:p>
            <a:pPr>
              <a:buClr>
                <a:schemeClr val="tx2"/>
              </a:buClr>
              <a:buFont typeface="Wingdings" pitchFamily="2" charset="2"/>
              <a:buChar char="Ø"/>
            </a:pPr>
            <a:r>
              <a:rPr lang="es-ES" sz="2800" dirty="0">
                <a:latin typeface="Arial" pitchFamily="34" charset="0"/>
                <a:cs typeface="Arial" pitchFamily="34" charset="0"/>
              </a:rPr>
              <a:t> Integra múltiples modelos de referencia dentro de un mismo marco </a:t>
            </a:r>
          </a:p>
          <a:p>
            <a:pPr>
              <a:buClr>
                <a:schemeClr val="tx2"/>
              </a:buClr>
            </a:pPr>
            <a:endParaRPr lang="es-ES" sz="2800" dirty="0">
              <a:latin typeface="Arial" pitchFamily="34" charset="0"/>
              <a:cs typeface="Arial" pitchFamily="34" charset="0"/>
            </a:endParaRPr>
          </a:p>
          <a:p>
            <a:pPr>
              <a:buClr>
                <a:schemeClr val="tx2"/>
              </a:buClr>
              <a:buFont typeface="Wingdings" pitchFamily="2" charset="2"/>
              <a:buChar char="Ø"/>
            </a:pPr>
            <a:r>
              <a:rPr lang="es-ES" sz="2800" dirty="0">
                <a:latin typeface="Arial" pitchFamily="34" charset="0"/>
                <a:cs typeface="Arial" pitchFamily="34" charset="0"/>
              </a:rPr>
              <a:t> Tiene como objetivo crear un modelo "maestro" que supere en rendimiento a cada uno de los modelos individuales.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830997"/>
          </a:xfrm>
          <a:prstGeom prst="rect">
            <a:avLst/>
          </a:prstGeom>
          <a:noFill/>
        </p:spPr>
        <p:txBody>
          <a:bodyPr wrap="square" rtlCol="0">
            <a:spAutoFit/>
          </a:bodyPr>
          <a:lstStyle/>
          <a:p>
            <a:pPr algn="ctr"/>
            <a:r>
              <a:rPr lang="es-ES" sz="4800" b="1" dirty="0">
                <a:solidFill>
                  <a:schemeClr val="bg1"/>
                </a:solidFill>
                <a:latin typeface="Constantia" pitchFamily="18" charset="0"/>
              </a:rPr>
              <a:t>Problemática</a:t>
            </a: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C:\Users\Miguelito\Pictures\Screenshots\Captura de pantalla (74).png"/>
          <p:cNvPicPr>
            <a:picLocks noChangeAspect="1" noChangeArrowheads="1"/>
          </p:cNvPicPr>
          <p:nvPr/>
        </p:nvPicPr>
        <p:blipFill>
          <a:blip r:embed="rId3" cstate="print"/>
          <a:srcRect l="6689" t="22743" r="8194" b="8897"/>
          <a:stretch>
            <a:fillRect/>
          </a:stretch>
        </p:blipFill>
        <p:spPr bwMode="auto">
          <a:xfrm>
            <a:off x="0" y="1285860"/>
            <a:ext cx="9144000" cy="53578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830997"/>
          </a:xfrm>
          <a:prstGeom prst="rect">
            <a:avLst/>
          </a:prstGeom>
          <a:noFill/>
        </p:spPr>
        <p:txBody>
          <a:bodyPr wrap="square" rtlCol="0">
            <a:spAutoFit/>
          </a:bodyPr>
          <a:lstStyle/>
          <a:p>
            <a:pPr algn="ctr"/>
            <a:r>
              <a:rPr lang="es-ES" sz="4800" b="1" dirty="0">
                <a:solidFill>
                  <a:schemeClr val="bg1"/>
                </a:solidFill>
                <a:latin typeface="Constantia" pitchFamily="18" charset="0"/>
              </a:rPr>
              <a:t>Problemática</a:t>
            </a: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050" name="Picture 2" descr="C:\Users\Miguelito\Pictures\Screenshots\Captura de pantalla (75).png"/>
          <p:cNvPicPr>
            <a:picLocks noChangeAspect="1" noChangeArrowheads="1"/>
          </p:cNvPicPr>
          <p:nvPr/>
        </p:nvPicPr>
        <p:blipFill>
          <a:blip r:embed="rId3" cstate="print"/>
          <a:srcRect l="6673" t="25564" r="6901" b="24631"/>
          <a:stretch>
            <a:fillRect/>
          </a:stretch>
        </p:blipFill>
        <p:spPr bwMode="auto">
          <a:xfrm>
            <a:off x="428596" y="1285860"/>
            <a:ext cx="8429684" cy="521497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933</TotalTime>
  <Words>1498</Words>
  <Application>Microsoft Office PowerPoint</Application>
  <PresentationFormat>Presentación en pantalla (4:3)</PresentationFormat>
  <Paragraphs>191</Paragraphs>
  <Slides>22</Slides>
  <Notes>21</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Miguelito</dc:creator>
  <cp:lastModifiedBy>PC-2018</cp:lastModifiedBy>
  <cp:revision>114</cp:revision>
  <dcterms:created xsi:type="dcterms:W3CDTF">2023-08-12T16:07:52Z</dcterms:created>
  <dcterms:modified xsi:type="dcterms:W3CDTF">2024-09-12T04:25:02Z</dcterms:modified>
</cp:coreProperties>
</file>