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4" r:id="rId3"/>
    <p:sldId id="265" r:id="rId4"/>
    <p:sldId id="257" r:id="rId5"/>
    <p:sldId id="266" r:id="rId6"/>
    <p:sldId id="258" r:id="rId7"/>
    <p:sldId id="260" r:id="rId8"/>
    <p:sldId id="259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13/11/2024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13/11/2024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13/11/2024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13/11/2024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13/11/2024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13/11/2024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13/11/2024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13/11/2024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13/11/2024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13/11/2024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13/11/2024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13/11/2024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1520122752206.jpg"/>
          <p:cNvPicPr>
            <a:picLocks noChangeAspect="1"/>
          </p:cNvPicPr>
          <p:nvPr/>
        </p:nvPicPr>
        <p:blipFill>
          <a:blip r:embed="rId2" cstate="print"/>
          <a:srcRect l="2751" t="3581" r="2675" b="2583"/>
          <a:stretch>
            <a:fillRect/>
          </a:stretch>
        </p:blipFill>
        <p:spPr>
          <a:xfrm>
            <a:off x="0" y="0"/>
            <a:ext cx="8892480" cy="685800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395536" y="4581128"/>
            <a:ext cx="439357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800" b="1" dirty="0" smtClean="0">
                <a:solidFill>
                  <a:schemeClr val="tx1">
                    <a:lumMod val="95000"/>
                  </a:schemeClr>
                </a:solidFill>
              </a:rPr>
              <a:t>Autores:</a:t>
            </a:r>
          </a:p>
          <a:p>
            <a:r>
              <a:rPr lang="es-419" sz="2400" dirty="0" smtClean="0">
                <a:solidFill>
                  <a:schemeClr val="tx1">
                    <a:lumMod val="95000"/>
                  </a:schemeClr>
                </a:solidFill>
              </a:rPr>
              <a:t>Dr. C. Alfredo J.Simón Cuevas</a:t>
            </a:r>
          </a:p>
          <a:p>
            <a:r>
              <a:rPr lang="es-419" sz="2400" dirty="0" smtClean="0">
                <a:solidFill>
                  <a:schemeClr val="tx1">
                    <a:lumMod val="95000"/>
                  </a:schemeClr>
                </a:solidFill>
              </a:rPr>
              <a:t>Ing. Oscar Miguel González Parets</a:t>
            </a:r>
          </a:p>
          <a:p>
            <a:r>
              <a:rPr lang="es-419" sz="2400" dirty="0" smtClean="0">
                <a:solidFill>
                  <a:schemeClr val="tx1">
                    <a:lumMod val="95000"/>
                  </a:schemeClr>
                </a:solidFill>
              </a:rPr>
              <a:t>Miguel Angel Rivero Tapia</a:t>
            </a:r>
            <a:endParaRPr lang="es-ES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23528" y="764704"/>
            <a:ext cx="370165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419" sz="44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Algerian" pitchFamily="82" charset="0"/>
              </a:rPr>
              <a:t>R</a:t>
            </a:r>
            <a:r>
              <a:rPr lang="es-419" sz="32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Algerian" pitchFamily="82" charset="0"/>
              </a:rPr>
              <a:t>epresentación</a:t>
            </a:r>
          </a:p>
          <a:p>
            <a:pPr>
              <a:lnSpc>
                <a:spcPct val="150000"/>
              </a:lnSpc>
            </a:pPr>
            <a:r>
              <a:rPr lang="es-ES" sz="36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Algerian" pitchFamily="82" charset="0"/>
              </a:rPr>
              <a:t>D</a:t>
            </a:r>
            <a:r>
              <a:rPr lang="es-419" sz="32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Algerian" pitchFamily="82" charset="0"/>
              </a:rPr>
              <a:t>e </a:t>
            </a:r>
          </a:p>
          <a:p>
            <a:pPr>
              <a:lnSpc>
                <a:spcPct val="150000"/>
              </a:lnSpc>
            </a:pPr>
            <a:r>
              <a:rPr lang="es-419" sz="40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Algerian" pitchFamily="82" charset="0"/>
              </a:rPr>
              <a:t>T</a:t>
            </a:r>
            <a:r>
              <a:rPr lang="es-419" sz="3200" dirty="0" smtClean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Algerian" pitchFamily="82" charset="0"/>
              </a:rPr>
              <a:t>extos</a:t>
            </a:r>
            <a:endParaRPr lang="es-ES" sz="32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54868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3600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Tokenización con Beto</a:t>
            </a:r>
          </a:p>
        </p:txBody>
      </p:sp>
      <p:pic>
        <p:nvPicPr>
          <p:cNvPr id="4" name="3 Imagen" descr="Screenshot (82).png"/>
          <p:cNvPicPr>
            <a:picLocks noChangeAspect="1"/>
          </p:cNvPicPr>
          <p:nvPr/>
        </p:nvPicPr>
        <p:blipFill>
          <a:blip r:embed="rId2" cstate="print"/>
          <a:srcRect l="7476" t="20586" r="16925" b="16384"/>
          <a:stretch>
            <a:fillRect/>
          </a:stretch>
        </p:blipFill>
        <p:spPr>
          <a:xfrm>
            <a:off x="683568" y="1700808"/>
            <a:ext cx="7560840" cy="36724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54868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3600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Codificación con Beto</a:t>
            </a:r>
          </a:p>
        </p:txBody>
      </p:sp>
      <p:pic>
        <p:nvPicPr>
          <p:cNvPr id="4" name="3 Imagen" descr="Screenshot (83).png"/>
          <p:cNvPicPr>
            <a:picLocks noChangeAspect="1"/>
          </p:cNvPicPr>
          <p:nvPr/>
        </p:nvPicPr>
        <p:blipFill>
          <a:blip r:embed="rId2" cstate="print"/>
          <a:srcRect l="7476" t="19185" r="17713" b="7980"/>
          <a:stretch>
            <a:fillRect/>
          </a:stretch>
        </p:blipFill>
        <p:spPr>
          <a:xfrm>
            <a:off x="611560" y="1412776"/>
            <a:ext cx="7848872" cy="41764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0" y="5399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3600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Caso de estudio</a:t>
            </a:r>
            <a:endParaRPr lang="es-ES" sz="3600" dirty="0">
              <a:solidFill>
                <a:schemeClr val="tx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755576" y="1484784"/>
            <a:ext cx="7488832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1800"/>
              </a:spcBef>
              <a:spcAft>
                <a:spcPts val="2400"/>
              </a:spcAft>
            </a:pPr>
            <a:r>
              <a:rPr lang="es-ES" sz="2800" dirty="0" smtClean="0">
                <a:latin typeface="+mj-lt"/>
              </a:rPr>
              <a:t>Una cadena hotelera, con el objetivo de mejorar la satisfacción de sus huéspedes y optimizar la gestión de recursos, busca desarrollar un sistema de procesamiento de opiniones. Este sistema debe ser capaz de identificar los puntos fuertes del hotel, las áreas que requieren mejora y analizar el sentimiento de las opiniones.</a:t>
            </a:r>
            <a:endParaRPr lang="es-ES" sz="2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0" y="5399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3600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Dataset</a:t>
            </a:r>
            <a:endParaRPr lang="es-ES" sz="3600" dirty="0">
              <a:solidFill>
                <a:schemeClr val="tx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4 Imagen" descr="Screenshot (81).png"/>
          <p:cNvPicPr>
            <a:picLocks noChangeAspect="1"/>
          </p:cNvPicPr>
          <p:nvPr/>
        </p:nvPicPr>
        <p:blipFill>
          <a:blip r:embed="rId2" cstate="print"/>
          <a:srcRect l="6689" t="14869" r="10625" b="7980"/>
          <a:stretch>
            <a:fillRect/>
          </a:stretch>
        </p:blipFill>
        <p:spPr>
          <a:xfrm>
            <a:off x="611560" y="1484784"/>
            <a:ext cx="7992888" cy="44644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Screenshot (70).png"/>
          <p:cNvPicPr>
            <a:picLocks noChangeAspect="1"/>
          </p:cNvPicPr>
          <p:nvPr/>
        </p:nvPicPr>
        <p:blipFill>
          <a:blip r:embed="rId2" cstate="print"/>
          <a:srcRect l="7476" t="21986" r="19770" b="59805"/>
          <a:stretch>
            <a:fillRect/>
          </a:stretch>
        </p:blipFill>
        <p:spPr>
          <a:xfrm>
            <a:off x="251520" y="1268760"/>
            <a:ext cx="8640960" cy="1872208"/>
          </a:xfrm>
          <a:prstGeom prst="rect">
            <a:avLst/>
          </a:prstGeom>
        </p:spPr>
      </p:pic>
      <p:pic>
        <p:nvPicPr>
          <p:cNvPr id="3" name="2 Imagen" descr="Screenshot (70).png"/>
          <p:cNvPicPr>
            <a:picLocks noChangeAspect="1"/>
          </p:cNvPicPr>
          <p:nvPr/>
        </p:nvPicPr>
        <p:blipFill>
          <a:blip r:embed="rId2" cstate="print"/>
          <a:srcRect l="7476" t="44397" r="20075" b="9381"/>
          <a:stretch>
            <a:fillRect/>
          </a:stretch>
        </p:blipFill>
        <p:spPr>
          <a:xfrm>
            <a:off x="251520" y="3933056"/>
            <a:ext cx="8640960" cy="2592288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0" y="5399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3600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Librerías</a:t>
            </a:r>
            <a:endParaRPr lang="es-ES" sz="3600" dirty="0">
              <a:solidFill>
                <a:schemeClr val="tx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0" y="321297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3600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Cargando el dataset</a:t>
            </a:r>
            <a:endParaRPr lang="es-ES" sz="3600" dirty="0">
              <a:solidFill>
                <a:schemeClr val="tx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0" y="5399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3600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Bolsa de palabras binaria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971600" y="1700808"/>
            <a:ext cx="45054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rabicParenR"/>
            </a:pPr>
            <a:r>
              <a:rPr lang="es-419" sz="2400" dirty="0" smtClean="0"/>
              <a:t>El hotel es amplio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arenR"/>
            </a:pPr>
            <a:r>
              <a:rPr lang="es-419" sz="2400" dirty="0" smtClean="0"/>
              <a:t>La piscina del hotel estaba sucia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arenR"/>
            </a:pPr>
            <a:r>
              <a:rPr lang="es-419" sz="2400" dirty="0" smtClean="0"/>
              <a:t>La piscina es grande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arenR"/>
            </a:pPr>
            <a:r>
              <a:rPr lang="es-419" sz="2400" dirty="0" smtClean="0"/>
              <a:t> El hotel y la piscina</a:t>
            </a:r>
            <a:endParaRPr lang="es-ES" sz="2400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/>
        </p:nvGraphicFramePr>
        <p:xfrm>
          <a:off x="467544" y="3861048"/>
          <a:ext cx="819983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/>
                <a:gridCol w="383873"/>
                <a:gridCol w="696247"/>
                <a:gridCol w="448811"/>
                <a:gridCol w="889318"/>
                <a:gridCol w="473900"/>
                <a:gridCol w="845086"/>
                <a:gridCol w="603633"/>
                <a:gridCol w="857923"/>
                <a:gridCol w="711518"/>
                <a:gridCol w="993379"/>
                <a:gridCol w="576067"/>
              </a:tblGrid>
              <a:tr h="370840">
                <a:tc>
                  <a:txBody>
                    <a:bodyPr/>
                    <a:lstStyle/>
                    <a:p>
                      <a:r>
                        <a:rPr lang="es-419" dirty="0" smtClean="0">
                          <a:solidFill>
                            <a:schemeClr val="bg1"/>
                          </a:solidFill>
                        </a:rPr>
                        <a:t>Frase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smtClean="0">
                          <a:solidFill>
                            <a:schemeClr val="bg1"/>
                          </a:solidFill>
                        </a:rPr>
                        <a:t>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smtClean="0">
                          <a:solidFill>
                            <a:schemeClr val="bg1"/>
                          </a:solidFill>
                        </a:rPr>
                        <a:t>hotel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smtClean="0">
                          <a:solidFill>
                            <a:schemeClr val="bg1"/>
                          </a:solidFill>
                        </a:rPr>
                        <a:t>es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smtClean="0">
                          <a:solidFill>
                            <a:schemeClr val="bg1"/>
                          </a:solidFill>
                        </a:rPr>
                        <a:t>amplio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smtClean="0">
                          <a:solidFill>
                            <a:schemeClr val="bg1"/>
                          </a:solidFill>
                        </a:rPr>
                        <a:t>la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smtClean="0">
                          <a:solidFill>
                            <a:schemeClr val="bg1"/>
                          </a:solidFill>
                        </a:rPr>
                        <a:t>piscina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smtClean="0">
                          <a:solidFill>
                            <a:schemeClr val="bg1"/>
                          </a:solidFill>
                        </a:rPr>
                        <a:t>del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smtClean="0">
                          <a:solidFill>
                            <a:schemeClr val="bg1"/>
                          </a:solidFill>
                        </a:rPr>
                        <a:t>estaba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smtClean="0">
                          <a:solidFill>
                            <a:schemeClr val="bg1"/>
                          </a:solidFill>
                        </a:rPr>
                        <a:t>sucia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smtClean="0">
                          <a:solidFill>
                            <a:schemeClr val="bg1"/>
                          </a:solidFill>
                        </a:rPr>
                        <a:t>grande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smtClean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 smtClean="0"/>
                        <a:t>2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 smtClean="0"/>
                        <a:t>3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smtClean="0"/>
                        <a:t>0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419" dirty="0" smtClean="0"/>
                        <a:t>4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smtClean="0"/>
                        <a:t>1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smtClean="0"/>
                        <a:t>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419" dirty="0" smtClean="0"/>
                        <a:t>1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Screenshot (71).png"/>
          <p:cNvPicPr>
            <a:picLocks noChangeAspect="1"/>
          </p:cNvPicPr>
          <p:nvPr/>
        </p:nvPicPr>
        <p:blipFill>
          <a:blip r:embed="rId2" cstate="print"/>
          <a:srcRect l="7476" t="20586" r="17713" b="55603"/>
          <a:stretch>
            <a:fillRect/>
          </a:stretch>
        </p:blipFill>
        <p:spPr>
          <a:xfrm>
            <a:off x="251520" y="1268760"/>
            <a:ext cx="8640960" cy="1800200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0" y="539969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3600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Bolsa de palabras binaria</a:t>
            </a:r>
          </a:p>
        </p:txBody>
      </p:sp>
      <p:pic>
        <p:nvPicPr>
          <p:cNvPr id="7" name="6 Imagen" descr="Screenshot (74).png"/>
          <p:cNvPicPr>
            <a:picLocks noChangeAspect="1"/>
          </p:cNvPicPr>
          <p:nvPr/>
        </p:nvPicPr>
        <p:blipFill>
          <a:blip r:embed="rId3" cstate="print"/>
          <a:srcRect l="7875" t="24788" r="16526" b="24679"/>
          <a:stretch>
            <a:fillRect/>
          </a:stretch>
        </p:blipFill>
        <p:spPr>
          <a:xfrm>
            <a:off x="251520" y="3429000"/>
            <a:ext cx="8640960" cy="30243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Screenshot (72).png"/>
          <p:cNvPicPr>
            <a:picLocks noChangeAspect="1"/>
          </p:cNvPicPr>
          <p:nvPr/>
        </p:nvPicPr>
        <p:blipFill>
          <a:blip r:embed="rId2" cstate="print"/>
          <a:srcRect l="7476" t="30391" r="19288" b="45798"/>
          <a:stretch>
            <a:fillRect/>
          </a:stretch>
        </p:blipFill>
        <p:spPr>
          <a:xfrm>
            <a:off x="251520" y="1268760"/>
            <a:ext cx="8640960" cy="1872208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0" y="54868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3600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Bolsa de palabras</a:t>
            </a:r>
            <a:endParaRPr lang="es-ES" sz="3600" dirty="0">
              <a:solidFill>
                <a:schemeClr val="tx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3 Imagen" descr="Screenshot (75).png"/>
          <p:cNvPicPr>
            <a:picLocks noChangeAspect="1"/>
          </p:cNvPicPr>
          <p:nvPr/>
        </p:nvPicPr>
        <p:blipFill>
          <a:blip r:embed="rId3" cstate="print"/>
          <a:srcRect l="8263" t="27589" r="16138" b="20586"/>
          <a:stretch>
            <a:fillRect/>
          </a:stretch>
        </p:blipFill>
        <p:spPr>
          <a:xfrm>
            <a:off x="251520" y="3501008"/>
            <a:ext cx="8640960" cy="29523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54868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3600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TF-IDF</a:t>
            </a:r>
          </a:p>
        </p:txBody>
      </p:sp>
      <p:pic>
        <p:nvPicPr>
          <p:cNvPr id="3" name="2 Imagen" descr="Screenshot (73).png"/>
          <p:cNvPicPr>
            <a:picLocks noChangeAspect="1"/>
          </p:cNvPicPr>
          <p:nvPr/>
        </p:nvPicPr>
        <p:blipFill>
          <a:blip r:embed="rId2" cstate="print"/>
          <a:srcRect l="8263" t="44821" r="16925" b="34428"/>
          <a:stretch>
            <a:fillRect/>
          </a:stretch>
        </p:blipFill>
        <p:spPr>
          <a:xfrm>
            <a:off x="251520" y="1268760"/>
            <a:ext cx="8568952" cy="1728192"/>
          </a:xfrm>
          <a:prstGeom prst="rect">
            <a:avLst/>
          </a:prstGeom>
        </p:spPr>
      </p:pic>
      <p:pic>
        <p:nvPicPr>
          <p:cNvPr id="4" name="3 Imagen" descr="Screenshot (76).png"/>
          <p:cNvPicPr>
            <a:picLocks noChangeAspect="1"/>
          </p:cNvPicPr>
          <p:nvPr/>
        </p:nvPicPr>
        <p:blipFill>
          <a:blip r:embed="rId3" cstate="print"/>
          <a:srcRect l="7476" t="26189" r="16925" b="21987"/>
          <a:stretch>
            <a:fillRect/>
          </a:stretch>
        </p:blipFill>
        <p:spPr>
          <a:xfrm>
            <a:off x="251520" y="3356992"/>
            <a:ext cx="8568952" cy="29523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 descr="bet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496" y="1196751"/>
            <a:ext cx="8964488" cy="4085057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0" y="54868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419" sz="3600" dirty="0" smtClean="0">
                <a:solidFill>
                  <a:schemeClr val="tx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Modelos Transformers (Beto)</a:t>
            </a:r>
            <a:endParaRPr lang="es-419" sz="3600" dirty="0" smtClean="0">
              <a:solidFill>
                <a:schemeClr val="tx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189</Words>
  <Application>Microsoft Office PowerPoint</Application>
  <PresentationFormat>Presentación en pantalla (4:3)</PresentationFormat>
  <Paragraphs>82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PC-2018</dc:creator>
  <cp:lastModifiedBy>PC-2018</cp:lastModifiedBy>
  <cp:revision>11</cp:revision>
  <dcterms:created xsi:type="dcterms:W3CDTF">2024-11-13T01:22:02Z</dcterms:created>
  <dcterms:modified xsi:type="dcterms:W3CDTF">2024-11-13T15:21:21Z</dcterms:modified>
</cp:coreProperties>
</file>