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4034075" cy="3546475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034" autoAdjust="0"/>
    <p:restoredTop sz="94660"/>
  </p:normalViewPr>
  <p:slideViewPr>
    <p:cSldViewPr snapToGrid="0">
      <p:cViewPr varScale="1">
        <p:scale>
          <a:sx n="17" d="100"/>
          <a:sy n="17" d="100"/>
        </p:scale>
        <p:origin x="-1512" y="-210"/>
      </p:cViewPr>
      <p:guideLst>
        <p:guide orient="horz" pos="11170"/>
        <p:guide pos="138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12888" y="1143000"/>
            <a:ext cx="3832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ó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1638" y="1067226"/>
            <a:ext cx="31190803" cy="27090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1" name="Marcador de posición de texto 6"/>
          <p:cNvSpPr>
            <a:spLocks noGrp="1"/>
          </p:cNvSpPr>
          <p:nvPr>
            <p:ph type="body" sz="quarter" idx="36"/>
          </p:nvPr>
        </p:nvSpPr>
        <p:spPr bwMode="auto">
          <a:xfrm>
            <a:off x="6421638" y="3866197"/>
            <a:ext cx="31190803" cy="89527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6721" y="6304847"/>
            <a:ext cx="12843272" cy="1313508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Marcador de posición de contenido 17"/>
          <p:cNvSpPr>
            <a:spLocks noGrp="1"/>
          </p:cNvSpPr>
          <p:nvPr>
            <p:ph sz="quarter" idx="24" hasCustomPrompt="1"/>
          </p:nvPr>
        </p:nvSpPr>
        <p:spPr>
          <a:xfrm>
            <a:off x="1146721" y="7618354"/>
            <a:ext cx="12843272" cy="738849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Marcador de posición de texto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6721" y="16195572"/>
            <a:ext cx="12843272" cy="1313508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Marcador de posición de contenido 17"/>
          <p:cNvSpPr>
            <a:spLocks noGrp="1"/>
          </p:cNvSpPr>
          <p:nvPr>
            <p:ph sz="quarter" idx="25" hasCustomPrompt="1"/>
          </p:nvPr>
        </p:nvSpPr>
        <p:spPr>
          <a:xfrm>
            <a:off x="1146721" y="17509080"/>
            <a:ext cx="12843272" cy="9791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Marcador de posición de texto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6721" y="27829980"/>
            <a:ext cx="12843272" cy="1313508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Marcador de posición de contenido 17"/>
          <p:cNvSpPr>
            <a:spLocks noGrp="1"/>
          </p:cNvSpPr>
          <p:nvPr>
            <p:ph sz="quarter" idx="26" hasCustomPrompt="1"/>
          </p:nvPr>
        </p:nvSpPr>
        <p:spPr>
          <a:xfrm>
            <a:off x="1146721" y="29150054"/>
            <a:ext cx="12843272" cy="492566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Marcador de posición de texto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95402" y="6304847"/>
            <a:ext cx="12843272" cy="1313508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Marcador de posición de contenido 17"/>
          <p:cNvSpPr>
            <a:spLocks noGrp="1"/>
          </p:cNvSpPr>
          <p:nvPr>
            <p:ph sz="quarter" idx="27" hasCustomPrompt="1"/>
          </p:nvPr>
        </p:nvSpPr>
        <p:spPr>
          <a:xfrm>
            <a:off x="15595402" y="7618355"/>
            <a:ext cx="12843272" cy="492566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Marcador de posición de contenido 17"/>
          <p:cNvSpPr>
            <a:spLocks noGrp="1"/>
          </p:cNvSpPr>
          <p:nvPr>
            <p:ph sz="quarter" idx="23" hasCustomPrompt="1"/>
          </p:nvPr>
        </p:nvSpPr>
        <p:spPr>
          <a:xfrm>
            <a:off x="15595402" y="12872393"/>
            <a:ext cx="12843272" cy="6649641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Marcador de posición de contenido 17"/>
          <p:cNvSpPr>
            <a:spLocks noGrp="1"/>
          </p:cNvSpPr>
          <p:nvPr>
            <p:ph sz="quarter" idx="28" hasCustomPrompt="1"/>
          </p:nvPr>
        </p:nvSpPr>
        <p:spPr>
          <a:xfrm>
            <a:off x="15595402" y="25285055"/>
            <a:ext cx="12843272" cy="188817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Marcador de posición de texto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95402" y="27829980"/>
            <a:ext cx="12843272" cy="1313508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Marcador de posición de contenido 17"/>
          <p:cNvSpPr>
            <a:spLocks noGrp="1"/>
          </p:cNvSpPr>
          <p:nvPr>
            <p:ph sz="quarter" idx="30" hasCustomPrompt="1"/>
          </p:nvPr>
        </p:nvSpPr>
        <p:spPr>
          <a:xfrm>
            <a:off x="15595402" y="29150054"/>
            <a:ext cx="12843272" cy="492566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Marcador de posición de texto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98214" y="6304847"/>
            <a:ext cx="12843272" cy="1313508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Marcador de posición de contenido 17"/>
          <p:cNvSpPr>
            <a:spLocks noGrp="1"/>
          </p:cNvSpPr>
          <p:nvPr>
            <p:ph sz="quarter" idx="32" hasCustomPrompt="1"/>
          </p:nvPr>
        </p:nvSpPr>
        <p:spPr>
          <a:xfrm>
            <a:off x="29998214" y="7618355"/>
            <a:ext cx="12843272" cy="788105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Marcador de posición de contenido 17"/>
          <p:cNvSpPr>
            <a:spLocks noGrp="1"/>
          </p:cNvSpPr>
          <p:nvPr>
            <p:ph sz="quarter" idx="33" hasCustomPrompt="1"/>
          </p:nvPr>
        </p:nvSpPr>
        <p:spPr>
          <a:xfrm>
            <a:off x="29998214" y="17062485"/>
            <a:ext cx="12843272" cy="788105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Marcador de posición de texto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98214" y="27829980"/>
            <a:ext cx="12843272" cy="1313508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Marcador de posición de contenido 17"/>
          <p:cNvSpPr>
            <a:spLocks noGrp="1"/>
          </p:cNvSpPr>
          <p:nvPr>
            <p:ph sz="quarter" idx="35" hasCustomPrompt="1"/>
          </p:nvPr>
        </p:nvSpPr>
        <p:spPr>
          <a:xfrm>
            <a:off x="29998214" y="29150054"/>
            <a:ext cx="12843272" cy="492566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2" name="Instructions"/>
          <p:cNvSpPr/>
          <p:nvPr userDrawn="1"/>
        </p:nvSpPr>
        <p:spPr>
          <a:xfrm>
            <a:off x="44034076" y="2750159"/>
            <a:ext cx="12487788" cy="391726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lang="es-ES" sz="9600" kern="1200" noProof="1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ea typeface="+mn-ea"/>
                <a:cs typeface="Calibri" panose="020F0502020204030204" pitchFamily="34" charset="0"/>
              </a:rPr>
              <a:t>Impresión:</a:t>
            </a:r>
          </a:p>
          <a:p>
            <a:pPr lvl="0">
              <a:spcBef>
                <a:spcPts val="1200"/>
              </a:spcBef>
            </a:pPr>
            <a:r>
              <a:rPr lang="es-ES" sz="6600" kern="1200" noProof="1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ea typeface="+mn-ea"/>
                <a:cs typeface="Calibri" panose="020F0502020204030204" pitchFamily="34" charset="0"/>
              </a:rPr>
              <a:t>Este póster tiene un ancho de 122 cm y una altura de 92 cm. Está diseñado para imprimirse en una impresora de formato grande.</a:t>
            </a:r>
          </a:p>
          <a:p>
            <a:pPr lvl="0">
              <a:spcBef>
                <a:spcPts val="300"/>
              </a:spcBef>
            </a:pPr>
            <a:endParaRPr lang="es-ES" sz="6000" noProof="1" smtClean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lang="es-ES" sz="8800" kern="1200" noProof="1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ea typeface="+mn-ea"/>
                <a:cs typeface="Calibri" panose="020F0502020204030204" pitchFamily="34" charset="0"/>
              </a:rPr>
              <a:t>Personalizar el contenido:</a:t>
            </a:r>
          </a:p>
          <a:p>
            <a:pPr lvl="0">
              <a:spcBef>
                <a:spcPts val="1200"/>
              </a:spcBef>
            </a:pPr>
            <a:r>
              <a:rPr lang="es-ES" sz="6600" kern="1200" noProof="1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ea typeface="+mn-ea"/>
                <a:cs typeface="Calibri" panose="020F0502020204030204" pitchFamily="34" charset="0"/>
              </a:rPr>
              <a:t>Los marcadores de posición de este póster ya tienen formato. Especifique los marcadores de posición para agregar texto o haga clic en un icono para agregar una tabla, un gráfico, un gráfico SmartArt, una imagen o un archivo multimedia.</a:t>
            </a:r>
          </a:p>
          <a:p>
            <a:pPr lvl="0">
              <a:spcBef>
                <a:spcPts val="1200"/>
              </a:spcBef>
            </a:pPr>
            <a:r>
              <a:rPr lang="es-ES" sz="6600" kern="1200" noProof="1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ea typeface="+mn-ea"/>
                <a:cs typeface="Calibri" panose="020F0502020204030204" pitchFamily="34" charset="0"/>
              </a:rPr>
              <a:t>Para agregar o quitar viñetas del texto, haga clic en el botón Viñetas de la pestaña Inicio.</a:t>
            </a:r>
          </a:p>
          <a:p>
            <a:pPr lvl="0">
              <a:spcBef>
                <a:spcPts val="1200"/>
              </a:spcBef>
            </a:pPr>
            <a:r>
              <a:rPr lang="es-ES" sz="6600" kern="1200" noProof="1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ea typeface="+mn-ea"/>
                <a:cs typeface="Calibri" panose="020F0502020204030204" pitchFamily="34" charset="0"/>
              </a:rPr>
              <a:t>Si necesita más marcadores de posición para títulos, contenido o texto del cuerpo, haga una copia de lo que necesite y arrástrela a su posición. Las guías inteligentes de PowerPoint le ayudarán a alinearla con el resto del contenido.</a:t>
            </a:r>
          </a:p>
          <a:p>
            <a:pPr lvl="0">
              <a:spcBef>
                <a:spcPts val="1200"/>
              </a:spcBef>
            </a:pPr>
            <a:r>
              <a:rPr lang="es-ES" sz="6600" kern="1200" noProof="1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ea typeface="+mn-ea"/>
                <a:cs typeface="Calibri" panose="020F0502020204030204" pitchFamily="34" charset="0"/>
              </a:rPr>
              <a:t>¿Desea usar sus propias imágenes en lugar de las nuestras? No hay problema. Simplemente haga clic con el botón secundario en una imagen y elija Cambiar imagen. Arrastre una esquina para conservar la relación de aspecto de las imágenes cuando cambie su tamaño.</a:t>
            </a:r>
          </a:p>
          <a:p>
            <a:pPr lvl="0">
              <a:spcBef>
                <a:spcPts val="2400"/>
              </a:spcBef>
            </a:pPr>
            <a:endParaRPr lang="es-ES" sz="6600" noProof="1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85000"/>
              </a:schemeClr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2" y="1"/>
            <a:ext cx="44034075" cy="54182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21638" y="1067226"/>
            <a:ext cx="31190803" cy="2709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1638" y="6485453"/>
            <a:ext cx="31190803" cy="25457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6722" y="34598880"/>
            <a:ext cx="9907667" cy="492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54388" y="34598880"/>
            <a:ext cx="21925300" cy="492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979688" y="34598880"/>
            <a:ext cx="9907667" cy="492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Intel Xeon Phi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1076822" y="5916128"/>
            <a:ext cx="12843272" cy="1313508"/>
          </a:xfrm>
        </p:spPr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4"/>
          </p:nvPr>
        </p:nvSpPr>
        <p:spPr>
          <a:xfrm>
            <a:off x="918121" y="7617251"/>
            <a:ext cx="12843272" cy="8259655"/>
          </a:xfrm>
        </p:spPr>
        <p:txBody>
          <a:bodyPr>
            <a:normAutofit/>
          </a:bodyPr>
          <a:lstStyle/>
          <a:p>
            <a:r>
              <a:rPr lang="es-ES" sz="4400" dirty="0" smtClean="0"/>
              <a:t>Xeon phi es una arquitectura de alto nivel diseñada para tecnología que implica un alto rendimiento, el cual tiene más de 50 núcleos para el caso del artículo base pertenece a la serie 5100 y posee 60 núcleos, conectados por una interconexión bidireccional de alto rendimiento, 16 canales de memoria, cuando se trabaja como acelerador, Phi puede ser Conectado a un host (es decir, un dispositivo que lo gestiona) a través de Una interfaz de sistema PCI Express (</a:t>
            </a:r>
            <a:r>
              <a:rPr lang="es-ES" sz="4400" dirty="0" err="1" smtClean="0"/>
              <a:t>PCIe</a:t>
            </a:r>
            <a:r>
              <a:rPr lang="es-ES" sz="4400" dirty="0" smtClean="0"/>
              <a:t>) Similar a un Acelerador GPU.</a:t>
            </a:r>
          </a:p>
          <a:p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7"/>
          </p:nvPr>
        </p:nvSpPr>
        <p:spPr>
          <a:xfrm>
            <a:off x="972084" y="16194272"/>
            <a:ext cx="12843272" cy="1313508"/>
          </a:xfrm>
        </p:spPr>
        <p:txBody>
          <a:bodyPr/>
          <a:lstStyle/>
          <a:p>
            <a:pPr lvl="0"/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25"/>
          </p:nvPr>
        </p:nvSpPr>
        <p:spPr>
          <a:xfrm>
            <a:off x="984830" y="17393611"/>
            <a:ext cx="12843272" cy="14267489"/>
          </a:xfrm>
        </p:spPr>
        <p:txBody>
          <a:bodyPr>
            <a:noAutofit/>
          </a:bodyPr>
          <a:lstStyle/>
          <a:p>
            <a:r>
              <a:rPr lang="es-ES" sz="6600" dirty="0" smtClean="0"/>
              <a:t>En el siguiente artículo hablaremos de la arquitectura de Xeon phi el cual es hecho por Intel es un procesador de gran rendimiento por lo tanto no es muy común escuchar o leer sobre estos procesadores pero gracias a algunas investigaciones y a un artículo el cual fue la base para la realización de este mismo, en dicho artículo “</a:t>
            </a:r>
            <a:r>
              <a:rPr lang="es-ES" sz="6600" dirty="0" err="1" smtClean="0"/>
              <a:t>An</a:t>
            </a:r>
            <a:r>
              <a:rPr lang="es-ES" sz="6600" dirty="0" smtClean="0"/>
              <a:t> </a:t>
            </a:r>
            <a:r>
              <a:rPr lang="es-ES" sz="6600" dirty="0" err="1" smtClean="0"/>
              <a:t>study</a:t>
            </a:r>
            <a:r>
              <a:rPr lang="es-ES" sz="6600" dirty="0" smtClean="0"/>
              <a:t> empirical of Intel Xeon phi” realizan varias pruebas al </a:t>
            </a:r>
            <a:r>
              <a:rPr lang="es-ES" sz="6600" dirty="0" smtClean="0"/>
              <a:t>procesador</a:t>
            </a:r>
            <a:r>
              <a:rPr lang="es-ES" sz="5400" dirty="0" smtClean="0"/>
              <a:t>.</a:t>
            </a:r>
            <a:endParaRPr lang="es-ES" sz="5400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21"/>
          </p:nvPr>
        </p:nvSpPr>
        <p:spPr>
          <a:xfrm>
            <a:off x="15995452" y="6076247"/>
            <a:ext cx="12843272" cy="1313508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Resultados 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29"/>
          </p:nvPr>
        </p:nvSpPr>
        <p:spPr>
          <a:xfrm>
            <a:off x="29997202" y="15371280"/>
            <a:ext cx="12843272" cy="1313508"/>
          </a:xfrm>
        </p:spPr>
        <p:txBody>
          <a:bodyPr/>
          <a:lstStyle/>
          <a:p>
            <a:r>
              <a:rPr lang="es-ES" dirty="0" err="1" smtClean="0"/>
              <a:t>Discuciones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15" name="14 Marcador de contenido"/>
          <p:cNvSpPr>
            <a:spLocks noGrp="1"/>
          </p:cNvSpPr>
          <p:nvPr>
            <p:ph sz="quarter" idx="30"/>
          </p:nvPr>
        </p:nvSpPr>
        <p:spPr>
          <a:xfrm>
            <a:off x="16052602" y="24406604"/>
            <a:ext cx="12843272" cy="8740396"/>
          </a:xfrm>
        </p:spPr>
        <p:txBody>
          <a:bodyPr/>
          <a:lstStyle/>
          <a:p>
            <a:r>
              <a:rPr lang="es-ES" sz="7200" dirty="0" smtClean="0"/>
              <a:t>El método </a:t>
            </a:r>
            <a:r>
              <a:rPr lang="es-ES" sz="7200" dirty="0" err="1" smtClean="0"/>
              <a:t>Lattice</a:t>
            </a:r>
            <a:r>
              <a:rPr lang="es-ES" sz="7200" dirty="0" smtClean="0"/>
              <a:t> </a:t>
            </a:r>
            <a:r>
              <a:rPr lang="es-ES" sz="7200" dirty="0" err="1" smtClean="0"/>
              <a:t>Boltzmann</a:t>
            </a:r>
            <a:r>
              <a:rPr lang="es-ES" sz="7200" dirty="0" smtClean="0"/>
              <a:t> es un método computacional que describe la dinámica de fluidos mediante la </a:t>
            </a:r>
            <a:r>
              <a:rPr lang="es-ES" sz="7200" dirty="0" err="1" smtClean="0"/>
              <a:t>discretización</a:t>
            </a:r>
            <a:r>
              <a:rPr lang="es-ES" sz="7200" dirty="0" smtClean="0"/>
              <a:t> de la red. En una red discreta (en D = 2 o 3 dimensiones)</a:t>
            </a:r>
          </a:p>
          <a:p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31"/>
          </p:nvPr>
        </p:nvSpPr>
        <p:spPr>
          <a:xfrm>
            <a:off x="29998214" y="5733347"/>
            <a:ext cx="12843272" cy="1313508"/>
          </a:xfrm>
        </p:spPr>
        <p:txBody>
          <a:bodyPr/>
          <a:lstStyle/>
          <a:p>
            <a:pPr lvl="0"/>
            <a:endParaRPr lang="es-ES" dirty="0" smtClean="0"/>
          </a:p>
          <a:p>
            <a:pPr lvl="0"/>
            <a:r>
              <a:rPr lang="es-ES" dirty="0" smtClean="0"/>
              <a:t>CONCLUSIONES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17" name="16 Marcador de contenido"/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r>
              <a:rPr lang="es-ES" sz="8000" dirty="0" smtClean="0"/>
              <a:t>Las conclusiones son obligatorias y deben ser claras. Deben expresar el balance final de la investigación o la aplicación del conocimiento.</a:t>
            </a:r>
          </a:p>
          <a:p>
            <a:endParaRPr lang="es-E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r>
              <a:rPr lang="es-ES" sz="6600" dirty="0" smtClean="0"/>
              <a:t>el código que se ejecuta en el procesador MIC debe permitir que todos los núcleos para trabajar en paralelo la explotación MIMD o SPMD </a:t>
            </a:r>
            <a:r>
              <a:rPr lang="es-ES" sz="6600" dirty="0" err="1" smtClean="0"/>
              <a:t>multi</a:t>
            </a:r>
            <a:r>
              <a:rPr lang="es-ES" sz="6600" dirty="0" smtClean="0"/>
              <a:t>-tarea paralelismo</a:t>
            </a:r>
            <a:endParaRPr lang="es-ES" sz="6600" dirty="0"/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34"/>
          </p:nvPr>
        </p:nvSpPr>
        <p:spPr>
          <a:xfrm>
            <a:off x="29998214" y="22629330"/>
            <a:ext cx="12843272" cy="1313508"/>
          </a:xfrm>
        </p:spPr>
        <p:txBody>
          <a:bodyPr/>
          <a:lstStyle/>
          <a:p>
            <a:r>
              <a:rPr lang="es-ES" dirty="0" smtClean="0"/>
              <a:t>Referencias </a:t>
            </a:r>
            <a:endParaRPr lang="es-ES" dirty="0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35"/>
          </p:nvPr>
        </p:nvSpPr>
        <p:spPr>
          <a:xfrm>
            <a:off x="29941064" y="24781254"/>
            <a:ext cx="12843272" cy="11483596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13500" dirty="0" err="1" smtClean="0"/>
              <a:t>Jianbin</a:t>
            </a:r>
            <a:r>
              <a:rPr lang="en-US" sz="13500" dirty="0" smtClean="0"/>
              <a:t> Fang, Ana Lucia </a:t>
            </a:r>
            <a:r>
              <a:rPr lang="en-US" sz="13500" dirty="0" err="1" smtClean="0"/>
              <a:t>Varbanescu</a:t>
            </a:r>
            <a:r>
              <a:rPr lang="en-US" sz="13500" dirty="0" smtClean="0"/>
              <a:t>, </a:t>
            </a:r>
            <a:r>
              <a:rPr lang="en-US" sz="13500" dirty="0" err="1" smtClean="0"/>
              <a:t>Henk</a:t>
            </a:r>
            <a:r>
              <a:rPr lang="en-US" sz="13500" dirty="0" smtClean="0"/>
              <a:t> Sips, </a:t>
            </a:r>
            <a:r>
              <a:rPr lang="en-US" sz="13500" dirty="0" err="1" smtClean="0"/>
              <a:t>Lilun</a:t>
            </a:r>
            <a:r>
              <a:rPr lang="en-US" sz="13500" dirty="0" smtClean="0"/>
              <a:t> Zhang, </a:t>
            </a:r>
            <a:r>
              <a:rPr lang="en-US" sz="13500" dirty="0" err="1" smtClean="0"/>
              <a:t>Yonggang</a:t>
            </a:r>
            <a:r>
              <a:rPr lang="en-US" sz="13500" dirty="0" smtClean="0"/>
              <a:t> </a:t>
            </a:r>
            <a:r>
              <a:rPr lang="en-US" sz="13500" dirty="0" err="1" smtClean="0"/>
              <a:t>Che</a:t>
            </a:r>
            <a:r>
              <a:rPr lang="en-US" sz="13500" dirty="0" smtClean="0"/>
              <a:t>, </a:t>
            </a:r>
            <a:r>
              <a:rPr lang="en-US" sz="13500" dirty="0" err="1" smtClean="0"/>
              <a:t>Chuanfu</a:t>
            </a:r>
            <a:r>
              <a:rPr lang="en-US" sz="13500" dirty="0" smtClean="0"/>
              <a:t> </a:t>
            </a:r>
            <a:r>
              <a:rPr lang="en-US" sz="13500" dirty="0" err="1" smtClean="0"/>
              <a:t>Xu</a:t>
            </a:r>
            <a:r>
              <a:rPr lang="en-US" sz="13500" dirty="0" smtClean="0"/>
              <a:t> "An empirical study of Intel Xeon Phi" Dec. 2013.</a:t>
            </a:r>
            <a:endParaRPr lang="es-ES" sz="13500" dirty="0" smtClean="0"/>
          </a:p>
          <a:p>
            <a:pPr lvl="0"/>
            <a:r>
              <a:rPr lang="en-US" sz="13500" dirty="0" smtClean="0"/>
              <a:t>E. H. Miller, "A note on reflector arrays," </a:t>
            </a:r>
            <a:r>
              <a:rPr lang="en-US" sz="13500" i="1" dirty="0" smtClean="0"/>
              <a:t>IEEE Trans. Antennas </a:t>
            </a:r>
            <a:r>
              <a:rPr lang="en-US" sz="13500" i="1" dirty="0" err="1" smtClean="0"/>
              <a:t>Propagat</a:t>
            </a:r>
            <a:r>
              <a:rPr lang="en-US" sz="13500" i="1" dirty="0" smtClean="0"/>
              <a:t>.</a:t>
            </a:r>
            <a:r>
              <a:rPr lang="en-US" sz="13500" dirty="0" smtClean="0"/>
              <a:t>, to be published.</a:t>
            </a:r>
            <a:endParaRPr lang="es-ES" sz="13500" dirty="0" smtClean="0"/>
          </a:p>
          <a:p>
            <a:pPr lvl="0"/>
            <a:r>
              <a:rPr lang="en-US" sz="13500" dirty="0" smtClean="0"/>
              <a:t>R. J. </a:t>
            </a:r>
            <a:r>
              <a:rPr lang="en-US" sz="13500" dirty="0" err="1" smtClean="0"/>
              <a:t>Vidmar</a:t>
            </a:r>
            <a:r>
              <a:rPr lang="en-US" sz="13500" dirty="0" smtClean="0"/>
              <a:t>. (1992, Aug.). On the use of atmospheric plasmas as electromagnetic reflectors. </a:t>
            </a:r>
            <a:r>
              <a:rPr lang="es-ES" sz="13500" i="1" dirty="0" smtClean="0"/>
              <a:t>IEEE </a:t>
            </a:r>
            <a:r>
              <a:rPr lang="es-ES" sz="13500" i="1" dirty="0" err="1" smtClean="0"/>
              <a:t>Trans</a:t>
            </a:r>
            <a:r>
              <a:rPr lang="es-ES" sz="13500" i="1" dirty="0" smtClean="0"/>
              <a:t>. </a:t>
            </a:r>
            <a:endParaRPr lang="es-ES" sz="13500" dirty="0" smtClean="0"/>
          </a:p>
          <a:p>
            <a:r>
              <a:rPr lang="es-ES" sz="9800" dirty="0" smtClean="0"/>
              <a:t> </a:t>
            </a:r>
          </a:p>
          <a:p>
            <a:endParaRPr lang="es-ES" dirty="0"/>
          </a:p>
        </p:txBody>
      </p:sp>
      <p:sp>
        <p:nvSpPr>
          <p:cNvPr id="22" name="21 Marcador de contenido"/>
          <p:cNvSpPr>
            <a:spLocks noGrp="1"/>
          </p:cNvSpPr>
          <p:nvPr>
            <p:ph sz="quarter" idx="27"/>
          </p:nvPr>
        </p:nvSpPr>
        <p:spPr>
          <a:xfrm>
            <a:off x="15595402" y="7618354"/>
            <a:ext cx="12843272" cy="7583545"/>
          </a:xfrm>
        </p:spPr>
        <p:txBody>
          <a:bodyPr>
            <a:normAutofit lnSpcReduction="10000"/>
          </a:bodyPr>
          <a:lstStyle/>
          <a:p>
            <a:r>
              <a:rPr lang="es-ES" sz="5400" dirty="0" smtClean="0"/>
              <a:t>Intel ha anunciado dos versiones de este procesador, con 60 o 61 núcleos. Cada </a:t>
            </a:r>
            <a:r>
              <a:rPr lang="es-ES" sz="5400" dirty="0" err="1" smtClean="0"/>
              <a:t>Core</a:t>
            </a:r>
            <a:r>
              <a:rPr lang="es-ES" sz="5400" dirty="0" smtClean="0"/>
              <a:t> realiza instrucciones SIMD sobre vectores de datos bastante largos.</a:t>
            </a:r>
          </a:p>
          <a:p>
            <a:r>
              <a:rPr lang="es-ES" sz="5400" dirty="0" smtClean="0"/>
              <a:t>procesador MIC de </a:t>
            </a:r>
            <a:r>
              <a:rPr lang="es-ES" sz="5400" dirty="0" err="1" smtClean="0"/>
              <a:t>Knights</a:t>
            </a:r>
            <a:r>
              <a:rPr lang="es-ES" sz="5400" dirty="0" smtClean="0"/>
              <a:t> </a:t>
            </a:r>
            <a:r>
              <a:rPr lang="es-ES" sz="5400" dirty="0" err="1" smtClean="0"/>
              <a:t>Corner</a:t>
            </a:r>
            <a:r>
              <a:rPr lang="es-ES" sz="5400" dirty="0" smtClean="0"/>
              <a:t> (KNC) y 8 </a:t>
            </a:r>
            <a:r>
              <a:rPr lang="es-ES" sz="5400" dirty="0" err="1" smtClean="0"/>
              <a:t>GBytes</a:t>
            </a:r>
            <a:r>
              <a:rPr lang="es-ES" sz="5400" dirty="0" smtClean="0"/>
              <a:t> de memoria RAM GDDR5. El procesador KNC integra Hasta 61 núcleos de CPU, y se ejecuta a una frecuencia de ≈1 </a:t>
            </a:r>
            <a:r>
              <a:rPr lang="es-ES" sz="5400" dirty="0" err="1" smtClean="0"/>
              <a:t>GHz.</a:t>
            </a:r>
            <a:r>
              <a:rPr lang="es-ES" sz="5400" dirty="0" smtClean="0"/>
              <a:t> </a:t>
            </a:r>
          </a:p>
          <a:p>
            <a:endParaRPr lang="es-ES" dirty="0"/>
          </a:p>
        </p:txBody>
      </p:sp>
      <p:pic>
        <p:nvPicPr>
          <p:cNvPr id="1026" name="Picture 2" descr="C:\Users\miguel\Desktop\bio_138_05_051002_f002.png"/>
          <p:cNvPicPr>
            <a:picLocks noGrp="1" noChangeAspect="1" noChangeArrowheads="1"/>
          </p:cNvPicPr>
          <p:nvPr>
            <p:ph sz="quarter" idx="2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173450" y="15601950"/>
            <a:ext cx="12515850" cy="7486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f04001551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MedicalPosterA_TP104001550" id="{07F09869-6891-4551-BC0F-65F8FFF1266C}" vid="{624A5476-6436-411E-BFDD-87C1E9C6AE87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2958f784-0ef9-4616-b22d-512a8cad1f0d">english</DirectSourceMarket>
    <ApprovalStatus xmlns="2958f784-0ef9-4616-b22d-512a8cad1f0d">InProgress</ApprovalStatus>
    <MarketSpecific xmlns="2958f784-0ef9-4616-b22d-512a8cad1f0d">false</MarketSpecific>
    <LocComments xmlns="2958f784-0ef9-4616-b22d-512a8cad1f0d" xsi:nil="true"/>
    <ThumbnailAssetId xmlns="2958f784-0ef9-4616-b22d-512a8cad1f0d" xsi:nil="true"/>
    <PrimaryImageGen xmlns="2958f784-0ef9-4616-b22d-512a8cad1f0d">true</PrimaryImageGen>
    <LegacyData xmlns="2958f784-0ef9-4616-b22d-512a8cad1f0d" xsi:nil="true"/>
    <LocRecommendedHandoff xmlns="2958f784-0ef9-4616-b22d-512a8cad1f0d" xsi:nil="true"/>
    <BusinessGroup xmlns="2958f784-0ef9-4616-b22d-512a8cad1f0d" xsi:nil="true"/>
    <BlockPublish xmlns="2958f784-0ef9-4616-b22d-512a8cad1f0d">false</BlockPublish>
    <TPFriendlyName xmlns="2958f784-0ef9-4616-b22d-512a8cad1f0d" xsi:nil="true"/>
    <NumericId xmlns="2958f784-0ef9-4616-b22d-512a8cad1f0d" xsi:nil="true"/>
    <APEditor xmlns="2958f784-0ef9-4616-b22d-512a8cad1f0d">
      <UserInfo>
        <DisplayName/>
        <AccountId xsi:nil="true"/>
        <AccountType/>
      </UserInfo>
    </APEditor>
    <SourceTitle xmlns="2958f784-0ef9-4616-b22d-512a8cad1f0d" xsi:nil="true"/>
    <OpenTemplate xmlns="2958f784-0ef9-4616-b22d-512a8cad1f0d">true</OpenTemplate>
    <UALocComments xmlns="2958f784-0ef9-4616-b22d-512a8cad1f0d" xsi:nil="true"/>
    <ParentAssetId xmlns="2958f784-0ef9-4616-b22d-512a8cad1f0d" xsi:nil="true"/>
    <IntlLangReviewDate xmlns="2958f784-0ef9-4616-b22d-512a8cad1f0d" xsi:nil="true"/>
    <FeatureTagsTaxHTField0 xmlns="2958f784-0ef9-4616-b22d-512a8cad1f0d">
      <Terms xmlns="http://schemas.microsoft.com/office/infopath/2007/PartnerControls"/>
    </FeatureTagsTaxHTField0>
    <PublishStatusLookup xmlns="2958f784-0ef9-4616-b22d-512a8cad1f0d">
      <Value>715519</Value>
    </PublishStatusLookup>
    <Providers xmlns="2958f784-0ef9-4616-b22d-512a8cad1f0d" xsi:nil="true"/>
    <MachineTranslated xmlns="2958f784-0ef9-4616-b22d-512a8cad1f0d">false</MachineTranslated>
    <OriginalSourceMarket xmlns="2958f784-0ef9-4616-b22d-512a8cad1f0d">english</OriginalSourceMarket>
    <APDescription xmlns="2958f784-0ef9-4616-b22d-512a8cad1f0d" xsi:nil="true"/>
    <ClipArtFilename xmlns="2958f784-0ef9-4616-b22d-512a8cad1f0d" xsi:nil="true"/>
    <ContentItem xmlns="2958f784-0ef9-4616-b22d-512a8cad1f0d" xsi:nil="true"/>
    <TPInstallLocation xmlns="2958f784-0ef9-4616-b22d-512a8cad1f0d" xsi:nil="true"/>
    <PublishTargets xmlns="2958f784-0ef9-4616-b22d-512a8cad1f0d">OfficeOnlineVNext</PublishTargets>
    <TimesCloned xmlns="2958f784-0ef9-4616-b22d-512a8cad1f0d" xsi:nil="true"/>
    <AssetStart xmlns="2958f784-0ef9-4616-b22d-512a8cad1f0d">2013-01-21T12:05:00+00:00</AssetStart>
    <Provider xmlns="2958f784-0ef9-4616-b22d-512a8cad1f0d" xsi:nil="true"/>
    <AcquiredFrom xmlns="2958f784-0ef9-4616-b22d-512a8cad1f0d">Internal MS</AcquiredFrom>
    <FriendlyTitle xmlns="2958f784-0ef9-4616-b22d-512a8cad1f0d" xsi:nil="true"/>
    <LastHandOff xmlns="2958f784-0ef9-4616-b22d-512a8cad1f0d" xsi:nil="true"/>
    <TPClientViewer xmlns="2958f784-0ef9-4616-b22d-512a8cad1f0d" xsi:nil="true"/>
    <UACurrentWords xmlns="2958f784-0ef9-4616-b22d-512a8cad1f0d" xsi:nil="true"/>
    <ArtSampleDocs xmlns="2958f784-0ef9-4616-b22d-512a8cad1f0d" xsi:nil="true"/>
    <UALocRecommendation xmlns="2958f784-0ef9-4616-b22d-512a8cad1f0d">Localize</UALocRecommendation>
    <Manager xmlns="2958f784-0ef9-4616-b22d-512a8cad1f0d" xsi:nil="true"/>
    <ShowIn xmlns="2958f784-0ef9-4616-b22d-512a8cad1f0d">Show everywhere</ShowIn>
    <UANotes xmlns="2958f784-0ef9-4616-b22d-512a8cad1f0d" xsi:nil="true"/>
    <TemplateStatus xmlns="2958f784-0ef9-4616-b22d-512a8cad1f0d">Complete</TemplateStatus>
    <InternalTagsTaxHTField0 xmlns="2958f784-0ef9-4616-b22d-512a8cad1f0d">
      <Terms xmlns="http://schemas.microsoft.com/office/infopath/2007/PartnerControls"/>
    </InternalTagsTaxHTField0>
    <CSXHash xmlns="2958f784-0ef9-4616-b22d-512a8cad1f0d" xsi:nil="true"/>
    <Downloads xmlns="2958f784-0ef9-4616-b22d-512a8cad1f0d">0</Downloads>
    <VoteCount xmlns="2958f784-0ef9-4616-b22d-512a8cad1f0d" xsi:nil="true"/>
    <OOCacheId xmlns="2958f784-0ef9-4616-b22d-512a8cad1f0d" xsi:nil="true"/>
    <IsDeleted xmlns="2958f784-0ef9-4616-b22d-512a8cad1f0d">false</IsDeleted>
    <AssetExpire xmlns="2958f784-0ef9-4616-b22d-512a8cad1f0d">2029-01-01T08:00:00+00:00</AssetExpire>
    <DSATActionTaken xmlns="2958f784-0ef9-4616-b22d-512a8cad1f0d" xsi:nil="true"/>
    <CSXSubmissionMarket xmlns="2958f784-0ef9-4616-b22d-512a8cad1f0d" xsi:nil="true"/>
    <TPExecutable xmlns="2958f784-0ef9-4616-b22d-512a8cad1f0d" xsi:nil="true"/>
    <SubmitterId xmlns="2958f784-0ef9-4616-b22d-512a8cad1f0d" xsi:nil="true"/>
    <EditorialTags xmlns="2958f784-0ef9-4616-b22d-512a8cad1f0d" xsi:nil="true"/>
    <AssetType xmlns="2958f784-0ef9-4616-b22d-512a8cad1f0d">TP</AssetType>
    <BugNumber xmlns="2958f784-0ef9-4616-b22d-512a8cad1f0d" xsi:nil="true"/>
    <CSXSubmissionDate xmlns="2958f784-0ef9-4616-b22d-512a8cad1f0d" xsi:nil="true"/>
    <CSXUpdate xmlns="2958f784-0ef9-4616-b22d-512a8cad1f0d">false</CSXUpdate>
    <ApprovalLog xmlns="2958f784-0ef9-4616-b22d-512a8cad1f0d" xsi:nil="true"/>
    <Milestone xmlns="2958f784-0ef9-4616-b22d-512a8cad1f0d" xsi:nil="true"/>
    <RecommendationsModifier xmlns="2958f784-0ef9-4616-b22d-512a8cad1f0d" xsi:nil="true"/>
    <OriginAsset xmlns="2958f784-0ef9-4616-b22d-512a8cad1f0d" xsi:nil="true"/>
    <TPComponent xmlns="2958f784-0ef9-4616-b22d-512a8cad1f0d" xsi:nil="true"/>
    <AssetId xmlns="2958f784-0ef9-4616-b22d-512a8cad1f0d">TP104001550</AssetId>
    <IntlLocPriority xmlns="2958f784-0ef9-4616-b22d-512a8cad1f0d" xsi:nil="true"/>
    <PolicheckWords xmlns="2958f784-0ef9-4616-b22d-512a8cad1f0d" xsi:nil="true"/>
    <TPLaunchHelpLink xmlns="2958f784-0ef9-4616-b22d-512a8cad1f0d" xsi:nil="true"/>
    <TPApplication xmlns="2958f784-0ef9-4616-b22d-512a8cad1f0d" xsi:nil="true"/>
    <CrawlForDependencies xmlns="2958f784-0ef9-4616-b22d-512a8cad1f0d">false</CrawlForDependencies>
    <HandoffToMSDN xmlns="2958f784-0ef9-4616-b22d-512a8cad1f0d" xsi:nil="true"/>
    <PlannedPubDate xmlns="2958f784-0ef9-4616-b22d-512a8cad1f0d" xsi:nil="true"/>
    <IntlLangReviewer xmlns="2958f784-0ef9-4616-b22d-512a8cad1f0d" xsi:nil="true"/>
    <TrustLevel xmlns="2958f784-0ef9-4616-b22d-512a8cad1f0d">1 Microsoft Managed Content</TrustLevel>
    <LocLastLocAttemptVersionLookup xmlns="2958f784-0ef9-4616-b22d-512a8cad1f0d">343531</LocLastLocAttemptVersionLookup>
    <IsSearchable xmlns="2958f784-0ef9-4616-b22d-512a8cad1f0d">true</IsSearchable>
    <TemplateTemplateType xmlns="2958f784-0ef9-4616-b22d-512a8cad1f0d">PowerPoint Presentation Template</TemplateTemplateType>
    <CampaignTagsTaxHTField0 xmlns="2958f784-0ef9-4616-b22d-512a8cad1f0d">
      <Terms xmlns="http://schemas.microsoft.com/office/infopath/2007/PartnerControls"/>
    </CampaignTagsTaxHTField0>
    <TPNamespace xmlns="2958f784-0ef9-4616-b22d-512a8cad1f0d" xsi:nil="true"/>
    <TaxCatchAll xmlns="2958f784-0ef9-4616-b22d-512a8cad1f0d"/>
    <Markets xmlns="2958f784-0ef9-4616-b22d-512a8cad1f0d"/>
    <UAProjectedTotalWords xmlns="2958f784-0ef9-4616-b22d-512a8cad1f0d" xsi:nil="true"/>
    <LocMarketGroupTiers2 xmlns="2958f784-0ef9-4616-b22d-512a8cad1f0d" xsi:nil="true"/>
    <IntlLangReview xmlns="2958f784-0ef9-4616-b22d-512a8cad1f0d">false</IntlLangReview>
    <OutputCachingOn xmlns="2958f784-0ef9-4616-b22d-512a8cad1f0d">true</OutputCachingOn>
    <AverageRating xmlns="2958f784-0ef9-4616-b22d-512a8cad1f0d" xsi:nil="true"/>
    <APAuthor xmlns="2958f784-0ef9-4616-b22d-512a8cad1f0d">
      <UserInfo>
        <DisplayName>System Account</DisplayName>
        <AccountId>1073741823</AccountId>
        <AccountType/>
      </UserInfo>
    </APAuthor>
    <LocManualTestRequired xmlns="2958f784-0ef9-4616-b22d-512a8cad1f0d">false</LocManualTestRequired>
    <TPCommandLine xmlns="2958f784-0ef9-4616-b22d-512a8cad1f0d" xsi:nil="true"/>
    <TPAppVersion xmlns="2958f784-0ef9-4616-b22d-512a8cad1f0d" xsi:nil="true"/>
    <EditorialStatus xmlns="2958f784-0ef9-4616-b22d-512a8cad1f0d">Complete</EditorialStatus>
    <LastModifiedDateTime xmlns="2958f784-0ef9-4616-b22d-512a8cad1f0d" xsi:nil="true"/>
    <ScenarioTagsTaxHTField0 xmlns="2958f784-0ef9-4616-b22d-512a8cad1f0d">
      <Terms xmlns="http://schemas.microsoft.com/office/infopath/2007/PartnerControls"/>
    </ScenarioTagsTaxHTField0>
    <OriginalRelease xmlns="2958f784-0ef9-4616-b22d-512a8cad1f0d">15</OriginalRelease>
    <TPLaunchHelpLinkType xmlns="2958f784-0ef9-4616-b22d-512a8cad1f0d">Template</TPLaunchHelpLinkType>
    <LocalizationTagsTaxHTField0 xmlns="2958f784-0ef9-4616-b22d-512a8cad1f0d">
      <Terms xmlns="http://schemas.microsoft.com/office/infopath/2007/PartnerControls"/>
    </LocalizationTagsTaxHTField0>
    <Description0 xmlns="fb5acd76-e9f3-4601-9d69-91f53ab96ae6" xsi:nil="true"/>
    <Component xmlns="fb5acd76-e9f3-4601-9d69-91f53ab96ae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55" ma:contentTypeDescription="Create a new document." ma:contentTypeScope="" ma:versionID="3c98c83416931a21d43ed007fda5e4dd">
  <xsd:schema xmlns:xsd="http://www.w3.org/2001/XMLSchema" xmlns:xs="http://www.w3.org/2001/XMLSchema" xmlns:p="http://schemas.microsoft.com/office/2006/metadata/properties" xmlns:ns2="2958f784-0ef9-4616-b22d-512a8cad1f0d" xmlns:ns3="fb5acd76-e9f3-4601-9d69-91f53ab96ae6" targetNamespace="http://schemas.microsoft.com/office/2006/metadata/properties" ma:root="true" ma:fieldsID="938018c4f46d99993d20879d4e9ddff8" ns2:_="" ns3:_="">
    <xsd:import namespace="2958f784-0ef9-4616-b22d-512a8cad1f0d"/>
    <xsd:import namespace="fb5acd76-e9f3-4601-9d69-91f53ab96ae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8f784-0ef9-4616-b22d-512a8cad1f0d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ca69c71e-a029-4733-aca1-cabc27411b0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D80075B-F8CE-48D6-9BD2-D195F7E115A9}" ma:internalName="CSXSubmissionMarket" ma:readOnly="false" ma:showField="MarketName" ma:web="2958f784-0ef9-4616-b22d-512a8cad1f0d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9327d1a0-1a14-4b12-a74c-0f320f972977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1F044C38-11A0-4051-9DF8-A3AFA85E16DC}" ma:internalName="InProjectListLookup" ma:readOnly="true" ma:showField="InProjectLis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3b364bcb-a06e-4da1-8475-f5243c3236b2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1F044C38-11A0-4051-9DF8-A3AFA85E16DC}" ma:internalName="LastCompleteVersionLookup" ma:readOnly="true" ma:showField="LastComplete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1F044C38-11A0-4051-9DF8-A3AFA85E16DC}" ma:internalName="LastPreviewErrorLookup" ma:readOnly="true" ma:showField="LastPreview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1F044C38-11A0-4051-9DF8-A3AFA85E16DC}" ma:internalName="LastPreviewResultLookup" ma:readOnly="true" ma:showField="LastPreview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1F044C38-11A0-4051-9DF8-A3AFA85E16DC}" ma:internalName="LastPreviewAttemptDateLookup" ma:readOnly="true" ma:showField="LastPreview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1F044C38-11A0-4051-9DF8-A3AFA85E16DC}" ma:internalName="LastPreviewedByLookup" ma:readOnly="true" ma:showField="LastPreview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1F044C38-11A0-4051-9DF8-A3AFA85E16DC}" ma:internalName="LastPreviewTimeLookup" ma:readOnly="true" ma:showField="LastPreview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1F044C38-11A0-4051-9DF8-A3AFA85E16DC}" ma:internalName="LastPreviewVersionLookup" ma:readOnly="true" ma:showField="LastPreview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1F044C38-11A0-4051-9DF8-A3AFA85E16DC}" ma:internalName="LastPublishErrorLookup" ma:readOnly="true" ma:showField="LastPublish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1F044C38-11A0-4051-9DF8-A3AFA85E16DC}" ma:internalName="LastPublishResultLookup" ma:readOnly="true" ma:showField="LastPublish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1F044C38-11A0-4051-9DF8-A3AFA85E16DC}" ma:internalName="LastPublishAttemptDateLookup" ma:readOnly="true" ma:showField="LastPublish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1F044C38-11A0-4051-9DF8-A3AFA85E16DC}" ma:internalName="LastPublishedByLookup" ma:readOnly="true" ma:showField="LastPublish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1F044C38-11A0-4051-9DF8-A3AFA85E16DC}" ma:internalName="LastPublishTimeLookup" ma:readOnly="true" ma:showField="LastPublish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1F044C38-11A0-4051-9DF8-A3AFA85E16DC}" ma:internalName="LastPublishVersionLookup" ma:readOnly="true" ma:showField="LastPublish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AC64899A-88C0-4725-BCFC-902FA402DE74}" ma:internalName="LocLastLocAttemptVersionLookup" ma:readOnly="false" ma:showField="LastLocAttemptVersion" ma:web="2958f784-0ef9-4616-b22d-512a8cad1f0d">
      <xsd:simpleType>
        <xsd:restriction base="dms:Lookup"/>
      </xsd:simpleType>
    </xsd:element>
    <xsd:element name="LocLastLocAttemptVersionTypeLookup" ma:index="72" nillable="true" ma:displayName="Loc Last Loc Attempt Version Type" ma:default="" ma:list="{AC64899A-88C0-4725-BCFC-902FA402DE74}" ma:internalName="LocLastLocAttemptVersionTypeLookup" ma:readOnly="true" ma:showField="LastLocAttemptVersionType" ma:web="2958f784-0ef9-4616-b22d-512a8cad1f0d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AC64899A-88C0-4725-BCFC-902FA402DE74}" ma:internalName="LocNewPublishedVersionLookup" ma:readOnly="true" ma:showField="NewPublishedVersion" ma:web="2958f784-0ef9-4616-b22d-512a8cad1f0d">
      <xsd:simpleType>
        <xsd:restriction base="dms:Lookup"/>
      </xsd:simpleType>
    </xsd:element>
    <xsd:element name="LocOverallHandbackStatusLookup" ma:index="76" nillable="true" ma:displayName="Loc Overall Handback Status" ma:default="" ma:list="{AC64899A-88C0-4725-BCFC-902FA402DE74}" ma:internalName="LocOverallHandbackStatusLookup" ma:readOnly="true" ma:showField="OverallHandbackStatus" ma:web="2958f784-0ef9-4616-b22d-512a8cad1f0d">
      <xsd:simpleType>
        <xsd:restriction base="dms:Lookup"/>
      </xsd:simpleType>
    </xsd:element>
    <xsd:element name="LocOverallLocStatusLookup" ma:index="77" nillable="true" ma:displayName="Loc Overall Localize Status" ma:default="" ma:list="{AC64899A-88C0-4725-BCFC-902FA402DE74}" ma:internalName="LocOverallLocStatusLookup" ma:readOnly="true" ma:showField="OverallLocStatus" ma:web="2958f784-0ef9-4616-b22d-512a8cad1f0d">
      <xsd:simpleType>
        <xsd:restriction base="dms:Lookup"/>
      </xsd:simpleType>
    </xsd:element>
    <xsd:element name="LocOverallPreviewStatusLookup" ma:index="78" nillable="true" ma:displayName="Loc Overall Preview Status" ma:default="" ma:list="{AC64899A-88C0-4725-BCFC-902FA402DE74}" ma:internalName="LocOverallPreviewStatusLookup" ma:readOnly="true" ma:showField="OverallPreviewStatus" ma:web="2958f784-0ef9-4616-b22d-512a8cad1f0d">
      <xsd:simpleType>
        <xsd:restriction base="dms:Lookup"/>
      </xsd:simpleType>
    </xsd:element>
    <xsd:element name="LocOverallPublishStatusLookup" ma:index="79" nillable="true" ma:displayName="Loc Overall Publish Status" ma:default="" ma:list="{AC64899A-88C0-4725-BCFC-902FA402DE74}" ma:internalName="LocOverallPublishStatusLookup" ma:readOnly="true" ma:showField="OverallPublishStatus" ma:web="2958f784-0ef9-4616-b22d-512a8cad1f0d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AC64899A-88C0-4725-BCFC-902FA402DE74}" ma:internalName="LocProcessedForHandoffsLookup" ma:readOnly="true" ma:showField="ProcessedForHandoffs" ma:web="2958f784-0ef9-4616-b22d-512a8cad1f0d">
      <xsd:simpleType>
        <xsd:restriction base="dms:Lookup"/>
      </xsd:simpleType>
    </xsd:element>
    <xsd:element name="LocProcessedForMarketsLookup" ma:index="82" nillable="true" ma:displayName="Loc Processed For Markets" ma:default="" ma:list="{AC64899A-88C0-4725-BCFC-902FA402DE74}" ma:internalName="LocProcessedForMarketsLookup" ma:readOnly="true" ma:showField="ProcessedForMarkets" ma:web="2958f784-0ef9-4616-b22d-512a8cad1f0d">
      <xsd:simpleType>
        <xsd:restriction base="dms:Lookup"/>
      </xsd:simpleType>
    </xsd:element>
    <xsd:element name="LocPublishedDependentAssetsLookup" ma:index="83" nillable="true" ma:displayName="Loc Published Dependent Assets" ma:default="" ma:list="{AC64899A-88C0-4725-BCFC-902FA402DE74}" ma:internalName="LocPublishedDependentAssetsLookup" ma:readOnly="true" ma:showField="PublishedDependentAssets" ma:web="2958f784-0ef9-4616-b22d-512a8cad1f0d">
      <xsd:simpleType>
        <xsd:restriction base="dms:Lookup"/>
      </xsd:simpleType>
    </xsd:element>
    <xsd:element name="LocPublishedLinkedAssetsLookup" ma:index="84" nillable="true" ma:displayName="Loc Published Linked Assets" ma:default="" ma:list="{AC64899A-88C0-4725-BCFC-902FA402DE74}" ma:internalName="LocPublishedLinkedAssetsLookup" ma:readOnly="true" ma:showField="PublishedLinkedAssets" ma:web="2958f784-0ef9-4616-b22d-512a8cad1f0d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251ee2d3-c117-4524-b3f1-1010c3cab2a3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D80075B-F8CE-48D6-9BD2-D195F7E115A9}" ma:internalName="Markets" ma:readOnly="false" ma:showField="MarketNa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1F044C38-11A0-4051-9DF8-A3AFA85E16DC}" ma:internalName="NumOfRatingsLookup" ma:readOnly="true" ma:showField="NumOfRating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1F044C38-11A0-4051-9DF8-A3AFA85E16DC}" ma:internalName="PublishStatusLookup" ma:readOnly="false" ma:showField="PublishStatu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54e2ea7-8c43-4b3c-9db4-bd71f7cfe4f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33f01220-6030-4880-975f-b9ea0de09f53}" ma:internalName="TaxCatchAll" ma:showField="CatchAllData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33f01220-6030-4880-975f-b9ea0de09f53}" ma:internalName="TaxCatchAllLabel" ma:readOnly="true" ma:showField="CatchAllDataLabel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acd76-e9f3-4601-9d69-91f53ab96ae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F945EE-6400-432A-A9B1-179A0A2A37CE}">
  <ds:schemaRefs>
    <ds:schemaRef ds:uri="http://schemas.microsoft.com/office/2006/metadata/properties"/>
    <ds:schemaRef ds:uri="http://schemas.microsoft.com/office/infopath/2007/PartnerControls"/>
    <ds:schemaRef ds:uri="2958f784-0ef9-4616-b22d-512a8cad1f0d"/>
    <ds:schemaRef ds:uri="fb5acd76-e9f3-4601-9d69-91f53ab96ae6"/>
  </ds:schemaRefs>
</ds:datastoreItem>
</file>

<file path=customXml/itemProps2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631DEF-7E91-45B4-AA24-CAEE79C3AD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58f784-0ef9-4616-b22d-512a8cad1f0d"/>
    <ds:schemaRef ds:uri="fb5acd76-e9f3-4601-9d69-91f53ab96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tf04001551</Template>
  <TotalTime>0</TotalTime>
  <Words>404</Words>
  <Application>Microsoft Office PowerPoint</Application>
  <PresentationFormat>Personalizado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tf04001551</vt:lpstr>
      <vt:lpstr>Intel Xeon Phi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2016-11-25T20:20:39Z</dcterms:created>
  <dcterms:modified xsi:type="dcterms:W3CDTF">2016-11-25T21:08:45Z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0x010100DE95A0C693CEB341887D38A4A2B58B45040072C752107C5A7B47AA91A1EE638E6F1F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CategoryTagsTaxHTField0">
    <vt:lpwstr/>
  </property>
  <property fmtid="{D5CDD505-2E9C-101B-9397-08002B2CF9AE}" pid="11" name="HiddenCategoryTagsTaxHTField0">
    <vt:lpwstr/>
  </property>
</Properties>
</file>