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1668d03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51668d03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1d48a9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51d48a9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bfc917e0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bfc917e0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668d03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51668d03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1d48a9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1d48a9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1668d03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51668d03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1668d03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51668d03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1668d03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51668d0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1668d03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51668d03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fc917e0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fc917e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fc917e0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fc917e0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fc917e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bfc917e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1668d03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1668d03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applicants were 149.68% more likely to get a call back as compared to black applicants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51d48a9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51d48a9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applicants were 153.33% more likely to receive a call back in manager positions than black applicants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your application impress? </a:t>
            </a:r>
            <a:r>
              <a:rPr lang="en"/>
              <a:t>What might influence the decision for a call back?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251975" y="37523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data analytics project by Miguel Visbal and Peter Kellogg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372.29%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Gender </a:t>
            </a:r>
            <a:endParaRPr sz="22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75" y="415138"/>
            <a:ext cx="3192551" cy="43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300.00</a:t>
            </a:r>
            <a:r>
              <a:rPr lang="en"/>
              <a:t>%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Gender </a:t>
            </a:r>
            <a:r>
              <a:rPr b="1" lang="en" sz="2200"/>
              <a:t>+ Position</a:t>
            </a:r>
            <a:endParaRPr sz="22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900" y="173375"/>
            <a:ext cx="28244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50" y="831175"/>
            <a:ext cx="5870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333.33%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Gender </a:t>
            </a:r>
            <a:r>
              <a:rPr b="1" lang="en" sz="2200"/>
              <a:t>+ Position (Secretary)</a:t>
            </a:r>
            <a:endParaRPr b="1" sz="22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675" y="831175"/>
            <a:ext cx="3192550" cy="404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120.22%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Resume Quality</a:t>
            </a:r>
            <a:endParaRPr sz="22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050" y="152400"/>
            <a:ext cx="2312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130.30</a:t>
            </a:r>
            <a:r>
              <a:rPr lang="en"/>
              <a:t>%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Resume Quality </a:t>
            </a:r>
            <a:r>
              <a:rPr b="1" lang="en" sz="2200"/>
              <a:t>+ Position</a:t>
            </a:r>
            <a:endParaRPr sz="22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50" y="152400"/>
            <a:ext cx="26868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Takeaways</a:t>
            </a:r>
            <a:r>
              <a:rPr lang="en"/>
              <a:t>: 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27975" y="1492550"/>
            <a:ext cx="68871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Gender came in to play much more than we thought but in the opposite manner. </a:t>
            </a: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Women received more call backs than men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Race came in to play a small amount as </a:t>
            </a: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white applicants received a noticeable amount of call backs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more when compared to black applicants.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Positions did not have a large difference except for women and men in </a:t>
            </a: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secretary rolls where women were OVERWHELMINGLY taken over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men.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776" y="1327500"/>
            <a:ext cx="1231199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450" y="2409225"/>
            <a:ext cx="1603849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74" y="3502765"/>
            <a:ext cx="1617649" cy="164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1025600"/>
            <a:ext cx="37065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call back?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want one?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It is not a job offer, but a big step to getting closer to landing a job</a:t>
            </a:r>
            <a:b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It is a positive sign: g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etting a callback </a:t>
            </a:r>
            <a:r>
              <a:rPr lang="en" sz="1500">
                <a:solidFill>
                  <a:srgbClr val="040C28"/>
                </a:solidFill>
              </a:rPr>
              <a:t>confirms you did well enough on your first round that the prospective employer wants to see more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this data set: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42425" y="1863075"/>
            <a:ext cx="7741500" cy="2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Constructed to understand the influence of race and gender on job application callback rates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researchers randomly generated realistic resumes to go out to a job posting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quality or low quality, each resume was randomly assigned to a name communicating the individuals’ gender and race.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study was conducted in Boston and Chicago for several months in 2001 and 2002, using job postings from those areas.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84" name="Google Shape;84;p1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87" name="Google Shape;87;p1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Resume Quality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90" name="Google Shape;90;p1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4081830" y="1949816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 Backs</a:t>
            </a:r>
            <a:endParaRPr sz="1100"/>
          </a:p>
        </p:txBody>
      </p:sp>
      <p:sp>
        <p:nvSpPr>
          <p:cNvPr id="93" name="Google Shape;93;p16"/>
          <p:cNvSpPr txBox="1"/>
          <p:nvPr/>
        </p:nvSpPr>
        <p:spPr>
          <a:xfrm>
            <a:off x="385450" y="2569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Our analysis: </a:t>
            </a:r>
            <a:endParaRPr sz="3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Back vs Years in College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25" y="1271425"/>
            <a:ext cx="5912990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Type Count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175" y="1293875"/>
            <a:ext cx="536970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Type vs Call Back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25" y="1288250"/>
            <a:ext cx="5336609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149.68%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50" y="21004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Race </a:t>
            </a:r>
            <a:endParaRPr sz="22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100" y="152400"/>
            <a:ext cx="2866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153.33</a:t>
            </a:r>
            <a:r>
              <a:rPr lang="en"/>
              <a:t>%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50" y="21004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Back Factor: Race </a:t>
            </a:r>
            <a:r>
              <a:rPr b="1" lang="en" sz="2200"/>
              <a:t>+ Position</a:t>
            </a:r>
            <a:r>
              <a:rPr lang="en" sz="2200"/>
              <a:t> </a:t>
            </a:r>
            <a:endParaRPr sz="22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050" y="152400"/>
            <a:ext cx="30079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