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93"/>
    <p:restoredTop sz="96327"/>
  </p:normalViewPr>
  <p:slideViewPr>
    <p:cSldViewPr snapToGrid="0" snapToObjects="1">
      <p:cViewPr varScale="1">
        <p:scale>
          <a:sx n="62" d="100"/>
          <a:sy n="62" d="100"/>
        </p:scale>
        <p:origin x="208" y="2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1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1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4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4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4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5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8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7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8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7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7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65A5CBD-5BDA-4345-915C-718F0E585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6EACB7-A7E3-D247-8393-5CBBB7042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523999"/>
            <a:ext cx="4572000" cy="2285999"/>
          </a:xfrm>
        </p:spPr>
        <p:txBody>
          <a:bodyPr>
            <a:normAutofit/>
          </a:bodyPr>
          <a:lstStyle/>
          <a:p>
            <a:pPr algn="l"/>
            <a:r>
              <a:rPr lang="en-PT" sz="4400" dirty="0"/>
              <a:t>Trabalho Prático nº 2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9B03CC1-EF65-45E0-A6F0-114D3F76F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33825"/>
            <a:ext cx="2431142" cy="2924175"/>
          </a:xfrm>
          <a:custGeom>
            <a:avLst/>
            <a:gdLst>
              <a:gd name="connsiteX0" fmla="*/ 0 w 2431142"/>
              <a:gd name="connsiteY0" fmla="*/ 0 h 2924175"/>
              <a:gd name="connsiteX1" fmla="*/ 3813 w 2431142"/>
              <a:gd name="connsiteY1" fmla="*/ 1480 h 2924175"/>
              <a:gd name="connsiteX2" fmla="*/ 1801293 w 2431142"/>
              <a:gd name="connsiteY2" fmla="*/ 1111068 h 2924175"/>
              <a:gd name="connsiteX3" fmla="*/ 2425734 w 2431142"/>
              <a:gd name="connsiteY3" fmla="*/ 2797078 h 2924175"/>
              <a:gd name="connsiteX4" fmla="*/ 2413860 w 2431142"/>
              <a:gd name="connsiteY4" fmla="*/ 2924175 h 2924175"/>
              <a:gd name="connsiteX5" fmla="*/ 941022 w 2431142"/>
              <a:gd name="connsiteY5" fmla="*/ 2924175 h 2924175"/>
              <a:gd name="connsiteX0" fmla="*/ 0 w 2431142"/>
              <a:gd name="connsiteY0" fmla="*/ 0 h 3015615"/>
              <a:gd name="connsiteX1" fmla="*/ 3813 w 2431142"/>
              <a:gd name="connsiteY1" fmla="*/ 1480 h 3015615"/>
              <a:gd name="connsiteX2" fmla="*/ 1801293 w 2431142"/>
              <a:gd name="connsiteY2" fmla="*/ 1111068 h 3015615"/>
              <a:gd name="connsiteX3" fmla="*/ 2425734 w 2431142"/>
              <a:gd name="connsiteY3" fmla="*/ 2797078 h 3015615"/>
              <a:gd name="connsiteX4" fmla="*/ 2413860 w 2431142"/>
              <a:gd name="connsiteY4" fmla="*/ 2924175 h 3015615"/>
              <a:gd name="connsiteX5" fmla="*/ 1032462 w 2431142"/>
              <a:gd name="connsiteY5" fmla="*/ 3015615 h 3015615"/>
              <a:gd name="connsiteX0" fmla="*/ 0 w 2431142"/>
              <a:gd name="connsiteY0" fmla="*/ 0 h 2924175"/>
              <a:gd name="connsiteX1" fmla="*/ 3813 w 2431142"/>
              <a:gd name="connsiteY1" fmla="*/ 1480 h 2924175"/>
              <a:gd name="connsiteX2" fmla="*/ 1801293 w 2431142"/>
              <a:gd name="connsiteY2" fmla="*/ 1111068 h 2924175"/>
              <a:gd name="connsiteX3" fmla="*/ 2425734 w 2431142"/>
              <a:gd name="connsiteY3" fmla="*/ 2797078 h 2924175"/>
              <a:gd name="connsiteX4" fmla="*/ 2413860 w 2431142"/>
              <a:gd name="connsiteY4" fmla="*/ 2924175 h 292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1142" h="2924175">
                <a:moveTo>
                  <a:pt x="0" y="0"/>
                </a:moveTo>
                <a:lnTo>
                  <a:pt x="3813" y="1480"/>
                </a:lnTo>
                <a:cubicBezTo>
                  <a:pt x="752659" y="310164"/>
                  <a:pt x="1398401" y="705147"/>
                  <a:pt x="1801293" y="1111068"/>
                </a:cubicBezTo>
                <a:cubicBezTo>
                  <a:pt x="2293323" y="1606409"/>
                  <a:pt x="2465054" y="2204162"/>
                  <a:pt x="2425734" y="2797078"/>
                </a:cubicBezTo>
                <a:lnTo>
                  <a:pt x="2413860" y="29241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4E879-3E87-8A46-B62A-EE2220AE1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4571999"/>
            <a:ext cx="4572000" cy="15240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PT" dirty="0"/>
              <a:t>Diogo Cleto 2019198370</a:t>
            </a:r>
          </a:p>
          <a:p>
            <a:pPr algn="l"/>
            <a:r>
              <a:rPr lang="en-PT" dirty="0"/>
              <a:t>Miguel Pedroso 2019218176</a:t>
            </a:r>
          </a:p>
          <a:p>
            <a:pPr algn="l"/>
            <a:r>
              <a:rPr lang="en-PT" dirty="0"/>
              <a:t>Thomas Fresco 2019219057</a:t>
            </a:r>
          </a:p>
        </p:txBody>
      </p:sp>
      <p:pic>
        <p:nvPicPr>
          <p:cNvPr id="7" name="Picture 6" descr="Imagem relacionada">
            <a:extLst>
              <a:ext uri="{FF2B5EF4-FFF2-40B4-BE49-F238E27FC236}">
                <a16:creationId xmlns:a16="http://schemas.microsoft.com/office/drawing/2014/main" id="{31D598DF-0EA5-4D49-B54F-2ADA872BE9C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5" r="3" b="6999"/>
          <a:stretch/>
        </p:blipFill>
        <p:spPr bwMode="auto">
          <a:xfrm>
            <a:off x="7543799" y="16663"/>
            <a:ext cx="4232744" cy="4007458"/>
          </a:xfrm>
          <a:custGeom>
            <a:avLst/>
            <a:gdLst/>
            <a:ahLst/>
            <a:cxnLst/>
            <a:rect l="l" t="t" r="r" b="b"/>
            <a:pathLst>
              <a:path w="4496214" h="4712444">
                <a:moveTo>
                  <a:pt x="520805" y="0"/>
                </a:moveTo>
                <a:lnTo>
                  <a:pt x="4496214" y="0"/>
                </a:lnTo>
                <a:lnTo>
                  <a:pt x="4496214" y="2870874"/>
                </a:lnTo>
                <a:lnTo>
                  <a:pt x="4327504" y="2986301"/>
                </a:lnTo>
                <a:cubicBezTo>
                  <a:pt x="4258159" y="3033104"/>
                  <a:pt x="4191380" y="3077964"/>
                  <a:pt x="4128523" y="3121316"/>
                </a:cubicBezTo>
                <a:cubicBezTo>
                  <a:pt x="3416510" y="3613182"/>
                  <a:pt x="2702940" y="4104035"/>
                  <a:pt x="1946719" y="4514203"/>
                </a:cubicBezTo>
                <a:cubicBezTo>
                  <a:pt x="1506382" y="4753298"/>
                  <a:pt x="872113" y="4891401"/>
                  <a:pt x="393090" y="4234003"/>
                </a:cubicBezTo>
                <a:cubicBezTo>
                  <a:pt x="73281" y="3794802"/>
                  <a:pt x="-2478" y="3209529"/>
                  <a:pt x="62" y="2727368"/>
                </a:cubicBezTo>
                <a:cubicBezTo>
                  <a:pt x="5227" y="1750794"/>
                  <a:pt x="200135" y="818862"/>
                  <a:pt x="513680" y="17175"/>
                </a:cubicBezTo>
                <a:close/>
              </a:path>
            </a:pathLst>
          </a:custGeom>
          <a:noFill/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00339E-AB33-4929-B7AA-611576663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0" y="16663"/>
            <a:ext cx="4648201" cy="4555336"/>
          </a:xfrm>
          <a:custGeom>
            <a:avLst/>
            <a:gdLst>
              <a:gd name="connsiteX0" fmla="*/ 520805 w 4496214"/>
              <a:gd name="connsiteY0" fmla="*/ 0 h 4712444"/>
              <a:gd name="connsiteX1" fmla="*/ 4496214 w 4496214"/>
              <a:gd name="connsiteY1" fmla="*/ 0 h 4712444"/>
              <a:gd name="connsiteX2" fmla="*/ 4496214 w 4496214"/>
              <a:gd name="connsiteY2" fmla="*/ 2870874 h 4712444"/>
              <a:gd name="connsiteX3" fmla="*/ 4327504 w 4496214"/>
              <a:gd name="connsiteY3" fmla="*/ 2986301 h 4712444"/>
              <a:gd name="connsiteX4" fmla="*/ 4128523 w 4496214"/>
              <a:gd name="connsiteY4" fmla="*/ 3121316 h 4712444"/>
              <a:gd name="connsiteX5" fmla="*/ 1946719 w 4496214"/>
              <a:gd name="connsiteY5" fmla="*/ 4514203 h 4712444"/>
              <a:gd name="connsiteX6" fmla="*/ 393090 w 4496214"/>
              <a:gd name="connsiteY6" fmla="*/ 4234003 h 4712444"/>
              <a:gd name="connsiteX7" fmla="*/ 62 w 4496214"/>
              <a:gd name="connsiteY7" fmla="*/ 2727368 h 4712444"/>
              <a:gd name="connsiteX8" fmla="*/ 513680 w 4496214"/>
              <a:gd name="connsiteY8" fmla="*/ 17175 h 4712444"/>
              <a:gd name="connsiteX0" fmla="*/ 4496214 w 4496214"/>
              <a:gd name="connsiteY0" fmla="*/ 0 h 4712444"/>
              <a:gd name="connsiteX1" fmla="*/ 4496214 w 4496214"/>
              <a:gd name="connsiteY1" fmla="*/ 2870874 h 4712444"/>
              <a:gd name="connsiteX2" fmla="*/ 4327504 w 4496214"/>
              <a:gd name="connsiteY2" fmla="*/ 2986301 h 4712444"/>
              <a:gd name="connsiteX3" fmla="*/ 4128523 w 4496214"/>
              <a:gd name="connsiteY3" fmla="*/ 3121316 h 4712444"/>
              <a:gd name="connsiteX4" fmla="*/ 1946719 w 4496214"/>
              <a:gd name="connsiteY4" fmla="*/ 4514203 h 4712444"/>
              <a:gd name="connsiteX5" fmla="*/ 393090 w 4496214"/>
              <a:gd name="connsiteY5" fmla="*/ 4234003 h 4712444"/>
              <a:gd name="connsiteX6" fmla="*/ 62 w 4496214"/>
              <a:gd name="connsiteY6" fmla="*/ 2727368 h 4712444"/>
              <a:gd name="connsiteX7" fmla="*/ 513680 w 4496214"/>
              <a:gd name="connsiteY7" fmla="*/ 17175 h 4712444"/>
              <a:gd name="connsiteX8" fmla="*/ 610729 w 4496214"/>
              <a:gd name="connsiteY8" fmla="*/ 94249 h 4712444"/>
              <a:gd name="connsiteX0" fmla="*/ 4496214 w 4496214"/>
              <a:gd name="connsiteY0" fmla="*/ 2853983 h 4695553"/>
              <a:gd name="connsiteX1" fmla="*/ 4327504 w 4496214"/>
              <a:gd name="connsiteY1" fmla="*/ 2969410 h 4695553"/>
              <a:gd name="connsiteX2" fmla="*/ 4128523 w 4496214"/>
              <a:gd name="connsiteY2" fmla="*/ 3104425 h 4695553"/>
              <a:gd name="connsiteX3" fmla="*/ 1946719 w 4496214"/>
              <a:gd name="connsiteY3" fmla="*/ 4497312 h 4695553"/>
              <a:gd name="connsiteX4" fmla="*/ 393090 w 4496214"/>
              <a:gd name="connsiteY4" fmla="*/ 4217112 h 4695553"/>
              <a:gd name="connsiteX5" fmla="*/ 62 w 4496214"/>
              <a:gd name="connsiteY5" fmla="*/ 2710477 h 4695553"/>
              <a:gd name="connsiteX6" fmla="*/ 513680 w 4496214"/>
              <a:gd name="connsiteY6" fmla="*/ 284 h 4695553"/>
              <a:gd name="connsiteX7" fmla="*/ 610729 w 4496214"/>
              <a:gd name="connsiteY7" fmla="*/ 77358 h 4695553"/>
              <a:gd name="connsiteX0" fmla="*/ 4496214 w 4496214"/>
              <a:gd name="connsiteY0" fmla="*/ 2853699 h 4695269"/>
              <a:gd name="connsiteX1" fmla="*/ 4327504 w 4496214"/>
              <a:gd name="connsiteY1" fmla="*/ 2969126 h 4695269"/>
              <a:gd name="connsiteX2" fmla="*/ 4128523 w 4496214"/>
              <a:gd name="connsiteY2" fmla="*/ 3104141 h 4695269"/>
              <a:gd name="connsiteX3" fmla="*/ 1946719 w 4496214"/>
              <a:gd name="connsiteY3" fmla="*/ 4497028 h 4695269"/>
              <a:gd name="connsiteX4" fmla="*/ 393090 w 4496214"/>
              <a:gd name="connsiteY4" fmla="*/ 4216828 h 4695269"/>
              <a:gd name="connsiteX5" fmla="*/ 62 w 4496214"/>
              <a:gd name="connsiteY5" fmla="*/ 2710193 h 4695269"/>
              <a:gd name="connsiteX6" fmla="*/ 513680 w 4496214"/>
              <a:gd name="connsiteY6" fmla="*/ 0 h 469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6214" h="4695269">
                <a:moveTo>
                  <a:pt x="4496214" y="2853699"/>
                </a:moveTo>
                <a:lnTo>
                  <a:pt x="4327504" y="2969126"/>
                </a:lnTo>
                <a:lnTo>
                  <a:pt x="4128523" y="3104141"/>
                </a:lnTo>
                <a:cubicBezTo>
                  <a:pt x="3416510" y="3596007"/>
                  <a:pt x="2702940" y="4086860"/>
                  <a:pt x="1946719" y="4497028"/>
                </a:cubicBezTo>
                <a:cubicBezTo>
                  <a:pt x="1506382" y="4736123"/>
                  <a:pt x="872113" y="4874226"/>
                  <a:pt x="393090" y="4216828"/>
                </a:cubicBezTo>
                <a:cubicBezTo>
                  <a:pt x="73281" y="3777627"/>
                  <a:pt x="-2478" y="3192354"/>
                  <a:pt x="62" y="2710193"/>
                </a:cubicBezTo>
                <a:cubicBezTo>
                  <a:pt x="5227" y="1733619"/>
                  <a:pt x="200135" y="801687"/>
                  <a:pt x="51368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2050" name="Picture 2" descr="Início | Feciob2018">
            <a:extLst>
              <a:ext uri="{FF2B5EF4-FFF2-40B4-BE49-F238E27FC236}">
                <a16:creationId xmlns:a16="http://schemas.microsoft.com/office/drawing/2014/main" id="{77F59CDF-8D9F-7349-B761-1E0DEF246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6360"/>
            <a:ext cx="1691640" cy="169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7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D3C0D-05DA-914D-AF10-983D6CD0D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GB" sz="2400" dirty="0" err="1"/>
              <a:t>Atualmente</a:t>
            </a:r>
            <a:r>
              <a:rPr lang="en-GB" sz="2400" dirty="0"/>
              <a:t>, as </a:t>
            </a:r>
            <a:r>
              <a:rPr lang="en-GB" sz="2400" dirty="0" err="1"/>
              <a:t>variadas</a:t>
            </a:r>
            <a:r>
              <a:rPr lang="en-GB" sz="2400" dirty="0"/>
              <a:t> </a:t>
            </a:r>
            <a:r>
              <a:rPr lang="en-GB" sz="2400" dirty="0" err="1"/>
              <a:t>fontes</a:t>
            </a:r>
            <a:r>
              <a:rPr lang="en-GB" sz="2400" dirty="0"/>
              <a:t> de </a:t>
            </a:r>
            <a:r>
              <a:rPr lang="en-GB" sz="2400" dirty="0" err="1"/>
              <a:t>informação</a:t>
            </a:r>
            <a:r>
              <a:rPr lang="en-GB" sz="2400" dirty="0"/>
              <a:t> </a:t>
            </a:r>
            <a:r>
              <a:rPr lang="en-GB" sz="2400" dirty="0" err="1"/>
              <a:t>possuem</a:t>
            </a:r>
            <a:r>
              <a:rPr lang="en-GB" sz="2400" dirty="0"/>
              <a:t> </a:t>
            </a:r>
            <a:r>
              <a:rPr lang="en-GB" sz="2400" dirty="0" err="1"/>
              <a:t>uma</a:t>
            </a:r>
            <a:r>
              <a:rPr lang="en-GB" sz="2400" dirty="0"/>
              <a:t> </a:t>
            </a:r>
            <a:r>
              <a:rPr lang="en-GB" sz="2400" dirty="0" err="1"/>
              <a:t>grande</a:t>
            </a:r>
            <a:r>
              <a:rPr lang="en-GB" sz="2400" dirty="0"/>
              <a:t> </a:t>
            </a:r>
            <a:r>
              <a:rPr lang="en-GB" sz="2400" dirty="0" err="1"/>
              <a:t>dimensão</a:t>
            </a:r>
            <a:endParaRPr lang="en-GB" sz="2400" dirty="0"/>
          </a:p>
          <a:p>
            <a:r>
              <a:rPr lang="en-GB" sz="2400" dirty="0" err="1"/>
              <a:t>Torna</a:t>
            </a:r>
            <a:r>
              <a:rPr lang="en-GB" sz="2400" dirty="0"/>
              <a:t>-se </a:t>
            </a:r>
            <a:r>
              <a:rPr lang="en-GB" sz="2400" dirty="0" err="1"/>
              <a:t>necessário</a:t>
            </a:r>
            <a:r>
              <a:rPr lang="en-GB" sz="2400" dirty="0"/>
              <a:t> </a:t>
            </a:r>
            <a:r>
              <a:rPr lang="en-GB" sz="2400" dirty="0" err="1"/>
              <a:t>encontar</a:t>
            </a:r>
            <a:r>
              <a:rPr lang="en-GB" sz="2400" dirty="0"/>
              <a:t> </a:t>
            </a:r>
            <a:r>
              <a:rPr lang="en-GB" sz="2400" dirty="0" err="1"/>
              <a:t>técnicas</a:t>
            </a:r>
            <a:r>
              <a:rPr lang="en-GB" sz="2400" dirty="0"/>
              <a:t> de </a:t>
            </a:r>
            <a:r>
              <a:rPr lang="en-GB" sz="2400" dirty="0" err="1"/>
              <a:t>compressão</a:t>
            </a:r>
            <a:r>
              <a:rPr lang="en-GB" sz="2400" dirty="0"/>
              <a:t> </a:t>
            </a:r>
            <a:r>
              <a:rPr lang="en-GB" sz="2400" dirty="0" err="1"/>
              <a:t>adequadas</a:t>
            </a:r>
            <a:endParaRPr lang="en-GB" sz="2400" dirty="0"/>
          </a:p>
          <a:p>
            <a:r>
              <a:rPr lang="en-GB" sz="2400" dirty="0"/>
              <a:t> </a:t>
            </a:r>
            <a:r>
              <a:rPr lang="en-GB" sz="2400" dirty="0" err="1"/>
              <a:t>Compressão</a:t>
            </a:r>
            <a:r>
              <a:rPr lang="en-GB" sz="2400" dirty="0"/>
              <a:t> lossy e lossless</a:t>
            </a:r>
          </a:p>
          <a:p>
            <a:endParaRPr lang="en-PT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27409-1A8A-4B40-9BC3-710FA5B8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PT" sz="320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06789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9AF9BB04-72F6-4FC9-BC3D-82C6944B0C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35" r="19208" b="-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BE606-5C5D-3947-BC32-44E4644D5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PT" sz="2400" dirty="0"/>
              <a:t>RLE</a:t>
            </a:r>
          </a:p>
          <a:p>
            <a:r>
              <a:rPr lang="en-PT" sz="2400" dirty="0"/>
              <a:t>LZ77</a:t>
            </a:r>
          </a:p>
          <a:p>
            <a:r>
              <a:rPr lang="en-PT" sz="2400" dirty="0"/>
              <a:t>Huffman Coding</a:t>
            </a:r>
          </a:p>
          <a:p>
            <a:r>
              <a:rPr lang="en-PT" sz="2400" dirty="0"/>
              <a:t>Códigos Aritméticos</a:t>
            </a:r>
          </a:p>
          <a:p>
            <a:r>
              <a:rPr lang="en-PT" sz="2400" dirty="0"/>
              <a:t>BZIP2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BAEAE-C9E5-6649-8187-2D1198F49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PT" sz="3200" dirty="0"/>
              <a:t>Codecs de compressão lossless</a:t>
            </a:r>
          </a:p>
        </p:txBody>
      </p:sp>
    </p:spTree>
    <p:extLst>
      <p:ext uri="{BB962C8B-B14F-4D97-AF65-F5344CB8AC3E}">
        <p14:creationId xmlns:p14="http://schemas.microsoft.com/office/powerpoint/2010/main" val="72616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20185-4B34-1C46-AD33-769FF366E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PT" sz="2400"/>
              <a:t>Eficácia de compressão</a:t>
            </a:r>
          </a:p>
          <a:p>
            <a:r>
              <a:rPr lang="en-PT" sz="2400"/>
              <a:t>Velocidade de compressão e descompressão</a:t>
            </a:r>
          </a:p>
          <a:p>
            <a:r>
              <a:rPr lang="en-PT" sz="2400"/>
              <a:t>Complexidade da compressão</a:t>
            </a:r>
          </a:p>
          <a:p>
            <a:r>
              <a:rPr lang="en-PT" sz="2400"/>
              <a:t>Robustez</a:t>
            </a:r>
          </a:p>
          <a:p>
            <a:endParaRPr lang="en-PT" sz="2400"/>
          </a:p>
          <a:p>
            <a:endParaRPr lang="en-PT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A0A64-B3A4-8B4F-AD1F-2F9845522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PT" sz="3200"/>
              <a:t>Fatores a considerar na escolha </a:t>
            </a:r>
          </a:p>
        </p:txBody>
      </p:sp>
    </p:spTree>
    <p:extLst>
      <p:ext uri="{BB962C8B-B14F-4D97-AF65-F5344CB8AC3E}">
        <p14:creationId xmlns:p14="http://schemas.microsoft.com/office/powerpoint/2010/main" val="556081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6AA89-1881-5C4B-8971-D226F8354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Comparação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diferentes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métodos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compressão</a:t>
            </a:r>
            <a:endParaRPr lang="en-US" sz="4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0B0D064-49EC-422C-B83B-1EF015462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7BD10BA-973B-4A2D-B0D3-232F303E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87A88DB-DE70-4706-9273-203D5AD3C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A99C8FD-E836-4A5D-A41C-145B88F0E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B9D9150E-5FB6-FA43-88FA-DB03A75EE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2831" y="762000"/>
            <a:ext cx="4886073" cy="23575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1F2DA0-4087-C54E-B394-166989895604}"/>
              </a:ext>
            </a:extLst>
          </p:cNvPr>
          <p:cNvSpPr txBox="1"/>
          <p:nvPr/>
        </p:nvSpPr>
        <p:spPr>
          <a:xfrm>
            <a:off x="6786960" y="3059668"/>
            <a:ext cx="365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Fig. 1- Taxa de compressão</a:t>
            </a:r>
          </a:p>
        </p:txBody>
      </p:sp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6F5BA3BA-41CD-F849-B271-82EB9EFD9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155" y="3609478"/>
            <a:ext cx="4371437" cy="23036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EB26CB9-BD18-374B-A304-09AD588631BC}"/>
              </a:ext>
            </a:extLst>
          </p:cNvPr>
          <p:cNvSpPr txBox="1"/>
          <p:nvPr/>
        </p:nvSpPr>
        <p:spPr>
          <a:xfrm>
            <a:off x="6586579" y="5967007"/>
            <a:ext cx="554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Fig. 2- Velocidade de compressão</a:t>
            </a:r>
          </a:p>
        </p:txBody>
      </p:sp>
    </p:spTree>
    <p:extLst>
      <p:ext uri="{BB962C8B-B14F-4D97-AF65-F5344CB8AC3E}">
        <p14:creationId xmlns:p14="http://schemas.microsoft.com/office/powerpoint/2010/main" val="301640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257D0-F75B-A747-A08E-4AB7D01A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BZIP2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6A9B6-7B2E-F84C-B452-EFB049558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T" dirty="0"/>
              <a:t>Criado em 1996 por Julian Seward</a:t>
            </a:r>
          </a:p>
          <a:p>
            <a:r>
              <a:rPr lang="en-PT" dirty="0"/>
              <a:t>Open Source</a:t>
            </a:r>
          </a:p>
          <a:p>
            <a:r>
              <a:rPr lang="en-PT" dirty="0"/>
              <a:t> RLE</a:t>
            </a:r>
          </a:p>
          <a:p>
            <a:r>
              <a:rPr lang="en-PT" dirty="0"/>
              <a:t>MTF Transform</a:t>
            </a:r>
          </a:p>
          <a:p>
            <a:r>
              <a:rPr lang="en-PT" dirty="0"/>
              <a:t>Huffman Coding</a:t>
            </a:r>
          </a:p>
        </p:txBody>
      </p:sp>
    </p:spTree>
    <p:extLst>
      <p:ext uri="{BB962C8B-B14F-4D97-AF65-F5344CB8AC3E}">
        <p14:creationId xmlns:p14="http://schemas.microsoft.com/office/powerpoint/2010/main" val="92605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51AE076-7865-49BB-81C0-8C9E7E994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802" y="832508"/>
            <a:ext cx="4448352" cy="6025492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48352" h="6025492">
                <a:moveTo>
                  <a:pt x="3173139" y="74"/>
                </a:moveTo>
                <a:cubicBezTo>
                  <a:pt x="3404376" y="2427"/>
                  <a:pt x="3621703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3" y="1868133"/>
                  <a:pt x="3812207" y="2268177"/>
                </a:cubicBezTo>
                <a:cubicBezTo>
                  <a:pt x="3397090" y="2966250"/>
                  <a:pt x="2981970" y="3664324"/>
                  <a:pt x="2566852" y="4362395"/>
                </a:cubicBezTo>
                <a:cubicBezTo>
                  <a:pt x="2261941" y="4875091"/>
                  <a:pt x="1813643" y="5542665"/>
                  <a:pt x="1381603" y="6002073"/>
                </a:cubicBezTo>
                <a:lnTo>
                  <a:pt x="1358105" y="6025492"/>
                </a:lnTo>
                <a:lnTo>
                  <a:pt x="147593" y="6025492"/>
                </a:ln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4ECFA8-BE37-446C-B1BD-88D2981B6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197" y="533400"/>
            <a:ext cx="5085498" cy="6329048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  <a:gd name="connsiteX0" fmla="*/ 147593 w 4448352"/>
              <a:gd name="connsiteY0" fmla="*/ 6025492 h 6112608"/>
              <a:gd name="connsiteX1" fmla="*/ 135095 w 4448352"/>
              <a:gd name="connsiteY1" fmla="*/ 5970139 h 6112608"/>
              <a:gd name="connsiteX2" fmla="*/ 989 w 4448352"/>
              <a:gd name="connsiteY2" fmla="*/ 3558990 h 6112608"/>
              <a:gd name="connsiteX3" fmla="*/ 134613 w 4448352"/>
              <a:gd name="connsiteY3" fmla="*/ 2769335 h 6112608"/>
              <a:gd name="connsiteX4" fmla="*/ 812398 w 4448352"/>
              <a:gd name="connsiteY4" fmla="*/ 1669996 h 6112608"/>
              <a:gd name="connsiteX5" fmla="*/ 1830565 w 4448352"/>
              <a:gd name="connsiteY5" fmla="*/ 638164 h 6112608"/>
              <a:gd name="connsiteX6" fmla="*/ 3173139 w 4448352"/>
              <a:gd name="connsiteY6" fmla="*/ 74 h 6112608"/>
              <a:gd name="connsiteX7" fmla="*/ 3840337 w 4448352"/>
              <a:gd name="connsiteY7" fmla="*/ 136997 h 6112608"/>
              <a:gd name="connsiteX8" fmla="*/ 4400480 w 4448352"/>
              <a:gd name="connsiteY8" fmla="*/ 1061406 h 6112608"/>
              <a:gd name="connsiteX9" fmla="*/ 3812207 w 4448352"/>
              <a:gd name="connsiteY9" fmla="*/ 2268177 h 6112608"/>
              <a:gd name="connsiteX10" fmla="*/ 2566852 w 4448352"/>
              <a:gd name="connsiteY10" fmla="*/ 4362395 h 6112608"/>
              <a:gd name="connsiteX11" fmla="*/ 1381603 w 4448352"/>
              <a:gd name="connsiteY11" fmla="*/ 6002073 h 6112608"/>
              <a:gd name="connsiteX12" fmla="*/ 1457187 w 4448352"/>
              <a:gd name="connsiteY12" fmla="*/ 6112608 h 6112608"/>
              <a:gd name="connsiteX0" fmla="*/ 147593 w 4448352"/>
              <a:gd name="connsiteY0" fmla="*/ 6025492 h 6025492"/>
              <a:gd name="connsiteX1" fmla="*/ 135095 w 4448352"/>
              <a:gd name="connsiteY1" fmla="*/ 5970139 h 6025492"/>
              <a:gd name="connsiteX2" fmla="*/ 989 w 4448352"/>
              <a:gd name="connsiteY2" fmla="*/ 3558990 h 6025492"/>
              <a:gd name="connsiteX3" fmla="*/ 134613 w 4448352"/>
              <a:gd name="connsiteY3" fmla="*/ 2769335 h 6025492"/>
              <a:gd name="connsiteX4" fmla="*/ 812398 w 4448352"/>
              <a:gd name="connsiteY4" fmla="*/ 1669996 h 6025492"/>
              <a:gd name="connsiteX5" fmla="*/ 1830565 w 4448352"/>
              <a:gd name="connsiteY5" fmla="*/ 638164 h 6025492"/>
              <a:gd name="connsiteX6" fmla="*/ 3173139 w 4448352"/>
              <a:gd name="connsiteY6" fmla="*/ 74 h 6025492"/>
              <a:gd name="connsiteX7" fmla="*/ 3840337 w 4448352"/>
              <a:gd name="connsiteY7" fmla="*/ 136997 h 6025492"/>
              <a:gd name="connsiteX8" fmla="*/ 4400480 w 4448352"/>
              <a:gd name="connsiteY8" fmla="*/ 1061406 h 6025492"/>
              <a:gd name="connsiteX9" fmla="*/ 3812207 w 4448352"/>
              <a:gd name="connsiteY9" fmla="*/ 2268177 h 6025492"/>
              <a:gd name="connsiteX10" fmla="*/ 2566852 w 4448352"/>
              <a:gd name="connsiteY10" fmla="*/ 4362395 h 6025492"/>
              <a:gd name="connsiteX11" fmla="*/ 1381603 w 4448352"/>
              <a:gd name="connsiteY11" fmla="*/ 6002073 h 6025492"/>
              <a:gd name="connsiteX0" fmla="*/ 147593 w 4448352"/>
              <a:gd name="connsiteY0" fmla="*/ 6025492 h 6029730"/>
              <a:gd name="connsiteX1" fmla="*/ 135095 w 4448352"/>
              <a:gd name="connsiteY1" fmla="*/ 5970139 h 6029730"/>
              <a:gd name="connsiteX2" fmla="*/ 989 w 4448352"/>
              <a:gd name="connsiteY2" fmla="*/ 3558990 h 6029730"/>
              <a:gd name="connsiteX3" fmla="*/ 134613 w 4448352"/>
              <a:gd name="connsiteY3" fmla="*/ 2769335 h 6029730"/>
              <a:gd name="connsiteX4" fmla="*/ 812398 w 4448352"/>
              <a:gd name="connsiteY4" fmla="*/ 1669996 h 6029730"/>
              <a:gd name="connsiteX5" fmla="*/ 1830565 w 4448352"/>
              <a:gd name="connsiteY5" fmla="*/ 638164 h 6029730"/>
              <a:gd name="connsiteX6" fmla="*/ 3173139 w 4448352"/>
              <a:gd name="connsiteY6" fmla="*/ 74 h 6029730"/>
              <a:gd name="connsiteX7" fmla="*/ 3840337 w 4448352"/>
              <a:gd name="connsiteY7" fmla="*/ 136997 h 6029730"/>
              <a:gd name="connsiteX8" fmla="*/ 4400480 w 4448352"/>
              <a:gd name="connsiteY8" fmla="*/ 1061406 h 6029730"/>
              <a:gd name="connsiteX9" fmla="*/ 3812207 w 4448352"/>
              <a:gd name="connsiteY9" fmla="*/ 2268177 h 6029730"/>
              <a:gd name="connsiteX10" fmla="*/ 2566852 w 4448352"/>
              <a:gd name="connsiteY10" fmla="*/ 4362395 h 6029730"/>
              <a:gd name="connsiteX11" fmla="*/ 1397330 w 4448352"/>
              <a:gd name="connsiteY11" fmla="*/ 6029730 h 6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48352" h="6029730">
                <a:moveTo>
                  <a:pt x="147593" y="6025492"/>
                </a:move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89" y="2966250"/>
                  <a:pt x="2969331" y="3735470"/>
                  <a:pt x="2566852" y="4362395"/>
                </a:cubicBezTo>
                <a:cubicBezTo>
                  <a:pt x="2164373" y="4989320"/>
                  <a:pt x="1829370" y="5570322"/>
                  <a:pt x="1397330" y="602973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2C2B23A-72BA-BF41-8161-56483708A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49" y="2518410"/>
            <a:ext cx="4572001" cy="25831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71AAD-2BC8-8A45-B4EF-25393C139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3048000"/>
            <a:ext cx="5334000" cy="304800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PT" sz="1300"/>
              <a:t>Colocar na pasta “Original” os ficheiros a comprimir</a:t>
            </a:r>
          </a:p>
          <a:p>
            <a:pPr>
              <a:lnSpc>
                <a:spcPct val="115000"/>
              </a:lnSpc>
            </a:pPr>
            <a:r>
              <a:rPr lang="en-PT" sz="1300"/>
              <a:t>Em Mac/Linux:</a:t>
            </a:r>
          </a:p>
          <a:p>
            <a:pPr lvl="1">
              <a:lnSpc>
                <a:spcPct val="115000"/>
              </a:lnSpc>
              <a:buFontTx/>
              <a:buChar char="-"/>
            </a:pPr>
            <a:r>
              <a:rPr lang="en-PT" sz="1300"/>
              <a:t>Abrir o terminal</a:t>
            </a:r>
          </a:p>
          <a:p>
            <a:pPr lvl="1">
              <a:lnSpc>
                <a:spcPct val="115000"/>
              </a:lnSpc>
              <a:buFontTx/>
              <a:buChar char="-"/>
            </a:pPr>
            <a:r>
              <a:rPr lang="en-PT" sz="1300"/>
              <a:t>Arrastar “encode.py” para a janela aberta do terminal e pressionar a tecla ”Enter”</a:t>
            </a:r>
          </a:p>
          <a:p>
            <a:pPr>
              <a:lnSpc>
                <a:spcPct val="115000"/>
              </a:lnSpc>
            </a:pPr>
            <a:r>
              <a:rPr lang="en-PT" sz="1300"/>
              <a:t>Em Windows:</a:t>
            </a:r>
          </a:p>
          <a:p>
            <a:pPr marL="457200" lvl="1" indent="0">
              <a:lnSpc>
                <a:spcPct val="115000"/>
              </a:lnSpc>
              <a:buNone/>
            </a:pPr>
            <a:r>
              <a:rPr lang="en-GB" sz="1300"/>
              <a:t>- Clicar com o botão secundário no ficheiro "encode.py"</a:t>
            </a:r>
          </a:p>
          <a:p>
            <a:pPr lvl="1">
              <a:lnSpc>
                <a:spcPct val="115000"/>
              </a:lnSpc>
              <a:buFontTx/>
              <a:buChar char="-"/>
            </a:pPr>
            <a:r>
              <a:rPr lang="en-GB" sz="1300"/>
              <a:t>Selecionar a opção "abrir com" e, de seguida, escolha "Python 3.9”</a:t>
            </a:r>
          </a:p>
          <a:p>
            <a:pPr lvl="1">
              <a:lnSpc>
                <a:spcPct val="115000"/>
              </a:lnSpc>
              <a:buFontTx/>
              <a:buChar char="-"/>
            </a:pPr>
            <a:endParaRPr lang="en-GB" sz="1300"/>
          </a:p>
          <a:p>
            <a:pPr lvl="1">
              <a:lnSpc>
                <a:spcPct val="115000"/>
              </a:lnSpc>
              <a:buFontTx/>
              <a:buChar char="-"/>
            </a:pPr>
            <a:endParaRPr lang="en-GB" sz="1300"/>
          </a:p>
          <a:p>
            <a:pPr lvl="1">
              <a:lnSpc>
                <a:spcPct val="115000"/>
              </a:lnSpc>
              <a:buFontTx/>
              <a:buChar char="-"/>
            </a:pPr>
            <a:endParaRPr lang="en-GB" sz="1300"/>
          </a:p>
          <a:p>
            <a:pPr marL="457200" lvl="1" indent="0">
              <a:lnSpc>
                <a:spcPct val="115000"/>
              </a:lnSpc>
              <a:buNone/>
            </a:pPr>
            <a:endParaRPr lang="en-GB" sz="13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52FEA-62AF-0E42-A003-C03FE527F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23990"/>
            <a:ext cx="5334000" cy="1524010"/>
          </a:xfrm>
        </p:spPr>
        <p:txBody>
          <a:bodyPr anchor="t">
            <a:normAutofit/>
          </a:bodyPr>
          <a:lstStyle/>
          <a:p>
            <a:r>
              <a:rPr lang="en-PT" sz="3200"/>
              <a:t>Funcionamento do programa</a:t>
            </a:r>
          </a:p>
        </p:txBody>
      </p:sp>
    </p:spTree>
    <p:extLst>
      <p:ext uri="{BB962C8B-B14F-4D97-AF65-F5344CB8AC3E}">
        <p14:creationId xmlns:p14="http://schemas.microsoft.com/office/powerpoint/2010/main" val="3460441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1F844-99A9-5046-B742-788B8918E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PT" sz="2400"/>
              <a:t>Escrever o nome do ficheiro a comprimir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ACBE4C2-B628-6A4F-A924-53931F1CF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309" y="909780"/>
            <a:ext cx="7361382" cy="453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91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1AE076-7865-49BB-81C0-8C9E7E994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802" y="832508"/>
            <a:ext cx="4448352" cy="6025492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48352" h="6025492">
                <a:moveTo>
                  <a:pt x="3173139" y="74"/>
                </a:moveTo>
                <a:cubicBezTo>
                  <a:pt x="3404376" y="2427"/>
                  <a:pt x="3621703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3" y="1868133"/>
                  <a:pt x="3812207" y="2268177"/>
                </a:cubicBezTo>
                <a:cubicBezTo>
                  <a:pt x="3397090" y="2966250"/>
                  <a:pt x="2981970" y="3664324"/>
                  <a:pt x="2566852" y="4362395"/>
                </a:cubicBezTo>
                <a:cubicBezTo>
                  <a:pt x="2261941" y="4875091"/>
                  <a:pt x="1813643" y="5542665"/>
                  <a:pt x="1381603" y="6002073"/>
                </a:cubicBezTo>
                <a:lnTo>
                  <a:pt x="1358105" y="6025492"/>
                </a:lnTo>
                <a:lnTo>
                  <a:pt x="147593" y="6025492"/>
                </a:ln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24ECFA8-BE37-446C-B1BD-88D2981B6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197" y="533400"/>
            <a:ext cx="5085498" cy="6329048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  <a:gd name="connsiteX0" fmla="*/ 147593 w 4448352"/>
              <a:gd name="connsiteY0" fmla="*/ 6025492 h 6112608"/>
              <a:gd name="connsiteX1" fmla="*/ 135095 w 4448352"/>
              <a:gd name="connsiteY1" fmla="*/ 5970139 h 6112608"/>
              <a:gd name="connsiteX2" fmla="*/ 989 w 4448352"/>
              <a:gd name="connsiteY2" fmla="*/ 3558990 h 6112608"/>
              <a:gd name="connsiteX3" fmla="*/ 134613 w 4448352"/>
              <a:gd name="connsiteY3" fmla="*/ 2769335 h 6112608"/>
              <a:gd name="connsiteX4" fmla="*/ 812398 w 4448352"/>
              <a:gd name="connsiteY4" fmla="*/ 1669996 h 6112608"/>
              <a:gd name="connsiteX5" fmla="*/ 1830565 w 4448352"/>
              <a:gd name="connsiteY5" fmla="*/ 638164 h 6112608"/>
              <a:gd name="connsiteX6" fmla="*/ 3173139 w 4448352"/>
              <a:gd name="connsiteY6" fmla="*/ 74 h 6112608"/>
              <a:gd name="connsiteX7" fmla="*/ 3840337 w 4448352"/>
              <a:gd name="connsiteY7" fmla="*/ 136997 h 6112608"/>
              <a:gd name="connsiteX8" fmla="*/ 4400480 w 4448352"/>
              <a:gd name="connsiteY8" fmla="*/ 1061406 h 6112608"/>
              <a:gd name="connsiteX9" fmla="*/ 3812207 w 4448352"/>
              <a:gd name="connsiteY9" fmla="*/ 2268177 h 6112608"/>
              <a:gd name="connsiteX10" fmla="*/ 2566852 w 4448352"/>
              <a:gd name="connsiteY10" fmla="*/ 4362395 h 6112608"/>
              <a:gd name="connsiteX11" fmla="*/ 1381603 w 4448352"/>
              <a:gd name="connsiteY11" fmla="*/ 6002073 h 6112608"/>
              <a:gd name="connsiteX12" fmla="*/ 1457187 w 4448352"/>
              <a:gd name="connsiteY12" fmla="*/ 6112608 h 6112608"/>
              <a:gd name="connsiteX0" fmla="*/ 147593 w 4448352"/>
              <a:gd name="connsiteY0" fmla="*/ 6025492 h 6025492"/>
              <a:gd name="connsiteX1" fmla="*/ 135095 w 4448352"/>
              <a:gd name="connsiteY1" fmla="*/ 5970139 h 6025492"/>
              <a:gd name="connsiteX2" fmla="*/ 989 w 4448352"/>
              <a:gd name="connsiteY2" fmla="*/ 3558990 h 6025492"/>
              <a:gd name="connsiteX3" fmla="*/ 134613 w 4448352"/>
              <a:gd name="connsiteY3" fmla="*/ 2769335 h 6025492"/>
              <a:gd name="connsiteX4" fmla="*/ 812398 w 4448352"/>
              <a:gd name="connsiteY4" fmla="*/ 1669996 h 6025492"/>
              <a:gd name="connsiteX5" fmla="*/ 1830565 w 4448352"/>
              <a:gd name="connsiteY5" fmla="*/ 638164 h 6025492"/>
              <a:gd name="connsiteX6" fmla="*/ 3173139 w 4448352"/>
              <a:gd name="connsiteY6" fmla="*/ 74 h 6025492"/>
              <a:gd name="connsiteX7" fmla="*/ 3840337 w 4448352"/>
              <a:gd name="connsiteY7" fmla="*/ 136997 h 6025492"/>
              <a:gd name="connsiteX8" fmla="*/ 4400480 w 4448352"/>
              <a:gd name="connsiteY8" fmla="*/ 1061406 h 6025492"/>
              <a:gd name="connsiteX9" fmla="*/ 3812207 w 4448352"/>
              <a:gd name="connsiteY9" fmla="*/ 2268177 h 6025492"/>
              <a:gd name="connsiteX10" fmla="*/ 2566852 w 4448352"/>
              <a:gd name="connsiteY10" fmla="*/ 4362395 h 6025492"/>
              <a:gd name="connsiteX11" fmla="*/ 1381603 w 4448352"/>
              <a:gd name="connsiteY11" fmla="*/ 6002073 h 6025492"/>
              <a:gd name="connsiteX0" fmla="*/ 147593 w 4448352"/>
              <a:gd name="connsiteY0" fmla="*/ 6025492 h 6029730"/>
              <a:gd name="connsiteX1" fmla="*/ 135095 w 4448352"/>
              <a:gd name="connsiteY1" fmla="*/ 5970139 h 6029730"/>
              <a:gd name="connsiteX2" fmla="*/ 989 w 4448352"/>
              <a:gd name="connsiteY2" fmla="*/ 3558990 h 6029730"/>
              <a:gd name="connsiteX3" fmla="*/ 134613 w 4448352"/>
              <a:gd name="connsiteY3" fmla="*/ 2769335 h 6029730"/>
              <a:gd name="connsiteX4" fmla="*/ 812398 w 4448352"/>
              <a:gd name="connsiteY4" fmla="*/ 1669996 h 6029730"/>
              <a:gd name="connsiteX5" fmla="*/ 1830565 w 4448352"/>
              <a:gd name="connsiteY5" fmla="*/ 638164 h 6029730"/>
              <a:gd name="connsiteX6" fmla="*/ 3173139 w 4448352"/>
              <a:gd name="connsiteY6" fmla="*/ 74 h 6029730"/>
              <a:gd name="connsiteX7" fmla="*/ 3840337 w 4448352"/>
              <a:gd name="connsiteY7" fmla="*/ 136997 h 6029730"/>
              <a:gd name="connsiteX8" fmla="*/ 4400480 w 4448352"/>
              <a:gd name="connsiteY8" fmla="*/ 1061406 h 6029730"/>
              <a:gd name="connsiteX9" fmla="*/ 3812207 w 4448352"/>
              <a:gd name="connsiteY9" fmla="*/ 2268177 h 6029730"/>
              <a:gd name="connsiteX10" fmla="*/ 2566852 w 4448352"/>
              <a:gd name="connsiteY10" fmla="*/ 4362395 h 6029730"/>
              <a:gd name="connsiteX11" fmla="*/ 1397330 w 4448352"/>
              <a:gd name="connsiteY11" fmla="*/ 6029730 h 6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48352" h="6029730">
                <a:moveTo>
                  <a:pt x="147593" y="6025492"/>
                </a:move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89" y="2966250"/>
                  <a:pt x="2969331" y="3735470"/>
                  <a:pt x="2566852" y="4362395"/>
                </a:cubicBezTo>
                <a:cubicBezTo>
                  <a:pt x="2164373" y="4989320"/>
                  <a:pt x="1829370" y="5570322"/>
                  <a:pt x="1397330" y="602973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FB38DF-6CC8-4542-AF96-E790B38CE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3048000"/>
            <a:ext cx="5334000" cy="3048001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70AFD-3707-374C-91E8-C869BFDA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1" y="937840"/>
            <a:ext cx="5334000" cy="1524010"/>
          </a:xfrm>
        </p:spPr>
        <p:txBody>
          <a:bodyPr anchor="t">
            <a:normAutofit/>
          </a:bodyPr>
          <a:lstStyle/>
          <a:p>
            <a:r>
              <a:rPr lang="en-PT" sz="3200" dirty="0"/>
              <a:t>Resultados da compressão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7211486C-C719-3247-A4BE-0521A3FBD8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124653"/>
              </p:ext>
            </p:extLst>
          </p:nvPr>
        </p:nvGraphicFramePr>
        <p:xfrm>
          <a:off x="2224888" y="2116099"/>
          <a:ext cx="7744571" cy="3553372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555285">
                  <a:extLst>
                    <a:ext uri="{9D8B030D-6E8A-4147-A177-3AD203B41FA5}">
                      <a16:colId xmlns:a16="http://schemas.microsoft.com/office/drawing/2014/main" val="3400097542"/>
                    </a:ext>
                  </a:extLst>
                </a:gridCol>
                <a:gridCol w="1729762">
                  <a:extLst>
                    <a:ext uri="{9D8B030D-6E8A-4147-A177-3AD203B41FA5}">
                      <a16:colId xmlns:a16="http://schemas.microsoft.com/office/drawing/2014/main" val="2656831993"/>
                    </a:ext>
                  </a:extLst>
                </a:gridCol>
                <a:gridCol w="1729762">
                  <a:extLst>
                    <a:ext uri="{9D8B030D-6E8A-4147-A177-3AD203B41FA5}">
                      <a16:colId xmlns:a16="http://schemas.microsoft.com/office/drawing/2014/main" val="3678010964"/>
                    </a:ext>
                  </a:extLst>
                </a:gridCol>
                <a:gridCol w="1729762">
                  <a:extLst>
                    <a:ext uri="{9D8B030D-6E8A-4147-A177-3AD203B41FA5}">
                      <a16:colId xmlns:a16="http://schemas.microsoft.com/office/drawing/2014/main" val="4231285156"/>
                    </a:ext>
                  </a:extLst>
                </a:gridCol>
              </a:tblGrid>
              <a:tr h="730468">
                <a:tc>
                  <a:txBody>
                    <a:bodyPr/>
                    <a:lstStyle/>
                    <a:p>
                      <a:pPr algn="just"/>
                      <a:r>
                        <a:rPr lang="pt-PT" sz="1500" b="0" cap="none" spc="0" dirty="0">
                          <a:solidFill>
                            <a:schemeClr val="tx1"/>
                          </a:solidFill>
                          <a:effectLst/>
                        </a:rPr>
                        <a:t>Nome ficheiro</a:t>
                      </a:r>
                      <a:endParaRPr lang="en-PT" sz="1500" b="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4" marR="43454" marT="0" marB="8690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PT" sz="1500" b="0" cap="none" spc="0">
                          <a:solidFill>
                            <a:schemeClr val="tx1"/>
                          </a:solidFill>
                          <a:effectLst/>
                        </a:rPr>
                        <a:t>Tamanho original</a:t>
                      </a:r>
                      <a:endParaRPr lang="en-PT" sz="1500" b="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4" marR="43454" marT="0" marB="8690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PT" sz="1500" b="0" cap="none" spc="0" dirty="0">
                          <a:solidFill>
                            <a:schemeClr val="tx1"/>
                          </a:solidFill>
                          <a:effectLst/>
                        </a:rPr>
                        <a:t>Tamanho PNG</a:t>
                      </a:r>
                      <a:endParaRPr lang="en-PT" sz="1500" b="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4" marR="43454" marT="0" marB="8690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PT" sz="1500" b="0" cap="none" spc="0">
                          <a:solidFill>
                            <a:schemeClr val="tx1"/>
                          </a:solidFill>
                          <a:effectLst/>
                        </a:rPr>
                        <a:t>Tamanho BZIP2</a:t>
                      </a:r>
                      <a:endParaRPr lang="en-PT" sz="1500" b="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4" marR="43454" marT="0" marB="8690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079559"/>
                  </a:ext>
                </a:extLst>
              </a:tr>
              <a:tr h="705726">
                <a:tc>
                  <a:txBody>
                    <a:bodyPr/>
                    <a:lstStyle/>
                    <a:p>
                      <a:pPr algn="just"/>
                      <a:r>
                        <a:rPr lang="pt-PT" sz="15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egg.bmp</a:t>
                      </a:r>
                      <a:endParaRPr lang="en-PT" sz="1500" b="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4" marR="43454" marT="0" marB="869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PT" sz="1100" cap="none" spc="0">
                          <a:solidFill>
                            <a:schemeClr val="tx1"/>
                          </a:solidFill>
                          <a:effectLst/>
                        </a:rPr>
                        <a:t>17.75</a:t>
                      </a:r>
                      <a:endParaRPr lang="en-PT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4" marR="43454" marT="0" marB="869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1100" cap="none" spc="0" dirty="0">
                          <a:solidFill>
                            <a:schemeClr val="tx1"/>
                          </a:solidFill>
                          <a:effectLst/>
                        </a:rPr>
                        <a:t>4.63</a:t>
                      </a:r>
                      <a:endParaRPr lang="en-PT" sz="1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4" marR="43454" marT="0" marB="869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PT" sz="1100" cap="none" spc="0">
                          <a:solidFill>
                            <a:schemeClr val="tx1"/>
                          </a:solidFill>
                          <a:effectLst/>
                        </a:rPr>
                        <a:t>4.75</a:t>
                      </a:r>
                      <a:endParaRPr lang="en-PT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4" marR="43454" marT="0" marB="869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01261"/>
                  </a:ext>
                </a:extLst>
              </a:tr>
              <a:tr h="705726">
                <a:tc>
                  <a:txBody>
                    <a:bodyPr/>
                    <a:lstStyle/>
                    <a:p>
                      <a:pPr algn="just"/>
                      <a:r>
                        <a:rPr lang="pt-PT" sz="1500" b="0" cap="none" spc="0">
                          <a:solidFill>
                            <a:schemeClr val="tx1"/>
                          </a:solidFill>
                          <a:effectLst/>
                        </a:rPr>
                        <a:t>landscape.bmp</a:t>
                      </a:r>
                      <a:endParaRPr lang="en-PT" sz="1500" b="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4" marR="43454" marT="0" marB="869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PT" sz="1100" cap="none" spc="0" dirty="0">
                          <a:solidFill>
                            <a:schemeClr val="tx1"/>
                          </a:solidFill>
                          <a:effectLst/>
                        </a:rPr>
                        <a:t>11.01</a:t>
                      </a:r>
                      <a:endParaRPr lang="en-PT" sz="1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4" marR="43454" marT="0" marB="869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PT" sz="1100" cap="none" spc="0">
                          <a:solidFill>
                            <a:schemeClr val="tx1"/>
                          </a:solidFill>
                          <a:effectLst/>
                        </a:rPr>
                        <a:t>3.35</a:t>
                      </a:r>
                      <a:endParaRPr lang="en-PT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4" marR="43454" marT="0" marB="869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PT" sz="1100" cap="none" spc="0">
                          <a:solidFill>
                            <a:schemeClr val="tx1"/>
                          </a:solidFill>
                          <a:effectLst/>
                        </a:rPr>
                        <a:t>3.49</a:t>
                      </a:r>
                      <a:endParaRPr lang="en-PT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4" marR="43454" marT="0" marB="869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893739"/>
                  </a:ext>
                </a:extLst>
              </a:tr>
              <a:tr h="705726">
                <a:tc>
                  <a:txBody>
                    <a:bodyPr/>
                    <a:lstStyle/>
                    <a:p>
                      <a:pPr algn="just"/>
                      <a:r>
                        <a:rPr lang="pt-PT" sz="1500" b="0" cap="none" spc="0">
                          <a:solidFill>
                            <a:schemeClr val="tx1"/>
                          </a:solidFill>
                          <a:effectLst/>
                        </a:rPr>
                        <a:t>pattern.bmp</a:t>
                      </a:r>
                      <a:endParaRPr lang="en-PT" sz="1500" b="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4" marR="43454" marT="0" marB="869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PT" sz="1100" cap="none" spc="0">
                          <a:solidFill>
                            <a:schemeClr val="tx1"/>
                          </a:solidFill>
                          <a:effectLst/>
                        </a:rPr>
                        <a:t>48.01</a:t>
                      </a:r>
                      <a:endParaRPr lang="en-PT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4" marR="43454" marT="0" marB="869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PT" sz="1100" cap="none" spc="0">
                          <a:solidFill>
                            <a:schemeClr val="tx1"/>
                          </a:solidFill>
                          <a:effectLst/>
                        </a:rPr>
                        <a:t>2.28</a:t>
                      </a:r>
                      <a:endParaRPr lang="en-PT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4" marR="43454" marT="0" marB="869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PT" sz="1100" cap="none" spc="0">
                          <a:solidFill>
                            <a:schemeClr val="tx1"/>
                          </a:solidFill>
                          <a:effectLst/>
                        </a:rPr>
                        <a:t>1.81</a:t>
                      </a:r>
                      <a:endParaRPr lang="en-PT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4" marR="43454" marT="0" marB="869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751605"/>
                  </a:ext>
                </a:extLst>
              </a:tr>
              <a:tr h="705726">
                <a:tc>
                  <a:txBody>
                    <a:bodyPr/>
                    <a:lstStyle/>
                    <a:p>
                      <a:pPr algn="just"/>
                      <a:r>
                        <a:rPr lang="pt-PT" sz="1500" b="0" cap="none" spc="0">
                          <a:solidFill>
                            <a:schemeClr val="tx1"/>
                          </a:solidFill>
                          <a:effectLst/>
                        </a:rPr>
                        <a:t>zebra.bmp</a:t>
                      </a:r>
                      <a:endParaRPr lang="en-PT" sz="1500" b="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4" marR="43454" marT="0" marB="869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PT" sz="1100" cap="none" spc="0">
                          <a:solidFill>
                            <a:schemeClr val="tx1"/>
                          </a:solidFill>
                          <a:effectLst/>
                        </a:rPr>
                        <a:t>16.74</a:t>
                      </a:r>
                      <a:endParaRPr lang="en-PT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4" marR="43454" marT="0" marB="869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PT" sz="1100" cap="none" spc="0">
                          <a:solidFill>
                            <a:schemeClr val="tx1"/>
                          </a:solidFill>
                          <a:effectLst/>
                        </a:rPr>
                        <a:t>5.47</a:t>
                      </a:r>
                      <a:endParaRPr lang="en-PT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4" marR="43454" marT="0" marB="869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PT" sz="1100" cap="none" spc="0" dirty="0">
                          <a:solidFill>
                            <a:schemeClr val="tx1"/>
                          </a:solidFill>
                          <a:effectLst/>
                        </a:rPr>
                        <a:t>5.63</a:t>
                      </a:r>
                      <a:endParaRPr lang="en-PT" sz="1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54" marR="43454" marT="0" marB="869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495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30689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RightStep">
      <a:dk1>
        <a:srgbClr val="000000"/>
      </a:dk1>
      <a:lt1>
        <a:srgbClr val="FFFFFF"/>
      </a:lt1>
      <a:dk2>
        <a:srgbClr val="171735"/>
      </a:dk2>
      <a:lt2>
        <a:srgbClr val="F3F0F3"/>
      </a:lt2>
      <a:accent1>
        <a:srgbClr val="21BA43"/>
      </a:accent1>
      <a:accent2>
        <a:srgbClr val="14B87D"/>
      </a:accent2>
      <a:accent3>
        <a:srgbClr val="21B2BA"/>
      </a:accent3>
      <a:accent4>
        <a:srgbClr val="177BD5"/>
      </a:accent4>
      <a:accent5>
        <a:srgbClr val="293EE7"/>
      </a:accent5>
      <a:accent6>
        <a:srgbClr val="541CD6"/>
      </a:accent6>
      <a:hlink>
        <a:srgbClr val="A48636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213</Words>
  <Application>Microsoft Macintosh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 Next LT Pro Light</vt:lpstr>
      <vt:lpstr>Sitka Subheading</vt:lpstr>
      <vt:lpstr>Times New Roman</vt:lpstr>
      <vt:lpstr>PebbleVTI</vt:lpstr>
      <vt:lpstr>Trabalho Prático nº 2</vt:lpstr>
      <vt:lpstr>Introdução</vt:lpstr>
      <vt:lpstr>Codecs de compressão lossless</vt:lpstr>
      <vt:lpstr>Fatores a considerar na escolha </vt:lpstr>
      <vt:lpstr>Comparação de diferentes métodos de compressão</vt:lpstr>
      <vt:lpstr>BZIP2</vt:lpstr>
      <vt:lpstr>Funcionamento do programa</vt:lpstr>
      <vt:lpstr>PowerPoint Presentation</vt:lpstr>
      <vt:lpstr>Resultados da compressão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nº 2</dc:title>
  <dc:creator>Miguel Maria de Sá Pina Marques Pedroso</dc:creator>
  <cp:lastModifiedBy>Miguel Maria de Sá Pina Marques Pedroso</cp:lastModifiedBy>
  <cp:revision>6</cp:revision>
  <dcterms:created xsi:type="dcterms:W3CDTF">2020-12-18T20:51:33Z</dcterms:created>
  <dcterms:modified xsi:type="dcterms:W3CDTF">2020-12-18T23:32:58Z</dcterms:modified>
</cp:coreProperties>
</file>