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4">
          <p15:clr>
            <a:srgbClr val="A4A3A4"/>
          </p15:clr>
        </p15:guide>
        <p15:guide id="2" orient="horz" pos="13464">
          <p15:clr>
            <a:srgbClr val="A4A3A4"/>
          </p15:clr>
        </p15:guide>
        <p15:guide id="3" orient="horz" pos="1432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6D2"/>
    <a:srgbClr val="FF0000"/>
    <a:srgbClr val="698ED9"/>
    <a:srgbClr val="A7C4FF"/>
    <a:srgbClr val="003064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 showGuides="1">
      <p:cViewPr varScale="1">
        <p:scale>
          <a:sx n="25" d="100"/>
          <a:sy n="25" d="100"/>
        </p:scale>
        <p:origin x="582" y="42"/>
      </p:cViewPr>
      <p:guideLst>
        <p:guide orient="horz" pos="3224"/>
        <p:guide orient="horz" pos="13464"/>
        <p:guide orient="horz" pos="143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692150"/>
            <a:ext cx="51958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8E1AE7-D96E-49CD-9398-4FA3E8F920C5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8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CD7A-492C-466A-B0F1-D7B5135B13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62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918400" cy="21945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918400" cy="2919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3857"/>
            <a:ext cx="32918400" cy="109174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23" y="3508639"/>
            <a:ext cx="1196075" cy="5551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864" y="11983191"/>
            <a:ext cx="549589" cy="5551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895" y="3468882"/>
            <a:ext cx="635264" cy="55514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1354" y="11943434"/>
            <a:ext cx="456886" cy="5551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730" y="3468882"/>
            <a:ext cx="474295" cy="5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7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" name="Object 13"/>
          <p:cNvGraphicFramePr>
            <a:graphicFrameLocks noChangeAspect="1"/>
          </p:cNvGraphicFramePr>
          <p:nvPr userDrawn="1"/>
        </p:nvGraphicFramePr>
        <p:xfrm>
          <a:off x="26763663" y="21605875"/>
          <a:ext cx="52641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orelDRAW" r:id="rId5" imgW="8828280" imgH="313200" progId="CorelDRAW.Graphic.13">
                  <p:embed/>
                </p:oleObj>
              </mc:Choice>
              <mc:Fallback>
                <p:oleObj name="CorelDRAW" r:id="rId5" imgW="8828280" imgH="313200" progId="CorelDRAW.Graphic.1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3663" y="21605875"/>
                        <a:ext cx="52641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2pPr>
      <a:lvl3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3pPr>
      <a:lvl4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4pPr>
      <a:lvl5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9pPr>
    </p:titleStyle>
    <p:bodyStyle>
      <a:lvl1pPr marL="1176338" indent="-1176338" algn="l" defTabSz="3135313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531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7950" indent="-782638" algn="l" defTabSz="3135313" rtl="0" fontAlgn="base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4813" indent="-782638" algn="l" defTabSz="3135313" rtl="0" fontAlgn="base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ender.cc/utilities/download/2064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eeexplore.ieee.org/ielx7/6488907/6870505/06851114.pdf?tp=&amp;arnumber=6851114&amp;isnumber=68705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79671" y="3491345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3200" b="1" dirty="0" smtClean="0">
                <a:solidFill>
                  <a:schemeClr val="bg1"/>
                </a:solidFill>
              </a:rPr>
              <a:t>Introducción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03903" y="11914910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3200" b="1" dirty="0" smtClean="0">
                <a:solidFill>
                  <a:schemeClr val="bg1"/>
                </a:solidFill>
              </a:rPr>
              <a:t>Método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1247671" y="3491345"/>
            <a:ext cx="6001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3200" b="1" dirty="0" smtClean="0">
                <a:solidFill>
                  <a:schemeClr val="bg1"/>
                </a:solidFill>
              </a:rPr>
              <a:t>Desarrollo/Resultados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1716328" y="15806057"/>
            <a:ext cx="9734607" cy="44022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306" tIns="32653" rIns="65306" bIns="32653" anchor="ctr"/>
          <a:lstStyle>
            <a:lvl1pPr algn="l" defTabSz="65246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65246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65246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65246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65246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s-CO" altLang="en-US" sz="3200" dirty="0" smtClean="0">
                <a:latin typeface="+mj-lt"/>
              </a:rPr>
              <a:t>Imagen o gráfico</a:t>
            </a:r>
            <a:endParaRPr lang="es-CO" altLang="en-US" sz="3200" dirty="0">
              <a:latin typeface="+mj-lt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21957235" y="3491345"/>
            <a:ext cx="6001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3200" b="1" dirty="0" smtClean="0">
                <a:solidFill>
                  <a:schemeClr val="bg1"/>
                </a:solidFill>
              </a:rPr>
              <a:t>Conclusiones 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2081467" y="11911590"/>
            <a:ext cx="6001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3200" b="1" dirty="0" smtClean="0">
                <a:solidFill>
                  <a:schemeClr val="bg1"/>
                </a:solidFill>
              </a:rPr>
              <a:t>Bibliografía 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481456" y="576981"/>
            <a:ext cx="24356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4800" b="1" dirty="0" smtClean="0"/>
              <a:t>ONMOTICA </a:t>
            </a:r>
            <a:r>
              <a:rPr lang="es-VE" sz="4800" b="1" dirty="0" smtClean="0"/>
              <a:t>.</a:t>
            </a:r>
            <a:endParaRPr lang="es-VE" sz="48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481456" y="1777643"/>
            <a:ext cx="2435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/>
              <a:t>MIGUEL CALIFA – CAMILO ALVAREZ</a:t>
            </a:r>
            <a:endParaRPr lang="es-CO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161103" y="4601142"/>
            <a:ext cx="8973497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dirty="0" smtClean="0"/>
              <a:t>Onmotica inicia su vida publica como una empresa multiservicios , la cual con el transcurso de los meses hemos podido estabilizar como una empresa de domótica aplicada a residencias , delimitan lola lo mayor para lograr resultados con la mayor brevedad posible,</a:t>
            </a:r>
          </a:p>
          <a:p>
            <a:pPr algn="just"/>
            <a:r>
              <a:rPr lang="es-CO" sz="3600" dirty="0" smtClean="0"/>
              <a:t>Ello implica que no solo se ha reducido la visión sino el área de aplicación y también las funciones propuestas , ahora el foco de nuestra atención será la sala y el jardín de un único hogar convencional..</a:t>
            </a:r>
          </a:p>
          <a:p>
            <a:pPr algn="just"/>
            <a:endParaRPr lang="en-US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716328" y="4601142"/>
            <a:ext cx="942917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5400" dirty="0" smtClean="0"/>
              <a:t>Durante el desarrollo del proyecto se llevaron a cabo una serie de reuniones que definieron la funcionalidad , el estilo y los marcos que se utilizarían para el control de los dispositivos remotamente , buscando siempre que la interfaz grafica fuera lo mas amigable posible.</a:t>
            </a:r>
            <a:endParaRPr lang="en-US" sz="4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2081467" y="4601142"/>
            <a:ext cx="97562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s-CO" sz="4000" dirty="0" smtClean="0"/>
              <a:t>El desarrollo de domótica a nivel residencial debe necesariamente descentralizarse para reducir costos de implementación y manutención del sistema.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s-CO" sz="4000" dirty="0" smtClean="0"/>
              <a:t>A largo plazo se debe pensar en una red auto escalable empleando las ultimas tecnologías de inteligencia artificial para dicha función.</a:t>
            </a:r>
            <a:endParaRPr lang="en-US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161103" y="13003442"/>
            <a:ext cx="943069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dirty="0" smtClean="0"/>
              <a:t>Para llegar a esta fase se emplearon metodologías cuantitativas/estadísticas como lo fue la encuesta realizada para recolectar las diferentes opiniones de los usuarios y con ello establecer cual es el patrón que el publico general desearía al momento de adquirir un sistema </a:t>
            </a:r>
            <a:r>
              <a:rPr lang="es-CO" sz="3200" dirty="0" err="1" smtClean="0"/>
              <a:t>domótico</a:t>
            </a:r>
            <a:r>
              <a:rPr lang="es-CO" sz="3200" dirty="0" smtClean="0"/>
              <a:t>.</a:t>
            </a:r>
          </a:p>
          <a:p>
            <a:pPr algn="just"/>
            <a:r>
              <a:rPr lang="es-CO" sz="3200" dirty="0" smtClean="0"/>
              <a:t>Al momento de realizar la encuesta se encontraron resultados bastante agradables pero limitantes dado que las personas están dispuestas a pagar pero no lo suficiente por lo que hubo que delimitar aun mas el proyecto a una única sala de un hogar estándar , esto significa que no poseen aire acondicionado u elementos a control remoto.</a:t>
            </a:r>
            <a:endParaRPr lang="en-US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2555200" y="13003442"/>
            <a:ext cx="8991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hlinkClick r:id="rId3"/>
              </a:rPr>
              <a:t>https://</a:t>
            </a:r>
            <a:r>
              <a:rPr lang="en-US" sz="4400" dirty="0" smtClean="0">
                <a:hlinkClick r:id="rId3"/>
              </a:rPr>
              <a:t>codebender.cc/utilities/download/206486</a:t>
            </a:r>
            <a:endParaRPr lang="en-US" sz="44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hlinkClick r:id="rId4"/>
              </a:rPr>
              <a:t>http://ieeexplore.ieee.org/ielx7/6488907/6870505/06851114.pdf?tp=&amp;</a:t>
            </a:r>
            <a:r>
              <a:rPr lang="en-US" sz="4400" dirty="0" smtClean="0">
                <a:hlinkClick r:id="rId4"/>
              </a:rPr>
              <a:t>arnumber=6851114&amp;isnumber=6870505</a:t>
            </a:r>
            <a:endParaRPr lang="en-US" sz="44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/>
              <a:t>http://ieeexplore.ieee.org/ielx7/6287639/6514899/07752857.pdf?tp=&amp;arnumber=7752857&amp;isnumber=6514899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300</Words>
  <Application>Microsoft Office PowerPoint</Application>
  <PresentationFormat>Personalizado</PresentationFormat>
  <Paragraphs>19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Default Design</vt:lpstr>
      <vt:lpstr>CorelDRAW</vt:lpstr>
      <vt:lpstr>Presentación de PowerPoint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</dc:creator>
  <dc:description>©MegaPrint Inc. 2009</dc:description>
  <cp:lastModifiedBy>Miguel</cp:lastModifiedBy>
  <cp:revision>52</cp:revision>
  <dcterms:created xsi:type="dcterms:W3CDTF">2008-12-04T00:20:37Z</dcterms:created>
  <dcterms:modified xsi:type="dcterms:W3CDTF">2016-12-10T03:32:01Z</dcterms:modified>
  <cp:category>Research Poster</cp:category>
</cp:coreProperties>
</file>