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w3.org/TR/rdf11-primer/" TargetMode="External"/><Relationship Id="rId3" Type="http://schemas.openxmlformats.org/officeDocument/2006/relationships/hyperlink" Target="http://www.cambridgesemantics.com/semantic-university/rdf-101" TargetMode="External"/><Relationship Id="rId4" Type="http://schemas.openxmlformats.org/officeDocument/2006/relationships/hyperlink" Target="http://www.cambridgesemantics.com/semantic-university/rdf-nuts-bolts" TargetMode="External"/><Relationship Id="rId5" Type="http://schemas.openxmlformats.org/officeDocument/2006/relationships/hyperlink" Target="http://www.cambridgesemantics.com/semantic-university/xsd-datatype-cheat-sheet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dydra.com/miguel/ontologias-web/" TargetMode="External"/><Relationship Id="rId3" Type="http://schemas.openxmlformats.org/officeDocument/2006/relationships/hyperlink" Target="http://linkeddata.uriburner.com/rdf-editor/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0520">
              <a:defRPr sz="10200"/>
            </a:pPr>
            <a:r>
              <a:t>Ontologías en la web</a:t>
            </a:r>
          </a:p>
          <a:p>
            <a:pPr defTabSz="350520">
              <a:defRPr sz="10200"/>
            </a:pPr>
            <a:r>
              <a:t>2. RDF: modelo y formatos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spcBef>
                <a:spcPts val="2200"/>
              </a:spcBef>
              <a:defRPr sz="5238"/>
            </a:pPr>
            <a:r>
              <a:t>Dr. Miguel Ceriani</a:t>
            </a:r>
          </a:p>
          <a:p>
            <a:pPr defTabSz="566674">
              <a:spcBef>
                <a:spcPts val="2200"/>
              </a:spcBef>
              <a:defRPr sz="5238"/>
            </a:pPr>
            <a:r>
              <a:t>Prof. Alejandro Vaisman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TIPOS de los literales</a:t>
            </a:r>
          </a:p>
        </p:txBody>
      </p:sp>
      <p:sp>
        <p:nvSpPr>
          <p:cNvPr id="226" name="Shape 226"/>
          <p:cNvSpPr/>
          <p:nvPr>
            <p:ph type="body" sz="half" idx="1"/>
          </p:nvPr>
        </p:nvSpPr>
        <p:spPr>
          <a:xfrm>
            <a:off x="406400" y="2743200"/>
            <a:ext cx="7794097" cy="6121400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Usa los tipos primitivos de XML Schema (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X</a:t>
            </a:r>
            <a:r>
              <a:t>ML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S</a:t>
            </a:r>
            <a:r>
              <a:t>chema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D</a:t>
            </a:r>
            <a:r>
              <a:t>atatype, ejemplos a la izquierda)</a:t>
            </a:r>
          </a:p>
          <a:p>
            <a:pPr>
              <a:buChar char="‣"/>
            </a:pPr>
            <a:r>
              <a:t>Descritos con IRIs, nuevos tipos pueden ser introducidos libremente</a:t>
            </a:r>
          </a:p>
        </p:txBody>
      </p:sp>
      <p:graphicFrame>
        <p:nvGraphicFramePr>
          <p:cNvPr id="227" name="Table 227"/>
          <p:cNvGraphicFramePr/>
          <p:nvPr/>
        </p:nvGraphicFramePr>
        <p:xfrm>
          <a:off x="8534400" y="2749550"/>
          <a:ext cx="4086093" cy="61341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4060692"/>
              </a:tblGrid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xsd:string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xsd:boolean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xsd:decimal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xsd:double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xsd:boolean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xsd:date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xsd:time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xsd:dateTime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xsd:duration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3682669" y="358291"/>
            <a:ext cx="9824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Shape 23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4309534" cy="1718734"/>
          </a:xfrm>
          <a:prstGeom prst="rect">
            <a:avLst/>
          </a:prstGeom>
        </p:spPr>
        <p:txBody>
          <a:bodyPr/>
          <a:lstStyle/>
          <a:p>
            <a:pPr/>
            <a:r>
              <a:t>TIPOS de los literales</a:t>
            </a:r>
          </a:p>
        </p:txBody>
      </p:sp>
      <p:pic>
        <p:nvPicPr>
          <p:cNvPr id="232" name="type-hierarchy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3629" y="116477"/>
            <a:ext cx="8352141" cy="9520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SERIALIZACIONEs RDF (FORMATOS)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RDF/XML</a:t>
            </a:r>
            <a:r>
              <a:t>: basada en XML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N-Triples</a:t>
            </a:r>
            <a:r>
              <a:t>: una tripla cada renglón 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Turtle</a:t>
            </a:r>
            <a:r>
              <a:t>: sintética para escribir y leer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RDFa</a:t>
            </a:r>
            <a:r>
              <a:t>: RDF incorporado en HTML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JSON-LD</a:t>
            </a:r>
            <a:r>
              <a:t>: basada en 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Negociación de contenido http (content negotiation)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Content-Type</a:t>
            </a:r>
            <a:r>
              <a:t>: formato del contenido del mensaje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Accept</a:t>
            </a:r>
            <a:r>
              <a:t>: formato(s) acceptado(s) en respuesta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Negociación de contenido http (content negotiation)</a:t>
            </a:r>
          </a:p>
        </p:txBody>
      </p:sp>
      <p:graphicFrame>
        <p:nvGraphicFramePr>
          <p:cNvPr id="244" name="Table 244"/>
          <p:cNvGraphicFramePr/>
          <p:nvPr/>
        </p:nvGraphicFramePr>
        <p:xfrm>
          <a:off x="880533" y="2882900"/>
          <a:ext cx="11243734" cy="6108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2717226"/>
                <a:gridCol w="5751865"/>
                <a:gridCol w="2774641"/>
              </a:tblGrid>
              <a:tr h="872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Formato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Mime Type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Extensión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872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Turtle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text/turtle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.ttl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2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N-Triples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application/n-triples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.nt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2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RDF/XML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application/rdf+xml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.rdf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2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JSON-LD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application/ld+json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.jsonld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2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TriG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application/trig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.trig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2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N-Quads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application/n-quads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.nq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Turtle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Prefijos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Base URI</a:t>
            </a:r>
            <a:r>
              <a:t> para URIs relativos 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Uso de ‘</a:t>
            </a:r>
            <a:r>
              <a:rPr b="1">
                <a:latin typeface="PT Mono"/>
                <a:ea typeface="PT Mono"/>
                <a:cs typeface="PT Mono"/>
                <a:sym typeface="PT Mono"/>
              </a:rPr>
              <a:t>;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t> cuando el sujeto es el mismo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Uso de ‘</a:t>
            </a:r>
            <a:r>
              <a:rPr b="1">
                <a:latin typeface="PT Mono"/>
                <a:ea typeface="PT Mono"/>
                <a:cs typeface="PT Mono"/>
                <a:sym typeface="PT Mono"/>
              </a:rPr>
              <a:t>,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t> cuando el sujeto y el predicado son los mismos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Uso da ‘</a:t>
            </a:r>
            <a:r>
              <a:rPr b="1">
                <a:latin typeface="PT Mono"/>
                <a:ea typeface="PT Mono"/>
                <a:cs typeface="PT Mono"/>
                <a:sym typeface="PT Mono"/>
              </a:rPr>
              <a:t>a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t> en ves de </a:t>
            </a:r>
            <a:r>
              <a:rPr>
                <a:latin typeface="PT Mono"/>
                <a:ea typeface="PT Mono"/>
                <a:cs typeface="PT Mono"/>
                <a:sym typeface="PT Mono"/>
              </a:rPr>
              <a:t>rdf:type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Sintaxis simple</a:t>
            </a:r>
            <a:r>
              <a:t> para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Números</a:t>
            </a:r>
            <a:r>
              <a:t> y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Booleanos</a:t>
            </a:r>
            <a:br>
              <a:rPr b="1">
                <a:latin typeface="PT Mono"/>
                <a:ea typeface="PT Mono"/>
                <a:cs typeface="PT Mono"/>
                <a:sym typeface="PT Mono"/>
              </a:rPr>
            </a:br>
            <a:r>
              <a:rPr>
                <a:latin typeface="PT Mono"/>
                <a:ea typeface="PT Mono"/>
                <a:cs typeface="PT Mono"/>
                <a:sym typeface="PT Mono"/>
              </a:rPr>
              <a:t>(</a:t>
            </a:r>
            <a:r>
              <a:rPr>
                <a:latin typeface="PT Mono"/>
                <a:ea typeface="PT Mono"/>
                <a:cs typeface="PT Mono"/>
                <a:sym typeface="PT Mono"/>
              </a:rPr>
              <a:t>4.0</a:t>
            </a:r>
            <a:r>
              <a:rPr>
                <a:latin typeface="Avenir Next"/>
                <a:ea typeface="Avenir Next"/>
                <a:cs typeface="Avenir Next"/>
                <a:sym typeface="Avenir Next"/>
              </a:rPr>
              <a:t> en vez de </a:t>
            </a:r>
            <a:r>
              <a:rPr>
                <a:latin typeface="PT Mono"/>
                <a:ea typeface="PT Mono"/>
                <a:cs typeface="PT Mono"/>
                <a:sym typeface="PT Mono"/>
              </a:rPr>
              <a:t>"4"^^xsd:decimal)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example-graph-iris-c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024" y="2024254"/>
            <a:ext cx="11441418" cy="755565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GRAFO y Triplas ya conocidas (2)</a:t>
            </a:r>
          </a:p>
        </p:txBody>
      </p:sp>
      <p:sp>
        <p:nvSpPr>
          <p:cNvPr id="253" name="Shape 253"/>
          <p:cNvSpPr/>
          <p:nvPr/>
        </p:nvSpPr>
        <p:spPr>
          <a:xfrm>
            <a:off x="8146322" y="1775089"/>
            <a:ext cx="3892155" cy="3356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8576733" y="7354623"/>
            <a:ext cx="3462735" cy="2001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9025466" y="6440839"/>
            <a:ext cx="3462735" cy="20010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8481118" y="5389914"/>
            <a:ext cx="3820816" cy="1654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8397692" y="6278914"/>
            <a:ext cx="3820816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8186025" y="4112198"/>
            <a:ext cx="1342431" cy="10690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3990120" y="2618581"/>
            <a:ext cx="8675792" cy="220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>
            <a:spAutoFit/>
          </a:bodyPr>
          <a:lstStyle/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&lt;Bob&gt; &lt;is a&gt; &lt;person&gt;.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&lt;Bob&gt; &lt;is a friend of&gt; &lt;Alice&gt;.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&lt;Bob&gt; &lt;is born on&gt; &lt;the 4th of July 1990&gt;.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&lt;Bob&gt; &lt;is interested in&gt; &lt;the Mona Lisa&gt;.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example-graph-iris-c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224" y="2100454"/>
            <a:ext cx="11441418" cy="755565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TURTLE (FALTA DECLARACIón de PREFIjos)</a:t>
            </a:r>
          </a:p>
        </p:txBody>
      </p:sp>
      <p:sp>
        <p:nvSpPr>
          <p:cNvPr id="264" name="Shape 264"/>
          <p:cNvSpPr/>
          <p:nvPr/>
        </p:nvSpPr>
        <p:spPr>
          <a:xfrm>
            <a:off x="7841522" y="2138251"/>
            <a:ext cx="3892155" cy="30692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8271933" y="7430823"/>
            <a:ext cx="3462735" cy="2001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8720666" y="6517039"/>
            <a:ext cx="3462735" cy="20010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8176318" y="5466114"/>
            <a:ext cx="3820816" cy="1654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8092892" y="6355114"/>
            <a:ext cx="3820816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7881225" y="4188398"/>
            <a:ext cx="1342431" cy="10690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4169550" y="2244107"/>
            <a:ext cx="8685448" cy="270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>
            <a:spAutoFit/>
          </a:bodyPr>
          <a:lstStyle/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&lt;bob#me&gt;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 foaf:Person 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foaf:knows &lt;alice#me&gt; 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schema:birthDate "1990-07-04"^^xsd:date;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foaf:topic_interest wd:Q12418 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TURTLE (completo)</a:t>
            </a:r>
          </a:p>
        </p:txBody>
      </p:sp>
      <p:sp>
        <p:nvSpPr>
          <p:cNvPr id="274" name="Shape 274"/>
          <p:cNvSpPr/>
          <p:nvPr/>
        </p:nvSpPr>
        <p:spPr>
          <a:xfrm>
            <a:off x="8146322" y="1775089"/>
            <a:ext cx="3892155" cy="3356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8576733" y="7354623"/>
            <a:ext cx="3462735" cy="2001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9025466" y="6440839"/>
            <a:ext cx="3462735" cy="20010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8481118" y="5389914"/>
            <a:ext cx="3820816" cy="1654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8397692" y="6278914"/>
            <a:ext cx="3820816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8186025" y="4112198"/>
            <a:ext cx="1342431" cy="10690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1544883" y="2803877"/>
            <a:ext cx="9915034" cy="61722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>
            <a:spAutoFit/>
          </a:bodyPr>
          <a:lstStyle/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BASE   &lt;http://example.org/&gt;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foaf: &lt;http://xmlns.com/foaf/0.1/&gt;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xsd: &lt;http://www.w3.org/2001/XMLSchema#&gt;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schema: &lt;http://schema.org/&gt;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dcterms: &lt;http://purl.org/dc/terms/&gt;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wd: &lt;http://www.wikidata.org/entity/&gt;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&lt;bob#me&gt;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 foaf:Person 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foaf:knows &lt;alice#me&gt; 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schema:birthDate "1990-07-04"^^xsd:date 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foaf:topic_interest wd:Q12418 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Algunas Propiedades de uso común</a:t>
            </a:r>
          </a:p>
        </p:txBody>
      </p:sp>
      <p:graphicFrame>
        <p:nvGraphicFramePr>
          <p:cNvPr id="284" name="Table 284"/>
          <p:cNvGraphicFramePr/>
          <p:nvPr/>
        </p:nvGraphicFramePr>
        <p:xfrm>
          <a:off x="863600" y="2743200"/>
          <a:ext cx="11749154" cy="61087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4142812"/>
                <a:gridCol w="7606340"/>
              </a:tblGrid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Demi Bold"/>
                        </a:rPr>
                        <a:t>IRI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Demi Bold"/>
                        </a:rPr>
                        <a:t>Asocia un recurso a…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rdf:type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Medium"/>
                        </a:rPr>
                        <a:t>su tipo (otro recurso)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rdfs:label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Medium"/>
                        </a:rPr>
                        <a:t>un nombre (texto)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rdfs:comment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Medium"/>
                        </a:rPr>
                        <a:t>una descripción (texto)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rdfs:member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Medium"/>
                        </a:rPr>
                        <a:t>un recurso contenido por este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rdfs:seeAlso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Medium"/>
                        </a:rPr>
                        <a:t>un recurso genericamente asociado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owl:sameAs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Medium"/>
                        </a:rPr>
                        <a:t>otro recurso con el mismo significado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foaf:primaryTopic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Medium"/>
                        </a:rPr>
                        <a:t>el argumento primario representado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foaf:depiction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Medium"/>
                        </a:rPr>
                        <a:t>una imagen que lo muestra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latin typeface="PT Mono"/>
                          <a:ea typeface="PT Mono"/>
                          <a:cs typeface="PT Mono"/>
                          <a:sym typeface="PT Mono"/>
                        </a:rPr>
                        <a:t>dc:creator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22222"/>
                          </a:solidFill>
                          <a:sym typeface="Avenir Next Medium"/>
                        </a:rPr>
                        <a:t>su creador/autor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Repaso de la clase 1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Ideas Generales</a:t>
            </a:r>
            <a:r>
              <a:t>: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Web Semántica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Datos Enlazados (Linked Data)</a:t>
            </a:r>
          </a:p>
          <a:p>
            <a:pPr marL="368934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Modelo de Datos</a:t>
            </a:r>
            <a:r>
              <a:t>: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Datos en forma de Grafos, hechos de Triplas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URIs para los conceptos</a:t>
            </a:r>
          </a:p>
          <a:p>
            <a:pPr marL="368934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Arquitectura Software</a:t>
            </a:r>
            <a:r>
              <a:t>: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Linked Data Browser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Actividad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2400"/>
              </a:spcBef>
              <a:defRPr sz="3026"/>
            </a:pPr>
            <a:r>
              <a:t>Descargar varios formatos RDF de DBpedia y similares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Comparar los distintos formatos, sobretodo N-Triples y Turtle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Buscar RDFa y microformat en paginas HTML</a:t>
            </a:r>
            <a:br/>
            <a:r>
              <a:t>(OpenLink Structured Data Sniffer)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Usar la negociación de contenidos HTTP</a:t>
            </a:r>
            <a:br/>
            <a:r>
              <a:t>(DHC by Restlet, Advanced Rest Client Application…)</a:t>
            </a:r>
            <a:br/>
            <a:r>
              <a:t>text/turtle, application/n-triples,</a:t>
            </a:r>
            <a:br/>
            <a:r>
              <a:t>application/rdf+xml, application/ld+json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Crear un account Dydra (para actividades siguientes)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DECLARACIONES DE DECLARACIONES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Para decir algo sobre un hecho o relativizarlo: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Tiempo</a:t>
            </a:r>
            <a:r>
              <a:t>: tiene validez en un intervalo temporal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Origen</a:t>
            </a:r>
            <a:r>
              <a:t>: por ejemplo para la credibilidad</a:t>
            </a:r>
          </a:p>
          <a:p>
            <a:pPr/>
            <a:r>
              <a:t>y otros usos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95" name="Shape 2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DECLS. DE DECLS. 1: Reificación (Reification)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911" indent="-339911">
              <a:buChar char="‣"/>
              <a:defRPr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El artículo item10245 pesa 2.4Kg</a:t>
            </a:r>
            <a:b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</a:br>
            <a:br/>
            <a:r>
              <a:rPr>
                <a:latin typeface="PT Mono"/>
                <a:ea typeface="PT Mono"/>
                <a:cs typeface="PT Mono"/>
                <a:sym typeface="PT Mono"/>
              </a:rPr>
              <a:t>exproducts:item10245 exterms:weight "2.4"^^xsd:decimal.</a:t>
            </a:r>
            <a:br>
              <a:rPr>
                <a:latin typeface="PT Mono"/>
                <a:ea typeface="PT Mono"/>
                <a:cs typeface="PT Mono"/>
                <a:sym typeface="PT Mono"/>
              </a:rPr>
            </a:br>
            <a:br>
              <a:rPr>
                <a:latin typeface="PT Mono"/>
                <a:ea typeface="PT Mono"/>
                <a:cs typeface="PT Mono"/>
                <a:sym typeface="PT Mono"/>
              </a:rPr>
            </a:br>
          </a:p>
          <a:p>
            <a:pPr marL="339911" indent="-339911">
              <a:buChar char="‣"/>
              <a:defRPr sz="2600">
                <a:latin typeface="PT Mono"/>
                <a:ea typeface="PT Mono"/>
                <a:cs typeface="PT Mono"/>
                <a:sym typeface="PT Mono"/>
              </a:defRPr>
            </a:pPr>
            <a:r>
              <a:rPr b="1"/>
              <a:t>El empleado 85740 dice que el artículo item10245 pesa 2.4Kg</a:t>
            </a:r>
            <a:br>
              <a:rPr b="1"/>
            </a:br>
            <a:br/>
            <a:r>
              <a:t>exproducts:triple12345 </a:t>
            </a:r>
            <a:r>
              <a:rPr b="1"/>
              <a:t>rdf:type</a:t>
            </a:r>
            <a:r>
              <a:t>      </a:t>
            </a:r>
            <a:r>
              <a:rPr b="1"/>
              <a:t>rdf:Statement</a:t>
            </a:r>
            <a:r>
              <a:t>.</a:t>
            </a:r>
            <a:br/>
            <a:r>
              <a:t>exproducts:triple12345 </a:t>
            </a:r>
            <a:r>
              <a:rPr b="1"/>
              <a:t>rdf:subject</a:t>
            </a:r>
            <a:r>
              <a:t>   exproducts:item10245.</a:t>
            </a:r>
            <a:br/>
            <a:r>
              <a:t>exproducts:triple12345 </a:t>
            </a:r>
            <a:r>
              <a:rPr b="1"/>
              <a:t>rdf:predicate</a:t>
            </a:r>
            <a:r>
              <a:t> exterms:weight. </a:t>
            </a:r>
            <a:br/>
            <a:r>
              <a:t>exproducts:triple12345 </a:t>
            </a:r>
            <a:r>
              <a:rPr b="1"/>
              <a:t>rdf:object</a:t>
            </a:r>
            <a:r>
              <a:t>    "2.4"^^xsd:decimal.</a:t>
            </a:r>
            <a:br/>
            <a:br/>
            <a:r>
              <a:t>exproducts:triple12345 dc:creator    exstaff:85740.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DECLS. DE DECLS. 2: Grafos con nombre (NAMED Graphs)</a:t>
            </a:r>
          </a:p>
        </p:txBody>
      </p:sp>
      <p:pic>
        <p:nvPicPr>
          <p:cNvPr id="300" name="example-multiple-graphs-iri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139" y="2308225"/>
            <a:ext cx="6732522" cy="7445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DECLS. DE DECLS. 2: Grafos con nombre (NAMED Graphs)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6362">
              <a:spcBef>
                <a:spcPts val="1700"/>
              </a:spcBef>
              <a:buClrTx/>
              <a:buSzTx/>
              <a:buFontTx/>
              <a:buNone/>
              <a:defRPr b="1" sz="2318">
                <a:latin typeface="PT Mono"/>
                <a:ea typeface="PT Mono"/>
                <a:cs typeface="PT Mono"/>
                <a:sym typeface="PT Mono"/>
              </a:defRPr>
            </a:pP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GRAPH &lt;http://example.org/bob&gt;  {</a:t>
            </a:r>
            <a:b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</a:b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  &lt;bob#me&gt;</a:t>
            </a:r>
            <a:b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</a:b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    a foaf:Person ;</a:t>
            </a:r>
            <a:b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</a:b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    foaf:knows &lt;alice#me&gt; ;</a:t>
            </a:r>
            <a:b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</a:b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    schema:birthDate "1990-07-04"^^xsd:date ;</a:t>
            </a:r>
            <a:b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</a:b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    foaf:topic_interest wd:Q12418 .</a:t>
            </a:r>
            <a:b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</a:b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rPr>
              <a:t>}</a:t>
            </a:r>
            <a:br/>
            <a:br/>
            <a: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  <a:t>GRAPH &lt;https://www.wikidata.org/wiki/Special:EntityData/Q12418&gt; {</a:t>
            </a:r>
            <a:b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</a:br>
            <a: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  <a:t>  wd:Q12418</a:t>
            </a:r>
            <a:b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</a:br>
            <a: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  <a:t>    dcterms:title "Mona Lisa" ;</a:t>
            </a:r>
            <a:b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</a:br>
            <a: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  <a:t>    dcterms:creator dbpedia:Leonardo_da_Vinci&gt; .</a:t>
            </a:r>
            <a:b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</a:br>
            <a: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  <a:t>  &lt;http://data.europeana.eu/...D619&gt; dcterms:subject wd:Q12418 .</a:t>
            </a:r>
            <a:b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</a:br>
            <a: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  <a:t>}</a:t>
            </a:r>
            <a:br>
              <a:rPr>
                <a:solidFill>
                  <a:schemeClr val="accent3">
                    <a:hueOff val="1971429"/>
                    <a:satOff val="-6114"/>
                    <a:lumOff val="-25490"/>
                  </a:schemeClr>
                </a:solidFill>
              </a:rPr>
            </a:br>
            <a:br/>
            <a:r>
              <a:t>&lt;http://example.org/bob&gt;</a:t>
            </a:r>
            <a:br/>
            <a:r>
              <a:t>  dcterms:publisher &lt;http://example.org&gt; ;</a:t>
            </a:r>
            <a:br/>
            <a:r>
              <a:t>  dcterms:rights &lt;http://creativecommons.org/licenses/by/3.0/&gt; 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07" name="Shape 3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DECLS. DE DECLS. 2: Grafos con nombre (NAMED Graphs)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8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Dataset RDF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: </a:t>
            </a:r>
          </a:p>
          <a:p>
            <a:pPr marL="496794" indent="-496794">
              <a:buChar char="‣"/>
              <a:defRPr sz="3800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un</a:t>
            </a:r>
            <a:r>
              <a:t> grafo RDF de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default</a:t>
            </a:r>
            <a:r>
              <a:t> (default graph)</a:t>
            </a:r>
          </a:p>
          <a:p>
            <a:pPr marL="496794" indent="-496794">
              <a:buChar char="‣"/>
              <a:defRPr sz="3800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zero o más</a:t>
            </a:r>
            <a:r>
              <a:t> grafos RDF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con nombre</a:t>
            </a:r>
            <a:r>
              <a:t> (named graphs)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11" name="Shape 3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DECLS. DE DECLS. 2: Grafos con nombre (NAMED Graphs)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8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Sintaxis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: </a:t>
            </a:r>
          </a:p>
          <a:p>
            <a:pPr marL="496794" indent="-496794">
              <a:buChar char="‣"/>
              <a:defRPr sz="3800"/>
            </a:pPr>
            <a:r>
              <a:t>Turtle —&gt; TriG</a:t>
            </a:r>
          </a:p>
          <a:p>
            <a:pPr marL="496794" indent="-496794">
              <a:buChar char="‣"/>
              <a:defRPr sz="3800"/>
            </a:pPr>
            <a:r>
              <a:t>N-Triples —&gt; N-Quads</a:t>
            </a:r>
          </a:p>
          <a:p>
            <a:pPr marL="496794" indent="-496794">
              <a:buChar char="‣"/>
              <a:defRPr sz="3800"/>
            </a:pPr>
            <a:r>
              <a:t>JSON-LD (OK)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GRAPH store (o triple store)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Mantiene un conjunto de datos RDF</a:t>
            </a:r>
          </a:p>
          <a:p>
            <a:pPr/>
            <a:r>
              <a:t>Permite importación/exportación en varios formatos</a:t>
            </a:r>
          </a:p>
          <a:p>
            <a:pPr/>
            <a:r>
              <a:t>Permite interrogar los datos</a:t>
            </a:r>
            <a:endParaRPr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/>
            <a:r>
              <a:t>Puede permitir la integración con datos externos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19" name="Shape 3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GRAPH store: Protocolos de interacción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SPARQL 1.1 Graph Store HTTP Protocol</a:t>
            </a:r>
            <a:br/>
            <a:r>
              <a:t>usa GET, PUT, POST para descargar, crear, editar grafos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SPARQL 1.1 Update</a:t>
            </a:r>
            <a:br/>
            <a:r>
              <a:t>usa variante de SPARQL para modificar (INSERT, DELETE)</a:t>
            </a:r>
            <a:endParaRPr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Linked Data Platform (LDP)</a:t>
            </a:r>
            <a:b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</a:br>
            <a:r>
              <a:t>usa REST, centrado en recursos (basado en principios LD)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DYDRA: Triple store ONLINE y gratuito*!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406400" y="2743200"/>
            <a:ext cx="12192000" cy="5003536"/>
          </a:xfrm>
          <a:prstGeom prst="rect">
            <a:avLst/>
          </a:prstGeom>
        </p:spPr>
        <p:txBody>
          <a:bodyPr/>
          <a:lstStyle/>
          <a:p>
            <a:pPr/>
            <a:r>
              <a:t>Mantiene varios repositorios RDF por cada usuario</a:t>
            </a:r>
          </a:p>
          <a:p>
            <a:pPr/>
            <a:r>
              <a:t>Permite importación/exportación en muchos formatos RDF</a:t>
            </a:r>
          </a:p>
          <a:p>
            <a:pPr/>
            <a:r>
              <a:t>Permite interrogar los datos con SPARQL</a:t>
            </a:r>
            <a:endParaRPr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/>
            <a:r>
              <a:t>Permite la integración con datos externos (pero solo pagando)</a:t>
            </a:r>
          </a:p>
        </p:txBody>
      </p:sp>
      <p:sp>
        <p:nvSpPr>
          <p:cNvPr id="325" name="Shape 325"/>
          <p:cNvSpPr/>
          <p:nvPr/>
        </p:nvSpPr>
        <p:spPr>
          <a:xfrm>
            <a:off x="6647264" y="8839200"/>
            <a:ext cx="60023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* Gratuito para fines de evaluación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Referencias para esta clase (RDF)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406400" y="2743200"/>
            <a:ext cx="12479150" cy="6108700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Caps. 3 y 4 de “Semantic for the Working Ontologist”</a:t>
            </a:r>
          </a:p>
          <a:p>
            <a:pPr>
              <a:buChar char="‣"/>
            </a:pPr>
            <a:r>
              <a:t>RDF 1.1 Primer</a:t>
            </a:r>
            <a:b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https://www.w3.org/TR/rdf11-primer/</a:t>
            </a:r>
          </a:p>
          <a:p>
            <a:pPr>
              <a:buChar char="‣"/>
            </a:pPr>
            <a:r>
              <a:t>Semantic University:</a:t>
            </a:r>
            <a:b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RDF-101</a:t>
            </a:r>
            <a:r>
              <a:t>,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RDF Nuts &amp; Bolts</a:t>
            </a:r>
            <a:r>
              <a:t>, 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XSD Datatype Cheat Sheet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28" name="Shape 3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Front-end (EN una APLICAción de la web s.)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t>Permite visualizar/crear/editar datos RDF</a:t>
            </a:r>
          </a:p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t>Ofrece una Interfaz al Usuario (humano)</a:t>
            </a:r>
          </a:p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t>Puede ser</a:t>
            </a:r>
          </a:p>
          <a:p>
            <a:pPr lvl="1"/>
            <a:r>
              <a:t>Especifico (para un dataset o tipo de datos) o</a:t>
            </a:r>
          </a:p>
          <a:p>
            <a:pPr lvl="1"/>
            <a:r>
              <a:t>Genérico (para cualquier dataset RDF)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32" name="Shape 3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UN FRONT-end generico: OpenLink RDF Editor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406400" y="2743200"/>
            <a:ext cx="12192000" cy="6291065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3196"/>
            </a:pPr>
            <a:r>
              <a:t>Bajo Nivel: se editan directamente Triplas</a:t>
            </a:r>
          </a:p>
          <a:p>
            <a:pPr marL="417830" indent="-417830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3196"/>
            </a:pPr>
            <a:r>
              <a:t>Se conecta a un Back-End (Graph Store) con varios protocoles: </a:t>
            </a:r>
          </a:p>
          <a:p>
            <a:pPr lvl="1" marL="835660" indent="-417830" defTabSz="549148">
              <a:spcBef>
                <a:spcPts val="2600"/>
              </a:spcBef>
              <a:defRPr sz="3196"/>
            </a:pPr>
            <a:r>
              <a:t>SPARQL 1.1 Graph Store HTTP Protocol</a:t>
            </a:r>
          </a:p>
          <a:p>
            <a:pPr lvl="1" marL="835660" indent="-417830" defTabSz="549148">
              <a:spcBef>
                <a:spcPts val="2600"/>
              </a:spcBef>
              <a:defRPr sz="3196"/>
            </a:pPr>
            <a:r>
              <a:t>SPARQL 1.1 Update</a:t>
            </a:r>
          </a:p>
          <a:p>
            <a:pPr lvl="1" marL="835660" indent="-417830" defTabSz="549148">
              <a:spcBef>
                <a:spcPts val="2600"/>
              </a:spcBef>
              <a:defRPr sz="3196"/>
            </a:pPr>
            <a:r>
              <a:t>Linked Data Platform (LDP)</a:t>
            </a:r>
          </a:p>
          <a:p>
            <a:pPr marL="0" indent="0" defTabSz="549148">
              <a:spcBef>
                <a:spcPts val="2600"/>
              </a:spcBef>
              <a:buClrTx/>
              <a:buSzTx/>
              <a:buFontTx/>
              <a:buNone/>
              <a:defRPr sz="3196"/>
            </a:pPr>
          </a:p>
          <a:p>
            <a:pPr marL="0" indent="0" algn="ctr" defTabSz="549148">
              <a:spcBef>
                <a:spcPts val="2600"/>
              </a:spcBef>
              <a:buClrTx/>
              <a:buSzTx/>
              <a:buFontTx/>
              <a:buNone/>
              <a:defRPr sz="3196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http://linkeddata.uriburner.com/rdf-editor/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36" name="Shape 3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Actividad</a:t>
            </a:r>
          </a:p>
        </p:txBody>
      </p:sp>
      <p:sp>
        <p:nvSpPr>
          <p:cNvPr id="337" name="Shape 3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Importar datos en Dydra</a:t>
            </a:r>
            <a:b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http://dydra.com/miguel/ontologias-web/</a:t>
            </a:r>
          </a:p>
          <a:p>
            <a:pPr/>
            <a:r>
              <a:t>Importar/editar datos con OpenLink RDF Editor</a:t>
            </a:r>
            <a:b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http://linkeddata.uriburner.com/rdf-editor/</a:t>
            </a:r>
          </a:p>
          <a:p>
            <a:pPr/>
            <a:r>
              <a:t>Crear y importar nuevos datos a partir de los descargados</a:t>
            </a:r>
          </a:p>
          <a:p>
            <a:pPr/>
            <a:r>
              <a:t>Visualizarlos (en Query usar la query SPARQL de default)</a:t>
            </a:r>
          </a:p>
          <a:p>
            <a:pPr/>
            <a:r>
              <a:t>Probar a Explorarlos (con Graph Rover de Dydra)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PARA LA Próxima vez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Activar un account en Dydra</a:t>
            </a:r>
          </a:p>
          <a:p>
            <a:pPr/>
            <a:r>
              <a:t>Instalar OpenRDF Sesame Workbench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344" name="Shape 3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EMAIL</a:t>
            </a:r>
          </a:p>
        </p:txBody>
      </p:sp>
      <p:sp>
        <p:nvSpPr>
          <p:cNvPr id="345" name="Shape 345"/>
          <p:cNvSpPr/>
          <p:nvPr>
            <p:ph type="body" sz="half" idx="1"/>
          </p:nvPr>
        </p:nvSpPr>
        <p:spPr>
          <a:xfrm>
            <a:off x="406400" y="4899885"/>
            <a:ext cx="12192000" cy="395201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57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mceriani@itba.edu.ar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RDF (Resource description framework)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Recursos (Resources)</a:t>
            </a:r>
            <a:r>
              <a:t>: conceptos</a:t>
            </a:r>
            <a:br/>
            <a:r>
              <a:rPr i="1"/>
              <a:t>representados con </a:t>
            </a:r>
            <a:r>
              <a:rPr i="1">
                <a:latin typeface="Avenir Next Demi Bold"/>
                <a:ea typeface="Avenir Next Demi Bold"/>
                <a:cs typeface="Avenir Next Demi Bold"/>
                <a:sym typeface="Avenir Next Demi Bold"/>
              </a:rPr>
              <a:t>IRIs o …</a:t>
            </a:r>
            <a:r>
              <a:rPr i="1"/>
              <a:t> </a:t>
            </a:r>
            <a:br>
              <a:rPr i="1"/>
            </a:br>
            <a:r>
              <a:rPr>
                <a:latin typeface="PT Mono"/>
                <a:ea typeface="PT Mono"/>
                <a:cs typeface="PT Mono"/>
                <a:sym typeface="PT Mono"/>
              </a:rPr>
              <a:t>dbpedia:Leonardo_da_Vinci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Propiedades (Properties)</a:t>
            </a:r>
            <a:r>
              <a:t>: nombres relaciones</a:t>
            </a:r>
            <a:br/>
            <a:r>
              <a:rPr i="1"/>
              <a:t>representados con </a:t>
            </a:r>
            <a:r>
              <a:rPr i="1">
                <a:latin typeface="Avenir Next Demi Bold"/>
                <a:ea typeface="Avenir Next Demi Bold"/>
                <a:cs typeface="Avenir Next Demi Bold"/>
                <a:sym typeface="Avenir Next Demi Bold"/>
              </a:rPr>
              <a:t>IRIs</a:t>
            </a:r>
            <a:r>
              <a:rPr i="1"/>
              <a:t> </a:t>
            </a:r>
            <a:br>
              <a:rPr i="1"/>
            </a:br>
            <a:r>
              <a:rPr>
                <a:latin typeface="PT Mono"/>
                <a:ea typeface="PT Mono"/>
                <a:cs typeface="PT Mono"/>
                <a:sym typeface="PT Mono"/>
              </a:rPr>
              <a:t>rdf:type</a:t>
            </a:r>
            <a:br>
              <a:rPr>
                <a:latin typeface="PT Mono"/>
                <a:ea typeface="PT Mono"/>
                <a:cs typeface="PT Mono"/>
                <a:sym typeface="PT Mono"/>
              </a:rPr>
            </a:br>
            <a:r>
              <a:rPr>
                <a:latin typeface="PT Mono"/>
                <a:ea typeface="PT Mono"/>
                <a:cs typeface="PT Mono"/>
                <a:sym typeface="PT Mono"/>
              </a:rPr>
              <a:t>dcterms:title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Literales (Literals)</a:t>
            </a:r>
            <a:r>
              <a:t>: datos simples (textos, números)</a:t>
            </a:r>
            <a:br/>
            <a:r>
              <a:rPr>
                <a:latin typeface="PT Mono"/>
                <a:ea typeface="PT Mono"/>
                <a:cs typeface="PT Mono"/>
                <a:sym typeface="PT Mono"/>
              </a:rPr>
              <a:t>"Mona Lisa"</a:t>
            </a:r>
            <a:br>
              <a:rPr>
                <a:latin typeface="PT Mono"/>
                <a:ea typeface="PT Mono"/>
                <a:cs typeface="PT Mono"/>
                <a:sym typeface="PT Mono"/>
              </a:rPr>
            </a:br>
            <a:r>
              <a:rPr>
                <a:latin typeface="PT Mono"/>
                <a:ea typeface="PT Mono"/>
                <a:cs typeface="PT Mono"/>
                <a:sym typeface="PT Mono"/>
              </a:rPr>
              <a:t>42</a:t>
            </a:r>
            <a:br>
              <a:rPr>
                <a:latin typeface="PT Mono"/>
                <a:ea typeface="PT Mono"/>
                <a:cs typeface="PT Mono"/>
                <a:sym typeface="PT Mono"/>
              </a:rPr>
            </a:br>
            <a:r>
              <a:rPr>
                <a:latin typeface="PT Mono"/>
                <a:ea typeface="PT Mono"/>
                <a:cs typeface="PT Mono"/>
                <a:sym typeface="PT Mono"/>
              </a:rPr>
              <a:t>3.14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RDF (Resource description framework)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Declaraciones o Sentencias</a:t>
            </a:r>
            <a:r>
              <a:t>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(Statements)</a:t>
            </a:r>
            <a:r>
              <a:t>:</a:t>
            </a:r>
            <a:br/>
            <a:r>
              <a:t>triplas (sujeto/predicado/objeto)</a:t>
            </a:r>
            <a:b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Sujeto</a:t>
            </a:r>
            <a:r>
              <a:t>: </a:t>
            </a:r>
            <a:r>
              <a:rPr i="1">
                <a:latin typeface="Avenir Next Demi Bold"/>
                <a:ea typeface="Avenir Next Demi Bold"/>
                <a:cs typeface="Avenir Next Demi Bold"/>
                <a:sym typeface="Avenir Next Demi Bold"/>
              </a:rPr>
              <a:t>IRIs o …</a:t>
            </a:r>
            <a:br>
              <a:rPr i="1">
                <a:latin typeface="Avenir Next Demi Bold"/>
                <a:ea typeface="Avenir Next Demi Bold"/>
                <a:cs typeface="Avenir Next Demi Bold"/>
                <a:sym typeface="Avenir Next Demi Bold"/>
              </a:rPr>
            </a:b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Predicado</a:t>
            </a:r>
            <a:r>
              <a:t>: </a:t>
            </a:r>
            <a:r>
              <a:rPr i="1">
                <a:latin typeface="Avenir Next Demi Bold"/>
                <a:ea typeface="Avenir Next Demi Bold"/>
                <a:cs typeface="Avenir Next Demi Bold"/>
                <a:sym typeface="Avenir Next Demi Bold"/>
              </a:rPr>
              <a:t>IRIs</a:t>
            </a:r>
            <a:r>
              <a:rPr i="1"/>
              <a:t> </a:t>
            </a:r>
            <a:br>
              <a:rPr i="1"/>
            </a:b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Objecto</a:t>
            </a:r>
            <a:r>
              <a:t>: </a:t>
            </a:r>
            <a:r>
              <a:rPr i="1">
                <a:latin typeface="Avenir Next Demi Bold"/>
                <a:ea typeface="Avenir Next Demi Bold"/>
                <a:cs typeface="Avenir Next Demi Bold"/>
                <a:sym typeface="Avenir Next Demi Bold"/>
              </a:rPr>
              <a:t>IRIs o literales</a:t>
            </a:r>
          </a:p>
          <a:p>
            <a:pPr/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Grafos RDF (RDF Graphs)</a:t>
            </a:r>
            <a:r>
              <a:t>:</a:t>
            </a:r>
            <a:br/>
            <a:r>
              <a:rPr i="1">
                <a:latin typeface="Avenir Next Demi Bold"/>
                <a:ea typeface="Avenir Next Demi Bold"/>
                <a:cs typeface="Avenir Next Demi Bold"/>
                <a:sym typeface="Avenir Next Demi Bold"/>
              </a:rPr>
              <a:t>Conjuntos de Declaraciones</a:t>
            </a:r>
            <a:r>
              <a:t> es decir…</a:t>
            </a:r>
            <a:br/>
            <a:br>
              <a:rPr i="1"/>
            </a:br>
            <a:r>
              <a:t>G</a:t>
            </a:r>
            <a:r>
              <a:rPr i="1"/>
              <a:t> es un </a:t>
            </a:r>
            <a:r>
              <a:rPr i="1">
                <a:latin typeface="Avenir Next Demi Bold"/>
                <a:ea typeface="Avenir Next Demi Bold"/>
                <a:cs typeface="Avenir Next Demi Bold"/>
                <a:sym typeface="Avenir Next Demi Bold"/>
              </a:rPr>
              <a:t>grafo RDF</a:t>
            </a:r>
            <a:r>
              <a:rPr i="1"/>
              <a:t> si </a:t>
            </a:r>
            <a:r>
              <a:t>G ⊆ (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IRIs</a:t>
            </a:r>
            <a:r>
              <a:t> U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B</a:t>
            </a:r>
            <a:r>
              <a:t>) X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IRIs</a:t>
            </a:r>
            <a:r>
              <a:t> X (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IRIs</a:t>
            </a:r>
            <a:r>
              <a:t> U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L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example-graph-iris-c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84527" y="1862814"/>
            <a:ext cx="11640976" cy="768743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87" name="Shape 187"/>
          <p:cNvSpPr/>
          <p:nvPr/>
        </p:nvSpPr>
        <p:spPr>
          <a:xfrm>
            <a:off x="-1142406" y="1980054"/>
            <a:ext cx="6323874" cy="49482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GRAFO y Triplas ya conocidas</a:t>
            </a:r>
          </a:p>
        </p:txBody>
      </p:sp>
      <p:sp>
        <p:nvSpPr>
          <p:cNvPr id="189" name="Shape 189"/>
          <p:cNvSpPr/>
          <p:nvPr/>
        </p:nvSpPr>
        <p:spPr>
          <a:xfrm>
            <a:off x="7632269" y="6915504"/>
            <a:ext cx="2784013" cy="1817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7197030" y="6225933"/>
            <a:ext cx="1692210" cy="723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7010763" y="6220905"/>
            <a:ext cx="1257632" cy="262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-1761465" y="7655774"/>
            <a:ext cx="12584312" cy="21893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211268" y="6478908"/>
            <a:ext cx="4145228" cy="1935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744254" y="7803443"/>
            <a:ext cx="11516292" cy="12192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>
            <a:spAutoFit/>
          </a:bodyPr>
          <a:lstStyle/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&lt;Leonardo da Vinci&gt; &lt;is the creator of&gt; &lt;the Mona Lisa&gt;.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&lt;the Mona Lisa&gt; &lt;has as title&gt; &lt;Mona Lisa&gt;.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example-graph-iris-c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01927" y="1177014"/>
            <a:ext cx="11640976" cy="768743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98" name="Shape 198"/>
          <p:cNvSpPr/>
          <p:nvPr/>
        </p:nvSpPr>
        <p:spPr>
          <a:xfrm>
            <a:off x="-659806" y="1294254"/>
            <a:ext cx="6323874" cy="49482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Triplas en Rdf</a:t>
            </a:r>
          </a:p>
        </p:txBody>
      </p:sp>
      <p:sp>
        <p:nvSpPr>
          <p:cNvPr id="200" name="Shape 200"/>
          <p:cNvSpPr/>
          <p:nvPr/>
        </p:nvSpPr>
        <p:spPr>
          <a:xfrm>
            <a:off x="8114869" y="6229704"/>
            <a:ext cx="2784013" cy="1817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7679630" y="5540133"/>
            <a:ext cx="1692210" cy="723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7493363" y="5535105"/>
            <a:ext cx="1257632" cy="262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-1278865" y="6969974"/>
            <a:ext cx="12584312" cy="21893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693868" y="5793108"/>
            <a:ext cx="4145229" cy="1935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639497" y="6794422"/>
            <a:ext cx="11516292" cy="270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>
            <a:spAutoFit/>
          </a:bodyPr>
          <a:lstStyle/>
          <a:p>
            <a:pPr>
              <a:spcBef>
                <a:spcPts val="800"/>
              </a:spcBef>
              <a:defRPr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wd: &lt;http://www.wikidata.org/entity/&gt;</a:t>
            </a:r>
          </a:p>
          <a:p>
            <a:pPr>
              <a:spcBef>
                <a:spcPts val="800"/>
              </a:spcBef>
              <a:defRPr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dcterms: &lt;http://purl.org/dc/terms/&gt;</a:t>
            </a:r>
          </a:p>
          <a:p>
            <a:pPr>
              <a:spcBef>
                <a:spcPts val="800"/>
              </a:spcBef>
              <a:defRPr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dbpedia: &lt;http://dbpedia.org/resource/&gt;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wd:Q12418 dcterms:title "Mona Lisa".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wd:Q12418 dcterms:creator dbpedia:Leonardo_da_Vinci.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example-graph-iris-c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01927" y="1177014"/>
            <a:ext cx="11640976" cy="7687439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09" name="Shape 209"/>
          <p:cNvSpPr/>
          <p:nvPr/>
        </p:nvSpPr>
        <p:spPr>
          <a:xfrm>
            <a:off x="-659806" y="1294254"/>
            <a:ext cx="6323874" cy="49482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Triplas en Rdf</a:t>
            </a:r>
          </a:p>
        </p:txBody>
      </p:sp>
      <p:sp>
        <p:nvSpPr>
          <p:cNvPr id="211" name="Shape 211"/>
          <p:cNvSpPr/>
          <p:nvPr/>
        </p:nvSpPr>
        <p:spPr>
          <a:xfrm>
            <a:off x="8114869" y="6229704"/>
            <a:ext cx="2784013" cy="1817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7679630" y="5540133"/>
            <a:ext cx="1692210" cy="723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7493363" y="5535105"/>
            <a:ext cx="1257632" cy="262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-1278865" y="6969974"/>
            <a:ext cx="12584312" cy="21893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693868" y="5793108"/>
            <a:ext cx="4145229" cy="1935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639497" y="6794422"/>
            <a:ext cx="11516292" cy="270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>
            <a:spAutoFit/>
          </a:bodyPr>
          <a:lstStyle/>
          <a:p>
            <a:pPr>
              <a:spcBef>
                <a:spcPts val="800"/>
              </a:spcBef>
              <a:defRPr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wd: &lt;http://www.wikidata.org/entity/&gt;</a:t>
            </a:r>
          </a:p>
          <a:p>
            <a:pPr>
              <a:spcBef>
                <a:spcPts val="800"/>
              </a:spcBef>
              <a:defRPr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dcterms: &lt;http://purl.org/dc/terms/&gt;</a:t>
            </a:r>
          </a:p>
          <a:p>
            <a:pPr>
              <a:spcBef>
                <a:spcPts val="800"/>
              </a:spcBef>
              <a:defRPr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PREFIX dbpedia: &lt;http://dbpedia.org/resource/&gt;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wd:Q12418 dcterms:title "Mona Lisa".</a:t>
            </a:r>
          </a:p>
          <a:p>
            <a:pPr>
              <a:spcBef>
                <a:spcPts val="800"/>
              </a:spcBef>
              <a:defRPr b="1" sz="26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wd:Q12418 dcterms:creator dbpedia:Leonardo_da_Vinci.</a:t>
            </a:r>
          </a:p>
        </p:txBody>
      </p:sp>
      <p:sp>
        <p:nvSpPr>
          <p:cNvPr id="217" name="Shape 217"/>
          <p:cNvSpPr/>
          <p:nvPr/>
        </p:nvSpPr>
        <p:spPr>
          <a:xfrm>
            <a:off x="515892" y="3289300"/>
            <a:ext cx="4952599" cy="1955801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>
              <a:defRPr sz="2400">
                <a:solidFill>
                  <a:srgbClr val="222222"/>
                </a:solidFill>
              </a:defRPr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Nota</a:t>
            </a:r>
            <a:r>
              <a:t>:</a:t>
            </a:r>
            <a:br/>
            <a:r>
              <a:t>En el modelo RDF las URIs son completas, son las serializaciones que permiten usar prefijos</a:t>
            </a:r>
          </a:p>
        </p:txBody>
      </p:sp>
      <p:sp>
        <p:nvSpPr>
          <p:cNvPr id="218" name="Shape 218"/>
          <p:cNvSpPr/>
          <p:nvPr/>
        </p:nvSpPr>
        <p:spPr>
          <a:xfrm flipH="1">
            <a:off x="2611255" y="5193093"/>
            <a:ext cx="336593" cy="18156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Literales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2600"/>
              </a:spcBef>
              <a:defRPr sz="3264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Texto “simple”</a:t>
            </a:r>
            <a:br/>
            <a:r>
              <a:rPr>
                <a:latin typeface="PT Mono"/>
                <a:ea typeface="PT Mono"/>
                <a:cs typeface="PT Mono"/>
                <a:sym typeface="PT Mono"/>
              </a:rPr>
              <a:t>"Mona Lisa"</a:t>
            </a:r>
          </a:p>
          <a:p>
            <a:pPr marL="426719" indent="-426719" defTabSz="560831">
              <a:spcBef>
                <a:spcPts val="2600"/>
              </a:spcBef>
              <a:defRPr sz="3264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Literal con Tipo</a:t>
            </a:r>
            <a:br/>
            <a:r>
              <a:rPr>
                <a:latin typeface="PT Mono"/>
                <a:ea typeface="PT Mono"/>
                <a:cs typeface="PT Mono"/>
                <a:sym typeface="PT Mono"/>
              </a:rPr>
              <a:t>"42"^^xsd:integer</a:t>
            </a:r>
            <a:r>
              <a:t>                 (simplificado </a:t>
            </a:r>
            <a:r>
              <a:rPr>
                <a:latin typeface="PT Mono"/>
                <a:ea typeface="PT Mono"/>
                <a:cs typeface="PT Mono"/>
                <a:sym typeface="PT Mono"/>
              </a:rPr>
              <a:t>42</a:t>
            </a:r>
            <a:r>
              <a:t>)</a:t>
            </a:r>
            <a:br>
              <a:rPr>
                <a:latin typeface="PT Mono"/>
                <a:ea typeface="PT Mono"/>
                <a:cs typeface="PT Mono"/>
                <a:sym typeface="PT Mono"/>
              </a:rPr>
            </a:br>
            <a:r>
              <a:rPr>
                <a:latin typeface="PT Mono"/>
                <a:ea typeface="PT Mono"/>
                <a:cs typeface="PT Mono"/>
                <a:sym typeface="PT Mono"/>
              </a:rPr>
              <a:t>"3"^^xsd:decimal</a:t>
            </a:r>
            <a:r>
              <a:t>                   (simplificado </a:t>
            </a:r>
            <a:r>
              <a:rPr>
                <a:latin typeface="PT Mono"/>
                <a:ea typeface="PT Mono"/>
                <a:cs typeface="PT Mono"/>
                <a:sym typeface="PT Mono"/>
              </a:rPr>
              <a:t>3.0</a:t>
            </a:r>
            <a:r>
              <a:t>)</a:t>
            </a:r>
            <a:br>
              <a:rPr>
                <a:latin typeface="PT Mono"/>
                <a:ea typeface="PT Mono"/>
                <a:cs typeface="PT Mono"/>
                <a:sym typeface="PT Mono"/>
              </a:rPr>
            </a:br>
            <a:r>
              <a:rPr>
                <a:latin typeface="PT Mono"/>
                <a:ea typeface="PT Mono"/>
                <a:cs typeface="PT Mono"/>
                <a:sym typeface="PT Mono"/>
              </a:rPr>
              <a:t>"Mona Lisa"^^xsd:string </a:t>
            </a:r>
            <a:r>
              <a:t>(lo mismo que </a:t>
            </a:r>
            <a:r>
              <a:rPr>
                <a:latin typeface="PT Mono"/>
                <a:ea typeface="PT Mono"/>
                <a:cs typeface="PT Mono"/>
                <a:sym typeface="PT Mono"/>
              </a:rPr>
              <a:t>"Mona Lisa”</a:t>
            </a:r>
            <a:r>
              <a:t>)</a:t>
            </a:r>
            <a:br/>
            <a:r>
              <a:rPr>
                <a:latin typeface="PT Mono"/>
                <a:ea typeface="PT Mono"/>
                <a:cs typeface="PT Mono"/>
                <a:sym typeface="PT Mono"/>
              </a:rPr>
              <a:t>"1990-07-04"^^xsd:date</a:t>
            </a:r>
          </a:p>
          <a:p>
            <a:pPr marL="426719" indent="-426719" defTabSz="560831">
              <a:spcBef>
                <a:spcPts val="2600"/>
              </a:spcBef>
              <a:defRPr sz="3264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Texto con Idioma</a:t>
            </a:r>
            <a:br/>
            <a:r>
              <a:rPr>
                <a:latin typeface="PT Mono"/>
                <a:ea typeface="PT Mono"/>
                <a:cs typeface="PT Mono"/>
                <a:sym typeface="PT Mono"/>
              </a:rPr>
              <a:t>"La Gioconda"@it</a:t>
            </a:r>
            <a:br>
              <a:rPr>
                <a:latin typeface="PT Mono"/>
                <a:ea typeface="PT Mono"/>
                <a:cs typeface="PT Mono"/>
                <a:sym typeface="PT Mono"/>
              </a:rPr>
            </a:br>
            <a:r>
              <a:rPr>
                <a:latin typeface="PT Mono"/>
                <a:ea typeface="PT Mono"/>
                <a:cs typeface="PT Mono"/>
                <a:sym typeface="PT Mono"/>
              </a:rPr>
              <a:t>"La Joconde"@fr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