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Shape 112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Shape 113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hape 122"/>
          <p:cNvSpPr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Shape 123"/>
          <p:cNvSpPr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Shape 124"/>
          <p:cNvSpPr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hape 1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Shape 133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Shape 34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Shape 52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Shape 92"/>
          <p:cNvSpPr/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Shape 93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hape 94"/>
          <p:cNvSpPr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Relationship Id="rId3" Type="http://schemas.openxmlformats.org/officeDocument/2006/relationships/hyperlink" Target="http://sparqlblocks.org/eval" TargetMode="External"/><Relationship Id="rId4" Type="http://schemas.openxmlformats.org/officeDocument/2006/relationships/hyperlink" Target="http://sparqlblocks.org/demo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www.w3.org/TR/sparql11-overview/" TargetMode="External"/><Relationship Id="rId3" Type="http://schemas.openxmlformats.org/officeDocument/2006/relationships/hyperlink" Target="https://www.w3.org/TR/sparql11-query/" TargetMode="External"/><Relationship Id="rId4" Type="http://schemas.openxmlformats.org/officeDocument/2006/relationships/hyperlink" Target="http://www.cambridgesemantics.com/semantic-university/learn-sparql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://dydra.com/miguel/ontologias-web/" TargetMode="External"/><Relationship Id="rId3" Type="http://schemas.openxmlformats.org/officeDocument/2006/relationships/hyperlink" Target="http://linkeddata.uriburner.com/rdf-editor/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50520">
              <a:defRPr sz="10200"/>
            </a:pPr>
            <a:r>
              <a:t>Ontologías en la web</a:t>
            </a:r>
          </a:p>
          <a:p>
            <a:pPr defTabSz="350520">
              <a:defRPr sz="10200"/>
            </a:pPr>
            <a:r>
              <a:t>3. RDF, GRAPH STORE, SPARQL</a:t>
            </a:r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66674">
              <a:spcBef>
                <a:spcPts val="2200"/>
              </a:spcBef>
              <a:defRPr sz="5238"/>
            </a:pPr>
            <a:r>
              <a:t>Dr. Miguel Ceriani</a:t>
            </a:r>
          </a:p>
          <a:p>
            <a:pPr defTabSz="566674">
              <a:spcBef>
                <a:spcPts val="2200"/>
              </a:spcBef>
              <a:defRPr sz="5238"/>
            </a:pPr>
            <a:r>
              <a:t>Prof. Alejandro Vaisman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</a:t>
            </a:r>
          </a:p>
        </p:txBody>
      </p:sp>
      <p:sp>
        <p:nvSpPr>
          <p:cNvPr id="203" name="Shape 2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BLANK NODES (EN Turtle 2)</a:t>
            </a:r>
          </a:p>
        </p:txBody>
      </p:sp>
      <p:sp>
        <p:nvSpPr>
          <p:cNvPr id="204" name="Shape 204"/>
          <p:cNvSpPr/>
          <p:nvPr>
            <p:ph type="body" idx="1"/>
          </p:nvPr>
        </p:nvSpPr>
        <p:spPr>
          <a:xfrm>
            <a:off x="406400" y="4292401"/>
            <a:ext cx="12479150" cy="4559499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b="1" sz="4800">
                <a:latin typeface="PT Mono"/>
                <a:ea typeface="PT Mono"/>
                <a:cs typeface="PT Mono"/>
                <a:sym typeface="PT Mono"/>
              </a:defRPr>
            </a:pPr>
            <a:r>
              <a:t>dbpedia:Mona_Lisa lio:shows </a:t>
            </a:r>
            <a:r>
              <a:rPr>
                <a:solidFill>
                  <a:schemeClr val="accent5">
                    <a:hueOff val="-234537"/>
                    <a:satOff val="-1108"/>
                    <a:lumOff val="-14796"/>
                  </a:schemeClr>
                </a:solidFill>
              </a:rPr>
              <a:t>[</a:t>
            </a:r>
          </a:p>
          <a:p>
            <a:pPr marL="0" indent="0">
              <a:buClrTx/>
              <a:buSzTx/>
              <a:buFontTx/>
              <a:buNone/>
              <a:defRPr b="1" sz="4800">
                <a:latin typeface="PT Mono"/>
                <a:ea typeface="PT Mono"/>
                <a:cs typeface="PT Mono"/>
                <a:sym typeface="PT Mono"/>
              </a:defRPr>
            </a:pPr>
            <a:r>
              <a:rPr>
                <a:solidFill>
                  <a:schemeClr val="accent5">
                    <a:hueOff val="-234537"/>
                    <a:satOff val="-1108"/>
                    <a:lumOff val="-14796"/>
                  </a:schemeClr>
                </a:solidFill>
              </a:rPr>
              <a:t>    </a:t>
            </a:r>
            <a:r>
              <a:t>a dbpedia:Cypress </a:t>
            </a:r>
            <a:r>
              <a:rPr>
                <a:solidFill>
                  <a:schemeClr val="accent5">
                    <a:hueOff val="-234537"/>
                    <a:satOff val="-1108"/>
                    <a:lumOff val="-14796"/>
                  </a:schemeClr>
                </a:solidFill>
              </a:rPr>
              <a:t>]</a:t>
            </a:r>
            <a:r>
              <a:t> 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</a:t>
            </a:r>
          </a:p>
        </p:txBody>
      </p:sp>
      <p:sp>
        <p:nvSpPr>
          <p:cNvPr id="207" name="Shape 2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Más BLANK NODES (EN Turtle)</a:t>
            </a:r>
          </a:p>
        </p:txBody>
      </p:sp>
      <p:sp>
        <p:nvSpPr>
          <p:cNvPr id="208" name="Shape 208"/>
          <p:cNvSpPr/>
          <p:nvPr>
            <p:ph type="body" idx="1"/>
          </p:nvPr>
        </p:nvSpPr>
        <p:spPr>
          <a:xfrm>
            <a:off x="406400" y="4162425"/>
            <a:ext cx="12479150" cy="468947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b="1" sz="3100">
                <a:latin typeface="PT Mono"/>
                <a:ea typeface="PT Mono"/>
                <a:cs typeface="PT Mono"/>
                <a:sym typeface="PT Mono"/>
              </a:defRPr>
            </a:pPr>
            <a:r>
              <a:rPr>
                <a:solidFill>
                  <a:schemeClr val="accent5">
                    <a:hueOff val="-234537"/>
                    <a:satOff val="-1108"/>
                    <a:lumOff val="-14796"/>
                  </a:schemeClr>
                </a:solidFill>
              </a:rPr>
              <a:t>_:someone</a:t>
            </a:r>
            <a:r>
              <a:t> foaf:topic_interest </a:t>
            </a:r>
            <a:r>
              <a:rPr>
                <a:solidFill>
                  <a:schemeClr val="accent5">
                    <a:hueOff val="-234537"/>
                    <a:satOff val="-1108"/>
                    <a:lumOff val="-14796"/>
                  </a:schemeClr>
                </a:solidFill>
              </a:rPr>
              <a:t>_:topic</a:t>
            </a:r>
            <a:r>
              <a:t> .</a:t>
            </a:r>
          </a:p>
          <a:p>
            <a:pPr marL="0" indent="0">
              <a:buClrTx/>
              <a:buSzTx/>
              <a:buFontTx/>
              <a:buNone/>
              <a:defRPr b="1" sz="3100">
                <a:latin typeface="PT Mono"/>
                <a:ea typeface="PT Mono"/>
                <a:cs typeface="PT Mono"/>
                <a:sym typeface="PT Mono"/>
              </a:defRPr>
            </a:pPr>
            <a:r>
              <a:rPr>
                <a:solidFill>
                  <a:schemeClr val="accent5">
                    <a:hueOff val="-234537"/>
                    <a:satOff val="-1108"/>
                    <a:lumOff val="-14796"/>
                  </a:schemeClr>
                </a:solidFill>
              </a:rPr>
              <a:t>_:topic</a:t>
            </a:r>
            <a:r>
              <a:t> dcterms:title "Mona Lisa" .</a:t>
            </a:r>
          </a:p>
          <a:p>
            <a:pPr marL="0" indent="0">
              <a:buClrTx/>
              <a:buSzTx/>
              <a:buFontTx/>
              <a:buNone/>
              <a:defRPr b="1" sz="3100">
                <a:latin typeface="PT Mono"/>
                <a:ea typeface="PT Mono"/>
                <a:cs typeface="PT Mono"/>
                <a:sym typeface="PT Mono"/>
              </a:defRPr>
            </a:pPr>
            <a:r>
              <a:rPr>
                <a:solidFill>
                  <a:schemeClr val="accent5">
                    <a:hueOff val="-234537"/>
                    <a:satOff val="-1108"/>
                    <a:lumOff val="-14796"/>
                  </a:schemeClr>
                </a:solidFill>
              </a:rPr>
              <a:t>_:topic</a:t>
            </a:r>
            <a:r>
              <a:t> dcterms:creator dbpedia:Leonardo_da_Vinci 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</a:t>
            </a:r>
          </a:p>
        </p:txBody>
      </p:sp>
      <p:sp>
        <p:nvSpPr>
          <p:cNvPr id="211" name="Shape 2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Más BLANK NODES (EN Turtle 2)</a:t>
            </a:r>
          </a:p>
        </p:txBody>
      </p:sp>
      <p:sp>
        <p:nvSpPr>
          <p:cNvPr id="212" name="Shape 212"/>
          <p:cNvSpPr/>
          <p:nvPr>
            <p:ph type="body" idx="1"/>
          </p:nvPr>
        </p:nvSpPr>
        <p:spPr>
          <a:xfrm>
            <a:off x="406400" y="2743200"/>
            <a:ext cx="12479150" cy="610870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b="1" sz="3200">
                <a:latin typeface="PT Mono"/>
                <a:ea typeface="PT Mono"/>
                <a:cs typeface="PT Mono"/>
                <a:sym typeface="PT Mono"/>
              </a:defRPr>
            </a:pPr>
            <a:r>
              <a:rPr>
                <a:solidFill>
                  <a:schemeClr val="accent5">
                    <a:hueOff val="-234537"/>
                    <a:satOff val="-1108"/>
                    <a:lumOff val="-14796"/>
                  </a:schemeClr>
                </a:solidFill>
              </a:rPr>
              <a:t>[]</a:t>
            </a:r>
            <a:r>
              <a:t> foaf:topic_interest </a:t>
            </a:r>
            <a:r>
              <a:rPr>
                <a:solidFill>
                  <a:schemeClr val="accent5">
                    <a:hueOff val="-234537"/>
                    <a:satOff val="-1108"/>
                    <a:lumOff val="-14796"/>
                  </a:schemeClr>
                </a:solidFill>
              </a:rPr>
              <a:t>[</a:t>
            </a:r>
          </a:p>
          <a:p>
            <a:pPr marL="0" indent="0">
              <a:buClrTx/>
              <a:buSzTx/>
              <a:buFontTx/>
              <a:buNone/>
              <a:defRPr b="1" sz="3200">
                <a:latin typeface="PT Mono"/>
                <a:ea typeface="PT Mono"/>
                <a:cs typeface="PT Mono"/>
                <a:sym typeface="PT Mono"/>
              </a:defRPr>
            </a:pPr>
            <a:r>
              <a:t>     dcterms:title "Mona Lisa" ;</a:t>
            </a:r>
          </a:p>
          <a:p>
            <a:pPr marL="0" indent="0">
              <a:buClrTx/>
              <a:buSzTx/>
              <a:buFontTx/>
              <a:buNone/>
              <a:defRPr b="1" sz="3200">
                <a:latin typeface="PT Mono"/>
                <a:ea typeface="PT Mono"/>
                <a:cs typeface="PT Mono"/>
                <a:sym typeface="PT Mono"/>
              </a:defRPr>
            </a:pPr>
            <a:r>
              <a:t>     dcterms:creator dbpedia:Leonardo_da_Vinci </a:t>
            </a:r>
            <a:r>
              <a:rPr>
                <a:solidFill>
                  <a:schemeClr val="accent5">
                    <a:hueOff val="-234537"/>
                    <a:satOff val="-1108"/>
                    <a:lumOff val="-14796"/>
                  </a:schemeClr>
                </a:solidFill>
              </a:rPr>
              <a:t>]</a:t>
            </a:r>
            <a:r>
              <a:t> 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</a:t>
            </a:r>
          </a:p>
        </p:txBody>
      </p:sp>
      <p:sp>
        <p:nvSpPr>
          <p:cNvPr id="215" name="Shape 2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CONTAINERS (Vocabulario)</a:t>
            </a:r>
          </a:p>
        </p:txBody>
      </p:sp>
      <p:sp>
        <p:nvSpPr>
          <p:cNvPr id="216" name="Shape 216"/>
          <p:cNvSpPr/>
          <p:nvPr>
            <p:ph type="body" idx="1"/>
          </p:nvPr>
        </p:nvSpPr>
        <p:spPr>
          <a:xfrm>
            <a:off x="406400" y="2743200"/>
            <a:ext cx="12479150" cy="6108700"/>
          </a:xfrm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3230"/>
            </a:pPr>
            <a:r>
              <a:t>Clases</a:t>
            </a:r>
          </a:p>
          <a:p>
            <a:pPr lvl="1" marL="844550" indent="-422275" defTabSz="554990">
              <a:spcBef>
                <a:spcPts val="2600"/>
              </a:spcBef>
              <a:buChar char="‣"/>
              <a:defRPr sz="3230"/>
            </a:pPr>
            <a:r>
              <a:t>rdf:Bag (no ordenados)</a:t>
            </a:r>
          </a:p>
          <a:p>
            <a:pPr lvl="1" marL="844550" indent="-422275" defTabSz="554990">
              <a:spcBef>
                <a:spcPts val="2600"/>
              </a:spcBef>
              <a:buChar char="‣"/>
              <a:defRPr sz="3230"/>
            </a:pPr>
            <a:r>
              <a:t>rdf:Seq (ordenados)</a:t>
            </a:r>
          </a:p>
          <a:p>
            <a:pPr lvl="1" marL="844550" indent="-422275" defTabSz="554990">
              <a:spcBef>
                <a:spcPts val="2600"/>
              </a:spcBef>
              <a:buChar char="‣"/>
              <a:defRPr sz="3230"/>
            </a:pPr>
            <a:r>
              <a:t>rdf:Alt (conjunto de alternativas)</a:t>
            </a:r>
          </a:p>
          <a:p>
            <a:pPr marL="422275" indent="-422275" defTabSz="554990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3230"/>
            </a:pPr>
            <a:r>
              <a:t>Propiedades</a:t>
            </a:r>
          </a:p>
          <a:p>
            <a:pPr lvl="1" marL="844550" indent="-422275" defTabSz="554990">
              <a:spcBef>
                <a:spcPts val="2600"/>
              </a:spcBef>
              <a:buChar char="‣"/>
              <a:defRPr sz="3230"/>
            </a:pPr>
            <a:r>
              <a:t>rdfs:member</a:t>
            </a:r>
          </a:p>
          <a:p>
            <a:pPr lvl="1" marL="844550" indent="-422275" defTabSz="554990">
              <a:spcBef>
                <a:spcPts val="2600"/>
              </a:spcBef>
              <a:buChar char="‣"/>
              <a:defRPr sz="3230"/>
            </a:pPr>
            <a:r>
              <a:t>rdf:_1, rdf:_2, rdf:_3, …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</a:t>
            </a:r>
          </a:p>
        </p:txBody>
      </p:sp>
      <p:sp>
        <p:nvSpPr>
          <p:cNvPr id="219" name="Shape 2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CONTAINERS - EJEMPLOS</a:t>
            </a:r>
          </a:p>
        </p:txBody>
      </p:sp>
      <p:pic>
        <p:nvPicPr>
          <p:cNvPr id="220" name="fig14july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5472" y="2190093"/>
            <a:ext cx="11153856" cy="75000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</a:t>
            </a:r>
          </a:p>
        </p:txBody>
      </p:sp>
      <p:sp>
        <p:nvSpPr>
          <p:cNvPr id="223" name="Shape 2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CONTAINERS - EJEMPLOS</a:t>
            </a:r>
          </a:p>
        </p:txBody>
      </p:sp>
      <p:pic>
        <p:nvPicPr>
          <p:cNvPr id="224" name="fig15july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341" y="2791177"/>
            <a:ext cx="12362118" cy="64545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</a:t>
            </a:r>
          </a:p>
        </p:txBody>
      </p:sp>
      <p:sp>
        <p:nvSpPr>
          <p:cNvPr id="227" name="Shape 2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COLLECTIONS (Vocabulario)</a:t>
            </a:r>
          </a:p>
        </p:txBody>
      </p:sp>
      <p:sp>
        <p:nvSpPr>
          <p:cNvPr id="228" name="Shape 228"/>
          <p:cNvSpPr/>
          <p:nvPr>
            <p:ph type="body" idx="1"/>
          </p:nvPr>
        </p:nvSpPr>
        <p:spPr>
          <a:xfrm>
            <a:off x="406400" y="2743200"/>
            <a:ext cx="12479150" cy="6108700"/>
          </a:xfrm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3230"/>
            </a:pPr>
            <a:r>
              <a:t>Clase</a:t>
            </a:r>
          </a:p>
          <a:p>
            <a:pPr lvl="1" marL="844550" indent="-422275" defTabSz="554990">
              <a:spcBef>
                <a:spcPts val="2600"/>
              </a:spcBef>
              <a:buChar char="‣"/>
              <a:defRPr sz="3230"/>
            </a:pPr>
            <a:r>
              <a:t>rdf:List (lista enlazada)</a:t>
            </a:r>
          </a:p>
          <a:p>
            <a:pPr marL="422275" indent="-422275" defTabSz="554990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3230"/>
            </a:pPr>
            <a:r>
              <a:t>Propiedades</a:t>
            </a:r>
          </a:p>
          <a:p>
            <a:pPr lvl="1" marL="844550" indent="-422275" defTabSz="554990">
              <a:spcBef>
                <a:spcPts val="2600"/>
              </a:spcBef>
              <a:buChar char="‣"/>
              <a:defRPr sz="3230"/>
            </a:pPr>
            <a:r>
              <a:t>rdf:first</a:t>
            </a:r>
          </a:p>
          <a:p>
            <a:pPr lvl="1" marL="844550" indent="-422275" defTabSz="554990">
              <a:spcBef>
                <a:spcPts val="2600"/>
              </a:spcBef>
              <a:buChar char="‣"/>
              <a:defRPr sz="3230"/>
            </a:pPr>
            <a:r>
              <a:t>rdf:rest</a:t>
            </a:r>
          </a:p>
          <a:p>
            <a:pPr marL="422275" indent="-422275" defTabSz="554990">
              <a:spcBef>
                <a:spcPts val="2600"/>
              </a:spcBef>
              <a:buClrTx/>
              <a:buSzPct val="40000"/>
              <a:buFontTx/>
              <a:buBlip>
                <a:blip r:embed="rId2"/>
              </a:buBlip>
              <a:defRPr sz="3230"/>
            </a:pPr>
            <a:r>
              <a:t>Recurso</a:t>
            </a:r>
          </a:p>
          <a:p>
            <a:pPr lvl="1" marL="844550" indent="-422275" defTabSz="554990">
              <a:spcBef>
                <a:spcPts val="2600"/>
              </a:spcBef>
              <a:buChar char="‣"/>
              <a:defRPr sz="3230"/>
            </a:pPr>
            <a:r>
              <a:t>rdf:nil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</a:t>
            </a:r>
          </a:p>
        </p:txBody>
      </p:sp>
      <p:sp>
        <p:nvSpPr>
          <p:cNvPr id="231" name="Shape 2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COLLECTIONS - Ejemplo</a:t>
            </a:r>
          </a:p>
        </p:txBody>
      </p:sp>
      <p:pic>
        <p:nvPicPr>
          <p:cNvPr id="232" name="fig16bjuly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8266" y="2415566"/>
            <a:ext cx="9238937" cy="71068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SPARQL</a:t>
            </a:r>
          </a:p>
        </p:txBody>
      </p:sp>
      <p:sp>
        <p:nvSpPr>
          <p:cNvPr id="235" name="Shape 2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SpaRQl Query Language</a:t>
            </a:r>
          </a:p>
        </p:txBody>
      </p:sp>
      <p:sp>
        <p:nvSpPr>
          <p:cNvPr id="236" name="Shape 236"/>
          <p:cNvSpPr/>
          <p:nvPr>
            <p:ph type="body" idx="1"/>
          </p:nvPr>
        </p:nvSpPr>
        <p:spPr>
          <a:xfrm>
            <a:off x="406400" y="2743200"/>
            <a:ext cx="12479150" cy="6108700"/>
          </a:xfrm>
          <a:prstGeom prst="rect">
            <a:avLst/>
          </a:prstGeom>
        </p:spPr>
        <p:txBody>
          <a:bodyPr/>
          <a:lstStyle/>
          <a:p>
            <a:pPr>
              <a:buClrTx/>
              <a:buSzPct val="40000"/>
              <a:buFontTx/>
              <a:buBlip>
                <a:blip r:embed="rId2"/>
              </a:buBlip>
            </a:pPr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Graph Pattern</a:t>
            </a:r>
            <a:r>
              <a:t>: grafos RDF + variables</a:t>
            </a:r>
          </a:p>
          <a:p>
            <a:pPr>
              <a:buClrTx/>
              <a:buSzPct val="40000"/>
              <a:buFontTx/>
              <a:buBlip>
                <a:blip r:embed="rId2"/>
              </a:buBlip>
            </a:pPr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Matching</a:t>
            </a:r>
            <a:r>
              <a:t>: correspondencia pattern &lt;-&gt; input</a:t>
            </a:r>
          </a:p>
          <a:p>
            <a:pPr>
              <a:buClrTx/>
              <a:buSzPct val="40000"/>
              <a:buFontTx/>
              <a:buBlip>
                <a:blip r:embed="rId2"/>
              </a:buBlip>
            </a:pPr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Binding</a:t>
            </a:r>
            <a:r>
              <a:t>: una asociación variables &lt;-&gt; RDF terms</a:t>
            </a:r>
          </a:p>
          <a:p>
            <a:pPr>
              <a:buClrTx/>
              <a:buSzPct val="40000"/>
              <a:buFontTx/>
              <a:buBlip>
                <a:blip r:embed="rId2"/>
              </a:buBlip>
            </a:pPr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Operadores Relacionales</a:t>
            </a:r>
            <a:r>
              <a:t> (similares a SQL):</a:t>
            </a:r>
            <a:br/>
            <a:r>
              <a:t>Join, LeftJoin, …</a:t>
            </a:r>
          </a:p>
          <a:p>
            <a:pPr>
              <a:buClrTx/>
              <a:buSzPct val="40000"/>
              <a:buFontTx/>
              <a:buBlip>
                <a:blip r:embed="rId2"/>
              </a:buBlip>
            </a:pPr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Distintas formas</a:t>
            </a:r>
            <a:r>
              <a:t>:</a:t>
            </a:r>
            <a:br/>
            <a:r>
              <a:t>SELECT, ASK, CONSTRUCT, DESCRIBE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SPARQL</a:t>
            </a:r>
          </a:p>
        </p:txBody>
      </p:sp>
      <p:sp>
        <p:nvSpPr>
          <p:cNvPr id="239" name="Shape 2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Actividad</a:t>
            </a:r>
          </a:p>
        </p:txBody>
      </p:sp>
      <p:sp>
        <p:nvSpPr>
          <p:cNvPr id="240" name="Shape 2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5609" indent="-435609" defTabSz="572516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3332"/>
            </a:pPr>
            <a:r>
              <a:t>Probar </a:t>
            </a: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http://sparqlblocks.org/eval</a:t>
            </a:r>
            <a:br/>
            <a:r>
              <a:t>(</a:t>
            </a:r>
            <a:r>
              <a:rPr u="sng">
                <a:solidFill>
                  <a:schemeClr val="accent1"/>
                </a:solidFill>
                <a:hlinkClick r:id="rId4" invalidUrl="" action="" tgtFrame="" tooltip="" history="1" highlightClick="0" endSnd="0"/>
              </a:rPr>
              <a:t>http://sparqlblocks.org/demo</a:t>
            </a:r>
            <a:r>
              <a:t> para utilizarlo directamente sin pasar por el tutorial)</a:t>
            </a:r>
          </a:p>
          <a:p>
            <a:pPr marL="435609" indent="-435609" defTabSz="572516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3332"/>
            </a:pPr>
            <a:r>
              <a:t>Ver queries en YASGUI</a:t>
            </a:r>
          </a:p>
          <a:p>
            <a:pPr marL="435609" indent="-435609" defTabSz="572516">
              <a:spcBef>
                <a:spcPts val="2700"/>
              </a:spcBef>
              <a:buClrTx/>
              <a:buSzPct val="40000"/>
              <a:buFontTx/>
              <a:buBlip>
                <a:blip r:embed="rId2"/>
              </a:buBlip>
              <a:defRPr sz="3332"/>
            </a:pPr>
            <a:r>
              <a:t>Probar a realizar queries sobre</a:t>
            </a:r>
          </a:p>
          <a:p>
            <a:pPr lvl="1" marL="871219" indent="-435609" defTabSz="572516">
              <a:spcBef>
                <a:spcPts val="2700"/>
              </a:spcBef>
              <a:defRPr sz="3332"/>
            </a:pPr>
            <a:r>
              <a:t>Dydra</a:t>
            </a:r>
          </a:p>
          <a:p>
            <a:pPr lvl="1" marL="871219" indent="-435609" defTabSz="572516">
              <a:spcBef>
                <a:spcPts val="2700"/>
              </a:spcBef>
              <a:defRPr sz="3332"/>
            </a:pPr>
            <a:r>
              <a:t>Triple Store local</a:t>
            </a:r>
            <a:br/>
            <a:r>
              <a:t>(ej. OpenRDF Sesame)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</a:t>
            </a:r>
          </a:p>
        </p:txBody>
      </p:sp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Repaso de la clase 2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8934" indent="-368934" defTabSz="484886"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2822"/>
            </a:pPr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Grafos RDF</a:t>
            </a:r>
          </a:p>
          <a:p>
            <a:pPr lvl="1" marL="737869" indent="-368934" defTabSz="484886">
              <a:spcBef>
                <a:spcPts val="2300"/>
              </a:spcBef>
              <a:defRPr sz="2822"/>
            </a:pPr>
            <a:r>
              <a:t>Modelo</a:t>
            </a:r>
          </a:p>
          <a:p>
            <a:pPr lvl="1" marL="737869" indent="-368934" defTabSz="484886">
              <a:spcBef>
                <a:spcPts val="2300"/>
              </a:spcBef>
              <a:defRPr sz="2822"/>
            </a:pPr>
            <a:r>
              <a:t>Formatos de Serialización (esp. Turtle)</a:t>
            </a:r>
          </a:p>
          <a:p>
            <a:pPr marL="368934" indent="-368934" defTabSz="484886"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2822"/>
            </a:pPr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Declaraciones sobre Declaraciones</a:t>
            </a:r>
          </a:p>
          <a:p>
            <a:pPr lvl="1" marL="737869" indent="-368934" defTabSz="484886">
              <a:spcBef>
                <a:spcPts val="2300"/>
              </a:spcBef>
              <a:defRPr sz="2822"/>
            </a:pPr>
            <a:r>
              <a:t>Reificación</a:t>
            </a:r>
          </a:p>
          <a:p>
            <a:pPr lvl="1" marL="737869" indent="-368934" defTabSz="484886">
              <a:spcBef>
                <a:spcPts val="2300"/>
              </a:spcBef>
              <a:defRPr sz="2822"/>
            </a:pPr>
            <a:r>
              <a:t>Grafos con Nombre</a:t>
            </a:r>
          </a:p>
          <a:p>
            <a:pPr marL="368934" indent="-368934" defTabSz="484886">
              <a:spcBef>
                <a:spcPts val="2300"/>
              </a:spcBef>
              <a:buClrTx/>
              <a:buSzPct val="40000"/>
              <a:buFontTx/>
              <a:buBlip>
                <a:blip r:embed="rId2"/>
              </a:buBlip>
              <a:defRPr sz="2822"/>
            </a:pPr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Arquitectura Software</a:t>
            </a:r>
            <a:r>
              <a:t>:</a:t>
            </a:r>
          </a:p>
          <a:p>
            <a:pPr lvl="1" marL="737869" indent="-368934" defTabSz="484886">
              <a:spcBef>
                <a:spcPts val="2300"/>
              </a:spcBef>
              <a:defRPr sz="2822"/>
            </a:pPr>
            <a:r>
              <a:t>Triple/Graph Store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CONTACTO</a:t>
            </a:r>
          </a:p>
        </p:txBody>
      </p:sp>
      <p:sp>
        <p:nvSpPr>
          <p:cNvPr id="243" name="Shape 2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EMAIL</a:t>
            </a:r>
          </a:p>
        </p:txBody>
      </p:sp>
      <p:sp>
        <p:nvSpPr>
          <p:cNvPr id="244" name="Shape 244"/>
          <p:cNvSpPr/>
          <p:nvPr>
            <p:ph type="body" sz="half" idx="1"/>
          </p:nvPr>
        </p:nvSpPr>
        <p:spPr>
          <a:xfrm>
            <a:off x="406400" y="4899885"/>
            <a:ext cx="12192000" cy="3952015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5700"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mceriani@itba.edu.ar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</a:t>
            </a:r>
          </a:p>
        </p:txBody>
      </p:sp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Referencias para esta clase (RDF, GRAPH STORE, SPARQL)</a:t>
            </a:r>
          </a:p>
        </p:txBody>
      </p:sp>
      <p:sp>
        <p:nvSpPr>
          <p:cNvPr id="175" name="Shape 175"/>
          <p:cNvSpPr/>
          <p:nvPr>
            <p:ph type="body" idx="1"/>
          </p:nvPr>
        </p:nvSpPr>
        <p:spPr>
          <a:xfrm>
            <a:off x="406400" y="2743200"/>
            <a:ext cx="12479150" cy="6108700"/>
          </a:xfrm>
          <a:prstGeom prst="rect">
            <a:avLst/>
          </a:prstGeom>
        </p:spPr>
        <p:txBody>
          <a:bodyPr/>
          <a:lstStyle/>
          <a:p>
            <a:pPr>
              <a:buChar char="‣"/>
            </a:pPr>
            <a:r>
              <a:t>Caps. 4 y 5 de “Semantic for the Working Ontologist”</a:t>
            </a:r>
          </a:p>
          <a:p>
            <a:pPr>
              <a:buChar char="‣"/>
            </a:pPr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W3C SPARQL 1.1 Overview</a:t>
            </a:r>
          </a:p>
          <a:p>
            <a:pPr>
              <a:buChar char="‣"/>
            </a:pPr>
            <a:r>
              <a:t>Secs. 2 y 3 de </a:t>
            </a: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W3C SPARQL 1.1 Query Language</a:t>
            </a:r>
            <a:br/>
            <a:r>
              <a:t>("Making Simple Queries" y "RDF Term Constraints”)</a:t>
            </a:r>
          </a:p>
          <a:p>
            <a:pPr>
              <a:buChar char="‣"/>
            </a:pPr>
            <a:r>
              <a:t>Semantic University: </a:t>
            </a:r>
            <a:r>
              <a:rPr u="sng">
                <a:solidFill>
                  <a:schemeClr val="accent1"/>
                </a:solidFill>
                <a:hlinkClick r:id="rId4" invalidUrl="" action="" tgtFrame="" tooltip="" history="1" highlightClick="0" endSnd="0"/>
              </a:rPr>
              <a:t>Learn SPARQL Lessons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</a:t>
            </a:r>
          </a:p>
        </p:txBody>
      </p:sp>
      <p:sp>
        <p:nvSpPr>
          <p:cNvPr id="178" name="Shape 1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Actividad</a:t>
            </a:r>
          </a:p>
        </p:txBody>
      </p:sp>
      <p:sp>
        <p:nvSpPr>
          <p:cNvPr id="179" name="Shape 1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Importar datos en Dydra</a:t>
            </a:r>
            <a:br/>
            <a:r>
              <a:rPr u="sng">
                <a:solidFill>
                  <a:schemeClr val="accent1"/>
                </a:solidFill>
                <a:hlinkClick r:id="rId2" invalidUrl="" action="" tgtFrame="" tooltip="" history="1" highlightClick="0" endSnd="0"/>
              </a:rPr>
              <a:t>http://dydra.com/miguel/ontologias-web/</a:t>
            </a:r>
          </a:p>
          <a:p>
            <a:pPr/>
            <a:r>
              <a:t>Importar/editar datos con OpenLink RDF Editor</a:t>
            </a:r>
            <a:br/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http://linkeddata.uriburner.com/rdf-editor/</a:t>
            </a:r>
          </a:p>
          <a:p>
            <a:pPr/>
            <a:r>
              <a:t>Crear y importar nuevos datos a partir de los descargados</a:t>
            </a:r>
          </a:p>
          <a:p>
            <a:pPr/>
            <a:r>
              <a:t>Visualizarlos (en Query usar la query SPARQL de default)</a:t>
            </a:r>
          </a:p>
          <a:p>
            <a:pPr/>
            <a:r>
              <a:t>Probar a Explorarlos (con Graph Rover de Dydra)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</a:t>
            </a:r>
          </a:p>
        </p:txBody>
      </p:sp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Actividad (seguido)</a:t>
            </a:r>
          </a:p>
        </p:txBody>
      </p:sp>
      <p:sp>
        <p:nvSpPr>
          <p:cNvPr id="183" name="Shape 1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Tx/>
              <a:buSzPct val="40000"/>
              <a:buFontTx/>
              <a:buBlip>
                <a:blip r:embed="rId2"/>
              </a:buBlip>
            </a:pPr>
            <a:r>
              <a:t>Experimentar las mismas actividades con un Triple Store instalado localmente</a:t>
            </a:r>
          </a:p>
          <a:p>
            <a:pPr>
              <a:buClrTx/>
              <a:buSzPct val="40000"/>
              <a:buFontTx/>
              <a:buBlip>
                <a:blip r:embed="rId2"/>
              </a:buBlip>
            </a:pPr>
            <a:r>
              <a:t>Principales Productos Open-Source:</a:t>
            </a:r>
          </a:p>
          <a:p>
            <a:pPr lvl="1"/>
            <a:r>
              <a:t>OpenRDF Sesame</a:t>
            </a:r>
          </a:p>
          <a:p>
            <a:pPr lvl="1"/>
            <a:r>
              <a:t>Apache Jena Fuseki</a:t>
            </a:r>
          </a:p>
          <a:p>
            <a:pPr lvl="1"/>
            <a:r>
              <a:t>OpenLink Virtuoso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</a:t>
            </a:r>
          </a:p>
        </p:txBody>
      </p:sp>
      <p:sp>
        <p:nvSpPr>
          <p:cNvPr id="186" name="Shape 1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Para utilizar vocabularios Existentes</a:t>
            </a:r>
          </a:p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xfrm>
            <a:off x="423333" y="4548849"/>
            <a:ext cx="4730497" cy="2510103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Linked Open Vocabularies (LOV)</a:t>
            </a:r>
            <a:r>
              <a:t>: índice de vocabularios</a:t>
            </a:r>
          </a:p>
        </p:txBody>
      </p:sp>
      <p:pic>
        <p:nvPicPr>
          <p:cNvPr id="188" name="lov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67642" y="2394734"/>
            <a:ext cx="7823033" cy="73588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</a:t>
            </a:r>
          </a:p>
        </p:txBody>
      </p:sp>
      <p:sp>
        <p:nvSpPr>
          <p:cNvPr id="191" name="Shape 1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OTROS ELEMENTOS de RDF</a:t>
            </a:r>
          </a:p>
        </p:txBody>
      </p:sp>
      <p:sp>
        <p:nvSpPr>
          <p:cNvPr id="192" name="Shape 192"/>
          <p:cNvSpPr/>
          <p:nvPr>
            <p:ph type="body" idx="1"/>
          </p:nvPr>
        </p:nvSpPr>
        <p:spPr>
          <a:xfrm>
            <a:off x="406400" y="2743200"/>
            <a:ext cx="12479150" cy="6108700"/>
          </a:xfrm>
          <a:prstGeom prst="rect">
            <a:avLst/>
          </a:prstGeom>
        </p:spPr>
        <p:txBody>
          <a:bodyPr/>
          <a:lstStyle/>
          <a:p>
            <a:pPr>
              <a:buChar char="‣"/>
            </a:pPr>
            <a:r>
              <a:t>Nodos en Blanco (Blank Nodes)</a:t>
            </a:r>
          </a:p>
          <a:p>
            <a:pPr>
              <a:buChar char="‣"/>
            </a:pPr>
            <a:r>
              <a:t>Contenedores (Containers)</a:t>
            </a:r>
          </a:p>
          <a:p>
            <a:pPr>
              <a:buChar char="‣"/>
            </a:pPr>
            <a:r>
              <a:t>Colecciones (Collections)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example-blank-nod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8233" y="1041315"/>
            <a:ext cx="11176001" cy="9338089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95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</a:t>
            </a:r>
          </a:p>
        </p:txBody>
      </p:sp>
      <p:sp>
        <p:nvSpPr>
          <p:cNvPr id="196" name="Shape 1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BLANK NODES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RDF</a:t>
            </a:r>
          </a:p>
        </p:txBody>
      </p:sp>
      <p:sp>
        <p:nvSpPr>
          <p:cNvPr id="199" name="Shape 1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BLANK NODES (EN Turtle)</a:t>
            </a:r>
          </a:p>
        </p:txBody>
      </p:sp>
      <p:sp>
        <p:nvSpPr>
          <p:cNvPr id="200" name="Shape 200"/>
          <p:cNvSpPr/>
          <p:nvPr>
            <p:ph type="body" idx="1"/>
          </p:nvPr>
        </p:nvSpPr>
        <p:spPr>
          <a:xfrm>
            <a:off x="406400" y="4292401"/>
            <a:ext cx="12479150" cy="4559499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b="1" sz="4800">
                <a:latin typeface="PT Mono"/>
                <a:ea typeface="PT Mono"/>
                <a:cs typeface="PT Mono"/>
                <a:sym typeface="PT Mono"/>
              </a:defRPr>
            </a:pPr>
            <a:r>
              <a:t>dbpedia:Mona_Lisa lio:shows </a:t>
            </a:r>
            <a:r>
              <a:rPr>
                <a:solidFill>
                  <a:schemeClr val="accent5">
                    <a:hueOff val="-234537"/>
                    <a:satOff val="-1108"/>
                    <a:lumOff val="-14796"/>
                  </a:schemeClr>
                </a:solidFill>
              </a:rPr>
              <a:t>_:x </a:t>
            </a:r>
            <a:r>
              <a:t>.</a:t>
            </a:r>
          </a:p>
          <a:p>
            <a:pPr marL="0" indent="0">
              <a:buClrTx/>
              <a:buSzTx/>
              <a:buFontTx/>
              <a:buNone/>
              <a:defRPr b="1" sz="4800">
                <a:latin typeface="PT Mono"/>
                <a:ea typeface="PT Mono"/>
                <a:cs typeface="PT Mono"/>
                <a:sym typeface="PT Mono"/>
              </a:defRPr>
            </a:pPr>
            <a:r>
              <a:rPr>
                <a:solidFill>
                  <a:schemeClr val="accent5">
                    <a:hueOff val="-234537"/>
                    <a:satOff val="-1108"/>
                    <a:lumOff val="-14796"/>
                  </a:schemeClr>
                </a:solidFill>
              </a:rPr>
              <a:t>_:x</a:t>
            </a:r>
            <a:r>
              <a:t> a dbpedia:Cypress 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