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9"/>
  </p:notesMasterIdLst>
  <p:sldIdLst>
    <p:sldId id="256" r:id="rId2"/>
    <p:sldId id="259" r:id="rId3"/>
    <p:sldId id="348" r:id="rId4"/>
    <p:sldId id="314" r:id="rId5"/>
    <p:sldId id="364" r:id="rId6"/>
    <p:sldId id="363" r:id="rId7"/>
    <p:sldId id="318" r:id="rId8"/>
    <p:sldId id="316" r:id="rId9"/>
    <p:sldId id="319" r:id="rId10"/>
    <p:sldId id="320" r:id="rId11"/>
    <p:sldId id="374" r:id="rId12"/>
    <p:sldId id="347" r:id="rId13"/>
    <p:sldId id="261" r:id="rId14"/>
    <p:sldId id="349" r:id="rId15"/>
    <p:sldId id="263" r:id="rId16"/>
    <p:sldId id="332" r:id="rId17"/>
    <p:sldId id="380" r:id="rId18"/>
    <p:sldId id="379" r:id="rId19"/>
    <p:sldId id="322" r:id="rId20"/>
    <p:sldId id="325" r:id="rId21"/>
    <p:sldId id="324" r:id="rId22"/>
    <p:sldId id="381" r:id="rId23"/>
    <p:sldId id="326" r:id="rId24"/>
    <p:sldId id="327" r:id="rId25"/>
    <p:sldId id="328" r:id="rId26"/>
    <p:sldId id="333" r:id="rId27"/>
    <p:sldId id="335" r:id="rId28"/>
    <p:sldId id="334" r:id="rId29"/>
    <p:sldId id="350" r:id="rId30"/>
    <p:sldId id="321" r:id="rId31"/>
    <p:sldId id="331" r:id="rId32"/>
    <p:sldId id="366" r:id="rId33"/>
    <p:sldId id="365" r:id="rId34"/>
    <p:sldId id="336" r:id="rId35"/>
    <p:sldId id="368" r:id="rId36"/>
    <p:sldId id="367" r:id="rId37"/>
    <p:sldId id="337" r:id="rId38"/>
    <p:sldId id="371" r:id="rId39"/>
    <p:sldId id="370" r:id="rId40"/>
    <p:sldId id="369" r:id="rId41"/>
    <p:sldId id="353" r:id="rId42"/>
    <p:sldId id="375" r:id="rId43"/>
    <p:sldId id="376" r:id="rId44"/>
    <p:sldId id="377" r:id="rId45"/>
    <p:sldId id="378" r:id="rId46"/>
    <p:sldId id="351" r:id="rId47"/>
    <p:sldId id="267" r:id="rId48"/>
    <p:sldId id="269" r:id="rId49"/>
    <p:sldId id="286" r:id="rId50"/>
    <p:sldId id="384" r:id="rId51"/>
    <p:sldId id="276" r:id="rId52"/>
    <p:sldId id="283" r:id="rId53"/>
    <p:sldId id="373" r:id="rId54"/>
    <p:sldId id="285" r:id="rId55"/>
    <p:sldId id="383" r:id="rId56"/>
    <p:sldId id="279" r:id="rId57"/>
    <p:sldId id="343" r:id="rId58"/>
    <p:sldId id="342" r:id="rId59"/>
    <p:sldId id="340" r:id="rId60"/>
    <p:sldId id="341" r:id="rId61"/>
    <p:sldId id="362" r:id="rId62"/>
    <p:sldId id="344" r:id="rId63"/>
    <p:sldId id="360" r:id="rId64"/>
    <p:sldId id="352" r:id="rId65"/>
    <p:sldId id="346" r:id="rId66"/>
    <p:sldId id="275" r:id="rId67"/>
    <p:sldId id="258" r:id="rId68"/>
    <p:sldId id="372" r:id="rId69"/>
    <p:sldId id="382" r:id="rId70"/>
    <p:sldId id="359" r:id="rId71"/>
    <p:sldId id="284" r:id="rId72"/>
    <p:sldId id="281" r:id="rId73"/>
    <p:sldId id="361" r:id="rId74"/>
    <p:sldId id="357" r:id="rId75"/>
    <p:sldId id="339" r:id="rId76"/>
    <p:sldId id="355" r:id="rId77"/>
    <p:sldId id="356" r:id="rId78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22"/>
    <p:restoredTop sz="94803"/>
  </p:normalViewPr>
  <p:slideViewPr>
    <p:cSldViewPr snapToGrid="0">
      <p:cViewPr>
        <p:scale>
          <a:sx n="95" d="100"/>
          <a:sy n="95" d="100"/>
        </p:scale>
        <p:origin x="696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A9E88-D52D-5D4A-A4E6-EB89A71A990B}" type="datetimeFigureOut">
              <a:rPr lang="en-IT" smtClean="0"/>
              <a:t>07/11/23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4CECC-21D6-7843-A3B1-AADBED2FF1C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18069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54CECC-21D6-7843-A3B1-AADBED2FF1CB}" type="slidenum">
              <a:rPr lang="en-IT" smtClean="0"/>
              <a:t>51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37983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B4598-D481-29D4-1D73-3171F7B31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38D8D1-F7F5-C3D4-C226-F216424ADA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458F9-3137-823D-07C6-74AF12278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6A1D-A504-A943-A9FC-BBD5315D2DF4}" type="datetimeFigureOut">
              <a:rPr lang="en-IT" smtClean="0"/>
              <a:t>07/11/23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2BE3D-2132-D8D6-EB0D-8268137F0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B5C1C-C056-9D11-3A9E-975F43A4D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BAEF-2E52-3C44-9F5D-E26345FAE96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45307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7E2F-3DCE-F1D5-0271-F51F1688A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6B4AF6-A01D-86AB-50E2-06BF77710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70048-9330-1788-3126-981FDF5E0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6A1D-A504-A943-A9FC-BBD5315D2DF4}" type="datetimeFigureOut">
              <a:rPr lang="en-IT" smtClean="0"/>
              <a:t>07/11/23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045FA-6D31-E296-9FA8-73B356B69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BD579-7D87-D170-CF3A-D0A095D99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BAEF-2E52-3C44-9F5D-E26345FAE96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030290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C29BAE-7A10-71C6-D6E2-654834A298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AFC0F5-24A4-DF96-93CB-C317BEBAC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9D12F-A5CF-A899-25E9-E106D73E6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6A1D-A504-A943-A9FC-BBD5315D2DF4}" type="datetimeFigureOut">
              <a:rPr lang="en-IT" smtClean="0"/>
              <a:t>07/11/23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82211-9671-C492-1EF0-9EF70C57D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4EBE-C63C-2AAD-2028-9DB576F0B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BAEF-2E52-3C44-9F5D-E26345FAE96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78376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A3CBA-4301-56E3-DE50-4BED46C52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28E87-2023-9E74-C38D-00D950117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77675-9FC9-0B76-4F57-337C127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6A1D-A504-A943-A9FC-BBD5315D2DF4}" type="datetimeFigureOut">
              <a:rPr lang="en-IT" smtClean="0"/>
              <a:t>07/11/23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98AEA-FF78-C384-5E18-C7BB5FE06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51ADD-8D28-883D-B0EB-6C49E5FB6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BAEF-2E52-3C44-9F5D-E26345FAE96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47746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24EF4-A790-6C16-1733-BF2E21D06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48C68-F0E0-B13D-A5B0-080B71D6B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3AB6E-C05E-D1EC-1D86-2702BC160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6A1D-A504-A943-A9FC-BBD5315D2DF4}" type="datetimeFigureOut">
              <a:rPr lang="en-IT" smtClean="0"/>
              <a:t>07/11/23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68251-6B08-C981-5EA4-43D0380B5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A0A2C-3634-7334-0330-CA82CB1F6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BAEF-2E52-3C44-9F5D-E26345FAE96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90765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FDC4B-44CB-7CEA-3DAC-F27C1B1AA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47A5A-2300-D2CB-7DE6-1013B3390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41BD4B-A2EA-80C1-F194-AD98E9213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88061-07C8-818C-307A-F3226768F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6A1D-A504-A943-A9FC-BBD5315D2DF4}" type="datetimeFigureOut">
              <a:rPr lang="en-IT" smtClean="0"/>
              <a:t>07/11/23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4EC83-8300-8259-7AAF-9CE0FBC5B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0B5B3A-ABB6-E91B-39D9-28C819915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BAEF-2E52-3C44-9F5D-E26345FAE96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7682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45A64-C925-122C-55CE-B6A9E8949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C35A0-4698-B148-1C34-9108AB4C9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71F52-41CF-3E6A-3BD1-43B49C1DD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E4F40D-3FCA-61A3-BE18-EA11F81C0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1E6349-47C0-8EB5-A46C-39DAEFA1FE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73DC0A-BDDA-A505-7102-04EF459BF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6A1D-A504-A943-A9FC-BBD5315D2DF4}" type="datetimeFigureOut">
              <a:rPr lang="en-IT" smtClean="0"/>
              <a:t>07/11/23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B9427C-72EA-87E5-924E-F4BAC9764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5AB9C2-3DEB-D081-0F31-DABE1A116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BAEF-2E52-3C44-9F5D-E26345FAE96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57493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27B37-76F0-B55F-CC4A-11EAF966D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C1CA67-CB8B-B2F9-6D65-622A6700E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6A1D-A504-A943-A9FC-BBD5315D2DF4}" type="datetimeFigureOut">
              <a:rPr lang="en-IT" smtClean="0"/>
              <a:t>07/11/23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7C078D-8058-8FFE-5D80-FD20436BA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24328D-EAA3-5FD2-7D6F-F3327AB26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BAEF-2E52-3C44-9F5D-E26345FAE96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15239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125763-C70D-88C4-2EF7-DA2D3A196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6A1D-A504-A943-A9FC-BBD5315D2DF4}" type="datetimeFigureOut">
              <a:rPr lang="en-IT" smtClean="0"/>
              <a:t>07/11/23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600D13-9D36-9828-F88F-9B3E69D12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42E39-8594-ADE8-D913-C17F522E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BAEF-2E52-3C44-9F5D-E26345FAE96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95535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9F686-0754-CC0E-BC3C-09F9CD2EE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BC5DC-810F-12F7-919A-AA7B46258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79AA5F-533B-4CDD-796F-B01513E64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17B92-D13F-A5D0-6C50-E8DEC541D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6A1D-A504-A943-A9FC-BBD5315D2DF4}" type="datetimeFigureOut">
              <a:rPr lang="en-IT" smtClean="0"/>
              <a:t>07/11/23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5CF3B-C255-C81D-969D-1766CCAC7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B0B65-B1D5-B26D-BCB8-5431C42FC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BAEF-2E52-3C44-9F5D-E26345FAE96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3145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D2956-F86D-DEFF-FCAF-65A0CDE2E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4FB08D-B074-5B93-0D5A-4C3CF5660E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041D3-7D0D-C482-866A-946CECFA6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C6E01-C56E-F0C8-2DB1-E7857657B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6A1D-A504-A943-A9FC-BBD5315D2DF4}" type="datetimeFigureOut">
              <a:rPr lang="en-IT" smtClean="0"/>
              <a:t>07/11/23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5D9CD-B597-255B-9500-0BDDD65C5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B85D9-C593-AAB5-6CBB-3E41AF657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BAEF-2E52-3C44-9F5D-E26345FAE96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66905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57CCEE-67B5-43C5-A6A2-9B6E4F8ED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E5A12-C893-E960-1C2D-3EF6EC001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15BD0-7A47-CE08-94B9-4487CE7810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F6A1D-A504-A943-A9FC-BBD5315D2DF4}" type="datetimeFigureOut">
              <a:rPr lang="en-IT" smtClean="0"/>
              <a:t>07/11/23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0DB6F-BFF7-D9E2-7105-245CC37E3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6E329-B79B-9C21-35BB-94C40C725F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0BAEF-2E52-3C44-9F5D-E26345FAE96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28203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3C40A-54DF-0A07-E8D0-571FAB5F9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327" y="1882609"/>
            <a:ext cx="10761345" cy="2387600"/>
          </a:xfrm>
        </p:spPr>
        <p:txBody>
          <a:bodyPr>
            <a:normAutofit fontScale="90000"/>
          </a:bodyPr>
          <a:lstStyle/>
          <a:p>
            <a:r>
              <a:rPr lang="en-GB" dirty="0"/>
              <a:t>How is your Knowledge Graph Used</a:t>
            </a:r>
            <a:br>
              <a:rPr lang="en-GB" dirty="0"/>
            </a:br>
            <a:br>
              <a:rPr lang="en-GB" sz="900" dirty="0"/>
            </a:br>
            <a:r>
              <a:rPr lang="en-GB" sz="4400" dirty="0"/>
              <a:t>Content-Centric Analysis of SPARQL Query Logs</a:t>
            </a:r>
            <a:endParaRPr lang="en-IT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6D3D46-F60B-338E-08DD-ACB76EC41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694197"/>
            <a:ext cx="9144000" cy="971550"/>
          </a:xfrm>
        </p:spPr>
        <p:txBody>
          <a:bodyPr>
            <a:normAutofit/>
          </a:bodyPr>
          <a:lstStyle/>
          <a:p>
            <a:r>
              <a:rPr lang="en-IT" sz="4800" dirty="0"/>
              <a:t>Luigi Asprino, </a:t>
            </a:r>
            <a:r>
              <a:rPr lang="en-IT" sz="4800" b="1" dirty="0"/>
              <a:t>Miguel Ceriani</a:t>
            </a:r>
          </a:p>
        </p:txBody>
      </p:sp>
      <p:pic>
        <p:nvPicPr>
          <p:cNvPr id="5" name="Picture 4" descr="A blue and black logo&#10;&#10;Description automatically generated">
            <a:extLst>
              <a:ext uri="{FF2B5EF4-FFF2-40B4-BE49-F238E27FC236}">
                <a16:creationId xmlns:a16="http://schemas.microsoft.com/office/drawing/2014/main" id="{6D7C39B8-925B-4D28-BB2C-3A757361A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570" y="-1789555"/>
            <a:ext cx="2008714" cy="1272964"/>
          </a:xfrm>
          <a:prstGeom prst="rect">
            <a:avLst/>
          </a:prstGeom>
        </p:spPr>
      </p:pic>
      <p:pic>
        <p:nvPicPr>
          <p:cNvPr id="7" name="Picture 6" descr="A logo with text and numbers&#10;&#10;Description automatically generated">
            <a:extLst>
              <a:ext uri="{FF2B5EF4-FFF2-40B4-BE49-F238E27FC236}">
                <a16:creationId xmlns:a16="http://schemas.microsoft.com/office/drawing/2014/main" id="{A8985A76-EEB9-F0FC-85C4-ED3A611A7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927" y="5665747"/>
            <a:ext cx="1814145" cy="946279"/>
          </a:xfrm>
          <a:prstGeom prst="rect">
            <a:avLst/>
          </a:prstGeom>
        </p:spPr>
      </p:pic>
      <p:pic>
        <p:nvPicPr>
          <p:cNvPr id="11" name="Picture 10" descr="A logo with blue and red squares&#10;&#10;Description automatically generated">
            <a:extLst>
              <a:ext uri="{FF2B5EF4-FFF2-40B4-BE49-F238E27FC236}">
                <a16:creationId xmlns:a16="http://schemas.microsoft.com/office/drawing/2014/main" id="{1630CF22-2220-B1C8-9B19-CE7CA7DA7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179" y="431750"/>
            <a:ext cx="2297639" cy="1114007"/>
          </a:xfrm>
          <a:prstGeom prst="rect">
            <a:avLst/>
          </a:prstGeom>
        </p:spPr>
      </p:pic>
      <p:pic>
        <p:nvPicPr>
          <p:cNvPr id="13" name="Picture 12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0A8F4596-2C15-703C-E7DC-8C628465723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3817"/>
          <a:stretch/>
        </p:blipFill>
        <p:spPr>
          <a:xfrm>
            <a:off x="8842049" y="335898"/>
            <a:ext cx="664958" cy="662294"/>
          </a:xfrm>
          <a:prstGeom prst="rect">
            <a:avLst/>
          </a:prstGeom>
        </p:spPr>
      </p:pic>
      <p:pic>
        <p:nvPicPr>
          <p:cNvPr id="15" name="Picture 1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C9D1EBD0-C30A-8DF7-620E-911FB852DB3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981"/>
          <a:stretch/>
        </p:blipFill>
        <p:spPr>
          <a:xfrm>
            <a:off x="8206009" y="873201"/>
            <a:ext cx="1937038" cy="682436"/>
          </a:xfrm>
          <a:prstGeom prst="rect">
            <a:avLst/>
          </a:prstGeom>
        </p:spPr>
      </p:pic>
      <p:pic>
        <p:nvPicPr>
          <p:cNvPr id="17" name="Picture 16" descr="A logo of a university&#10;&#10;Description automatically generated">
            <a:extLst>
              <a:ext uri="{FF2B5EF4-FFF2-40B4-BE49-F238E27FC236}">
                <a16:creationId xmlns:a16="http://schemas.microsoft.com/office/drawing/2014/main" id="{53DAF83C-50A4-54B8-24E3-EB88EA4298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2821" y="245974"/>
            <a:ext cx="1524000" cy="1219738"/>
          </a:xfrm>
          <a:prstGeom prst="rect">
            <a:avLst/>
          </a:prstGeom>
        </p:spPr>
      </p:pic>
      <p:pic>
        <p:nvPicPr>
          <p:cNvPr id="20" name="Picture 19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9EFCE8F6-E7FD-BC02-9EB4-83CCB2ABD4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6194" y="245974"/>
            <a:ext cx="1174846" cy="117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671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81B8C-C1A4-F948-B9F4-F9FCC6BFB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Log Summarization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14FB5D4-753A-BF20-04F9-8405FDF9339A}"/>
              </a:ext>
            </a:extLst>
          </p:cNvPr>
          <p:cNvSpPr/>
          <p:nvPr/>
        </p:nvSpPr>
        <p:spPr>
          <a:xfrm>
            <a:off x="3657308" y="3291658"/>
            <a:ext cx="2219142" cy="147637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4" name="Graphic 23" descr="User with solid fill">
            <a:extLst>
              <a:ext uri="{FF2B5EF4-FFF2-40B4-BE49-F238E27FC236}">
                <a16:creationId xmlns:a16="http://schemas.microsoft.com/office/drawing/2014/main" id="{D6D593A8-2063-124F-456D-3A3E943A9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9495" y="3212790"/>
            <a:ext cx="1324407" cy="1324407"/>
          </a:xfrm>
          <a:prstGeom prst="rect">
            <a:avLst/>
          </a:prstGeom>
        </p:spPr>
      </p:pic>
      <p:pic>
        <p:nvPicPr>
          <p:cNvPr id="27" name="Graphic 26" descr="Gears with solid fill">
            <a:extLst>
              <a:ext uri="{FF2B5EF4-FFF2-40B4-BE49-F238E27FC236}">
                <a16:creationId xmlns:a16="http://schemas.microsoft.com/office/drawing/2014/main" id="{B96C82E2-E504-F130-949E-44A1E7951E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09679" y="3572643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6E00F5-ABAD-BCBB-E22C-038907A8ADB9}"/>
              </a:ext>
            </a:extLst>
          </p:cNvPr>
          <p:cNvSpPr txBox="1"/>
          <p:nvPr/>
        </p:nvSpPr>
        <p:spPr>
          <a:xfrm>
            <a:off x="771278" y="4625183"/>
            <a:ext cx="960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2400" dirty="0"/>
              <a:t>QueryLog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A320A905-2C83-6919-8B38-D871878B2B3E}"/>
              </a:ext>
            </a:extLst>
          </p:cNvPr>
          <p:cNvSpPr/>
          <p:nvPr/>
        </p:nvSpPr>
        <p:spPr>
          <a:xfrm>
            <a:off x="2188455" y="3646285"/>
            <a:ext cx="1171476" cy="66220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336629-35EF-E2CD-601D-3F7363C24A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6452" y="3431360"/>
            <a:ext cx="960895" cy="9608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2FE258-8295-6DDF-B76B-1B0453DAC60C}"/>
              </a:ext>
            </a:extLst>
          </p:cNvPr>
          <p:cNvSpPr txBox="1"/>
          <p:nvPr/>
        </p:nvSpPr>
        <p:spPr>
          <a:xfrm>
            <a:off x="6981568" y="4485353"/>
            <a:ext cx="2310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2400" dirty="0"/>
              <a:t>Log Model</a:t>
            </a:r>
          </a:p>
          <a:p>
            <a:r>
              <a:rPr lang="en-IT" sz="2400" dirty="0"/>
              <a:t>(Query Patterns)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DCCE2495-0834-43F6-8594-602A1B2C3DC8}"/>
              </a:ext>
            </a:extLst>
          </p:cNvPr>
          <p:cNvSpPr/>
          <p:nvPr/>
        </p:nvSpPr>
        <p:spPr>
          <a:xfrm>
            <a:off x="6250982" y="3632549"/>
            <a:ext cx="1171476" cy="66220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F0B6120D-D1D4-1156-C0B6-92856FD42E19}"/>
              </a:ext>
            </a:extLst>
          </p:cNvPr>
          <p:cNvSpPr/>
          <p:nvPr/>
        </p:nvSpPr>
        <p:spPr>
          <a:xfrm>
            <a:off x="8820189" y="3646285"/>
            <a:ext cx="1171476" cy="66220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32A09FD-2BB4-4D4D-9DD6-2D52B8F2861D}"/>
              </a:ext>
            </a:extLst>
          </p:cNvPr>
          <p:cNvGrpSpPr/>
          <p:nvPr/>
        </p:nvGrpSpPr>
        <p:grpSpPr>
          <a:xfrm>
            <a:off x="536149" y="3177993"/>
            <a:ext cx="1503617" cy="1467627"/>
            <a:chOff x="853232" y="2478494"/>
            <a:chExt cx="1503617" cy="146762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D3D305B-ECE4-33BF-DC64-9930E1278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3232" y="2478494"/>
              <a:ext cx="960895" cy="960895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645381F-1A87-4B5C-7747-3E0F53B73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33023" y="2732342"/>
              <a:ext cx="960895" cy="960895"/>
            </a:xfrm>
            <a:prstGeom prst="rect">
              <a:avLst/>
            </a:prstGeom>
            <a:solidFill>
              <a:schemeClr val="bg1"/>
            </a:solidFill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9CB9628-D5A0-06BF-1A14-AF29001608E4}"/>
                </a:ext>
              </a:extLst>
            </p:cNvPr>
            <p:cNvCxnSpPr>
              <a:cxnSpLocks/>
            </p:cNvCxnSpPr>
            <p:nvPr/>
          </p:nvCxnSpPr>
          <p:spPr>
            <a:xfrm>
              <a:off x="1088361" y="3418952"/>
              <a:ext cx="13753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0D5F610-C23B-ED85-586A-D7224F77E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95954" y="2985226"/>
              <a:ext cx="960895" cy="960895"/>
            </a:xfrm>
            <a:prstGeom prst="rect">
              <a:avLst/>
            </a:prstGeom>
            <a:solidFill>
              <a:schemeClr val="bg1"/>
            </a:solidFill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F36159A-171F-0D21-916C-46D2EA389CB7}"/>
                </a:ext>
              </a:extLst>
            </p:cNvPr>
            <p:cNvCxnSpPr>
              <a:cxnSpLocks/>
            </p:cNvCxnSpPr>
            <p:nvPr/>
          </p:nvCxnSpPr>
          <p:spPr>
            <a:xfrm>
              <a:off x="1351292" y="3671836"/>
              <a:ext cx="13753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3416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81B8C-C1A4-F948-B9F4-F9FCC6BFB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Log Summarization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14FB5D4-753A-BF20-04F9-8405FDF9339A}"/>
              </a:ext>
            </a:extLst>
          </p:cNvPr>
          <p:cNvSpPr/>
          <p:nvPr/>
        </p:nvSpPr>
        <p:spPr>
          <a:xfrm>
            <a:off x="3684202" y="4100111"/>
            <a:ext cx="2219142" cy="147637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4" name="Graphic 23" descr="User with solid fill">
            <a:extLst>
              <a:ext uri="{FF2B5EF4-FFF2-40B4-BE49-F238E27FC236}">
                <a16:creationId xmlns:a16="http://schemas.microsoft.com/office/drawing/2014/main" id="{D6D593A8-2063-124F-456D-3A3E943A9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16389" y="4021243"/>
            <a:ext cx="1324407" cy="1324407"/>
          </a:xfrm>
          <a:prstGeom prst="rect">
            <a:avLst/>
          </a:prstGeom>
        </p:spPr>
      </p:pic>
      <p:pic>
        <p:nvPicPr>
          <p:cNvPr id="27" name="Graphic 26" descr="Gears with solid fill">
            <a:extLst>
              <a:ext uri="{FF2B5EF4-FFF2-40B4-BE49-F238E27FC236}">
                <a16:creationId xmlns:a16="http://schemas.microsoft.com/office/drawing/2014/main" id="{B96C82E2-E504-F130-949E-44A1E7951E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36573" y="4381096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6E00F5-ABAD-BCBB-E22C-038907A8ADB9}"/>
              </a:ext>
            </a:extLst>
          </p:cNvPr>
          <p:cNvSpPr txBox="1"/>
          <p:nvPr/>
        </p:nvSpPr>
        <p:spPr>
          <a:xfrm>
            <a:off x="798172" y="5433636"/>
            <a:ext cx="960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2400" dirty="0"/>
              <a:t>QueryLog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A320A905-2C83-6919-8B38-D871878B2B3E}"/>
              </a:ext>
            </a:extLst>
          </p:cNvPr>
          <p:cNvSpPr/>
          <p:nvPr/>
        </p:nvSpPr>
        <p:spPr>
          <a:xfrm>
            <a:off x="2215349" y="4454738"/>
            <a:ext cx="1171476" cy="66220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336629-35EF-E2CD-601D-3F7363C24A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3346" y="4239813"/>
            <a:ext cx="960895" cy="9608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2FE258-8295-6DDF-B76B-1B0453DAC60C}"/>
              </a:ext>
            </a:extLst>
          </p:cNvPr>
          <p:cNvSpPr txBox="1"/>
          <p:nvPr/>
        </p:nvSpPr>
        <p:spPr>
          <a:xfrm>
            <a:off x="7008462" y="5293806"/>
            <a:ext cx="2310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2400" dirty="0"/>
              <a:t>Log Model</a:t>
            </a:r>
          </a:p>
          <a:p>
            <a:r>
              <a:rPr lang="en-IT" sz="2400" dirty="0"/>
              <a:t>(Query Patterns)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DCCE2495-0834-43F6-8594-602A1B2C3DC8}"/>
              </a:ext>
            </a:extLst>
          </p:cNvPr>
          <p:cNvSpPr/>
          <p:nvPr/>
        </p:nvSpPr>
        <p:spPr>
          <a:xfrm>
            <a:off x="6277876" y="4441002"/>
            <a:ext cx="1171476" cy="66220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F0B6120D-D1D4-1156-C0B6-92856FD42E19}"/>
              </a:ext>
            </a:extLst>
          </p:cNvPr>
          <p:cNvSpPr/>
          <p:nvPr/>
        </p:nvSpPr>
        <p:spPr>
          <a:xfrm>
            <a:off x="8847083" y="4454738"/>
            <a:ext cx="1171476" cy="66220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32A09FD-2BB4-4D4D-9DD6-2D52B8F2861D}"/>
              </a:ext>
            </a:extLst>
          </p:cNvPr>
          <p:cNvGrpSpPr/>
          <p:nvPr/>
        </p:nvGrpSpPr>
        <p:grpSpPr>
          <a:xfrm>
            <a:off x="563043" y="3986446"/>
            <a:ext cx="1503617" cy="1467627"/>
            <a:chOff x="853232" y="2478494"/>
            <a:chExt cx="1503617" cy="146762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D3D305B-ECE4-33BF-DC64-9930E1278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3232" y="2478494"/>
              <a:ext cx="960895" cy="960895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645381F-1A87-4B5C-7747-3E0F53B73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33023" y="2732342"/>
              <a:ext cx="960895" cy="960895"/>
            </a:xfrm>
            <a:prstGeom prst="rect">
              <a:avLst/>
            </a:prstGeom>
            <a:solidFill>
              <a:schemeClr val="bg1"/>
            </a:solidFill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9CB9628-D5A0-06BF-1A14-AF29001608E4}"/>
                </a:ext>
              </a:extLst>
            </p:cNvPr>
            <p:cNvCxnSpPr>
              <a:cxnSpLocks/>
            </p:cNvCxnSpPr>
            <p:nvPr/>
          </p:nvCxnSpPr>
          <p:spPr>
            <a:xfrm>
              <a:off x="1088361" y="3418952"/>
              <a:ext cx="13753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0D5F610-C23B-ED85-586A-D7224F77E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95954" y="2985226"/>
              <a:ext cx="960895" cy="960895"/>
            </a:xfrm>
            <a:prstGeom prst="rect">
              <a:avLst/>
            </a:prstGeom>
            <a:solidFill>
              <a:schemeClr val="bg1"/>
            </a:solidFill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F36159A-171F-0D21-916C-46D2EA389CB7}"/>
                </a:ext>
              </a:extLst>
            </p:cNvPr>
            <p:cNvCxnSpPr>
              <a:cxnSpLocks/>
            </p:cNvCxnSpPr>
            <p:nvPr/>
          </p:nvCxnSpPr>
          <p:spPr>
            <a:xfrm>
              <a:off x="1351292" y="3671836"/>
              <a:ext cx="13753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8851439-513E-5423-B977-2A7FF723D189}"/>
              </a:ext>
            </a:extLst>
          </p:cNvPr>
          <p:cNvSpPr txBox="1">
            <a:spLocks/>
          </p:cNvSpPr>
          <p:nvPr/>
        </p:nvSpPr>
        <p:spPr>
          <a:xfrm>
            <a:off x="7534244" y="2493969"/>
            <a:ext cx="3388945" cy="3826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lIns="9000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ASK {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dbo:child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$_2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E7758EB-912D-9FC0-14C9-7A9B181D7023}"/>
              </a:ext>
            </a:extLst>
          </p:cNvPr>
          <p:cNvSpPr txBox="1">
            <a:spLocks/>
          </p:cNvSpPr>
          <p:nvPr/>
        </p:nvSpPr>
        <p:spPr>
          <a:xfrm>
            <a:off x="665459" y="1869226"/>
            <a:ext cx="5027975" cy="4550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ASK {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dbr:Priam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dbo:child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dbr:Paris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T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T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E6653EB-D2E0-C099-AE6E-B515D037C29F}"/>
              </a:ext>
            </a:extLst>
          </p:cNvPr>
          <p:cNvSpPr txBox="1">
            <a:spLocks/>
          </p:cNvSpPr>
          <p:nvPr/>
        </p:nvSpPr>
        <p:spPr>
          <a:xfrm>
            <a:off x="665458" y="2459528"/>
            <a:ext cx="5027975" cy="4550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spcFirstLastPara="1" vert="horz" wrap="square" lIns="91425" tIns="91425" rIns="91425" bIns="91425" rtlCol="0" anchor="t" anchorCtr="0">
            <a:normAutofit fontScale="62500" lnSpcReduction="200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ASK 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dbr:Cronus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dbo:child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dbr:Zeus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B28AF1-5EEB-198B-A85E-91C3F0A1E5D3}"/>
              </a:ext>
            </a:extLst>
          </p:cNvPr>
          <p:cNvCxnSpPr>
            <a:cxnSpLocks/>
          </p:cNvCxnSpPr>
          <p:nvPr/>
        </p:nvCxnSpPr>
        <p:spPr>
          <a:xfrm flipV="1">
            <a:off x="1523938" y="2993311"/>
            <a:ext cx="649503" cy="9931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D11504E-C50C-DDC4-521F-0500E90C74D8}"/>
              </a:ext>
            </a:extLst>
          </p:cNvPr>
          <p:cNvCxnSpPr>
            <a:cxnSpLocks/>
          </p:cNvCxnSpPr>
          <p:nvPr/>
        </p:nvCxnSpPr>
        <p:spPr>
          <a:xfrm flipV="1">
            <a:off x="8453887" y="2993311"/>
            <a:ext cx="774830" cy="11534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950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0C31E-8BE3-413F-C370-82B4D4B8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Motivations for SPARQL log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DA207-8A84-0F9A-ECA1-451D3C9AC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Modelling users/systems</a:t>
            </a:r>
          </a:p>
          <a:p>
            <a:r>
              <a:rPr lang="en-US" dirty="0"/>
              <a:t>Optimize triple stores</a:t>
            </a:r>
          </a:p>
          <a:p>
            <a:r>
              <a:rPr lang="en-US" dirty="0"/>
              <a:t>Evaluate schemas/ontologies</a:t>
            </a:r>
          </a:p>
          <a:p>
            <a:r>
              <a:rPr lang="en-US" dirty="0"/>
              <a:t>Evolve standards</a:t>
            </a:r>
          </a:p>
          <a:p>
            <a:r>
              <a:rPr lang="en-US" dirty="0"/>
              <a:t>Design benchmarks</a:t>
            </a: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759615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0C31E-8BE3-413F-C370-82B4D4B8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DA207-8A84-0F9A-ECA1-451D3C9AC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Structural Stats:</a:t>
            </a:r>
          </a:p>
          <a:p>
            <a:pPr lvl="1"/>
            <a:r>
              <a:rPr lang="en-US" dirty="0"/>
              <a:t>language features (type of query, operators/functions usage, …)</a:t>
            </a:r>
            <a:br>
              <a:rPr lang="en-US" dirty="0"/>
            </a:br>
            <a:r>
              <a:rPr lang="en-US" dirty="0"/>
              <a:t>[Arias 2011, </a:t>
            </a:r>
            <a:r>
              <a:rPr lang="en-US" dirty="0" err="1"/>
              <a:t>Picalausa</a:t>
            </a:r>
            <a:r>
              <a:rPr lang="en-US" dirty="0"/>
              <a:t> 2011, </a:t>
            </a:r>
            <a:r>
              <a:rPr lang="en-US" dirty="0" err="1"/>
              <a:t>Aljaloud</a:t>
            </a:r>
            <a:r>
              <a:rPr lang="en-US" dirty="0"/>
              <a:t> 2014, Han 2016, Stadler 2022]</a:t>
            </a:r>
          </a:p>
          <a:p>
            <a:pPr lvl="1"/>
            <a:r>
              <a:rPr lang="en-US" dirty="0"/>
              <a:t>BGP structure (# of triple patterns, out-degrees, ….)</a:t>
            </a:r>
            <a:br>
              <a:rPr lang="en-US" dirty="0"/>
            </a:br>
            <a:r>
              <a:rPr lang="en-US" dirty="0"/>
              <a:t>[Moller 2010, Arias 2011, </a:t>
            </a:r>
            <a:r>
              <a:rPr lang="en-US" dirty="0" err="1"/>
              <a:t>Picalausa</a:t>
            </a:r>
            <a:r>
              <a:rPr lang="en-US" dirty="0"/>
              <a:t> 2011, Han 2016, Stadler 2022]</a:t>
            </a:r>
          </a:p>
          <a:p>
            <a:r>
              <a:rPr lang="en-US" dirty="0"/>
              <a:t>Content Stats:</a:t>
            </a:r>
          </a:p>
          <a:p>
            <a:pPr lvl="1"/>
            <a:r>
              <a:rPr lang="en-US" dirty="0"/>
              <a:t>use of predicates [Moller 2010, Arias 2011, </a:t>
            </a:r>
            <a:r>
              <a:rPr lang="en-US" dirty="0" err="1"/>
              <a:t>Picalausa</a:t>
            </a:r>
            <a:r>
              <a:rPr lang="en-US" dirty="0"/>
              <a:t> 2011]</a:t>
            </a:r>
          </a:p>
          <a:p>
            <a:r>
              <a:rPr lang="en-US" dirty="0"/>
              <a:t>Pairwise Similarity [</a:t>
            </a:r>
            <a:r>
              <a:rPr lang="en-US" dirty="0" err="1"/>
              <a:t>Bonifati</a:t>
            </a:r>
            <a:r>
              <a:rPr lang="en-US" dirty="0"/>
              <a:t> 2019, </a:t>
            </a:r>
            <a:r>
              <a:rPr lang="en-US" dirty="0" err="1"/>
              <a:t>Bonifati</a:t>
            </a:r>
            <a:r>
              <a:rPr lang="en-US" dirty="0"/>
              <a:t> 2020]</a:t>
            </a:r>
          </a:p>
          <a:p>
            <a:r>
              <a:rPr lang="en-US" dirty="0"/>
              <a:t>Patterns from triple patterns [Raghuveer 2012]</a:t>
            </a:r>
          </a:p>
          <a:p>
            <a:r>
              <a:rPr lang="en-US" dirty="0"/>
              <a:t>SQL [Kul 2016, </a:t>
            </a:r>
            <a:r>
              <a:rPr lang="en-US" dirty="0" err="1"/>
              <a:t>Xie</a:t>
            </a:r>
            <a:r>
              <a:rPr lang="en-US" dirty="0"/>
              <a:t> 2018, Wang 2023]</a:t>
            </a: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431499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0C31E-8BE3-413F-C370-82B4D4B8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DA207-8A84-0F9A-ECA1-451D3C9AC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b="1" dirty="0"/>
              <a:t>Idea</a:t>
            </a:r>
          </a:p>
          <a:p>
            <a:r>
              <a:rPr lang="en-US" dirty="0"/>
              <a:t>Algorithm</a:t>
            </a:r>
          </a:p>
          <a:p>
            <a:r>
              <a:rPr lang="en-US" dirty="0"/>
              <a:t>Experimentation</a:t>
            </a:r>
          </a:p>
          <a:p>
            <a:r>
              <a:rPr lang="en-US" dirty="0"/>
              <a:t>Conclusions</a:t>
            </a: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505690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05396A7-6A9B-BB55-D203-42F6AECA48F6}"/>
              </a:ext>
            </a:extLst>
          </p:cNvPr>
          <p:cNvSpPr txBox="1">
            <a:spLocks/>
          </p:cNvSpPr>
          <p:nvPr/>
        </p:nvSpPr>
        <p:spPr>
          <a:xfrm>
            <a:off x="1003515" y="2279624"/>
            <a:ext cx="4653366" cy="15581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?type WHERE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?type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818395A7-7BF2-96EB-B1FF-90E8C14D4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T" dirty="0"/>
              <a:t>Simple Patterns: Templates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9878787-BC9B-35BE-1EC3-660E1AAE503D}"/>
              </a:ext>
            </a:extLst>
          </p:cNvPr>
          <p:cNvSpPr/>
          <p:nvPr/>
        </p:nvSpPr>
        <p:spPr>
          <a:xfrm>
            <a:off x="1364551" y="2686122"/>
            <a:ext cx="909093" cy="657266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CFF6D64-2D73-74CB-9A0F-EEC3454763E4}"/>
              </a:ext>
            </a:extLst>
          </p:cNvPr>
          <p:cNvCxnSpPr>
            <a:cxnSpLocks/>
            <a:stCxn id="26" idx="5"/>
          </p:cNvCxnSpPr>
          <p:nvPr/>
        </p:nvCxnSpPr>
        <p:spPr>
          <a:xfrm>
            <a:off x="2140510" y="3247134"/>
            <a:ext cx="1554160" cy="157232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le 1">
            <a:extLst>
              <a:ext uri="{FF2B5EF4-FFF2-40B4-BE49-F238E27FC236}">
                <a16:creationId xmlns:a16="http://schemas.microsoft.com/office/drawing/2014/main" id="{963D30C2-268C-728B-CE57-469EA8309602}"/>
              </a:ext>
            </a:extLst>
          </p:cNvPr>
          <p:cNvSpPr txBox="1">
            <a:spLocks/>
          </p:cNvSpPr>
          <p:nvPr/>
        </p:nvSpPr>
        <p:spPr>
          <a:xfrm>
            <a:off x="3410918" y="4819454"/>
            <a:ext cx="2245963" cy="636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36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parameter</a:t>
            </a:r>
          </a:p>
        </p:txBody>
      </p:sp>
    </p:spTree>
    <p:extLst>
      <p:ext uri="{BB962C8B-B14F-4D97-AF65-F5344CB8AC3E}">
        <p14:creationId xmlns:p14="http://schemas.microsoft.com/office/powerpoint/2010/main" val="1125812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0C31E-8BE3-413F-C370-82B4D4B8C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932" y="3341316"/>
            <a:ext cx="2245963" cy="636803"/>
          </a:xfrm>
        </p:spPr>
        <p:txBody>
          <a:bodyPr>
            <a:normAutofit/>
          </a:bodyPr>
          <a:lstStyle/>
          <a:p>
            <a:r>
              <a:rPr lang="en-IT" sz="3200" dirty="0"/>
              <a:t>Template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DA207-8A84-0F9A-ECA1-451D3C9AC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462" y="4657901"/>
            <a:ext cx="6482166" cy="1558173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?type WHERE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dbr:Socrates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?type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T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F78CB8-921C-BAAE-228B-2CF9D8826C27}"/>
              </a:ext>
            </a:extLst>
          </p:cNvPr>
          <p:cNvSpPr txBox="1">
            <a:spLocks/>
          </p:cNvSpPr>
          <p:nvPr/>
        </p:nvSpPr>
        <p:spPr>
          <a:xfrm>
            <a:off x="5949702" y="3193157"/>
            <a:ext cx="4653366" cy="636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>
                <a:cs typeface="Courier New" panose="02070309020205020404" pitchFamily="49" charset="0"/>
              </a:rPr>
              <a:t>m</a:t>
            </a:r>
            <a:r>
              <a:rPr lang="en-US" i="1" baseline="-25000" dirty="0">
                <a:cs typeface="Courier New" panose="02070309020205020404" pitchFamily="49" charset="0"/>
              </a:rPr>
              <a:t>A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dirty="0">
                <a:cs typeface="Courier New" panose="02070309020205020404" pitchFamily="49" charset="0"/>
              </a:rPr>
              <a:t> ↦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dbr:Socrates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05396A7-6A9B-BB55-D203-42F6AECA48F6}"/>
              </a:ext>
            </a:extLst>
          </p:cNvPr>
          <p:cNvSpPr txBox="1">
            <a:spLocks/>
          </p:cNvSpPr>
          <p:nvPr/>
        </p:nvSpPr>
        <p:spPr>
          <a:xfrm>
            <a:off x="262179" y="1796139"/>
            <a:ext cx="4653366" cy="15581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?type WHERE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?type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AD4A7E3-588A-6D94-8898-27ADA21FC9B5}"/>
              </a:ext>
            </a:extLst>
          </p:cNvPr>
          <p:cNvSpPr txBox="1">
            <a:spLocks/>
          </p:cNvSpPr>
          <p:nvPr/>
        </p:nvSpPr>
        <p:spPr>
          <a:xfrm>
            <a:off x="7821103" y="6182522"/>
            <a:ext cx="2245963" cy="636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3200" dirty="0"/>
              <a:t>Query </a:t>
            </a:r>
            <a:r>
              <a:rPr lang="el-GR" sz="3200" dirty="0"/>
              <a:t>α</a:t>
            </a:r>
            <a:endParaRPr lang="en-IT" sz="32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4A7E60-6536-AA06-3BEE-7F7560CB8BB8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4915545" y="3354312"/>
            <a:ext cx="3635000" cy="1303589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548DF1AE-B7E2-48AF-B9C6-61EC3913FCC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/>
              <a:t>Simple Patterns: Templates</a:t>
            </a:r>
            <a:endParaRPr lang="en-IT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418AB5C-97D3-91A2-A88F-6D9750FC23F2}"/>
              </a:ext>
            </a:extLst>
          </p:cNvPr>
          <p:cNvSpPr/>
          <p:nvPr/>
        </p:nvSpPr>
        <p:spPr>
          <a:xfrm>
            <a:off x="679839" y="2210978"/>
            <a:ext cx="909093" cy="657266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9E2BE9C-F3E0-1D79-5D4E-98478CD367A8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1134386" y="2868244"/>
            <a:ext cx="454546" cy="227572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5E505AE2-D569-FBFA-ED37-C436A50214E8}"/>
              </a:ext>
            </a:extLst>
          </p:cNvPr>
          <p:cNvSpPr txBox="1">
            <a:spLocks/>
          </p:cNvSpPr>
          <p:nvPr/>
        </p:nvSpPr>
        <p:spPr>
          <a:xfrm>
            <a:off x="706563" y="4992137"/>
            <a:ext cx="2245963" cy="636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36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parameter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A0A0791A-EA6C-AF17-BF8B-B1D8D3E568E3}"/>
              </a:ext>
            </a:extLst>
          </p:cNvPr>
          <p:cNvSpPr txBox="1">
            <a:spLocks/>
          </p:cNvSpPr>
          <p:nvPr/>
        </p:nvSpPr>
        <p:spPr>
          <a:xfrm>
            <a:off x="8046842" y="1610766"/>
            <a:ext cx="2245963" cy="636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36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mapping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082929E-A893-18ED-BED5-152D9006A5C2}"/>
              </a:ext>
            </a:extLst>
          </p:cNvPr>
          <p:cNvSpPr/>
          <p:nvPr/>
        </p:nvSpPr>
        <p:spPr>
          <a:xfrm>
            <a:off x="5727036" y="3054343"/>
            <a:ext cx="5015888" cy="79305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DCDFFA7-CFE0-E5AE-65AA-E6D4B6C5DC9E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8234980" y="2200099"/>
            <a:ext cx="538231" cy="85424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842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0C31E-8BE3-413F-C370-82B4D4B8C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077" y="3029569"/>
            <a:ext cx="2245963" cy="636803"/>
          </a:xfrm>
        </p:spPr>
        <p:txBody>
          <a:bodyPr>
            <a:normAutofit/>
          </a:bodyPr>
          <a:lstStyle/>
          <a:p>
            <a:r>
              <a:rPr lang="en-IT" sz="3200" dirty="0"/>
              <a:t>Template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DA207-8A84-0F9A-ECA1-451D3C9AC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3593" y="4686177"/>
            <a:ext cx="6179949" cy="1480227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?type WHERE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dbr:Aphrodite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?type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T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05396A7-6A9B-BB55-D203-42F6AECA48F6}"/>
              </a:ext>
            </a:extLst>
          </p:cNvPr>
          <p:cNvSpPr txBox="1">
            <a:spLocks/>
          </p:cNvSpPr>
          <p:nvPr/>
        </p:nvSpPr>
        <p:spPr>
          <a:xfrm>
            <a:off x="140566" y="1760285"/>
            <a:ext cx="4340819" cy="1317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?type WHERE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?type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AD4A7E3-588A-6D94-8898-27ADA21FC9B5}"/>
              </a:ext>
            </a:extLst>
          </p:cNvPr>
          <p:cNvSpPr txBox="1">
            <a:spLocks/>
          </p:cNvSpPr>
          <p:nvPr/>
        </p:nvSpPr>
        <p:spPr>
          <a:xfrm>
            <a:off x="8074959" y="6166404"/>
            <a:ext cx="2245963" cy="636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3200" dirty="0"/>
              <a:t>Query </a:t>
            </a:r>
            <a:r>
              <a:rPr lang="el-GR" sz="3200" dirty="0"/>
              <a:t>β</a:t>
            </a:r>
            <a:endParaRPr lang="en-IT" sz="32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1E8AE9-7528-41F7-25D7-0D0B825A75F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481385" y="2419225"/>
            <a:ext cx="1332208" cy="2310832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4A7E60-6536-AA06-3BEE-7F7560CB8BB8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481385" y="2419225"/>
            <a:ext cx="1312190" cy="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DAE7016-EA5E-8CFC-9153-2E962420665A}"/>
              </a:ext>
            </a:extLst>
          </p:cNvPr>
          <p:cNvSpPr txBox="1">
            <a:spLocks/>
          </p:cNvSpPr>
          <p:nvPr/>
        </p:nvSpPr>
        <p:spPr>
          <a:xfrm>
            <a:off x="5813593" y="1760285"/>
            <a:ext cx="6179949" cy="14802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?type WHERE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dbr:Socrates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?type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T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30F2005-3BD7-A17D-E534-B4CD8D791D35}"/>
              </a:ext>
            </a:extLst>
          </p:cNvPr>
          <p:cNvSpPr txBox="1">
            <a:spLocks/>
          </p:cNvSpPr>
          <p:nvPr/>
        </p:nvSpPr>
        <p:spPr>
          <a:xfrm>
            <a:off x="8074959" y="3191917"/>
            <a:ext cx="2245963" cy="636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3200" dirty="0"/>
              <a:t>Query </a:t>
            </a:r>
            <a:r>
              <a:rPr lang="el-GR" sz="3200" dirty="0"/>
              <a:t>α</a:t>
            </a:r>
            <a:endParaRPr lang="en-IT" sz="3200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71105176-D66F-6377-2468-E8EEC6442D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dirty="0"/>
              <a:t>Common template for multiple queries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8ACA82F-3FE2-A666-21F5-A312A3C2D382}"/>
              </a:ext>
            </a:extLst>
          </p:cNvPr>
          <p:cNvSpPr txBox="1">
            <a:spLocks/>
          </p:cNvSpPr>
          <p:nvPr/>
        </p:nvSpPr>
        <p:spPr>
          <a:xfrm>
            <a:off x="4722438" y="1690688"/>
            <a:ext cx="696109" cy="636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>
                <a:cs typeface="Courier New" panose="02070309020205020404" pitchFamily="49" charset="0"/>
              </a:rPr>
              <a:t>m</a:t>
            </a:r>
            <a:r>
              <a:rPr lang="en-US" i="1" baseline="-25000" dirty="0">
                <a:cs typeface="Courier New" panose="02070309020205020404" pitchFamily="49" charset="0"/>
              </a:rPr>
              <a:t>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9218CBF-BDD8-9D63-C496-D2D8B9D957A8}"/>
              </a:ext>
            </a:extLst>
          </p:cNvPr>
          <p:cNvSpPr txBox="1">
            <a:spLocks/>
          </p:cNvSpPr>
          <p:nvPr/>
        </p:nvSpPr>
        <p:spPr>
          <a:xfrm>
            <a:off x="4481385" y="3422977"/>
            <a:ext cx="696109" cy="636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 err="1">
                <a:cs typeface="Courier New" panose="02070309020205020404" pitchFamily="49" charset="0"/>
              </a:rPr>
              <a:t>m</a:t>
            </a:r>
            <a:r>
              <a:rPr lang="en-US" i="1" baseline="-25000" dirty="0" err="1">
                <a:cs typeface="Courier New" panose="02070309020205020404" pitchFamily="49" charset="0"/>
              </a:rPr>
              <a:t>B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7B744C4-66D6-F456-DD80-F11B0B09C9E0}"/>
              </a:ext>
            </a:extLst>
          </p:cNvPr>
          <p:cNvSpPr txBox="1">
            <a:spLocks/>
          </p:cNvSpPr>
          <p:nvPr/>
        </p:nvSpPr>
        <p:spPr>
          <a:xfrm>
            <a:off x="280376" y="4612888"/>
            <a:ext cx="4653366" cy="1120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>
                <a:cs typeface="Courier New" panose="02070309020205020404" pitchFamily="49" charset="0"/>
              </a:rPr>
              <a:t>m</a:t>
            </a:r>
            <a:r>
              <a:rPr lang="en-US" i="1" baseline="-25000" dirty="0">
                <a:cs typeface="Courier New" panose="02070309020205020404" pitchFamily="49" charset="0"/>
              </a:rPr>
              <a:t>A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dirty="0">
                <a:cs typeface="Courier New" panose="02070309020205020404" pitchFamily="49" charset="0"/>
              </a:rPr>
              <a:t> ↦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dbr:Socrates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i="1" dirty="0" err="1">
                <a:cs typeface="Courier New" panose="02070309020205020404" pitchFamily="49" charset="0"/>
              </a:rPr>
              <a:t>m</a:t>
            </a:r>
            <a:r>
              <a:rPr lang="en-US" i="1" baseline="-25000" dirty="0" err="1">
                <a:cs typeface="Courier New" panose="02070309020205020404" pitchFamily="49" charset="0"/>
              </a:rPr>
              <a:t>B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dirty="0">
                <a:cs typeface="Courier New" panose="02070309020205020404" pitchFamily="49" charset="0"/>
              </a:rPr>
              <a:t> ↦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dbr:Aphrodite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616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0C31E-8BE3-413F-C370-82B4D4B8C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284" y="228609"/>
            <a:ext cx="2245963" cy="636803"/>
          </a:xfrm>
        </p:spPr>
        <p:txBody>
          <a:bodyPr>
            <a:normAutofit/>
          </a:bodyPr>
          <a:lstStyle/>
          <a:p>
            <a:r>
              <a:rPr lang="en-IT" sz="3600" dirty="0"/>
              <a:t>Template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DA207-8A84-0F9A-ECA1-451D3C9AC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4916" y="4290607"/>
            <a:ext cx="6482166" cy="1558173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?type WHERE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dbr:Socrates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?type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T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F78CB8-921C-BAAE-228B-2CF9D8826C27}"/>
              </a:ext>
            </a:extLst>
          </p:cNvPr>
          <p:cNvSpPr txBox="1">
            <a:spLocks/>
          </p:cNvSpPr>
          <p:nvPr/>
        </p:nvSpPr>
        <p:spPr>
          <a:xfrm>
            <a:off x="6491207" y="1022224"/>
            <a:ext cx="5300422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>
                <a:cs typeface="Courier New" panose="02070309020205020404" pitchFamily="49" charset="0"/>
              </a:rPr>
              <a:t>m</a:t>
            </a:r>
            <a:r>
              <a:rPr lang="en-US" i="1" baseline="-25000" dirty="0">
                <a:cs typeface="Courier New" panose="02070309020205020404" pitchFamily="49" charset="0"/>
              </a:rPr>
              <a:t>A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dirty="0">
                <a:cs typeface="Courier New" panose="02070309020205020404" pitchFamily="49" charset="0"/>
              </a:rPr>
              <a:t> ↦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dbr:Socrates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05396A7-6A9B-BB55-D203-42F6AECA48F6}"/>
              </a:ext>
            </a:extLst>
          </p:cNvPr>
          <p:cNvSpPr txBox="1">
            <a:spLocks/>
          </p:cNvSpPr>
          <p:nvPr/>
        </p:nvSpPr>
        <p:spPr>
          <a:xfrm>
            <a:off x="383583" y="1022224"/>
            <a:ext cx="4653366" cy="15581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?type WHERE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?type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CBF393B-8389-4855-71F6-4B63D7B5ADB5}"/>
              </a:ext>
            </a:extLst>
          </p:cNvPr>
          <p:cNvSpPr txBox="1">
            <a:spLocks/>
          </p:cNvSpPr>
          <p:nvPr/>
        </p:nvSpPr>
        <p:spPr>
          <a:xfrm>
            <a:off x="7760129" y="228608"/>
            <a:ext cx="2245963" cy="636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3600" dirty="0"/>
              <a:t>Mapping A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AD4A7E3-588A-6D94-8898-27ADA21FC9B5}"/>
              </a:ext>
            </a:extLst>
          </p:cNvPr>
          <p:cNvSpPr txBox="1">
            <a:spLocks/>
          </p:cNvSpPr>
          <p:nvPr/>
        </p:nvSpPr>
        <p:spPr>
          <a:xfrm>
            <a:off x="4973018" y="6005593"/>
            <a:ext cx="2245963" cy="636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3600" dirty="0"/>
              <a:t>Query </a:t>
            </a:r>
            <a:r>
              <a:rPr lang="el-GR" sz="3600" dirty="0"/>
              <a:t>α</a:t>
            </a:r>
            <a:endParaRPr lang="en-IT" sz="36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1E8AE9-7528-41F7-25D7-0D0B825A75F4}"/>
              </a:ext>
            </a:extLst>
          </p:cNvPr>
          <p:cNvCxnSpPr>
            <a:cxnSpLocks/>
          </p:cNvCxnSpPr>
          <p:nvPr/>
        </p:nvCxnSpPr>
        <p:spPr>
          <a:xfrm flipH="1">
            <a:off x="6261315" y="1693715"/>
            <a:ext cx="2461648" cy="1735285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4A7E60-6536-AA06-3BEE-7F7560CB8BB8}"/>
              </a:ext>
            </a:extLst>
          </p:cNvPr>
          <p:cNvCxnSpPr>
            <a:cxnSpLocks/>
          </p:cNvCxnSpPr>
          <p:nvPr/>
        </p:nvCxnSpPr>
        <p:spPr>
          <a:xfrm>
            <a:off x="4915545" y="2624442"/>
            <a:ext cx="1015141" cy="804558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7F78721-ED71-5F79-57BD-2D81591B51DD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6095999" y="3429000"/>
            <a:ext cx="0" cy="861607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074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0C31E-8BE3-413F-C370-82B4D4B8C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284" y="228609"/>
            <a:ext cx="2245963" cy="636803"/>
          </a:xfrm>
        </p:spPr>
        <p:txBody>
          <a:bodyPr>
            <a:normAutofit/>
          </a:bodyPr>
          <a:lstStyle/>
          <a:p>
            <a:r>
              <a:rPr lang="en-IT" sz="3600" dirty="0"/>
              <a:t>Template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DA207-8A84-0F9A-ECA1-451D3C9AC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4915" y="4290607"/>
            <a:ext cx="6568053" cy="1558173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?type WHERE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dbr:Aphrodite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?type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T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F78CB8-921C-BAAE-228B-2CF9D8826C27}"/>
              </a:ext>
            </a:extLst>
          </p:cNvPr>
          <p:cNvSpPr txBox="1">
            <a:spLocks/>
          </p:cNvSpPr>
          <p:nvPr/>
        </p:nvSpPr>
        <p:spPr>
          <a:xfrm>
            <a:off x="6491207" y="1022224"/>
            <a:ext cx="5300422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 err="1">
                <a:cs typeface="Courier New" panose="02070309020205020404" pitchFamily="49" charset="0"/>
              </a:rPr>
              <a:t>m</a:t>
            </a:r>
            <a:r>
              <a:rPr lang="en-US" i="1" baseline="-25000" dirty="0" err="1">
                <a:cs typeface="Courier New" panose="02070309020205020404" pitchFamily="49" charset="0"/>
              </a:rPr>
              <a:t>B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dirty="0">
                <a:cs typeface="Courier New" panose="02070309020205020404" pitchFamily="49" charset="0"/>
              </a:rPr>
              <a:t> ↦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dbr:Aphrodite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05396A7-6A9B-BB55-D203-42F6AECA48F6}"/>
              </a:ext>
            </a:extLst>
          </p:cNvPr>
          <p:cNvSpPr txBox="1">
            <a:spLocks/>
          </p:cNvSpPr>
          <p:nvPr/>
        </p:nvSpPr>
        <p:spPr>
          <a:xfrm>
            <a:off x="383583" y="1022224"/>
            <a:ext cx="4653366" cy="15581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?type WHERE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?type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CBF393B-8389-4855-71F6-4B63D7B5ADB5}"/>
              </a:ext>
            </a:extLst>
          </p:cNvPr>
          <p:cNvSpPr txBox="1">
            <a:spLocks/>
          </p:cNvSpPr>
          <p:nvPr/>
        </p:nvSpPr>
        <p:spPr>
          <a:xfrm>
            <a:off x="7760129" y="228608"/>
            <a:ext cx="2245963" cy="636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3600" dirty="0"/>
              <a:t>Mapping B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AD4A7E3-588A-6D94-8898-27ADA21FC9B5}"/>
              </a:ext>
            </a:extLst>
          </p:cNvPr>
          <p:cNvSpPr txBox="1">
            <a:spLocks/>
          </p:cNvSpPr>
          <p:nvPr/>
        </p:nvSpPr>
        <p:spPr>
          <a:xfrm>
            <a:off x="4973018" y="6005593"/>
            <a:ext cx="2245963" cy="636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3600" dirty="0"/>
              <a:t>Query</a:t>
            </a:r>
            <a:r>
              <a:rPr lang="el-GR" sz="3600" dirty="0"/>
              <a:t> β</a:t>
            </a:r>
            <a:endParaRPr lang="en-IT" sz="36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1E8AE9-7528-41F7-25D7-0D0B825A75F4}"/>
              </a:ext>
            </a:extLst>
          </p:cNvPr>
          <p:cNvCxnSpPr>
            <a:cxnSpLocks/>
          </p:cNvCxnSpPr>
          <p:nvPr/>
        </p:nvCxnSpPr>
        <p:spPr>
          <a:xfrm flipH="1">
            <a:off x="6261315" y="1693715"/>
            <a:ext cx="2461648" cy="1735285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4A7E60-6536-AA06-3BEE-7F7560CB8BB8}"/>
              </a:ext>
            </a:extLst>
          </p:cNvPr>
          <p:cNvCxnSpPr>
            <a:cxnSpLocks/>
          </p:cNvCxnSpPr>
          <p:nvPr/>
        </p:nvCxnSpPr>
        <p:spPr>
          <a:xfrm>
            <a:off x="4915545" y="2624442"/>
            <a:ext cx="1015141" cy="804558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7F78721-ED71-5F79-57BD-2D81591B51DD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6095999" y="3429000"/>
            <a:ext cx="42943" cy="861607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113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0C31E-8BE3-413F-C370-82B4D4B8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DA207-8A84-0F9A-ECA1-451D3C9AC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Idea</a:t>
            </a:r>
          </a:p>
          <a:p>
            <a:r>
              <a:rPr lang="en-US" dirty="0"/>
              <a:t>Algorithm</a:t>
            </a:r>
          </a:p>
          <a:p>
            <a:r>
              <a:rPr lang="en-US" dirty="0"/>
              <a:t>Experimentation</a:t>
            </a:r>
          </a:p>
          <a:p>
            <a:r>
              <a:rPr lang="en-US" dirty="0"/>
              <a:t>Conclusions</a:t>
            </a: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4046617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0C31E-8BE3-413F-C370-82B4D4B8C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284" y="228609"/>
            <a:ext cx="2245963" cy="636803"/>
          </a:xfrm>
        </p:spPr>
        <p:txBody>
          <a:bodyPr>
            <a:normAutofit/>
          </a:bodyPr>
          <a:lstStyle/>
          <a:p>
            <a:r>
              <a:rPr lang="en-IT" sz="3600" dirty="0"/>
              <a:t>Template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DA207-8A84-0F9A-ECA1-451D3C9AC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4916" y="4290607"/>
            <a:ext cx="6482166" cy="1558173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?type WHERE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dbr:Socrates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?type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T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05396A7-6A9B-BB55-D203-42F6AECA48F6}"/>
              </a:ext>
            </a:extLst>
          </p:cNvPr>
          <p:cNvSpPr txBox="1">
            <a:spLocks/>
          </p:cNvSpPr>
          <p:nvPr/>
        </p:nvSpPr>
        <p:spPr>
          <a:xfrm>
            <a:off x="383583" y="1022224"/>
            <a:ext cx="4653366" cy="15581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?type WHERE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$_2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?type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CBF393B-8389-4855-71F6-4B63D7B5ADB5}"/>
              </a:ext>
            </a:extLst>
          </p:cNvPr>
          <p:cNvSpPr txBox="1">
            <a:spLocks/>
          </p:cNvSpPr>
          <p:nvPr/>
        </p:nvSpPr>
        <p:spPr>
          <a:xfrm>
            <a:off x="7760129" y="228608"/>
            <a:ext cx="2245963" cy="636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3600" dirty="0"/>
              <a:t>Mapping C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AD4A7E3-588A-6D94-8898-27ADA21FC9B5}"/>
              </a:ext>
            </a:extLst>
          </p:cNvPr>
          <p:cNvSpPr txBox="1">
            <a:spLocks/>
          </p:cNvSpPr>
          <p:nvPr/>
        </p:nvSpPr>
        <p:spPr>
          <a:xfrm>
            <a:off x="4973018" y="6005593"/>
            <a:ext cx="2245963" cy="636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3600" dirty="0"/>
              <a:t>Query </a:t>
            </a:r>
            <a:r>
              <a:rPr lang="el-GR" sz="3600" dirty="0"/>
              <a:t>α</a:t>
            </a:r>
            <a:endParaRPr lang="en-IT" sz="36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1E8AE9-7528-41F7-25D7-0D0B825A75F4}"/>
              </a:ext>
            </a:extLst>
          </p:cNvPr>
          <p:cNvCxnSpPr>
            <a:cxnSpLocks/>
          </p:cNvCxnSpPr>
          <p:nvPr/>
        </p:nvCxnSpPr>
        <p:spPr>
          <a:xfrm flipH="1">
            <a:off x="6261315" y="2567393"/>
            <a:ext cx="1782305" cy="861607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4A7E60-6536-AA06-3BEE-7F7560CB8BB8}"/>
              </a:ext>
            </a:extLst>
          </p:cNvPr>
          <p:cNvCxnSpPr>
            <a:cxnSpLocks/>
          </p:cNvCxnSpPr>
          <p:nvPr/>
        </p:nvCxnSpPr>
        <p:spPr>
          <a:xfrm>
            <a:off x="4915545" y="2624442"/>
            <a:ext cx="1015141" cy="804558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7F78721-ED71-5F79-57BD-2D81591B51DD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6095999" y="3429000"/>
            <a:ext cx="0" cy="861607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7468A34-9A99-6429-42F7-BB116BDE749F}"/>
              </a:ext>
            </a:extLst>
          </p:cNvPr>
          <p:cNvGrpSpPr/>
          <p:nvPr/>
        </p:nvGrpSpPr>
        <p:grpSpPr>
          <a:xfrm>
            <a:off x="6825390" y="865411"/>
            <a:ext cx="4966239" cy="1350848"/>
            <a:chOff x="6825390" y="865411"/>
            <a:chExt cx="4966239" cy="1350848"/>
          </a:xfrm>
        </p:grpSpPr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51F78CB8-921C-BAAE-228B-2CF9D8826C27}"/>
                </a:ext>
              </a:extLst>
            </p:cNvPr>
            <p:cNvSpPr txBox="1">
              <a:spLocks/>
            </p:cNvSpPr>
            <p:nvPr/>
          </p:nvSpPr>
          <p:spPr>
            <a:xfrm>
              <a:off x="7760129" y="1022225"/>
              <a:ext cx="4031500" cy="119403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$_1</a:t>
              </a:r>
              <a:r>
                <a:rPr lang="en-US" dirty="0">
                  <a:cs typeface="Courier New" panose="02070309020205020404" pitchFamily="49" charset="0"/>
                </a:rPr>
                <a:t> ↦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dbr:Socrates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$_2</a:t>
              </a:r>
              <a:r>
                <a:rPr lang="en-US" dirty="0">
                  <a:cs typeface="Courier New" panose="02070309020205020404" pitchFamily="49" charset="0"/>
                </a:rPr>
                <a:t> ↦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rdf:type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9C46E55D-606B-C1A9-EFC1-8C65F4A29FBE}"/>
                </a:ext>
              </a:extLst>
            </p:cNvPr>
            <p:cNvSpPr txBox="1">
              <a:spLocks/>
            </p:cNvSpPr>
            <p:nvPr/>
          </p:nvSpPr>
          <p:spPr>
            <a:xfrm>
              <a:off x="6825390" y="1285912"/>
              <a:ext cx="787181" cy="58495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i="1" dirty="0" err="1">
                  <a:cs typeface="Courier New" panose="02070309020205020404" pitchFamily="49" charset="0"/>
                </a:rPr>
                <a:t>m</a:t>
              </a:r>
              <a:r>
                <a:rPr lang="en-US" i="1" baseline="-25000" dirty="0" err="1">
                  <a:cs typeface="Courier New" panose="02070309020205020404" pitchFamily="49" charset="0"/>
                </a:rPr>
                <a:t>C</a:t>
              </a:r>
              <a:r>
                <a:rPr lang="en-US" dirty="0">
                  <a:cs typeface="Courier New" panose="02070309020205020404" pitchFamily="49" charset="0"/>
                </a:rPr>
                <a:t>: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Content Placeholder 2">
              <a:extLst>
                <a:ext uri="{FF2B5EF4-FFF2-40B4-BE49-F238E27FC236}">
                  <a16:creationId xmlns:a16="http://schemas.microsoft.com/office/drawing/2014/main" id="{01109CFD-014C-8BE2-6480-88DD20460B8D}"/>
                </a:ext>
              </a:extLst>
            </p:cNvPr>
            <p:cNvSpPr txBox="1">
              <a:spLocks/>
            </p:cNvSpPr>
            <p:nvPr/>
          </p:nvSpPr>
          <p:spPr>
            <a:xfrm>
              <a:off x="7373640" y="865411"/>
              <a:ext cx="477862" cy="107141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8800" dirty="0">
                  <a:cs typeface="Courier New" panose="02070309020205020404" pitchFamily="49" charset="0"/>
                </a:rPr>
                <a:t>{</a:t>
              </a:r>
              <a:endParaRPr lang="en-US" sz="88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9506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0C31E-8BE3-413F-C370-82B4D4B8C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197" y="3126180"/>
            <a:ext cx="2245963" cy="636803"/>
          </a:xfrm>
        </p:spPr>
        <p:txBody>
          <a:bodyPr>
            <a:normAutofit/>
          </a:bodyPr>
          <a:lstStyle/>
          <a:p>
            <a:r>
              <a:rPr lang="en-IT" sz="3200" dirty="0"/>
              <a:t>Template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DA207-8A84-0F9A-ECA1-451D3C9AC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317" y="1841604"/>
            <a:ext cx="5994613" cy="1480227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?type WHERE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dbr:Socrates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?type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T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05396A7-6A9B-BB55-D203-42F6AECA48F6}"/>
              </a:ext>
            </a:extLst>
          </p:cNvPr>
          <p:cNvSpPr txBox="1">
            <a:spLocks/>
          </p:cNvSpPr>
          <p:nvPr/>
        </p:nvSpPr>
        <p:spPr>
          <a:xfrm>
            <a:off x="181496" y="1841604"/>
            <a:ext cx="4894880" cy="1317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?type WHERE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?type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AD4A7E3-588A-6D94-8898-27ADA21FC9B5}"/>
              </a:ext>
            </a:extLst>
          </p:cNvPr>
          <p:cNvSpPr txBox="1">
            <a:spLocks/>
          </p:cNvSpPr>
          <p:nvPr/>
        </p:nvSpPr>
        <p:spPr>
          <a:xfrm>
            <a:off x="7889642" y="3254596"/>
            <a:ext cx="2245963" cy="636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3200" dirty="0"/>
              <a:t>Query </a:t>
            </a:r>
            <a:r>
              <a:rPr lang="el-GR" sz="3200" dirty="0"/>
              <a:t>α</a:t>
            </a:r>
            <a:endParaRPr lang="en-IT" sz="32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4A7E60-6536-AA06-3BEE-7F7560CB8BB8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>
            <a:off x="5076376" y="2500544"/>
            <a:ext cx="938941" cy="81174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17A65509-D32A-177B-8775-3C27FA8BB600}"/>
              </a:ext>
            </a:extLst>
          </p:cNvPr>
          <p:cNvSpPr txBox="1">
            <a:spLocks/>
          </p:cNvSpPr>
          <p:nvPr/>
        </p:nvSpPr>
        <p:spPr>
          <a:xfrm>
            <a:off x="1385197" y="5166516"/>
            <a:ext cx="2245963" cy="636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3200" dirty="0"/>
              <a:t>Template 2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8DF66CB-383D-5C18-FEC0-79DE23EF27A7}"/>
              </a:ext>
            </a:extLst>
          </p:cNvPr>
          <p:cNvSpPr txBox="1">
            <a:spLocks/>
          </p:cNvSpPr>
          <p:nvPr/>
        </p:nvSpPr>
        <p:spPr>
          <a:xfrm>
            <a:off x="181494" y="4018879"/>
            <a:ext cx="4894881" cy="12142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?type WHERE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$_2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?type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9C5DBA6-7B00-838E-3872-CB5FEA4E1A98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5076375" y="2948538"/>
            <a:ext cx="938942" cy="1677463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5913989C-BEB8-3790-050C-67AD483CAF5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dirty="0"/>
              <a:t>Common template</a:t>
            </a:r>
          </a:p>
        </p:txBody>
      </p:sp>
    </p:spTree>
    <p:extLst>
      <p:ext uri="{BB962C8B-B14F-4D97-AF65-F5344CB8AC3E}">
        <p14:creationId xmlns:p14="http://schemas.microsoft.com/office/powerpoint/2010/main" val="2686498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0C31E-8BE3-413F-C370-82B4D4B8C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881" y="186672"/>
            <a:ext cx="2245963" cy="636803"/>
          </a:xfrm>
        </p:spPr>
        <p:txBody>
          <a:bodyPr>
            <a:normAutofit/>
          </a:bodyPr>
          <a:lstStyle/>
          <a:p>
            <a:r>
              <a:rPr lang="en-IT" sz="3200" dirty="0"/>
              <a:t>Template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DA207-8A84-0F9A-ECA1-451D3C9AC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5208" y="2880070"/>
            <a:ext cx="5994613" cy="1480227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?type WHERE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dbr:Socrates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?type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T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05396A7-6A9B-BB55-D203-42F6AECA48F6}"/>
              </a:ext>
            </a:extLst>
          </p:cNvPr>
          <p:cNvSpPr txBox="1">
            <a:spLocks/>
          </p:cNvSpPr>
          <p:nvPr/>
        </p:nvSpPr>
        <p:spPr>
          <a:xfrm>
            <a:off x="262179" y="799195"/>
            <a:ext cx="4894880" cy="1317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?type WHERE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?type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AD4A7E3-588A-6D94-8898-27ADA21FC9B5}"/>
              </a:ext>
            </a:extLst>
          </p:cNvPr>
          <p:cNvSpPr txBox="1">
            <a:spLocks/>
          </p:cNvSpPr>
          <p:nvPr/>
        </p:nvSpPr>
        <p:spPr>
          <a:xfrm>
            <a:off x="7979689" y="2243267"/>
            <a:ext cx="2245963" cy="636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3200" dirty="0"/>
              <a:t>Query </a:t>
            </a:r>
            <a:r>
              <a:rPr lang="el-GR" sz="3200" dirty="0"/>
              <a:t>α</a:t>
            </a:r>
            <a:endParaRPr lang="en-IT" sz="3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1E8AE9-7528-41F7-25D7-0D0B825A75F4}"/>
              </a:ext>
            </a:extLst>
          </p:cNvPr>
          <p:cNvCxnSpPr>
            <a:cxnSpLocks/>
          </p:cNvCxnSpPr>
          <p:nvPr/>
        </p:nvCxnSpPr>
        <p:spPr>
          <a:xfrm flipV="1">
            <a:off x="5157059" y="4356793"/>
            <a:ext cx="778149" cy="1542949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4A7E60-6536-AA06-3BEE-7F7560CB8BB8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157059" y="1458135"/>
            <a:ext cx="778149" cy="1421935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6B821D38-1444-BC8B-D30F-335E095A966D}"/>
              </a:ext>
            </a:extLst>
          </p:cNvPr>
          <p:cNvSpPr txBox="1">
            <a:spLocks/>
          </p:cNvSpPr>
          <p:nvPr/>
        </p:nvSpPr>
        <p:spPr>
          <a:xfrm>
            <a:off x="1465879" y="4544349"/>
            <a:ext cx="2245963" cy="636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3200" dirty="0"/>
              <a:t>Template 3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C3C000C-45D9-B88D-14AA-80739546FDB3}"/>
              </a:ext>
            </a:extLst>
          </p:cNvPr>
          <p:cNvSpPr txBox="1">
            <a:spLocks/>
          </p:cNvSpPr>
          <p:nvPr/>
        </p:nvSpPr>
        <p:spPr>
          <a:xfrm>
            <a:off x="262179" y="5119789"/>
            <a:ext cx="4894881" cy="12836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?type WHERE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dbr:Socrates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$_1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?type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7A65509-D32A-177B-8775-3C27FA8BB600}"/>
              </a:ext>
            </a:extLst>
          </p:cNvPr>
          <p:cNvSpPr txBox="1">
            <a:spLocks/>
          </p:cNvSpPr>
          <p:nvPr/>
        </p:nvSpPr>
        <p:spPr>
          <a:xfrm>
            <a:off x="1465880" y="2368177"/>
            <a:ext cx="2245963" cy="636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3200" dirty="0"/>
              <a:t>Template 2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8DF66CB-383D-5C18-FEC0-79DE23EF27A7}"/>
              </a:ext>
            </a:extLst>
          </p:cNvPr>
          <p:cNvSpPr txBox="1">
            <a:spLocks/>
          </p:cNvSpPr>
          <p:nvPr/>
        </p:nvSpPr>
        <p:spPr>
          <a:xfrm>
            <a:off x="262178" y="2978335"/>
            <a:ext cx="4894881" cy="12142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?type WHERE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$_2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?type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9C5DBA6-7B00-838E-3872-CB5FEA4E1A98}"/>
              </a:ext>
            </a:extLst>
          </p:cNvPr>
          <p:cNvCxnSpPr>
            <a:cxnSpLocks/>
            <a:stCxn id="17" idx="3"/>
            <a:endCxn id="3" idx="1"/>
          </p:cNvCxnSpPr>
          <p:nvPr/>
        </p:nvCxnSpPr>
        <p:spPr>
          <a:xfrm>
            <a:off x="5157059" y="3585457"/>
            <a:ext cx="778149" cy="34727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744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0C31E-8BE3-413F-C370-82B4D4B8C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41" y="1642093"/>
            <a:ext cx="2245963" cy="636803"/>
          </a:xfrm>
        </p:spPr>
        <p:txBody>
          <a:bodyPr>
            <a:normAutofit/>
          </a:bodyPr>
          <a:lstStyle/>
          <a:p>
            <a:r>
              <a:rPr lang="en-IT" sz="3600" dirty="0"/>
              <a:t>Template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DA207-8A84-0F9A-ECA1-451D3C9AC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0" y="5204788"/>
            <a:ext cx="6179949" cy="1480227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?type WHERE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dbr:Aphrodite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?type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T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05396A7-6A9B-BB55-D203-42F6AECA48F6}"/>
              </a:ext>
            </a:extLst>
          </p:cNvPr>
          <p:cNvSpPr txBox="1">
            <a:spLocks/>
          </p:cNvSpPr>
          <p:nvPr/>
        </p:nvSpPr>
        <p:spPr>
          <a:xfrm>
            <a:off x="154013" y="2278896"/>
            <a:ext cx="4340819" cy="1317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?type WHERE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?type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AD4A7E3-588A-6D94-8898-27ADA21FC9B5}"/>
              </a:ext>
            </a:extLst>
          </p:cNvPr>
          <p:cNvSpPr txBox="1">
            <a:spLocks/>
          </p:cNvSpPr>
          <p:nvPr/>
        </p:nvSpPr>
        <p:spPr>
          <a:xfrm>
            <a:off x="7886700" y="4611865"/>
            <a:ext cx="2245963" cy="636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3600" dirty="0"/>
              <a:t>Query </a:t>
            </a:r>
            <a:r>
              <a:rPr lang="el-GR" sz="3600" dirty="0"/>
              <a:t>β</a:t>
            </a:r>
            <a:endParaRPr lang="en-IT" sz="36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1E8AE9-7528-41F7-25D7-0D0B825A75F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494832" y="2937836"/>
            <a:ext cx="1332208" cy="2310832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4A7E60-6536-AA06-3BEE-7F7560CB8BB8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494832" y="2937836"/>
            <a:ext cx="1312190" cy="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DAE7016-EA5E-8CFC-9153-2E962420665A}"/>
              </a:ext>
            </a:extLst>
          </p:cNvPr>
          <p:cNvSpPr txBox="1">
            <a:spLocks/>
          </p:cNvSpPr>
          <p:nvPr/>
        </p:nvSpPr>
        <p:spPr>
          <a:xfrm>
            <a:off x="5827040" y="2278896"/>
            <a:ext cx="6179949" cy="14802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?type WHERE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dbr:Socrates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?type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T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30F2005-3BD7-A17D-E534-B4CD8D791D35}"/>
              </a:ext>
            </a:extLst>
          </p:cNvPr>
          <p:cNvSpPr txBox="1">
            <a:spLocks/>
          </p:cNvSpPr>
          <p:nvPr/>
        </p:nvSpPr>
        <p:spPr>
          <a:xfrm>
            <a:off x="7886700" y="1685973"/>
            <a:ext cx="2245963" cy="636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3600" dirty="0"/>
              <a:t>Query </a:t>
            </a:r>
            <a:r>
              <a:rPr lang="el-GR" sz="3600" dirty="0"/>
              <a:t>α</a:t>
            </a:r>
            <a:endParaRPr lang="en-IT" sz="3600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71105176-D66F-6377-2468-E8EEC6442D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dirty="0"/>
              <a:t>Common template</a:t>
            </a:r>
          </a:p>
        </p:txBody>
      </p:sp>
    </p:spTree>
    <p:extLst>
      <p:ext uri="{BB962C8B-B14F-4D97-AF65-F5344CB8AC3E}">
        <p14:creationId xmlns:p14="http://schemas.microsoft.com/office/powerpoint/2010/main" val="100476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0C31E-8BE3-413F-C370-82B4D4B8C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41" y="1642093"/>
            <a:ext cx="2245963" cy="636803"/>
          </a:xfrm>
        </p:spPr>
        <p:txBody>
          <a:bodyPr>
            <a:normAutofit/>
          </a:bodyPr>
          <a:lstStyle/>
          <a:p>
            <a:r>
              <a:rPr lang="en-IT" sz="3600" dirty="0"/>
              <a:t>Template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DA207-8A84-0F9A-ECA1-451D3C9AC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0" y="5204788"/>
            <a:ext cx="6179949" cy="1480227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?type WHERE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dbr:Aphrodite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?type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T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05396A7-6A9B-BB55-D203-42F6AECA48F6}"/>
              </a:ext>
            </a:extLst>
          </p:cNvPr>
          <p:cNvSpPr txBox="1">
            <a:spLocks/>
          </p:cNvSpPr>
          <p:nvPr/>
        </p:nvSpPr>
        <p:spPr>
          <a:xfrm>
            <a:off x="154013" y="2278896"/>
            <a:ext cx="4340819" cy="1317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?type WHERE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?type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AD4A7E3-588A-6D94-8898-27ADA21FC9B5}"/>
              </a:ext>
            </a:extLst>
          </p:cNvPr>
          <p:cNvSpPr txBox="1">
            <a:spLocks/>
          </p:cNvSpPr>
          <p:nvPr/>
        </p:nvSpPr>
        <p:spPr>
          <a:xfrm>
            <a:off x="7886700" y="4611865"/>
            <a:ext cx="2245963" cy="636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3600" dirty="0"/>
              <a:t>Query </a:t>
            </a:r>
            <a:r>
              <a:rPr lang="el-GR" sz="3600" dirty="0"/>
              <a:t>β</a:t>
            </a:r>
            <a:endParaRPr lang="en-IT" sz="36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1E8AE9-7528-41F7-25D7-0D0B825A75F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494832" y="2937836"/>
            <a:ext cx="1332208" cy="2310832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4A7E60-6536-AA06-3BEE-7F7560CB8BB8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494832" y="2937836"/>
            <a:ext cx="1312190" cy="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17A65509-D32A-177B-8775-3C27FA8BB600}"/>
              </a:ext>
            </a:extLst>
          </p:cNvPr>
          <p:cNvSpPr txBox="1">
            <a:spLocks/>
          </p:cNvSpPr>
          <p:nvPr/>
        </p:nvSpPr>
        <p:spPr>
          <a:xfrm>
            <a:off x="1245946" y="4641829"/>
            <a:ext cx="1942550" cy="636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3600" dirty="0"/>
              <a:t>Template 2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8DF66CB-383D-5C18-FEC0-79DE23EF27A7}"/>
              </a:ext>
            </a:extLst>
          </p:cNvPr>
          <p:cNvSpPr txBox="1">
            <a:spLocks/>
          </p:cNvSpPr>
          <p:nvPr/>
        </p:nvSpPr>
        <p:spPr>
          <a:xfrm>
            <a:off x="154013" y="5278632"/>
            <a:ext cx="4233618" cy="12142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?type WHERE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$_2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?type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9C5DBA6-7B00-838E-3872-CB5FEA4E1A98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4387631" y="3759123"/>
            <a:ext cx="1439409" cy="2126631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DAE7016-EA5E-8CFC-9153-2E962420665A}"/>
              </a:ext>
            </a:extLst>
          </p:cNvPr>
          <p:cNvSpPr txBox="1">
            <a:spLocks/>
          </p:cNvSpPr>
          <p:nvPr/>
        </p:nvSpPr>
        <p:spPr>
          <a:xfrm>
            <a:off x="5827040" y="2278896"/>
            <a:ext cx="6179949" cy="14802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?type WHERE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dbr:Socrates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?type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T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30F2005-3BD7-A17D-E534-B4CD8D791D35}"/>
              </a:ext>
            </a:extLst>
          </p:cNvPr>
          <p:cNvSpPr txBox="1">
            <a:spLocks/>
          </p:cNvSpPr>
          <p:nvPr/>
        </p:nvSpPr>
        <p:spPr>
          <a:xfrm>
            <a:off x="7886700" y="1685973"/>
            <a:ext cx="2245963" cy="636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3600" dirty="0"/>
              <a:t>Query </a:t>
            </a:r>
            <a:r>
              <a:rPr lang="el-GR" sz="3600" dirty="0"/>
              <a:t>α</a:t>
            </a:r>
            <a:endParaRPr lang="en-IT" sz="36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67D62BA-2A89-7FBB-4D0B-3236AF057C02}"/>
              </a:ext>
            </a:extLst>
          </p:cNvPr>
          <p:cNvCxnSpPr>
            <a:cxnSpLocks/>
            <a:stCxn id="17" idx="3"/>
            <a:endCxn id="3" idx="1"/>
          </p:cNvCxnSpPr>
          <p:nvPr/>
        </p:nvCxnSpPr>
        <p:spPr>
          <a:xfrm>
            <a:off x="4387631" y="5885754"/>
            <a:ext cx="1439409" cy="59148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71105176-D66F-6377-2468-E8EEC6442D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dirty="0"/>
              <a:t>Common template(s)</a:t>
            </a:r>
          </a:p>
        </p:txBody>
      </p:sp>
    </p:spTree>
    <p:extLst>
      <p:ext uri="{BB962C8B-B14F-4D97-AF65-F5344CB8AC3E}">
        <p14:creationId xmlns:p14="http://schemas.microsoft.com/office/powerpoint/2010/main" val="15801459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0C31E-8BE3-413F-C370-82B4D4B8C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41" y="1642093"/>
            <a:ext cx="2245963" cy="636803"/>
          </a:xfrm>
        </p:spPr>
        <p:txBody>
          <a:bodyPr>
            <a:normAutofit/>
          </a:bodyPr>
          <a:lstStyle/>
          <a:p>
            <a:r>
              <a:rPr lang="en-IT" sz="3600" dirty="0"/>
              <a:t>Template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DA207-8A84-0F9A-ECA1-451D3C9AC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0" y="5204788"/>
            <a:ext cx="6179949" cy="1480227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?type WHERE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dbr:Aphrodite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?type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T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05396A7-6A9B-BB55-D203-42F6AECA48F6}"/>
              </a:ext>
            </a:extLst>
          </p:cNvPr>
          <p:cNvSpPr txBox="1">
            <a:spLocks/>
          </p:cNvSpPr>
          <p:nvPr/>
        </p:nvSpPr>
        <p:spPr>
          <a:xfrm>
            <a:off x="154013" y="2278896"/>
            <a:ext cx="4340819" cy="1317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?type WHERE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?type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AD4A7E3-588A-6D94-8898-27ADA21FC9B5}"/>
              </a:ext>
            </a:extLst>
          </p:cNvPr>
          <p:cNvSpPr txBox="1">
            <a:spLocks/>
          </p:cNvSpPr>
          <p:nvPr/>
        </p:nvSpPr>
        <p:spPr>
          <a:xfrm>
            <a:off x="7886700" y="4611865"/>
            <a:ext cx="2245963" cy="636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3600" dirty="0"/>
              <a:t>Query </a:t>
            </a:r>
            <a:r>
              <a:rPr lang="el-GR" sz="3600" dirty="0"/>
              <a:t>β</a:t>
            </a:r>
            <a:endParaRPr lang="en-IT" sz="36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1E8AE9-7528-41F7-25D7-0D0B825A75F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494832" y="2937836"/>
            <a:ext cx="1332208" cy="2310832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4A7E60-6536-AA06-3BEE-7F7560CB8BB8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494832" y="2937836"/>
            <a:ext cx="1312190" cy="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17A65509-D32A-177B-8775-3C27FA8BB600}"/>
              </a:ext>
            </a:extLst>
          </p:cNvPr>
          <p:cNvSpPr txBox="1">
            <a:spLocks/>
          </p:cNvSpPr>
          <p:nvPr/>
        </p:nvSpPr>
        <p:spPr>
          <a:xfrm>
            <a:off x="1245946" y="4641829"/>
            <a:ext cx="1942550" cy="636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3600" dirty="0"/>
              <a:t>Template 2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8DF66CB-383D-5C18-FEC0-79DE23EF27A7}"/>
              </a:ext>
            </a:extLst>
          </p:cNvPr>
          <p:cNvSpPr txBox="1">
            <a:spLocks/>
          </p:cNvSpPr>
          <p:nvPr/>
        </p:nvSpPr>
        <p:spPr>
          <a:xfrm>
            <a:off x="154013" y="5278632"/>
            <a:ext cx="4233618" cy="12142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?type WHERE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$_2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?type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9C5DBA6-7B00-838E-3872-CB5FEA4E1A98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4387631" y="3759123"/>
            <a:ext cx="1439409" cy="2126631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DAE7016-EA5E-8CFC-9153-2E962420665A}"/>
              </a:ext>
            </a:extLst>
          </p:cNvPr>
          <p:cNvSpPr txBox="1">
            <a:spLocks/>
          </p:cNvSpPr>
          <p:nvPr/>
        </p:nvSpPr>
        <p:spPr>
          <a:xfrm>
            <a:off x="5827040" y="2278896"/>
            <a:ext cx="6179949" cy="14802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?type WHERE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dbr:Socrates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?type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T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30F2005-3BD7-A17D-E534-B4CD8D791D35}"/>
              </a:ext>
            </a:extLst>
          </p:cNvPr>
          <p:cNvSpPr txBox="1">
            <a:spLocks/>
          </p:cNvSpPr>
          <p:nvPr/>
        </p:nvSpPr>
        <p:spPr>
          <a:xfrm>
            <a:off x="7886700" y="1685973"/>
            <a:ext cx="2245963" cy="636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3600" dirty="0"/>
              <a:t>Query </a:t>
            </a:r>
            <a:r>
              <a:rPr lang="el-GR" sz="3600" dirty="0"/>
              <a:t>α</a:t>
            </a:r>
            <a:endParaRPr lang="en-IT" sz="36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67D62BA-2A89-7FBB-4D0B-3236AF057C02}"/>
              </a:ext>
            </a:extLst>
          </p:cNvPr>
          <p:cNvCxnSpPr>
            <a:cxnSpLocks/>
            <a:stCxn id="17" idx="3"/>
            <a:endCxn id="3" idx="1"/>
          </p:cNvCxnSpPr>
          <p:nvPr/>
        </p:nvCxnSpPr>
        <p:spPr>
          <a:xfrm>
            <a:off x="4387631" y="5885754"/>
            <a:ext cx="1439409" cy="59148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71105176-D66F-6377-2468-E8EEC6442D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dirty="0"/>
              <a:t>Most specific template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CC778F-00B4-31CF-7D60-928DDA1BC716}"/>
              </a:ext>
            </a:extLst>
          </p:cNvPr>
          <p:cNvSpPr txBox="1"/>
          <p:nvPr/>
        </p:nvSpPr>
        <p:spPr>
          <a:xfrm>
            <a:off x="1930623" y="2827421"/>
            <a:ext cx="8947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7200" b="1" dirty="0">
                <a:solidFill>
                  <a:schemeClr val="accent6">
                    <a:lumMod val="75000"/>
                  </a:schemeClr>
                </a:solidFill>
              </a:rPr>
              <a:t>✓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D2FF29-1CCD-7F92-1BF2-19554F7575BB}"/>
              </a:ext>
            </a:extLst>
          </p:cNvPr>
          <p:cNvSpPr txBox="1"/>
          <p:nvPr/>
        </p:nvSpPr>
        <p:spPr>
          <a:xfrm>
            <a:off x="1935523" y="5597812"/>
            <a:ext cx="9573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7200" b="1" dirty="0">
                <a:solidFill>
                  <a:srgbClr val="FF0000"/>
                </a:solidFill>
              </a:rPr>
              <a:t>✗</a:t>
            </a:r>
          </a:p>
        </p:txBody>
      </p:sp>
    </p:spTree>
    <p:extLst>
      <p:ext uri="{BB962C8B-B14F-4D97-AF65-F5344CB8AC3E}">
        <p14:creationId xmlns:p14="http://schemas.microsoft.com/office/powerpoint/2010/main" val="3160513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0C31E-8BE3-413F-C370-82B4D4B8C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7039" y="1923662"/>
            <a:ext cx="2245963" cy="636803"/>
          </a:xfrm>
        </p:spPr>
        <p:txBody>
          <a:bodyPr>
            <a:normAutofit/>
          </a:bodyPr>
          <a:lstStyle/>
          <a:p>
            <a:r>
              <a:rPr lang="en-IT" sz="3600" dirty="0"/>
              <a:t>Template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DA207-8A84-0F9A-ECA1-451D3C9AC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9997" y="5108718"/>
            <a:ext cx="5526760" cy="1288087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?type WHERE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dbr:Rome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?l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OPTIONAL 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dbr:Rome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rdfs:comment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?c}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T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05396A7-6A9B-BB55-D203-42F6AECA48F6}"/>
              </a:ext>
            </a:extLst>
          </p:cNvPr>
          <p:cNvSpPr txBox="1">
            <a:spLocks/>
          </p:cNvSpPr>
          <p:nvPr/>
        </p:nvSpPr>
        <p:spPr>
          <a:xfrm>
            <a:off x="520644" y="2543075"/>
            <a:ext cx="4634963" cy="1501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?type WHERE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?l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OPTIONAL {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$_2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rdfs:comment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?c}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AD4A7E3-588A-6D94-8898-27ADA21FC9B5}"/>
              </a:ext>
            </a:extLst>
          </p:cNvPr>
          <p:cNvSpPr txBox="1">
            <a:spLocks/>
          </p:cNvSpPr>
          <p:nvPr/>
        </p:nvSpPr>
        <p:spPr>
          <a:xfrm>
            <a:off x="8159994" y="4471915"/>
            <a:ext cx="2245963" cy="636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3600" dirty="0"/>
              <a:t>Query </a:t>
            </a:r>
            <a:r>
              <a:rPr lang="el-GR" sz="3600" dirty="0"/>
              <a:t>β</a:t>
            </a:r>
            <a:endParaRPr lang="en-IT" sz="36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1E8AE9-7528-41F7-25D7-0D0B825A75F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155607" y="3293826"/>
            <a:ext cx="1038064" cy="2219021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4A7E60-6536-AA06-3BEE-7F7560CB8BB8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5155607" y="3202015"/>
            <a:ext cx="1018046" cy="91811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DAE7016-EA5E-8CFC-9153-2E962420665A}"/>
              </a:ext>
            </a:extLst>
          </p:cNvPr>
          <p:cNvSpPr txBox="1">
            <a:spLocks/>
          </p:cNvSpPr>
          <p:nvPr/>
        </p:nvSpPr>
        <p:spPr>
          <a:xfrm>
            <a:off x="6229997" y="2560465"/>
            <a:ext cx="5526760" cy="1325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?type WHERE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dbr:Athens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?l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OPTIONAL 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dbr:Athens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rdfs:comment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?c}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T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30F2005-3BD7-A17D-E534-B4CD8D791D35}"/>
              </a:ext>
            </a:extLst>
          </p:cNvPr>
          <p:cNvSpPr txBox="1">
            <a:spLocks/>
          </p:cNvSpPr>
          <p:nvPr/>
        </p:nvSpPr>
        <p:spPr>
          <a:xfrm>
            <a:off x="8159994" y="1915541"/>
            <a:ext cx="2245963" cy="636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3600" dirty="0"/>
              <a:t>Query </a:t>
            </a:r>
            <a:r>
              <a:rPr lang="el-GR" sz="3600" dirty="0"/>
              <a:t>α</a:t>
            </a:r>
            <a:endParaRPr lang="en-IT" sz="3600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71105176-D66F-6377-2468-E8EEC6442D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40813324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0C31E-8BE3-413F-C370-82B4D4B8C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7039" y="1923662"/>
            <a:ext cx="2245963" cy="636803"/>
          </a:xfrm>
        </p:spPr>
        <p:txBody>
          <a:bodyPr>
            <a:normAutofit/>
          </a:bodyPr>
          <a:lstStyle/>
          <a:p>
            <a:r>
              <a:rPr lang="en-IT" sz="3600" dirty="0"/>
              <a:t>Template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DA207-8A84-0F9A-ECA1-451D3C9AC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9997" y="5108718"/>
            <a:ext cx="5526760" cy="1288087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?type WHERE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dbr:Rome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?l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OPTIONAL 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dbr:Rome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rdfs:comment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?c}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T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05396A7-6A9B-BB55-D203-42F6AECA48F6}"/>
              </a:ext>
            </a:extLst>
          </p:cNvPr>
          <p:cNvSpPr txBox="1">
            <a:spLocks/>
          </p:cNvSpPr>
          <p:nvPr/>
        </p:nvSpPr>
        <p:spPr>
          <a:xfrm>
            <a:off x="520644" y="2543075"/>
            <a:ext cx="4634963" cy="1501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?type WHERE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?l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OPTIONAL {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$_2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rdfs:comment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?c}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AD4A7E3-588A-6D94-8898-27ADA21FC9B5}"/>
              </a:ext>
            </a:extLst>
          </p:cNvPr>
          <p:cNvSpPr txBox="1">
            <a:spLocks/>
          </p:cNvSpPr>
          <p:nvPr/>
        </p:nvSpPr>
        <p:spPr>
          <a:xfrm>
            <a:off x="8159994" y="4471915"/>
            <a:ext cx="2245963" cy="636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3600" dirty="0"/>
              <a:t>Query </a:t>
            </a:r>
            <a:r>
              <a:rPr lang="el-GR" sz="3600" dirty="0"/>
              <a:t>β</a:t>
            </a:r>
            <a:endParaRPr lang="en-IT" sz="36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1E8AE9-7528-41F7-25D7-0D0B825A75F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155607" y="3293826"/>
            <a:ext cx="1038064" cy="2219021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4A7E60-6536-AA06-3BEE-7F7560CB8BB8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5155607" y="3202015"/>
            <a:ext cx="1018046" cy="91811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17A65509-D32A-177B-8775-3C27FA8BB600}"/>
              </a:ext>
            </a:extLst>
          </p:cNvPr>
          <p:cNvSpPr txBox="1">
            <a:spLocks/>
          </p:cNvSpPr>
          <p:nvPr/>
        </p:nvSpPr>
        <p:spPr>
          <a:xfrm>
            <a:off x="1866851" y="4379197"/>
            <a:ext cx="1942550" cy="636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3600" dirty="0"/>
              <a:t>Template 2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8DF66CB-383D-5C18-FEC0-79DE23EF27A7}"/>
              </a:ext>
            </a:extLst>
          </p:cNvPr>
          <p:cNvSpPr txBox="1">
            <a:spLocks/>
          </p:cNvSpPr>
          <p:nvPr/>
        </p:nvSpPr>
        <p:spPr>
          <a:xfrm>
            <a:off x="520644" y="5012648"/>
            <a:ext cx="4634963" cy="14802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?type WHERE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?l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OPTIONAL {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rdfs:comment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?c}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9C5DBA6-7B00-838E-3872-CB5FEA4E1A98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5155607" y="3493139"/>
            <a:ext cx="1038064" cy="2259623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DAE7016-EA5E-8CFC-9153-2E962420665A}"/>
              </a:ext>
            </a:extLst>
          </p:cNvPr>
          <p:cNvSpPr txBox="1">
            <a:spLocks/>
          </p:cNvSpPr>
          <p:nvPr/>
        </p:nvSpPr>
        <p:spPr>
          <a:xfrm>
            <a:off x="6229997" y="2560465"/>
            <a:ext cx="5526760" cy="1325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?type WHERE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dbr:Athens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?l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OPTIONAL 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dbr:Athens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rdfs:comment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?c}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T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30F2005-3BD7-A17D-E534-B4CD8D791D35}"/>
              </a:ext>
            </a:extLst>
          </p:cNvPr>
          <p:cNvSpPr txBox="1">
            <a:spLocks/>
          </p:cNvSpPr>
          <p:nvPr/>
        </p:nvSpPr>
        <p:spPr>
          <a:xfrm>
            <a:off x="8159994" y="1915541"/>
            <a:ext cx="2245963" cy="636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3600" dirty="0"/>
              <a:t>Query </a:t>
            </a:r>
            <a:r>
              <a:rPr lang="el-GR" sz="3600" dirty="0"/>
              <a:t>α</a:t>
            </a:r>
            <a:endParaRPr lang="en-IT" sz="36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67D62BA-2A89-7FBB-4D0B-3236AF057C02}"/>
              </a:ext>
            </a:extLst>
          </p:cNvPr>
          <p:cNvCxnSpPr>
            <a:cxnSpLocks/>
            <a:stCxn id="17" idx="3"/>
            <a:endCxn id="3" idx="1"/>
          </p:cNvCxnSpPr>
          <p:nvPr/>
        </p:nvCxnSpPr>
        <p:spPr>
          <a:xfrm>
            <a:off x="5155607" y="5752762"/>
            <a:ext cx="1074390" cy="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71105176-D66F-6377-2468-E8EEC6442D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dirty="0"/>
              <a:t>Pameters can appear multiple times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11EAD6D-252E-BD74-BEC4-87A56D3910DF}"/>
              </a:ext>
            </a:extLst>
          </p:cNvPr>
          <p:cNvSpPr/>
          <p:nvPr/>
        </p:nvSpPr>
        <p:spPr>
          <a:xfrm>
            <a:off x="796635" y="5302221"/>
            <a:ext cx="598715" cy="480631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D107463-E389-4D2C-1567-E5D45CA51D05}"/>
              </a:ext>
            </a:extLst>
          </p:cNvPr>
          <p:cNvSpPr/>
          <p:nvPr/>
        </p:nvSpPr>
        <p:spPr>
          <a:xfrm>
            <a:off x="2142841" y="5698066"/>
            <a:ext cx="598715" cy="480631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5604EB1-3A03-B851-92CD-EF7CAC967D7E}"/>
              </a:ext>
            </a:extLst>
          </p:cNvPr>
          <p:cNvCxnSpPr>
            <a:cxnSpLocks/>
          </p:cNvCxnSpPr>
          <p:nvPr/>
        </p:nvCxnSpPr>
        <p:spPr>
          <a:xfrm>
            <a:off x="1395350" y="5649451"/>
            <a:ext cx="747491" cy="14602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8550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0C31E-8BE3-413F-C370-82B4D4B8C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7039" y="1923662"/>
            <a:ext cx="2245963" cy="636803"/>
          </a:xfrm>
        </p:spPr>
        <p:txBody>
          <a:bodyPr>
            <a:normAutofit/>
          </a:bodyPr>
          <a:lstStyle/>
          <a:p>
            <a:r>
              <a:rPr lang="en-IT" sz="3600" dirty="0"/>
              <a:t>Template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DA207-8A84-0F9A-ECA1-451D3C9AC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9997" y="5108718"/>
            <a:ext cx="5526760" cy="1288087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?type WHERE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dbr:Rome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?l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OPTIONAL 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dbr:Rome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rdfs:comment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?c}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T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05396A7-6A9B-BB55-D203-42F6AECA48F6}"/>
              </a:ext>
            </a:extLst>
          </p:cNvPr>
          <p:cNvSpPr txBox="1">
            <a:spLocks/>
          </p:cNvSpPr>
          <p:nvPr/>
        </p:nvSpPr>
        <p:spPr>
          <a:xfrm>
            <a:off x="520644" y="2543075"/>
            <a:ext cx="4634963" cy="1501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?type WHERE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?l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OPTIONAL {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$_2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rdfs:comment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?c}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AD4A7E3-588A-6D94-8898-27ADA21FC9B5}"/>
              </a:ext>
            </a:extLst>
          </p:cNvPr>
          <p:cNvSpPr txBox="1">
            <a:spLocks/>
          </p:cNvSpPr>
          <p:nvPr/>
        </p:nvSpPr>
        <p:spPr>
          <a:xfrm>
            <a:off x="8159994" y="4471915"/>
            <a:ext cx="2245963" cy="636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3600" dirty="0"/>
              <a:t>Query </a:t>
            </a:r>
            <a:r>
              <a:rPr lang="el-GR" sz="3600" dirty="0"/>
              <a:t>β</a:t>
            </a:r>
            <a:endParaRPr lang="en-IT" sz="36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1E8AE9-7528-41F7-25D7-0D0B825A75F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155607" y="3293826"/>
            <a:ext cx="1038064" cy="2219021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4A7E60-6536-AA06-3BEE-7F7560CB8BB8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5155607" y="3202015"/>
            <a:ext cx="1018046" cy="91811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17A65509-D32A-177B-8775-3C27FA8BB600}"/>
              </a:ext>
            </a:extLst>
          </p:cNvPr>
          <p:cNvSpPr txBox="1">
            <a:spLocks/>
          </p:cNvSpPr>
          <p:nvPr/>
        </p:nvSpPr>
        <p:spPr>
          <a:xfrm>
            <a:off x="1866851" y="4379197"/>
            <a:ext cx="1942550" cy="636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3600" dirty="0"/>
              <a:t>Template 2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8DF66CB-383D-5C18-FEC0-79DE23EF27A7}"/>
              </a:ext>
            </a:extLst>
          </p:cNvPr>
          <p:cNvSpPr txBox="1">
            <a:spLocks/>
          </p:cNvSpPr>
          <p:nvPr/>
        </p:nvSpPr>
        <p:spPr>
          <a:xfrm>
            <a:off x="520644" y="5012648"/>
            <a:ext cx="4634963" cy="14802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?type WHERE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?l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OPTIONAL {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rdfs:comment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?c}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9C5DBA6-7B00-838E-3872-CB5FEA4E1A98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5155607" y="3493139"/>
            <a:ext cx="1038064" cy="2259623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DAE7016-EA5E-8CFC-9153-2E962420665A}"/>
              </a:ext>
            </a:extLst>
          </p:cNvPr>
          <p:cNvSpPr txBox="1">
            <a:spLocks/>
          </p:cNvSpPr>
          <p:nvPr/>
        </p:nvSpPr>
        <p:spPr>
          <a:xfrm>
            <a:off x="6229997" y="2560465"/>
            <a:ext cx="5526760" cy="1325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?type WHERE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dbr:Athens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?l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OPTIONAL 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dbr:Athens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rdfs:comment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?c}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T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30F2005-3BD7-A17D-E534-B4CD8D791D35}"/>
              </a:ext>
            </a:extLst>
          </p:cNvPr>
          <p:cNvSpPr txBox="1">
            <a:spLocks/>
          </p:cNvSpPr>
          <p:nvPr/>
        </p:nvSpPr>
        <p:spPr>
          <a:xfrm>
            <a:off x="8159994" y="1915541"/>
            <a:ext cx="2245963" cy="636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3600" dirty="0"/>
              <a:t>Query </a:t>
            </a:r>
            <a:r>
              <a:rPr lang="el-GR" sz="3600" dirty="0"/>
              <a:t>α</a:t>
            </a:r>
            <a:endParaRPr lang="en-IT" sz="36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67D62BA-2A89-7FBB-4D0B-3236AF057C02}"/>
              </a:ext>
            </a:extLst>
          </p:cNvPr>
          <p:cNvCxnSpPr>
            <a:cxnSpLocks/>
            <a:stCxn id="17" idx="3"/>
            <a:endCxn id="3" idx="1"/>
          </p:cNvCxnSpPr>
          <p:nvPr/>
        </p:nvCxnSpPr>
        <p:spPr>
          <a:xfrm>
            <a:off x="5155607" y="5752762"/>
            <a:ext cx="1074390" cy="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71105176-D66F-6377-2468-E8EEC6442D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dirty="0"/>
              <a:t>Most specific template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CC778F-00B4-31CF-7D60-928DDA1BC716}"/>
              </a:ext>
            </a:extLst>
          </p:cNvPr>
          <p:cNvSpPr txBox="1"/>
          <p:nvPr/>
        </p:nvSpPr>
        <p:spPr>
          <a:xfrm>
            <a:off x="2914604" y="5649451"/>
            <a:ext cx="8947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7200" b="1" dirty="0">
                <a:solidFill>
                  <a:schemeClr val="accent6">
                    <a:lumMod val="75000"/>
                  </a:schemeClr>
                </a:solidFill>
              </a:rPr>
              <a:t>✓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D2FF29-1CCD-7F92-1BF2-19554F7575BB}"/>
              </a:ext>
            </a:extLst>
          </p:cNvPr>
          <p:cNvSpPr txBox="1"/>
          <p:nvPr/>
        </p:nvSpPr>
        <p:spPr>
          <a:xfrm>
            <a:off x="3182443" y="2844247"/>
            <a:ext cx="9573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7200" b="1" dirty="0">
                <a:solidFill>
                  <a:srgbClr val="FF0000"/>
                </a:solidFill>
              </a:rPr>
              <a:t>✗</a:t>
            </a:r>
          </a:p>
        </p:txBody>
      </p:sp>
    </p:spTree>
    <p:extLst>
      <p:ext uri="{BB962C8B-B14F-4D97-AF65-F5344CB8AC3E}">
        <p14:creationId xmlns:p14="http://schemas.microsoft.com/office/powerpoint/2010/main" val="13225179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0C31E-8BE3-413F-C370-82B4D4B8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DA207-8A84-0F9A-ECA1-451D3C9AC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Idea</a:t>
            </a:r>
          </a:p>
          <a:p>
            <a:r>
              <a:rPr lang="en-US" b="1" dirty="0"/>
              <a:t>Algorithm</a:t>
            </a:r>
          </a:p>
          <a:p>
            <a:r>
              <a:rPr lang="en-US" dirty="0"/>
              <a:t>Experimentation</a:t>
            </a:r>
          </a:p>
          <a:p>
            <a:r>
              <a:rPr lang="en-US" dirty="0"/>
              <a:t>Conclusions</a:t>
            </a: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713429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0C31E-8BE3-413F-C370-82B4D4B8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DA207-8A84-0F9A-ECA1-451D3C9AC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Motivation</a:t>
            </a:r>
          </a:p>
          <a:p>
            <a:r>
              <a:rPr lang="en-US" dirty="0"/>
              <a:t>Idea</a:t>
            </a:r>
          </a:p>
          <a:p>
            <a:r>
              <a:rPr lang="en-US" dirty="0"/>
              <a:t>Algorithm</a:t>
            </a:r>
          </a:p>
          <a:p>
            <a:r>
              <a:rPr lang="en-US" dirty="0"/>
              <a:t>Experimentation</a:t>
            </a:r>
          </a:p>
          <a:p>
            <a:r>
              <a:rPr lang="en-US" dirty="0"/>
              <a:t>Conclusions</a:t>
            </a: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6112593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0C31E-8BE3-413F-C370-82B4D4B8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Algorithm Steps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B19DB36-738E-4A7C-F26B-FA13C2A51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Generalize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Group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Specialize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897070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DA207-8A84-0F9A-ECA1-451D3C9AC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465" y="4892553"/>
            <a:ext cx="4779498" cy="1042287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SELECT ?type WHERE {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dbr:Aphrodite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?type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T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T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DAE7016-EA5E-8CFC-9153-2E962420665A}"/>
              </a:ext>
            </a:extLst>
          </p:cNvPr>
          <p:cNvSpPr txBox="1">
            <a:spLocks/>
          </p:cNvSpPr>
          <p:nvPr/>
        </p:nvSpPr>
        <p:spPr>
          <a:xfrm>
            <a:off x="182462" y="2595387"/>
            <a:ext cx="4779499" cy="10177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?type WHERE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dbr:Socrates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?type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T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71105176-D66F-6377-2468-E8EEC6442D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dirty="0"/>
              <a:t>Step 1: Generalize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401CD46-4417-1C7B-A6BE-B5D860E7E4BD}"/>
              </a:ext>
            </a:extLst>
          </p:cNvPr>
          <p:cNvSpPr txBox="1">
            <a:spLocks/>
          </p:cNvSpPr>
          <p:nvPr/>
        </p:nvSpPr>
        <p:spPr>
          <a:xfrm>
            <a:off x="182462" y="3798925"/>
            <a:ext cx="4779500" cy="348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DESCRIBE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dbr:Socrates</a:t>
            </a:r>
            <a:endParaRPr lang="en-IT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8A5B7E9-E957-4150-C1A7-4C769C02532F}"/>
              </a:ext>
            </a:extLst>
          </p:cNvPr>
          <p:cNvSpPr txBox="1">
            <a:spLocks/>
          </p:cNvSpPr>
          <p:nvPr/>
        </p:nvSpPr>
        <p:spPr>
          <a:xfrm>
            <a:off x="182463" y="4345739"/>
            <a:ext cx="4779499" cy="348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DESCRIBE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dbr:Plato</a:t>
            </a:r>
            <a:endParaRPr lang="en-IT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AA0F8C2-8670-C1BB-EB87-199AD922A551}"/>
              </a:ext>
            </a:extLst>
          </p:cNvPr>
          <p:cNvSpPr txBox="1">
            <a:spLocks/>
          </p:cNvSpPr>
          <p:nvPr/>
        </p:nvSpPr>
        <p:spPr>
          <a:xfrm>
            <a:off x="182464" y="6117185"/>
            <a:ext cx="4779499" cy="348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DESCRIBE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dbr:Aristotle</a:t>
            </a:r>
            <a:endParaRPr lang="en-IT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6A849C29-6016-9B9B-ED2A-9ECBD8B74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02" y="1760638"/>
            <a:ext cx="2245963" cy="636803"/>
          </a:xfrm>
        </p:spPr>
        <p:txBody>
          <a:bodyPr>
            <a:normAutofit/>
          </a:bodyPr>
          <a:lstStyle/>
          <a:p>
            <a:r>
              <a:rPr lang="en-IT" sz="3600" dirty="0"/>
              <a:t>Query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F2253360-CB56-5221-C01C-B4B6B3E24F46}"/>
              </a:ext>
            </a:extLst>
          </p:cNvPr>
          <p:cNvSpPr txBox="1">
            <a:spLocks/>
          </p:cNvSpPr>
          <p:nvPr/>
        </p:nvSpPr>
        <p:spPr>
          <a:xfrm>
            <a:off x="5860090" y="1745304"/>
            <a:ext cx="6090342" cy="636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3600" dirty="0"/>
              <a:t>&lt;    Template     ,       Mapping   &gt;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CADC775-E62C-291D-29B8-4B77E78090EE}"/>
              </a:ext>
            </a:extLst>
          </p:cNvPr>
          <p:cNvCxnSpPr/>
          <p:nvPr/>
        </p:nvCxnSpPr>
        <p:spPr>
          <a:xfrm>
            <a:off x="5295482" y="1690688"/>
            <a:ext cx="0" cy="500508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9C2C8B7-8811-DC3C-0634-0D61A5CE57E2}"/>
              </a:ext>
            </a:extLst>
          </p:cNvPr>
          <p:cNvCxnSpPr>
            <a:cxnSpLocks/>
          </p:cNvCxnSpPr>
          <p:nvPr/>
        </p:nvCxnSpPr>
        <p:spPr>
          <a:xfrm>
            <a:off x="182462" y="2323115"/>
            <a:ext cx="4779499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2758C77-3869-D827-9DE9-7D9B591D2921}"/>
              </a:ext>
            </a:extLst>
          </p:cNvPr>
          <p:cNvCxnSpPr>
            <a:cxnSpLocks/>
          </p:cNvCxnSpPr>
          <p:nvPr/>
        </p:nvCxnSpPr>
        <p:spPr>
          <a:xfrm>
            <a:off x="5766619" y="2320901"/>
            <a:ext cx="6212862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3329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DA207-8A84-0F9A-ECA1-451D3C9AC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465" y="4892553"/>
            <a:ext cx="4779498" cy="1042287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SELECT ?type WHERE {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dbr:Aphrodite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?type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T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T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4A7E60-6536-AA06-3BEE-7F7560CB8BB8}"/>
              </a:ext>
            </a:extLst>
          </p:cNvPr>
          <p:cNvCxnSpPr>
            <a:cxnSpLocks/>
          </p:cNvCxnSpPr>
          <p:nvPr/>
        </p:nvCxnSpPr>
        <p:spPr>
          <a:xfrm>
            <a:off x="5016070" y="3104283"/>
            <a:ext cx="612932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8DF66CB-383D-5C18-FEC0-79DE23EF27A7}"/>
              </a:ext>
            </a:extLst>
          </p:cNvPr>
          <p:cNvSpPr txBox="1">
            <a:spLocks/>
          </p:cNvSpPr>
          <p:nvPr/>
        </p:nvSpPr>
        <p:spPr>
          <a:xfrm>
            <a:off x="5737221" y="2595387"/>
            <a:ext cx="3240742" cy="10422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?type WHERE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$_2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?type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DAE7016-EA5E-8CFC-9153-2E962420665A}"/>
              </a:ext>
            </a:extLst>
          </p:cNvPr>
          <p:cNvSpPr txBox="1">
            <a:spLocks/>
          </p:cNvSpPr>
          <p:nvPr/>
        </p:nvSpPr>
        <p:spPr>
          <a:xfrm>
            <a:off x="182462" y="2595387"/>
            <a:ext cx="4779499" cy="10177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?type WHERE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dbr:Socrates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?type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T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71105176-D66F-6377-2468-E8EEC6442D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dirty="0"/>
              <a:t>Step 1: Generalize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401CD46-4417-1C7B-A6BE-B5D860E7E4BD}"/>
              </a:ext>
            </a:extLst>
          </p:cNvPr>
          <p:cNvSpPr txBox="1">
            <a:spLocks/>
          </p:cNvSpPr>
          <p:nvPr/>
        </p:nvSpPr>
        <p:spPr>
          <a:xfrm>
            <a:off x="182462" y="3798925"/>
            <a:ext cx="4779500" cy="348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DESCRIBE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dbr:Socrates</a:t>
            </a:r>
            <a:endParaRPr lang="en-IT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8A5B7E9-E957-4150-C1A7-4C769C02532F}"/>
              </a:ext>
            </a:extLst>
          </p:cNvPr>
          <p:cNvSpPr txBox="1">
            <a:spLocks/>
          </p:cNvSpPr>
          <p:nvPr/>
        </p:nvSpPr>
        <p:spPr>
          <a:xfrm>
            <a:off x="182463" y="4345739"/>
            <a:ext cx="4779499" cy="348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DESCRIBE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dbr:Plato</a:t>
            </a:r>
            <a:endParaRPr lang="en-IT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AA0F8C2-8670-C1BB-EB87-199AD922A551}"/>
              </a:ext>
            </a:extLst>
          </p:cNvPr>
          <p:cNvSpPr txBox="1">
            <a:spLocks/>
          </p:cNvSpPr>
          <p:nvPr/>
        </p:nvSpPr>
        <p:spPr>
          <a:xfrm>
            <a:off x="182464" y="6117185"/>
            <a:ext cx="4779499" cy="348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DESCRIBE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dbr:Aristotle</a:t>
            </a:r>
            <a:endParaRPr lang="en-IT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33A2DC34-12A1-CBC6-B0F6-A5EA10E3508A}"/>
              </a:ext>
            </a:extLst>
          </p:cNvPr>
          <p:cNvSpPr txBox="1">
            <a:spLocks/>
          </p:cNvSpPr>
          <p:nvPr/>
        </p:nvSpPr>
        <p:spPr>
          <a:xfrm>
            <a:off x="9115133" y="2595387"/>
            <a:ext cx="2849600" cy="1041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sz="1900" dirty="0">
                <a:cs typeface="Courier New" panose="02070309020205020404" pitchFamily="49" charset="0"/>
              </a:rPr>
              <a:t> ↦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dbr:Socrates</a:t>
            </a:r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$_2</a:t>
            </a:r>
            <a:r>
              <a:rPr lang="en-US" sz="1900" dirty="0">
                <a:cs typeface="Courier New" panose="02070309020205020404" pitchFamily="49" charset="0"/>
              </a:rPr>
              <a:t> ↦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6A849C29-6016-9B9B-ED2A-9ECBD8B74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02" y="1760638"/>
            <a:ext cx="2245963" cy="636803"/>
          </a:xfrm>
        </p:spPr>
        <p:txBody>
          <a:bodyPr>
            <a:normAutofit/>
          </a:bodyPr>
          <a:lstStyle/>
          <a:p>
            <a:r>
              <a:rPr lang="en-IT" sz="3600" dirty="0"/>
              <a:t>Query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F2253360-CB56-5221-C01C-B4B6B3E24F46}"/>
              </a:ext>
            </a:extLst>
          </p:cNvPr>
          <p:cNvSpPr txBox="1">
            <a:spLocks/>
          </p:cNvSpPr>
          <p:nvPr/>
        </p:nvSpPr>
        <p:spPr>
          <a:xfrm>
            <a:off x="5860090" y="1745304"/>
            <a:ext cx="6090342" cy="636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3600" dirty="0"/>
              <a:t>&lt;    Template     ,       Mapping   &gt;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CADC775-E62C-291D-29B8-4B77E78090EE}"/>
              </a:ext>
            </a:extLst>
          </p:cNvPr>
          <p:cNvCxnSpPr/>
          <p:nvPr/>
        </p:nvCxnSpPr>
        <p:spPr>
          <a:xfrm>
            <a:off x="5295482" y="1690688"/>
            <a:ext cx="0" cy="500508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9C2C8B7-8811-DC3C-0634-0D61A5CE57E2}"/>
              </a:ext>
            </a:extLst>
          </p:cNvPr>
          <p:cNvCxnSpPr>
            <a:cxnSpLocks/>
          </p:cNvCxnSpPr>
          <p:nvPr/>
        </p:nvCxnSpPr>
        <p:spPr>
          <a:xfrm>
            <a:off x="182462" y="2323115"/>
            <a:ext cx="4779499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2758C77-3869-D827-9DE9-7D9B591D2921}"/>
              </a:ext>
            </a:extLst>
          </p:cNvPr>
          <p:cNvCxnSpPr>
            <a:cxnSpLocks/>
          </p:cNvCxnSpPr>
          <p:nvPr/>
        </p:nvCxnSpPr>
        <p:spPr>
          <a:xfrm>
            <a:off x="5766619" y="2320901"/>
            <a:ext cx="6212862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032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DA207-8A84-0F9A-ECA1-451D3C9AC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465" y="4892553"/>
            <a:ext cx="4779498" cy="1042287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SELECT ?type WHERE {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dbr:Aphrodite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?type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T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T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4A7E60-6536-AA06-3BEE-7F7560CB8BB8}"/>
              </a:ext>
            </a:extLst>
          </p:cNvPr>
          <p:cNvCxnSpPr>
            <a:cxnSpLocks/>
          </p:cNvCxnSpPr>
          <p:nvPr/>
        </p:nvCxnSpPr>
        <p:spPr>
          <a:xfrm>
            <a:off x="5016070" y="3104283"/>
            <a:ext cx="612932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8DF66CB-383D-5C18-FEC0-79DE23EF27A7}"/>
              </a:ext>
            </a:extLst>
          </p:cNvPr>
          <p:cNvSpPr txBox="1">
            <a:spLocks/>
          </p:cNvSpPr>
          <p:nvPr/>
        </p:nvSpPr>
        <p:spPr>
          <a:xfrm>
            <a:off x="5737221" y="2595387"/>
            <a:ext cx="3240742" cy="10422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?type WHERE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$_2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?type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DAE7016-EA5E-8CFC-9153-2E962420665A}"/>
              </a:ext>
            </a:extLst>
          </p:cNvPr>
          <p:cNvSpPr txBox="1">
            <a:spLocks/>
          </p:cNvSpPr>
          <p:nvPr/>
        </p:nvSpPr>
        <p:spPr>
          <a:xfrm>
            <a:off x="182462" y="2595387"/>
            <a:ext cx="4779499" cy="10177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?type WHERE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dbr:Socrates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?type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T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71105176-D66F-6377-2468-E8EEC6442D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dirty="0"/>
              <a:t>Step 1: Generalize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401CD46-4417-1C7B-A6BE-B5D860E7E4BD}"/>
              </a:ext>
            </a:extLst>
          </p:cNvPr>
          <p:cNvSpPr txBox="1">
            <a:spLocks/>
          </p:cNvSpPr>
          <p:nvPr/>
        </p:nvSpPr>
        <p:spPr>
          <a:xfrm>
            <a:off x="182462" y="3798925"/>
            <a:ext cx="4779500" cy="348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DESCRIBE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dbr:Socrates</a:t>
            </a:r>
            <a:endParaRPr lang="en-IT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8A5B7E9-E957-4150-C1A7-4C769C02532F}"/>
              </a:ext>
            </a:extLst>
          </p:cNvPr>
          <p:cNvSpPr txBox="1">
            <a:spLocks/>
          </p:cNvSpPr>
          <p:nvPr/>
        </p:nvSpPr>
        <p:spPr>
          <a:xfrm>
            <a:off x="182463" y="4345739"/>
            <a:ext cx="4779499" cy="348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DESCRIBE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dbr:Plato</a:t>
            </a:r>
            <a:endParaRPr lang="en-IT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AA0F8C2-8670-C1BB-EB87-199AD922A551}"/>
              </a:ext>
            </a:extLst>
          </p:cNvPr>
          <p:cNvSpPr txBox="1">
            <a:spLocks/>
          </p:cNvSpPr>
          <p:nvPr/>
        </p:nvSpPr>
        <p:spPr>
          <a:xfrm>
            <a:off x="182464" y="6117185"/>
            <a:ext cx="4779499" cy="348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DESCRIBE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dbr:Aristotle</a:t>
            </a:r>
            <a:endParaRPr lang="en-IT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33A2DC34-12A1-CBC6-B0F6-A5EA10E3508A}"/>
              </a:ext>
            </a:extLst>
          </p:cNvPr>
          <p:cNvSpPr txBox="1">
            <a:spLocks/>
          </p:cNvSpPr>
          <p:nvPr/>
        </p:nvSpPr>
        <p:spPr>
          <a:xfrm>
            <a:off x="9115133" y="2595387"/>
            <a:ext cx="2849600" cy="1041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sz="1900" dirty="0">
                <a:cs typeface="Courier New" panose="02070309020205020404" pitchFamily="49" charset="0"/>
              </a:rPr>
              <a:t> ↦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dbr:Socrates</a:t>
            </a:r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$_2</a:t>
            </a:r>
            <a:r>
              <a:rPr lang="en-US" sz="1900" dirty="0">
                <a:cs typeface="Courier New" panose="02070309020205020404" pitchFamily="49" charset="0"/>
              </a:rPr>
              <a:t> ↦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6A849C29-6016-9B9B-ED2A-9ECBD8B74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02" y="1760638"/>
            <a:ext cx="2245963" cy="636803"/>
          </a:xfrm>
        </p:spPr>
        <p:txBody>
          <a:bodyPr>
            <a:normAutofit/>
          </a:bodyPr>
          <a:lstStyle/>
          <a:p>
            <a:r>
              <a:rPr lang="en-IT" sz="3600" dirty="0"/>
              <a:t>Query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F2253360-CB56-5221-C01C-B4B6B3E24F46}"/>
              </a:ext>
            </a:extLst>
          </p:cNvPr>
          <p:cNvSpPr txBox="1">
            <a:spLocks/>
          </p:cNvSpPr>
          <p:nvPr/>
        </p:nvSpPr>
        <p:spPr>
          <a:xfrm>
            <a:off x="5860090" y="1745304"/>
            <a:ext cx="6090342" cy="636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3600" dirty="0"/>
              <a:t>&lt;    Template     ,       Mapping   &gt;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CADC775-E62C-291D-29B8-4B77E78090EE}"/>
              </a:ext>
            </a:extLst>
          </p:cNvPr>
          <p:cNvCxnSpPr/>
          <p:nvPr/>
        </p:nvCxnSpPr>
        <p:spPr>
          <a:xfrm>
            <a:off x="5295482" y="1690688"/>
            <a:ext cx="0" cy="500508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9C2C8B7-8811-DC3C-0634-0D61A5CE57E2}"/>
              </a:ext>
            </a:extLst>
          </p:cNvPr>
          <p:cNvCxnSpPr>
            <a:cxnSpLocks/>
          </p:cNvCxnSpPr>
          <p:nvPr/>
        </p:nvCxnSpPr>
        <p:spPr>
          <a:xfrm>
            <a:off x="182462" y="2323115"/>
            <a:ext cx="4779499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2758C77-3869-D827-9DE9-7D9B591D2921}"/>
              </a:ext>
            </a:extLst>
          </p:cNvPr>
          <p:cNvCxnSpPr>
            <a:cxnSpLocks/>
          </p:cNvCxnSpPr>
          <p:nvPr/>
        </p:nvCxnSpPr>
        <p:spPr>
          <a:xfrm>
            <a:off x="5766619" y="2320901"/>
            <a:ext cx="6212862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165CE270-8DCC-5656-C3C5-43E3F51E4668}"/>
              </a:ext>
            </a:extLst>
          </p:cNvPr>
          <p:cNvSpPr txBox="1">
            <a:spLocks/>
          </p:cNvSpPr>
          <p:nvPr/>
        </p:nvSpPr>
        <p:spPr>
          <a:xfrm>
            <a:off x="5737221" y="3798925"/>
            <a:ext cx="3240742" cy="3487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DESCRIBE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C23C72F2-9547-1FD7-38E5-9D99747778EB}"/>
              </a:ext>
            </a:extLst>
          </p:cNvPr>
          <p:cNvSpPr txBox="1">
            <a:spLocks/>
          </p:cNvSpPr>
          <p:nvPr/>
        </p:nvSpPr>
        <p:spPr>
          <a:xfrm>
            <a:off x="9115133" y="3798925"/>
            <a:ext cx="2849600" cy="3468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sz="2000" dirty="0">
                <a:cs typeface="Courier New" panose="02070309020205020404" pitchFamily="49" charset="0"/>
              </a:rPr>
              <a:t> ↦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dbr:Socrates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E0628A7D-427C-B192-7BCC-ECCD22182AEF}"/>
              </a:ext>
            </a:extLst>
          </p:cNvPr>
          <p:cNvSpPr txBox="1">
            <a:spLocks/>
          </p:cNvSpPr>
          <p:nvPr/>
        </p:nvSpPr>
        <p:spPr>
          <a:xfrm>
            <a:off x="5722920" y="4362703"/>
            <a:ext cx="3240742" cy="3487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DESCRIBE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DDA4604-0836-274C-039A-AEE6081F0F92}"/>
              </a:ext>
            </a:extLst>
          </p:cNvPr>
          <p:cNvSpPr txBox="1">
            <a:spLocks/>
          </p:cNvSpPr>
          <p:nvPr/>
        </p:nvSpPr>
        <p:spPr>
          <a:xfrm>
            <a:off x="9100832" y="4362703"/>
            <a:ext cx="2849600" cy="3468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sz="2000" dirty="0">
                <a:cs typeface="Courier New" panose="02070309020205020404" pitchFamily="49" charset="0"/>
              </a:rPr>
              <a:t> ↦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dbr:Plato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5797AAF5-0B90-AA83-3AEE-0043B713E823}"/>
              </a:ext>
            </a:extLst>
          </p:cNvPr>
          <p:cNvSpPr txBox="1">
            <a:spLocks/>
          </p:cNvSpPr>
          <p:nvPr/>
        </p:nvSpPr>
        <p:spPr>
          <a:xfrm>
            <a:off x="5722920" y="4892553"/>
            <a:ext cx="3240742" cy="10422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?type WHERE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$_2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?type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E8057CFC-9AFA-4A1C-25D1-915F126503F1}"/>
              </a:ext>
            </a:extLst>
          </p:cNvPr>
          <p:cNvSpPr txBox="1">
            <a:spLocks/>
          </p:cNvSpPr>
          <p:nvPr/>
        </p:nvSpPr>
        <p:spPr>
          <a:xfrm>
            <a:off x="9086530" y="4892553"/>
            <a:ext cx="2863901" cy="10422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sz="1900" dirty="0">
                <a:cs typeface="Courier New" panose="02070309020205020404" pitchFamily="49" charset="0"/>
              </a:rPr>
              <a:t> ↦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dbr:Aphrodite</a:t>
            </a:r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$_2</a:t>
            </a:r>
            <a:r>
              <a:rPr lang="en-US" sz="1900" dirty="0">
                <a:cs typeface="Courier New" panose="02070309020205020404" pitchFamily="49" charset="0"/>
              </a:rPr>
              <a:t> ↦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41E2D5A7-2560-9E43-6E82-01F5481F1266}"/>
              </a:ext>
            </a:extLst>
          </p:cNvPr>
          <p:cNvSpPr txBox="1">
            <a:spLocks/>
          </p:cNvSpPr>
          <p:nvPr/>
        </p:nvSpPr>
        <p:spPr>
          <a:xfrm>
            <a:off x="5722920" y="6119174"/>
            <a:ext cx="3240742" cy="3487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DESCRIBE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0CCD3F78-A5E8-A0C2-20D6-07E36714D9B6}"/>
              </a:ext>
            </a:extLst>
          </p:cNvPr>
          <p:cNvSpPr txBox="1">
            <a:spLocks/>
          </p:cNvSpPr>
          <p:nvPr/>
        </p:nvSpPr>
        <p:spPr>
          <a:xfrm>
            <a:off x="9100832" y="6119174"/>
            <a:ext cx="2849600" cy="3468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sz="2000" dirty="0">
                <a:cs typeface="Courier New" panose="02070309020205020404" pitchFamily="49" charset="0"/>
              </a:rPr>
              <a:t> ↦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dbr:Aristotle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2B74894-871C-5D48-4680-853970456A59}"/>
              </a:ext>
            </a:extLst>
          </p:cNvPr>
          <p:cNvCxnSpPr>
            <a:cxnSpLocks/>
          </p:cNvCxnSpPr>
          <p:nvPr/>
        </p:nvCxnSpPr>
        <p:spPr>
          <a:xfrm>
            <a:off x="5016070" y="3967883"/>
            <a:ext cx="612932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5B2B0D2-D004-6388-5977-06789B966ABC}"/>
              </a:ext>
            </a:extLst>
          </p:cNvPr>
          <p:cNvCxnSpPr>
            <a:cxnSpLocks/>
          </p:cNvCxnSpPr>
          <p:nvPr/>
        </p:nvCxnSpPr>
        <p:spPr>
          <a:xfrm>
            <a:off x="5016070" y="4516523"/>
            <a:ext cx="612932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46F7E88-F1E6-415B-CCCA-739357D16388}"/>
              </a:ext>
            </a:extLst>
          </p:cNvPr>
          <p:cNvCxnSpPr>
            <a:cxnSpLocks/>
          </p:cNvCxnSpPr>
          <p:nvPr/>
        </p:nvCxnSpPr>
        <p:spPr>
          <a:xfrm>
            <a:off x="5030818" y="5390283"/>
            <a:ext cx="59818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8B12CDE-A31C-0FE2-0341-4D34AE5AF35F}"/>
              </a:ext>
            </a:extLst>
          </p:cNvPr>
          <p:cNvCxnSpPr>
            <a:cxnSpLocks/>
          </p:cNvCxnSpPr>
          <p:nvPr/>
        </p:nvCxnSpPr>
        <p:spPr>
          <a:xfrm>
            <a:off x="5030818" y="6294523"/>
            <a:ext cx="59818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7220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8DF66CB-383D-5C18-FEC0-79DE23EF27A7}"/>
              </a:ext>
            </a:extLst>
          </p:cNvPr>
          <p:cNvSpPr txBox="1">
            <a:spLocks/>
          </p:cNvSpPr>
          <p:nvPr/>
        </p:nvSpPr>
        <p:spPr>
          <a:xfrm>
            <a:off x="129792" y="2619541"/>
            <a:ext cx="2963029" cy="9865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?type WHERE {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$_2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?type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71105176-D66F-6377-2468-E8EEC6442D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dirty="0"/>
              <a:t>Step 2: Group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33A2DC34-12A1-CBC6-B0F6-A5EA10E3508A}"/>
              </a:ext>
            </a:extLst>
          </p:cNvPr>
          <p:cNvSpPr txBox="1">
            <a:spLocks/>
          </p:cNvSpPr>
          <p:nvPr/>
        </p:nvSpPr>
        <p:spPr>
          <a:xfrm>
            <a:off x="3184976" y="2619541"/>
            <a:ext cx="2718270" cy="986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sz="1800" dirty="0">
                <a:cs typeface="Courier New" panose="02070309020205020404" pitchFamily="49" charset="0"/>
              </a:rPr>
              <a:t> ↦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dbr:Socrates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$_2</a:t>
            </a:r>
            <a:r>
              <a:rPr lang="en-US" sz="1800" dirty="0">
                <a:cs typeface="Courier New" panose="02070309020205020404" pitchFamily="49" charset="0"/>
              </a:rPr>
              <a:t> ↦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F2253360-CB56-5221-C01C-B4B6B3E24F46}"/>
              </a:ext>
            </a:extLst>
          </p:cNvPr>
          <p:cNvSpPr txBox="1">
            <a:spLocks/>
          </p:cNvSpPr>
          <p:nvPr/>
        </p:nvSpPr>
        <p:spPr>
          <a:xfrm>
            <a:off x="199533" y="1745304"/>
            <a:ext cx="5758367" cy="636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3600" dirty="0"/>
              <a:t>&lt;     Template     ,       Mapping    &gt;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CADC775-E62C-291D-29B8-4B77E78090EE}"/>
              </a:ext>
            </a:extLst>
          </p:cNvPr>
          <p:cNvCxnSpPr/>
          <p:nvPr/>
        </p:nvCxnSpPr>
        <p:spPr>
          <a:xfrm>
            <a:off x="6106788" y="1860163"/>
            <a:ext cx="0" cy="500508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2758C77-3869-D827-9DE9-7D9B591D2921}"/>
              </a:ext>
            </a:extLst>
          </p:cNvPr>
          <p:cNvCxnSpPr>
            <a:cxnSpLocks/>
          </p:cNvCxnSpPr>
          <p:nvPr/>
        </p:nvCxnSpPr>
        <p:spPr>
          <a:xfrm>
            <a:off x="199533" y="2320901"/>
            <a:ext cx="5758367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165CE270-8DCC-5656-C3C5-43E3F51E4668}"/>
              </a:ext>
            </a:extLst>
          </p:cNvPr>
          <p:cNvSpPr txBox="1">
            <a:spLocks/>
          </p:cNvSpPr>
          <p:nvPr/>
        </p:nvSpPr>
        <p:spPr>
          <a:xfrm>
            <a:off x="129784" y="3804242"/>
            <a:ext cx="2963029" cy="3468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DESCRIBE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C23C72F2-9547-1FD7-38E5-9D99747778EB}"/>
              </a:ext>
            </a:extLst>
          </p:cNvPr>
          <p:cNvSpPr txBox="1">
            <a:spLocks/>
          </p:cNvSpPr>
          <p:nvPr/>
        </p:nvSpPr>
        <p:spPr>
          <a:xfrm>
            <a:off x="3184968" y="3804242"/>
            <a:ext cx="2718278" cy="3468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sz="1800" dirty="0">
                <a:cs typeface="Courier New" panose="02070309020205020404" pitchFamily="49" charset="0"/>
              </a:rPr>
              <a:t> ↦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dbr:Socrates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E0628A7D-427C-B192-7BCC-ECCD22182AEF}"/>
              </a:ext>
            </a:extLst>
          </p:cNvPr>
          <p:cNvSpPr txBox="1">
            <a:spLocks/>
          </p:cNvSpPr>
          <p:nvPr/>
        </p:nvSpPr>
        <p:spPr>
          <a:xfrm>
            <a:off x="129784" y="4351373"/>
            <a:ext cx="2963026" cy="3455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DESCRIBE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DDA4604-0836-274C-039A-AEE6081F0F92}"/>
              </a:ext>
            </a:extLst>
          </p:cNvPr>
          <p:cNvSpPr txBox="1">
            <a:spLocks/>
          </p:cNvSpPr>
          <p:nvPr/>
        </p:nvSpPr>
        <p:spPr>
          <a:xfrm>
            <a:off x="3184968" y="4351373"/>
            <a:ext cx="2732581" cy="3468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sz="1800" dirty="0">
                <a:cs typeface="Courier New" panose="02070309020205020404" pitchFamily="49" charset="0"/>
              </a:rPr>
              <a:t> ↦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dbr:Plato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5797AAF5-0B90-AA83-3AEE-0043B713E823}"/>
              </a:ext>
            </a:extLst>
          </p:cNvPr>
          <p:cNvSpPr txBox="1">
            <a:spLocks/>
          </p:cNvSpPr>
          <p:nvPr/>
        </p:nvSpPr>
        <p:spPr>
          <a:xfrm>
            <a:off x="115479" y="4897215"/>
            <a:ext cx="2977327" cy="9165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?type WHERE {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$_2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?type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E8057CFC-9AFA-4A1C-25D1-915F126503F1}"/>
              </a:ext>
            </a:extLst>
          </p:cNvPr>
          <p:cNvSpPr txBox="1">
            <a:spLocks/>
          </p:cNvSpPr>
          <p:nvPr/>
        </p:nvSpPr>
        <p:spPr>
          <a:xfrm>
            <a:off x="3184968" y="4897215"/>
            <a:ext cx="2718278" cy="9165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sz="1800" dirty="0">
                <a:cs typeface="Courier New" panose="02070309020205020404" pitchFamily="49" charset="0"/>
              </a:rPr>
              <a:t> ↦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dbr:Aphrodite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$_2</a:t>
            </a:r>
            <a:r>
              <a:rPr lang="en-US" sz="1800" dirty="0">
                <a:cs typeface="Courier New" panose="02070309020205020404" pitchFamily="49" charset="0"/>
              </a:rPr>
              <a:t> ↦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41E2D5A7-2560-9E43-6E82-01F5481F1266}"/>
              </a:ext>
            </a:extLst>
          </p:cNvPr>
          <p:cNvSpPr txBox="1">
            <a:spLocks/>
          </p:cNvSpPr>
          <p:nvPr/>
        </p:nvSpPr>
        <p:spPr>
          <a:xfrm>
            <a:off x="115491" y="6012829"/>
            <a:ext cx="2977327" cy="3487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DESCRIBE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0CCD3F78-A5E8-A0C2-20D6-07E36714D9B6}"/>
              </a:ext>
            </a:extLst>
          </p:cNvPr>
          <p:cNvSpPr txBox="1">
            <a:spLocks/>
          </p:cNvSpPr>
          <p:nvPr/>
        </p:nvSpPr>
        <p:spPr>
          <a:xfrm>
            <a:off x="3170675" y="6012829"/>
            <a:ext cx="2746884" cy="3468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sz="1800" dirty="0">
                <a:cs typeface="Courier New" panose="02070309020205020404" pitchFamily="49" charset="0"/>
              </a:rPr>
              <a:t> ↦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dbr:Aristotle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BE4C1DC-D8DF-380B-CFC2-D9160F444878}"/>
              </a:ext>
            </a:extLst>
          </p:cNvPr>
          <p:cNvSpPr txBox="1">
            <a:spLocks/>
          </p:cNvSpPr>
          <p:nvPr/>
        </p:nvSpPr>
        <p:spPr>
          <a:xfrm>
            <a:off x="6188442" y="1741948"/>
            <a:ext cx="6034936" cy="6368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3300" dirty="0"/>
              <a:t>&lt;     Template       ,   Mapping Set  &gt;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F68F7F4-0442-E01B-5D85-7D7FD0724F8F}"/>
              </a:ext>
            </a:extLst>
          </p:cNvPr>
          <p:cNvCxnSpPr>
            <a:cxnSpLocks/>
          </p:cNvCxnSpPr>
          <p:nvPr/>
        </p:nvCxnSpPr>
        <p:spPr>
          <a:xfrm>
            <a:off x="6296018" y="2317545"/>
            <a:ext cx="5758367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0509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4A7E60-6536-AA06-3BEE-7F7560CB8BB8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5957900" y="3361473"/>
            <a:ext cx="352417" cy="2718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8DF66CB-383D-5C18-FEC0-79DE23EF27A7}"/>
              </a:ext>
            </a:extLst>
          </p:cNvPr>
          <p:cNvSpPr txBox="1">
            <a:spLocks/>
          </p:cNvSpPr>
          <p:nvPr/>
        </p:nvSpPr>
        <p:spPr>
          <a:xfrm>
            <a:off x="129792" y="2619541"/>
            <a:ext cx="2963029" cy="9865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?type WHERE {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$_2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?type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71105176-D66F-6377-2468-E8EEC6442D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dirty="0"/>
              <a:t>Step 2: Group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33A2DC34-12A1-CBC6-B0F6-A5EA10E3508A}"/>
              </a:ext>
            </a:extLst>
          </p:cNvPr>
          <p:cNvSpPr txBox="1">
            <a:spLocks/>
          </p:cNvSpPr>
          <p:nvPr/>
        </p:nvSpPr>
        <p:spPr>
          <a:xfrm>
            <a:off x="3184976" y="2619541"/>
            <a:ext cx="2718270" cy="986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sz="1800" dirty="0">
                <a:cs typeface="Courier New" panose="02070309020205020404" pitchFamily="49" charset="0"/>
              </a:rPr>
              <a:t> ↦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dbr:Socrates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$_2</a:t>
            </a:r>
            <a:r>
              <a:rPr lang="en-US" sz="1800" dirty="0">
                <a:cs typeface="Courier New" panose="02070309020205020404" pitchFamily="49" charset="0"/>
              </a:rPr>
              <a:t> ↦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F2253360-CB56-5221-C01C-B4B6B3E24F46}"/>
              </a:ext>
            </a:extLst>
          </p:cNvPr>
          <p:cNvSpPr txBox="1">
            <a:spLocks/>
          </p:cNvSpPr>
          <p:nvPr/>
        </p:nvSpPr>
        <p:spPr>
          <a:xfrm>
            <a:off x="199533" y="1745304"/>
            <a:ext cx="5758367" cy="636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3600" dirty="0"/>
              <a:t>&lt;     Template     ,       Mapping    &gt;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CADC775-E62C-291D-29B8-4B77E78090EE}"/>
              </a:ext>
            </a:extLst>
          </p:cNvPr>
          <p:cNvCxnSpPr/>
          <p:nvPr/>
        </p:nvCxnSpPr>
        <p:spPr>
          <a:xfrm>
            <a:off x="6106788" y="1860163"/>
            <a:ext cx="0" cy="500508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2758C77-3869-D827-9DE9-7D9B591D2921}"/>
              </a:ext>
            </a:extLst>
          </p:cNvPr>
          <p:cNvCxnSpPr>
            <a:cxnSpLocks/>
          </p:cNvCxnSpPr>
          <p:nvPr/>
        </p:nvCxnSpPr>
        <p:spPr>
          <a:xfrm>
            <a:off x="199533" y="2320901"/>
            <a:ext cx="5758367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165CE270-8DCC-5656-C3C5-43E3F51E4668}"/>
              </a:ext>
            </a:extLst>
          </p:cNvPr>
          <p:cNvSpPr txBox="1">
            <a:spLocks/>
          </p:cNvSpPr>
          <p:nvPr/>
        </p:nvSpPr>
        <p:spPr>
          <a:xfrm>
            <a:off x="129784" y="3804242"/>
            <a:ext cx="2963029" cy="3468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DESCRIBE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C23C72F2-9547-1FD7-38E5-9D99747778EB}"/>
              </a:ext>
            </a:extLst>
          </p:cNvPr>
          <p:cNvSpPr txBox="1">
            <a:spLocks/>
          </p:cNvSpPr>
          <p:nvPr/>
        </p:nvSpPr>
        <p:spPr>
          <a:xfrm>
            <a:off x="3184968" y="3804242"/>
            <a:ext cx="2718278" cy="3468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sz="1800" dirty="0">
                <a:cs typeface="Courier New" panose="02070309020205020404" pitchFamily="49" charset="0"/>
              </a:rPr>
              <a:t> ↦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dbr:Socrates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E0628A7D-427C-B192-7BCC-ECCD22182AEF}"/>
              </a:ext>
            </a:extLst>
          </p:cNvPr>
          <p:cNvSpPr txBox="1">
            <a:spLocks/>
          </p:cNvSpPr>
          <p:nvPr/>
        </p:nvSpPr>
        <p:spPr>
          <a:xfrm>
            <a:off x="129784" y="4351373"/>
            <a:ext cx="2963026" cy="3455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DESCRIBE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DDA4604-0836-274C-039A-AEE6081F0F92}"/>
              </a:ext>
            </a:extLst>
          </p:cNvPr>
          <p:cNvSpPr txBox="1">
            <a:spLocks/>
          </p:cNvSpPr>
          <p:nvPr/>
        </p:nvSpPr>
        <p:spPr>
          <a:xfrm>
            <a:off x="3184968" y="4351373"/>
            <a:ext cx="2732581" cy="3468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sz="1800" dirty="0">
                <a:cs typeface="Courier New" panose="02070309020205020404" pitchFamily="49" charset="0"/>
              </a:rPr>
              <a:t> ↦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dbr:Plato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5797AAF5-0B90-AA83-3AEE-0043B713E823}"/>
              </a:ext>
            </a:extLst>
          </p:cNvPr>
          <p:cNvSpPr txBox="1">
            <a:spLocks/>
          </p:cNvSpPr>
          <p:nvPr/>
        </p:nvSpPr>
        <p:spPr>
          <a:xfrm>
            <a:off x="115479" y="4897215"/>
            <a:ext cx="2977327" cy="9165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?type WHERE {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$_2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?type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E8057CFC-9AFA-4A1C-25D1-915F126503F1}"/>
              </a:ext>
            </a:extLst>
          </p:cNvPr>
          <p:cNvSpPr txBox="1">
            <a:spLocks/>
          </p:cNvSpPr>
          <p:nvPr/>
        </p:nvSpPr>
        <p:spPr>
          <a:xfrm>
            <a:off x="3184968" y="4897215"/>
            <a:ext cx="2718278" cy="9165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sz="1800" dirty="0">
                <a:cs typeface="Courier New" panose="02070309020205020404" pitchFamily="49" charset="0"/>
              </a:rPr>
              <a:t> ↦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dbr:Aphrodite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$_2</a:t>
            </a:r>
            <a:r>
              <a:rPr lang="en-US" sz="1800" dirty="0">
                <a:cs typeface="Courier New" panose="02070309020205020404" pitchFamily="49" charset="0"/>
              </a:rPr>
              <a:t> ↦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41E2D5A7-2560-9E43-6E82-01F5481F1266}"/>
              </a:ext>
            </a:extLst>
          </p:cNvPr>
          <p:cNvSpPr txBox="1">
            <a:spLocks/>
          </p:cNvSpPr>
          <p:nvPr/>
        </p:nvSpPr>
        <p:spPr>
          <a:xfrm>
            <a:off x="115491" y="6012829"/>
            <a:ext cx="2977327" cy="3487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DESCRIBE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0CCD3F78-A5E8-A0C2-20D6-07E36714D9B6}"/>
              </a:ext>
            </a:extLst>
          </p:cNvPr>
          <p:cNvSpPr txBox="1">
            <a:spLocks/>
          </p:cNvSpPr>
          <p:nvPr/>
        </p:nvSpPr>
        <p:spPr>
          <a:xfrm>
            <a:off x="3170675" y="6012829"/>
            <a:ext cx="2746884" cy="3468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sz="1800" dirty="0">
                <a:cs typeface="Courier New" panose="02070309020205020404" pitchFamily="49" charset="0"/>
              </a:rPr>
              <a:t> ↦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dbr:Aristotle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FE7D680-CDC1-E705-82A9-49E036A8A735}"/>
              </a:ext>
            </a:extLst>
          </p:cNvPr>
          <p:cNvSpPr txBox="1">
            <a:spLocks/>
          </p:cNvSpPr>
          <p:nvPr/>
        </p:nvSpPr>
        <p:spPr>
          <a:xfrm>
            <a:off x="6310317" y="2944323"/>
            <a:ext cx="2963029" cy="8342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?type WHERE {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$_2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?type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C68409-6C5A-337C-1804-6B14E8C38B0D}"/>
              </a:ext>
            </a:extLst>
          </p:cNvPr>
          <p:cNvSpPr txBox="1">
            <a:spLocks/>
          </p:cNvSpPr>
          <p:nvPr/>
        </p:nvSpPr>
        <p:spPr>
          <a:xfrm>
            <a:off x="9343936" y="2950122"/>
            <a:ext cx="2718270" cy="769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sz="1900" dirty="0">
                <a:cs typeface="Courier New" panose="02070309020205020404" pitchFamily="49" charset="0"/>
              </a:rPr>
              <a:t> ↦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dbr:Socrates</a:t>
            </a:r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$_2</a:t>
            </a:r>
            <a:r>
              <a:rPr lang="en-US" sz="1900" dirty="0">
                <a:cs typeface="Courier New" panose="02070309020205020404" pitchFamily="49" charset="0"/>
              </a:rPr>
              <a:t> ↦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27B1A2A-DC50-3E7B-33A3-27A37F09CB72}"/>
              </a:ext>
            </a:extLst>
          </p:cNvPr>
          <p:cNvSpPr txBox="1">
            <a:spLocks/>
          </p:cNvSpPr>
          <p:nvPr/>
        </p:nvSpPr>
        <p:spPr>
          <a:xfrm>
            <a:off x="9343936" y="3783735"/>
            <a:ext cx="2718259" cy="769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sz="1800" dirty="0">
                <a:cs typeface="Courier New" panose="02070309020205020404" pitchFamily="49" charset="0"/>
              </a:rPr>
              <a:t> ↦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dbr:Aphrodite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$_2</a:t>
            </a:r>
            <a:r>
              <a:rPr lang="en-US" sz="1800" dirty="0">
                <a:cs typeface="Courier New" panose="02070309020205020404" pitchFamily="49" charset="0"/>
              </a:rPr>
              <a:t> ↦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BE4C1DC-D8DF-380B-CFC2-D9160F444878}"/>
              </a:ext>
            </a:extLst>
          </p:cNvPr>
          <p:cNvSpPr txBox="1">
            <a:spLocks/>
          </p:cNvSpPr>
          <p:nvPr/>
        </p:nvSpPr>
        <p:spPr>
          <a:xfrm>
            <a:off x="6188442" y="1741948"/>
            <a:ext cx="6034936" cy="6368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3300" dirty="0"/>
              <a:t>&lt;     Template       ,   Mapping Set  &gt;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F68F7F4-0442-E01B-5D85-7D7FD0724F8F}"/>
              </a:ext>
            </a:extLst>
          </p:cNvPr>
          <p:cNvCxnSpPr>
            <a:cxnSpLocks/>
          </p:cNvCxnSpPr>
          <p:nvPr/>
        </p:nvCxnSpPr>
        <p:spPr>
          <a:xfrm>
            <a:off x="6296018" y="2317545"/>
            <a:ext cx="5758367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EFED7A0-8F73-B9B8-559C-AA0F87A4C494}"/>
              </a:ext>
            </a:extLst>
          </p:cNvPr>
          <p:cNvCxnSpPr>
            <a:cxnSpLocks/>
          </p:cNvCxnSpPr>
          <p:nvPr/>
        </p:nvCxnSpPr>
        <p:spPr>
          <a:xfrm flipV="1">
            <a:off x="5957900" y="3910652"/>
            <a:ext cx="372053" cy="9865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3992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4A7E60-6536-AA06-3BEE-7F7560CB8BB8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5957900" y="3361473"/>
            <a:ext cx="352417" cy="2718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8DF66CB-383D-5C18-FEC0-79DE23EF27A7}"/>
              </a:ext>
            </a:extLst>
          </p:cNvPr>
          <p:cNvSpPr txBox="1">
            <a:spLocks/>
          </p:cNvSpPr>
          <p:nvPr/>
        </p:nvSpPr>
        <p:spPr>
          <a:xfrm>
            <a:off x="129792" y="2619541"/>
            <a:ext cx="2963029" cy="9865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?type WHERE {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$_2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?type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71105176-D66F-6377-2468-E8EEC6442D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dirty="0"/>
              <a:t>Step 2: Group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33A2DC34-12A1-CBC6-B0F6-A5EA10E3508A}"/>
              </a:ext>
            </a:extLst>
          </p:cNvPr>
          <p:cNvSpPr txBox="1">
            <a:spLocks/>
          </p:cNvSpPr>
          <p:nvPr/>
        </p:nvSpPr>
        <p:spPr>
          <a:xfrm>
            <a:off x="3184976" y="2619541"/>
            <a:ext cx="2718270" cy="986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sz="1800" dirty="0">
                <a:cs typeface="Courier New" panose="02070309020205020404" pitchFamily="49" charset="0"/>
              </a:rPr>
              <a:t> ↦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dbr:Socrates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$_2</a:t>
            </a:r>
            <a:r>
              <a:rPr lang="en-US" sz="1800" dirty="0">
                <a:cs typeface="Courier New" panose="02070309020205020404" pitchFamily="49" charset="0"/>
              </a:rPr>
              <a:t> ↦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F2253360-CB56-5221-C01C-B4B6B3E24F46}"/>
              </a:ext>
            </a:extLst>
          </p:cNvPr>
          <p:cNvSpPr txBox="1">
            <a:spLocks/>
          </p:cNvSpPr>
          <p:nvPr/>
        </p:nvSpPr>
        <p:spPr>
          <a:xfrm>
            <a:off x="199533" y="1745304"/>
            <a:ext cx="5758367" cy="636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3600" dirty="0"/>
              <a:t>&lt;     Template     ,       Mapping    &gt;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CADC775-E62C-291D-29B8-4B77E78090EE}"/>
              </a:ext>
            </a:extLst>
          </p:cNvPr>
          <p:cNvCxnSpPr/>
          <p:nvPr/>
        </p:nvCxnSpPr>
        <p:spPr>
          <a:xfrm>
            <a:off x="6106788" y="1860163"/>
            <a:ext cx="0" cy="500508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2758C77-3869-D827-9DE9-7D9B591D2921}"/>
              </a:ext>
            </a:extLst>
          </p:cNvPr>
          <p:cNvCxnSpPr>
            <a:cxnSpLocks/>
          </p:cNvCxnSpPr>
          <p:nvPr/>
        </p:nvCxnSpPr>
        <p:spPr>
          <a:xfrm>
            <a:off x="199533" y="2320901"/>
            <a:ext cx="5758367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165CE270-8DCC-5656-C3C5-43E3F51E4668}"/>
              </a:ext>
            </a:extLst>
          </p:cNvPr>
          <p:cNvSpPr txBox="1">
            <a:spLocks/>
          </p:cNvSpPr>
          <p:nvPr/>
        </p:nvSpPr>
        <p:spPr>
          <a:xfrm>
            <a:off x="129784" y="3804242"/>
            <a:ext cx="2963029" cy="3468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DESCRIBE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C23C72F2-9547-1FD7-38E5-9D99747778EB}"/>
              </a:ext>
            </a:extLst>
          </p:cNvPr>
          <p:cNvSpPr txBox="1">
            <a:spLocks/>
          </p:cNvSpPr>
          <p:nvPr/>
        </p:nvSpPr>
        <p:spPr>
          <a:xfrm>
            <a:off x="3184968" y="3804242"/>
            <a:ext cx="2718278" cy="3468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sz="1800" dirty="0">
                <a:cs typeface="Courier New" panose="02070309020205020404" pitchFamily="49" charset="0"/>
              </a:rPr>
              <a:t> ↦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dbr:Socrates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E0628A7D-427C-B192-7BCC-ECCD22182AEF}"/>
              </a:ext>
            </a:extLst>
          </p:cNvPr>
          <p:cNvSpPr txBox="1">
            <a:spLocks/>
          </p:cNvSpPr>
          <p:nvPr/>
        </p:nvSpPr>
        <p:spPr>
          <a:xfrm>
            <a:off x="129784" y="4351373"/>
            <a:ext cx="2963026" cy="3455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DESCRIBE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DDA4604-0836-274C-039A-AEE6081F0F92}"/>
              </a:ext>
            </a:extLst>
          </p:cNvPr>
          <p:cNvSpPr txBox="1">
            <a:spLocks/>
          </p:cNvSpPr>
          <p:nvPr/>
        </p:nvSpPr>
        <p:spPr>
          <a:xfrm>
            <a:off x="3184968" y="4351373"/>
            <a:ext cx="2732581" cy="3468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sz="1800" dirty="0">
                <a:cs typeface="Courier New" panose="02070309020205020404" pitchFamily="49" charset="0"/>
              </a:rPr>
              <a:t> ↦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dbr:Plato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5797AAF5-0B90-AA83-3AEE-0043B713E823}"/>
              </a:ext>
            </a:extLst>
          </p:cNvPr>
          <p:cNvSpPr txBox="1">
            <a:spLocks/>
          </p:cNvSpPr>
          <p:nvPr/>
        </p:nvSpPr>
        <p:spPr>
          <a:xfrm>
            <a:off x="115479" y="4897215"/>
            <a:ext cx="2977327" cy="9165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?type WHERE {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$_2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?type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E8057CFC-9AFA-4A1C-25D1-915F126503F1}"/>
              </a:ext>
            </a:extLst>
          </p:cNvPr>
          <p:cNvSpPr txBox="1">
            <a:spLocks/>
          </p:cNvSpPr>
          <p:nvPr/>
        </p:nvSpPr>
        <p:spPr>
          <a:xfrm>
            <a:off x="3184968" y="4897215"/>
            <a:ext cx="2718278" cy="9165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sz="1800" dirty="0">
                <a:cs typeface="Courier New" panose="02070309020205020404" pitchFamily="49" charset="0"/>
              </a:rPr>
              <a:t> ↦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dbr:Aphrodite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$_2</a:t>
            </a:r>
            <a:r>
              <a:rPr lang="en-US" sz="1800" dirty="0">
                <a:cs typeface="Courier New" panose="02070309020205020404" pitchFamily="49" charset="0"/>
              </a:rPr>
              <a:t> ↦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41E2D5A7-2560-9E43-6E82-01F5481F1266}"/>
              </a:ext>
            </a:extLst>
          </p:cNvPr>
          <p:cNvSpPr txBox="1">
            <a:spLocks/>
          </p:cNvSpPr>
          <p:nvPr/>
        </p:nvSpPr>
        <p:spPr>
          <a:xfrm>
            <a:off x="115491" y="6012829"/>
            <a:ext cx="2977327" cy="3487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DESCRIBE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0CCD3F78-A5E8-A0C2-20D6-07E36714D9B6}"/>
              </a:ext>
            </a:extLst>
          </p:cNvPr>
          <p:cNvSpPr txBox="1">
            <a:spLocks/>
          </p:cNvSpPr>
          <p:nvPr/>
        </p:nvSpPr>
        <p:spPr>
          <a:xfrm>
            <a:off x="3170675" y="6012829"/>
            <a:ext cx="2746884" cy="3468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sz="1800" dirty="0">
                <a:cs typeface="Courier New" panose="02070309020205020404" pitchFamily="49" charset="0"/>
              </a:rPr>
              <a:t> ↦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dbr:Aristotle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FE7D680-CDC1-E705-82A9-49E036A8A735}"/>
              </a:ext>
            </a:extLst>
          </p:cNvPr>
          <p:cNvSpPr txBox="1">
            <a:spLocks/>
          </p:cNvSpPr>
          <p:nvPr/>
        </p:nvSpPr>
        <p:spPr>
          <a:xfrm>
            <a:off x="6310317" y="2944323"/>
            <a:ext cx="2963029" cy="8342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?type WHERE {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$_2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?type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C68409-6C5A-337C-1804-6B14E8C38B0D}"/>
              </a:ext>
            </a:extLst>
          </p:cNvPr>
          <p:cNvSpPr txBox="1">
            <a:spLocks/>
          </p:cNvSpPr>
          <p:nvPr/>
        </p:nvSpPr>
        <p:spPr>
          <a:xfrm>
            <a:off x="9343936" y="2950122"/>
            <a:ext cx="2718270" cy="769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sz="1900" dirty="0">
                <a:cs typeface="Courier New" panose="02070309020205020404" pitchFamily="49" charset="0"/>
              </a:rPr>
              <a:t> ↦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dbr:Socrates</a:t>
            </a:r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$_2</a:t>
            </a:r>
            <a:r>
              <a:rPr lang="en-US" sz="1900" dirty="0">
                <a:cs typeface="Courier New" panose="02070309020205020404" pitchFamily="49" charset="0"/>
              </a:rPr>
              <a:t> ↦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27B1A2A-DC50-3E7B-33A3-27A37F09CB72}"/>
              </a:ext>
            </a:extLst>
          </p:cNvPr>
          <p:cNvSpPr txBox="1">
            <a:spLocks/>
          </p:cNvSpPr>
          <p:nvPr/>
        </p:nvSpPr>
        <p:spPr>
          <a:xfrm>
            <a:off x="9343936" y="3783735"/>
            <a:ext cx="2718259" cy="769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sz="1800" dirty="0">
                <a:cs typeface="Courier New" panose="02070309020205020404" pitchFamily="49" charset="0"/>
              </a:rPr>
              <a:t> ↦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dbr:Aphrodite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$_2</a:t>
            </a:r>
            <a:r>
              <a:rPr lang="en-US" sz="1800" dirty="0">
                <a:cs typeface="Courier New" panose="02070309020205020404" pitchFamily="49" charset="0"/>
              </a:rPr>
              <a:t> ↦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E500A66-E7AC-5726-5C43-1CCE387B16E9}"/>
              </a:ext>
            </a:extLst>
          </p:cNvPr>
          <p:cNvSpPr txBox="1">
            <a:spLocks/>
          </p:cNvSpPr>
          <p:nvPr/>
        </p:nvSpPr>
        <p:spPr>
          <a:xfrm>
            <a:off x="6310320" y="4966200"/>
            <a:ext cx="2963026" cy="3455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DESCRIBE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9FFAF7A-1559-2755-9613-A7FDB24C2277}"/>
              </a:ext>
            </a:extLst>
          </p:cNvPr>
          <p:cNvSpPr txBox="1">
            <a:spLocks/>
          </p:cNvSpPr>
          <p:nvPr/>
        </p:nvSpPr>
        <p:spPr>
          <a:xfrm>
            <a:off x="9343936" y="4947750"/>
            <a:ext cx="2718278" cy="3468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sz="1800" dirty="0">
                <a:cs typeface="Courier New" panose="02070309020205020404" pitchFamily="49" charset="0"/>
              </a:rPr>
              <a:t> ↦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dbr:Socrates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6A61905-C628-4A06-B865-4710DD2B14CE}"/>
              </a:ext>
            </a:extLst>
          </p:cNvPr>
          <p:cNvSpPr txBox="1">
            <a:spLocks/>
          </p:cNvSpPr>
          <p:nvPr/>
        </p:nvSpPr>
        <p:spPr>
          <a:xfrm>
            <a:off x="9343936" y="5365503"/>
            <a:ext cx="2732581" cy="3468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sz="1800" dirty="0">
                <a:cs typeface="Courier New" panose="02070309020205020404" pitchFamily="49" charset="0"/>
              </a:rPr>
              <a:t> ↦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dbr:Plato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37D4271-5531-33EE-2A8B-4E37757F68C8}"/>
              </a:ext>
            </a:extLst>
          </p:cNvPr>
          <p:cNvSpPr txBox="1">
            <a:spLocks/>
          </p:cNvSpPr>
          <p:nvPr/>
        </p:nvSpPr>
        <p:spPr>
          <a:xfrm>
            <a:off x="9343936" y="5801931"/>
            <a:ext cx="2746884" cy="3468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sz="1800" dirty="0">
                <a:cs typeface="Courier New" panose="02070309020205020404" pitchFamily="49" charset="0"/>
              </a:rPr>
              <a:t> ↦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dbr:Aristotle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BE4C1DC-D8DF-380B-CFC2-D9160F444878}"/>
              </a:ext>
            </a:extLst>
          </p:cNvPr>
          <p:cNvSpPr txBox="1">
            <a:spLocks/>
          </p:cNvSpPr>
          <p:nvPr/>
        </p:nvSpPr>
        <p:spPr>
          <a:xfrm>
            <a:off x="6188442" y="1741948"/>
            <a:ext cx="6034936" cy="6368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3300" dirty="0"/>
              <a:t>&lt;     Template       ,   Mapping Set  &gt;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F68F7F4-0442-E01B-5D85-7D7FD0724F8F}"/>
              </a:ext>
            </a:extLst>
          </p:cNvPr>
          <p:cNvCxnSpPr>
            <a:cxnSpLocks/>
          </p:cNvCxnSpPr>
          <p:nvPr/>
        </p:nvCxnSpPr>
        <p:spPr>
          <a:xfrm>
            <a:off x="6296018" y="2317545"/>
            <a:ext cx="5758367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EFED7A0-8F73-B9B8-559C-AA0F87A4C494}"/>
              </a:ext>
            </a:extLst>
          </p:cNvPr>
          <p:cNvCxnSpPr>
            <a:cxnSpLocks/>
          </p:cNvCxnSpPr>
          <p:nvPr/>
        </p:nvCxnSpPr>
        <p:spPr>
          <a:xfrm flipV="1">
            <a:off x="5957900" y="3910652"/>
            <a:ext cx="372053" cy="9865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F40D2F7-A70F-E157-4E67-D249E0861FC6}"/>
              </a:ext>
            </a:extLst>
          </p:cNvPr>
          <p:cNvCxnSpPr>
            <a:cxnSpLocks/>
          </p:cNvCxnSpPr>
          <p:nvPr/>
        </p:nvCxnSpPr>
        <p:spPr>
          <a:xfrm>
            <a:off x="5973836" y="3950460"/>
            <a:ext cx="589185" cy="94675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310D680-7BAE-CBDE-155B-4B780AA5FFF2}"/>
              </a:ext>
            </a:extLst>
          </p:cNvPr>
          <p:cNvCxnSpPr>
            <a:cxnSpLocks/>
          </p:cNvCxnSpPr>
          <p:nvPr/>
        </p:nvCxnSpPr>
        <p:spPr>
          <a:xfrm>
            <a:off x="5989772" y="4471920"/>
            <a:ext cx="340181" cy="4252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21A990F-7D35-E36F-6EC9-D166B5AE4E70}"/>
              </a:ext>
            </a:extLst>
          </p:cNvPr>
          <p:cNvCxnSpPr>
            <a:cxnSpLocks/>
          </p:cNvCxnSpPr>
          <p:nvPr/>
        </p:nvCxnSpPr>
        <p:spPr>
          <a:xfrm flipV="1">
            <a:off x="5988139" y="5365503"/>
            <a:ext cx="340181" cy="6473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6123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71105176-D66F-6377-2468-E8EEC6442D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dirty="0"/>
              <a:t>Step 3: Specialize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CADC775-E62C-291D-29B8-4B77E78090EE}"/>
              </a:ext>
            </a:extLst>
          </p:cNvPr>
          <p:cNvCxnSpPr/>
          <p:nvPr/>
        </p:nvCxnSpPr>
        <p:spPr>
          <a:xfrm>
            <a:off x="6009252" y="1860163"/>
            <a:ext cx="0" cy="500508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2758C77-3869-D827-9DE9-7D9B591D2921}"/>
              </a:ext>
            </a:extLst>
          </p:cNvPr>
          <p:cNvCxnSpPr>
            <a:cxnSpLocks/>
          </p:cNvCxnSpPr>
          <p:nvPr/>
        </p:nvCxnSpPr>
        <p:spPr>
          <a:xfrm>
            <a:off x="138573" y="2320901"/>
            <a:ext cx="5673433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F68F7F4-0442-E01B-5D85-7D7FD0724F8F}"/>
              </a:ext>
            </a:extLst>
          </p:cNvPr>
          <p:cNvCxnSpPr>
            <a:cxnSpLocks/>
          </p:cNvCxnSpPr>
          <p:nvPr/>
        </p:nvCxnSpPr>
        <p:spPr>
          <a:xfrm flipV="1">
            <a:off x="6188442" y="2317545"/>
            <a:ext cx="5865943" cy="3356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3DDA351-87EF-F26B-0546-D99F862D2E16}"/>
              </a:ext>
            </a:extLst>
          </p:cNvPr>
          <p:cNvSpPr txBox="1">
            <a:spLocks/>
          </p:cNvSpPr>
          <p:nvPr/>
        </p:nvSpPr>
        <p:spPr>
          <a:xfrm>
            <a:off x="6091853" y="1741948"/>
            <a:ext cx="6131525" cy="6368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3300" dirty="0"/>
              <a:t>&lt;      Template        ,  Mapping Set  &gt;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2B7B0C2-C112-D807-1D72-2DB5CF83E016}"/>
              </a:ext>
            </a:extLst>
          </p:cNvPr>
          <p:cNvSpPr txBox="1">
            <a:spLocks/>
          </p:cNvSpPr>
          <p:nvPr/>
        </p:nvSpPr>
        <p:spPr>
          <a:xfrm>
            <a:off x="93832" y="2944323"/>
            <a:ext cx="2963029" cy="8342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?type WHERE {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$_2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?type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9D84940-EE2D-99BC-131E-A8D8FA686D0E}"/>
              </a:ext>
            </a:extLst>
          </p:cNvPr>
          <p:cNvSpPr txBox="1">
            <a:spLocks/>
          </p:cNvSpPr>
          <p:nvPr/>
        </p:nvSpPr>
        <p:spPr>
          <a:xfrm>
            <a:off x="3127451" y="2950122"/>
            <a:ext cx="2718270" cy="769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sz="1900" dirty="0">
                <a:cs typeface="Courier New" panose="02070309020205020404" pitchFamily="49" charset="0"/>
              </a:rPr>
              <a:t> ↦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dbr:Socrates</a:t>
            </a:r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$_2</a:t>
            </a:r>
            <a:r>
              <a:rPr lang="en-US" sz="1900" dirty="0">
                <a:cs typeface="Courier New" panose="02070309020205020404" pitchFamily="49" charset="0"/>
              </a:rPr>
              <a:t> ↦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FDAEA10-5965-6151-2B9C-0A9DADDA110E}"/>
              </a:ext>
            </a:extLst>
          </p:cNvPr>
          <p:cNvSpPr txBox="1">
            <a:spLocks/>
          </p:cNvSpPr>
          <p:nvPr/>
        </p:nvSpPr>
        <p:spPr>
          <a:xfrm>
            <a:off x="3127451" y="3783735"/>
            <a:ext cx="2718259" cy="769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sz="1800" dirty="0">
                <a:cs typeface="Courier New" panose="02070309020205020404" pitchFamily="49" charset="0"/>
              </a:rPr>
              <a:t> ↦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dbr:Aphrodite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$_2</a:t>
            </a:r>
            <a:r>
              <a:rPr lang="en-US" sz="1800" dirty="0">
                <a:cs typeface="Courier New" panose="02070309020205020404" pitchFamily="49" charset="0"/>
              </a:rPr>
              <a:t> ↦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E391238-2EA2-663B-4A4B-B51CC609D49A}"/>
              </a:ext>
            </a:extLst>
          </p:cNvPr>
          <p:cNvSpPr txBox="1">
            <a:spLocks/>
          </p:cNvSpPr>
          <p:nvPr/>
        </p:nvSpPr>
        <p:spPr>
          <a:xfrm>
            <a:off x="93835" y="4966200"/>
            <a:ext cx="2963026" cy="3455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DESCRIBE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81ECAF98-FF8B-FCEC-A0EE-2F458A64F942}"/>
              </a:ext>
            </a:extLst>
          </p:cNvPr>
          <p:cNvSpPr txBox="1">
            <a:spLocks/>
          </p:cNvSpPr>
          <p:nvPr/>
        </p:nvSpPr>
        <p:spPr>
          <a:xfrm>
            <a:off x="3127451" y="4947750"/>
            <a:ext cx="2718278" cy="3468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sz="1800" dirty="0">
                <a:cs typeface="Courier New" panose="02070309020205020404" pitchFamily="49" charset="0"/>
              </a:rPr>
              <a:t> ↦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dbr:Socrates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4B6FC209-3E73-FCBE-857C-76115CC4BA8F}"/>
              </a:ext>
            </a:extLst>
          </p:cNvPr>
          <p:cNvSpPr txBox="1">
            <a:spLocks/>
          </p:cNvSpPr>
          <p:nvPr/>
        </p:nvSpPr>
        <p:spPr>
          <a:xfrm>
            <a:off x="3127451" y="5365503"/>
            <a:ext cx="2732581" cy="3468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sz="1800" dirty="0">
                <a:cs typeface="Courier New" panose="02070309020205020404" pitchFamily="49" charset="0"/>
              </a:rPr>
              <a:t> ↦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dbr:Plato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1083B34-3010-584B-C479-F30E8370DA6B}"/>
              </a:ext>
            </a:extLst>
          </p:cNvPr>
          <p:cNvSpPr txBox="1">
            <a:spLocks/>
          </p:cNvSpPr>
          <p:nvPr/>
        </p:nvSpPr>
        <p:spPr>
          <a:xfrm>
            <a:off x="3127451" y="5801931"/>
            <a:ext cx="2746884" cy="3468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sz="1800" dirty="0">
                <a:cs typeface="Courier New" panose="02070309020205020404" pitchFamily="49" charset="0"/>
              </a:rPr>
              <a:t> ↦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dbr:Aristotle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C1ECEF66-BB7E-8424-6CA0-25EC83C5D390}"/>
              </a:ext>
            </a:extLst>
          </p:cNvPr>
          <p:cNvSpPr txBox="1">
            <a:spLocks/>
          </p:cNvSpPr>
          <p:nvPr/>
        </p:nvSpPr>
        <p:spPr>
          <a:xfrm>
            <a:off x="50277" y="1745712"/>
            <a:ext cx="5953280" cy="6368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3300" dirty="0"/>
              <a:t>&lt;     Template       ,  Mapping Set  &gt;</a:t>
            </a:r>
          </a:p>
        </p:txBody>
      </p:sp>
    </p:spTree>
    <p:extLst>
      <p:ext uri="{BB962C8B-B14F-4D97-AF65-F5344CB8AC3E}">
        <p14:creationId xmlns:p14="http://schemas.microsoft.com/office/powerpoint/2010/main" val="27848752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71105176-D66F-6377-2468-E8EEC6442D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dirty="0"/>
              <a:t>Step 3: Specialize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CADC775-E62C-291D-29B8-4B77E78090EE}"/>
              </a:ext>
            </a:extLst>
          </p:cNvPr>
          <p:cNvCxnSpPr/>
          <p:nvPr/>
        </p:nvCxnSpPr>
        <p:spPr>
          <a:xfrm>
            <a:off x="6009252" y="1860163"/>
            <a:ext cx="0" cy="500508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2758C77-3869-D827-9DE9-7D9B591D2921}"/>
              </a:ext>
            </a:extLst>
          </p:cNvPr>
          <p:cNvCxnSpPr>
            <a:cxnSpLocks/>
          </p:cNvCxnSpPr>
          <p:nvPr/>
        </p:nvCxnSpPr>
        <p:spPr>
          <a:xfrm>
            <a:off x="138573" y="2320901"/>
            <a:ext cx="5673433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F68F7F4-0442-E01B-5D85-7D7FD0724F8F}"/>
              </a:ext>
            </a:extLst>
          </p:cNvPr>
          <p:cNvCxnSpPr>
            <a:cxnSpLocks/>
          </p:cNvCxnSpPr>
          <p:nvPr/>
        </p:nvCxnSpPr>
        <p:spPr>
          <a:xfrm flipV="1">
            <a:off x="6188442" y="2317545"/>
            <a:ext cx="5865943" cy="3356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3DDA351-87EF-F26B-0546-D99F862D2E16}"/>
              </a:ext>
            </a:extLst>
          </p:cNvPr>
          <p:cNvSpPr txBox="1">
            <a:spLocks/>
          </p:cNvSpPr>
          <p:nvPr/>
        </p:nvSpPr>
        <p:spPr>
          <a:xfrm>
            <a:off x="6091853" y="1741948"/>
            <a:ext cx="6131525" cy="6368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3300" dirty="0"/>
              <a:t>&lt;      Template        ,  Mapping Set  &gt;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2B7B0C2-C112-D807-1D72-2DB5CF83E016}"/>
              </a:ext>
            </a:extLst>
          </p:cNvPr>
          <p:cNvSpPr txBox="1">
            <a:spLocks/>
          </p:cNvSpPr>
          <p:nvPr/>
        </p:nvSpPr>
        <p:spPr>
          <a:xfrm>
            <a:off x="93832" y="2944323"/>
            <a:ext cx="2963029" cy="8342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?type WHERE {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$_2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?type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9D84940-EE2D-99BC-131E-A8D8FA686D0E}"/>
              </a:ext>
            </a:extLst>
          </p:cNvPr>
          <p:cNvSpPr txBox="1">
            <a:spLocks/>
          </p:cNvSpPr>
          <p:nvPr/>
        </p:nvSpPr>
        <p:spPr>
          <a:xfrm>
            <a:off x="3127451" y="2950122"/>
            <a:ext cx="2718270" cy="769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sz="1900" dirty="0">
                <a:cs typeface="Courier New" panose="02070309020205020404" pitchFamily="49" charset="0"/>
              </a:rPr>
              <a:t> ↦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dbr:Socrates</a:t>
            </a:r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$_2</a:t>
            </a:r>
            <a:r>
              <a:rPr lang="en-US" sz="1900" dirty="0">
                <a:cs typeface="Courier New" panose="02070309020205020404" pitchFamily="49" charset="0"/>
              </a:rPr>
              <a:t> ↦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FDAEA10-5965-6151-2B9C-0A9DADDA110E}"/>
              </a:ext>
            </a:extLst>
          </p:cNvPr>
          <p:cNvSpPr txBox="1">
            <a:spLocks/>
          </p:cNvSpPr>
          <p:nvPr/>
        </p:nvSpPr>
        <p:spPr>
          <a:xfrm>
            <a:off x="3127451" y="3783735"/>
            <a:ext cx="2718259" cy="769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sz="1800" dirty="0">
                <a:cs typeface="Courier New" panose="02070309020205020404" pitchFamily="49" charset="0"/>
              </a:rPr>
              <a:t> ↦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dbr:Aphrodite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$_2</a:t>
            </a:r>
            <a:r>
              <a:rPr lang="en-US" sz="1800" dirty="0">
                <a:cs typeface="Courier New" panose="02070309020205020404" pitchFamily="49" charset="0"/>
              </a:rPr>
              <a:t> ↦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E391238-2EA2-663B-4A4B-B51CC609D49A}"/>
              </a:ext>
            </a:extLst>
          </p:cNvPr>
          <p:cNvSpPr txBox="1">
            <a:spLocks/>
          </p:cNvSpPr>
          <p:nvPr/>
        </p:nvSpPr>
        <p:spPr>
          <a:xfrm>
            <a:off x="93835" y="4966200"/>
            <a:ext cx="2963026" cy="3455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DESCRIBE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81ECAF98-FF8B-FCEC-A0EE-2F458A64F942}"/>
              </a:ext>
            </a:extLst>
          </p:cNvPr>
          <p:cNvSpPr txBox="1">
            <a:spLocks/>
          </p:cNvSpPr>
          <p:nvPr/>
        </p:nvSpPr>
        <p:spPr>
          <a:xfrm>
            <a:off x="3127451" y="4947750"/>
            <a:ext cx="2718278" cy="3468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sz="1800" dirty="0">
                <a:cs typeface="Courier New" panose="02070309020205020404" pitchFamily="49" charset="0"/>
              </a:rPr>
              <a:t> ↦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dbr:Socrates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4B6FC209-3E73-FCBE-857C-76115CC4BA8F}"/>
              </a:ext>
            </a:extLst>
          </p:cNvPr>
          <p:cNvSpPr txBox="1">
            <a:spLocks/>
          </p:cNvSpPr>
          <p:nvPr/>
        </p:nvSpPr>
        <p:spPr>
          <a:xfrm>
            <a:off x="3127451" y="5365503"/>
            <a:ext cx="2732581" cy="3468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sz="1800" dirty="0">
                <a:cs typeface="Courier New" panose="02070309020205020404" pitchFamily="49" charset="0"/>
              </a:rPr>
              <a:t> ↦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dbr:Plato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1083B34-3010-584B-C479-F30E8370DA6B}"/>
              </a:ext>
            </a:extLst>
          </p:cNvPr>
          <p:cNvSpPr txBox="1">
            <a:spLocks/>
          </p:cNvSpPr>
          <p:nvPr/>
        </p:nvSpPr>
        <p:spPr>
          <a:xfrm>
            <a:off x="3127451" y="5801931"/>
            <a:ext cx="2746884" cy="3468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sz="1800" dirty="0">
                <a:cs typeface="Courier New" panose="02070309020205020404" pitchFamily="49" charset="0"/>
              </a:rPr>
              <a:t> ↦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dbr:Aristotle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C1ECEF66-BB7E-8424-6CA0-25EC83C5D390}"/>
              </a:ext>
            </a:extLst>
          </p:cNvPr>
          <p:cNvSpPr txBox="1">
            <a:spLocks/>
          </p:cNvSpPr>
          <p:nvPr/>
        </p:nvSpPr>
        <p:spPr>
          <a:xfrm>
            <a:off x="50277" y="1745712"/>
            <a:ext cx="5953280" cy="6368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3300" dirty="0"/>
              <a:t>&lt;     Template       ,  Mapping Set  &gt;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E30972-BBF5-CD3E-9F45-89D083BFF395}"/>
              </a:ext>
            </a:extLst>
          </p:cNvPr>
          <p:cNvSpPr/>
          <p:nvPr/>
        </p:nvSpPr>
        <p:spPr>
          <a:xfrm>
            <a:off x="3056861" y="4038824"/>
            <a:ext cx="2296189" cy="51435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FE2FC0B-3C8E-B9C6-7AE1-3C975A2BC6A8}"/>
              </a:ext>
            </a:extLst>
          </p:cNvPr>
          <p:cNvSpPr/>
          <p:nvPr/>
        </p:nvSpPr>
        <p:spPr>
          <a:xfrm>
            <a:off x="3056861" y="3202024"/>
            <a:ext cx="2296189" cy="51435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478241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71105176-D66F-6377-2468-E8EEC6442D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dirty="0"/>
              <a:t>Step 3: Specialize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CADC775-E62C-291D-29B8-4B77E78090EE}"/>
              </a:ext>
            </a:extLst>
          </p:cNvPr>
          <p:cNvCxnSpPr/>
          <p:nvPr/>
        </p:nvCxnSpPr>
        <p:spPr>
          <a:xfrm>
            <a:off x="6009252" y="1860163"/>
            <a:ext cx="0" cy="500508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2758C77-3869-D827-9DE9-7D9B591D2921}"/>
              </a:ext>
            </a:extLst>
          </p:cNvPr>
          <p:cNvCxnSpPr>
            <a:cxnSpLocks/>
          </p:cNvCxnSpPr>
          <p:nvPr/>
        </p:nvCxnSpPr>
        <p:spPr>
          <a:xfrm>
            <a:off x="138573" y="2320901"/>
            <a:ext cx="5673433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FE7D680-CDC1-E705-82A9-49E036A8A735}"/>
              </a:ext>
            </a:extLst>
          </p:cNvPr>
          <p:cNvSpPr txBox="1">
            <a:spLocks/>
          </p:cNvSpPr>
          <p:nvPr/>
        </p:nvSpPr>
        <p:spPr>
          <a:xfrm>
            <a:off x="6318059" y="2944323"/>
            <a:ext cx="2963029" cy="8342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?type WHERE {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?type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C68409-6C5A-337C-1804-6B14E8C38B0D}"/>
              </a:ext>
            </a:extLst>
          </p:cNvPr>
          <p:cNvSpPr txBox="1">
            <a:spLocks/>
          </p:cNvSpPr>
          <p:nvPr/>
        </p:nvSpPr>
        <p:spPr>
          <a:xfrm>
            <a:off x="9351678" y="2950122"/>
            <a:ext cx="2718270" cy="3468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sz="1900" dirty="0">
                <a:cs typeface="Courier New" panose="02070309020205020404" pitchFamily="49" charset="0"/>
              </a:rPr>
              <a:t> ↦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dbr:Socrates</a:t>
            </a:r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27B1A2A-DC50-3E7B-33A3-27A37F09CB72}"/>
              </a:ext>
            </a:extLst>
          </p:cNvPr>
          <p:cNvSpPr txBox="1">
            <a:spLocks/>
          </p:cNvSpPr>
          <p:nvPr/>
        </p:nvSpPr>
        <p:spPr>
          <a:xfrm>
            <a:off x="9365990" y="3384002"/>
            <a:ext cx="2718259" cy="3468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sz="1800" dirty="0">
                <a:cs typeface="Courier New" panose="02070309020205020404" pitchFamily="49" charset="0"/>
              </a:rPr>
              <a:t> ↦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dbr:Aphrodite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F68F7F4-0442-E01B-5D85-7D7FD0724F8F}"/>
              </a:ext>
            </a:extLst>
          </p:cNvPr>
          <p:cNvCxnSpPr>
            <a:cxnSpLocks/>
          </p:cNvCxnSpPr>
          <p:nvPr/>
        </p:nvCxnSpPr>
        <p:spPr>
          <a:xfrm flipV="1">
            <a:off x="6188442" y="2317545"/>
            <a:ext cx="5865943" cy="3356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F40D2F7-A70F-E157-4E67-D249E0861FC6}"/>
              </a:ext>
            </a:extLst>
          </p:cNvPr>
          <p:cNvCxnSpPr>
            <a:cxnSpLocks/>
          </p:cNvCxnSpPr>
          <p:nvPr/>
        </p:nvCxnSpPr>
        <p:spPr>
          <a:xfrm>
            <a:off x="5874335" y="3296927"/>
            <a:ext cx="421683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3DDA351-87EF-F26B-0546-D99F862D2E16}"/>
              </a:ext>
            </a:extLst>
          </p:cNvPr>
          <p:cNvSpPr txBox="1">
            <a:spLocks/>
          </p:cNvSpPr>
          <p:nvPr/>
        </p:nvSpPr>
        <p:spPr>
          <a:xfrm>
            <a:off x="6091853" y="1741948"/>
            <a:ext cx="6131525" cy="6368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3300" dirty="0"/>
              <a:t>&lt;      Template        ,  Mapping Set  &gt;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2B7B0C2-C112-D807-1D72-2DB5CF83E016}"/>
              </a:ext>
            </a:extLst>
          </p:cNvPr>
          <p:cNvSpPr txBox="1">
            <a:spLocks/>
          </p:cNvSpPr>
          <p:nvPr/>
        </p:nvSpPr>
        <p:spPr>
          <a:xfrm>
            <a:off x="93832" y="2944323"/>
            <a:ext cx="2963029" cy="8342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?type WHERE {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$_2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?type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9D84940-EE2D-99BC-131E-A8D8FA686D0E}"/>
              </a:ext>
            </a:extLst>
          </p:cNvPr>
          <p:cNvSpPr txBox="1">
            <a:spLocks/>
          </p:cNvSpPr>
          <p:nvPr/>
        </p:nvSpPr>
        <p:spPr>
          <a:xfrm>
            <a:off x="3127451" y="2950122"/>
            <a:ext cx="2718270" cy="769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sz="1900" dirty="0">
                <a:cs typeface="Courier New" panose="02070309020205020404" pitchFamily="49" charset="0"/>
              </a:rPr>
              <a:t> ↦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dbr:Socrates</a:t>
            </a:r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$_2</a:t>
            </a:r>
            <a:r>
              <a:rPr lang="en-US" sz="1900" dirty="0">
                <a:cs typeface="Courier New" panose="02070309020205020404" pitchFamily="49" charset="0"/>
              </a:rPr>
              <a:t> ↦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FDAEA10-5965-6151-2B9C-0A9DADDA110E}"/>
              </a:ext>
            </a:extLst>
          </p:cNvPr>
          <p:cNvSpPr txBox="1">
            <a:spLocks/>
          </p:cNvSpPr>
          <p:nvPr/>
        </p:nvSpPr>
        <p:spPr>
          <a:xfrm>
            <a:off x="3127451" y="3783735"/>
            <a:ext cx="2718259" cy="769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sz="1800" dirty="0">
                <a:cs typeface="Courier New" panose="02070309020205020404" pitchFamily="49" charset="0"/>
              </a:rPr>
              <a:t> ↦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dbr:Aphrodite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$_2</a:t>
            </a:r>
            <a:r>
              <a:rPr lang="en-US" sz="1800" dirty="0">
                <a:cs typeface="Courier New" panose="02070309020205020404" pitchFamily="49" charset="0"/>
              </a:rPr>
              <a:t> ↦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E391238-2EA2-663B-4A4B-B51CC609D49A}"/>
              </a:ext>
            </a:extLst>
          </p:cNvPr>
          <p:cNvSpPr txBox="1">
            <a:spLocks/>
          </p:cNvSpPr>
          <p:nvPr/>
        </p:nvSpPr>
        <p:spPr>
          <a:xfrm>
            <a:off x="93835" y="4966200"/>
            <a:ext cx="2963026" cy="3455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DESCRIBE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81ECAF98-FF8B-FCEC-A0EE-2F458A64F942}"/>
              </a:ext>
            </a:extLst>
          </p:cNvPr>
          <p:cNvSpPr txBox="1">
            <a:spLocks/>
          </p:cNvSpPr>
          <p:nvPr/>
        </p:nvSpPr>
        <p:spPr>
          <a:xfrm>
            <a:off x="3127451" y="4947750"/>
            <a:ext cx="2718278" cy="3468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sz="1800" dirty="0">
                <a:cs typeface="Courier New" panose="02070309020205020404" pitchFamily="49" charset="0"/>
              </a:rPr>
              <a:t> ↦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dbr:Socrates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4B6FC209-3E73-FCBE-857C-76115CC4BA8F}"/>
              </a:ext>
            </a:extLst>
          </p:cNvPr>
          <p:cNvSpPr txBox="1">
            <a:spLocks/>
          </p:cNvSpPr>
          <p:nvPr/>
        </p:nvSpPr>
        <p:spPr>
          <a:xfrm>
            <a:off x="3127451" y="5365503"/>
            <a:ext cx="2732581" cy="3468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sz="1800" dirty="0">
                <a:cs typeface="Courier New" panose="02070309020205020404" pitchFamily="49" charset="0"/>
              </a:rPr>
              <a:t> ↦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dbr:Plato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1083B34-3010-584B-C479-F30E8370DA6B}"/>
              </a:ext>
            </a:extLst>
          </p:cNvPr>
          <p:cNvSpPr txBox="1">
            <a:spLocks/>
          </p:cNvSpPr>
          <p:nvPr/>
        </p:nvSpPr>
        <p:spPr>
          <a:xfrm>
            <a:off x="3127451" y="5801931"/>
            <a:ext cx="2746884" cy="3468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sz="1800" dirty="0">
                <a:cs typeface="Courier New" panose="02070309020205020404" pitchFamily="49" charset="0"/>
              </a:rPr>
              <a:t> ↦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dbr:Aristotle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C1ECEF66-BB7E-8424-6CA0-25EC83C5D390}"/>
              </a:ext>
            </a:extLst>
          </p:cNvPr>
          <p:cNvSpPr txBox="1">
            <a:spLocks/>
          </p:cNvSpPr>
          <p:nvPr/>
        </p:nvSpPr>
        <p:spPr>
          <a:xfrm>
            <a:off x="50277" y="1745712"/>
            <a:ext cx="5953280" cy="6368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3300" dirty="0"/>
              <a:t>&lt;     Template       ,  Mapping Set  &gt;</a:t>
            </a:r>
          </a:p>
        </p:txBody>
      </p:sp>
    </p:spTree>
    <p:extLst>
      <p:ext uri="{BB962C8B-B14F-4D97-AF65-F5344CB8AC3E}">
        <p14:creationId xmlns:p14="http://schemas.microsoft.com/office/powerpoint/2010/main" val="1765963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Up-Down Arrow 10">
            <a:extLst>
              <a:ext uri="{FF2B5EF4-FFF2-40B4-BE49-F238E27FC236}">
                <a16:creationId xmlns:a16="http://schemas.microsoft.com/office/drawing/2014/main" id="{235A9C2E-7609-5D1F-E49A-049AB46238DA}"/>
              </a:ext>
            </a:extLst>
          </p:cNvPr>
          <p:cNvSpPr/>
          <p:nvPr/>
        </p:nvSpPr>
        <p:spPr>
          <a:xfrm>
            <a:off x="6820819" y="4239709"/>
            <a:ext cx="1068372" cy="1410936"/>
          </a:xfrm>
          <a:prstGeom prst="up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Up-Down Arrow 10">
            <a:extLst>
              <a:ext uri="{FF2B5EF4-FFF2-40B4-BE49-F238E27FC236}">
                <a16:creationId xmlns:a16="http://schemas.microsoft.com/office/drawing/2014/main" id="{58159B6B-BB78-5B46-09C5-E83996B8D9E4}"/>
              </a:ext>
            </a:extLst>
          </p:cNvPr>
          <p:cNvSpPr/>
          <p:nvPr/>
        </p:nvSpPr>
        <p:spPr>
          <a:xfrm>
            <a:off x="4754231" y="4254207"/>
            <a:ext cx="1068372" cy="1410936"/>
          </a:xfrm>
          <a:prstGeom prst="up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Up-Down Arrow 10">
            <a:extLst>
              <a:ext uri="{FF2B5EF4-FFF2-40B4-BE49-F238E27FC236}">
                <a16:creationId xmlns:a16="http://schemas.microsoft.com/office/drawing/2014/main" id="{C0FDD9F1-C276-CB47-80ED-EC8E06757F16}"/>
              </a:ext>
            </a:extLst>
          </p:cNvPr>
          <p:cNvSpPr/>
          <p:nvPr/>
        </p:nvSpPr>
        <p:spPr>
          <a:xfrm>
            <a:off x="2634479" y="4242124"/>
            <a:ext cx="1068372" cy="1408521"/>
          </a:xfrm>
          <a:prstGeom prst="up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E81B8C-C1A4-F948-B9F4-F9FCC6BFB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KG Usage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5C7BD0A-1C59-0B41-9201-2DEA0BB9E7F5}"/>
              </a:ext>
            </a:extLst>
          </p:cNvPr>
          <p:cNvSpPr/>
          <p:nvPr/>
        </p:nvSpPr>
        <p:spPr>
          <a:xfrm>
            <a:off x="1873957" y="5340539"/>
            <a:ext cx="6863644" cy="121173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67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Knowledge Graph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A241E73-4D12-1947-B2C4-065C0B4A11FE}"/>
              </a:ext>
            </a:extLst>
          </p:cNvPr>
          <p:cNvSpPr/>
          <p:nvPr/>
        </p:nvSpPr>
        <p:spPr>
          <a:xfrm>
            <a:off x="2432725" y="3541132"/>
            <a:ext cx="1446228" cy="9792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656C2B-E344-1543-8544-55804BD30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091" y="5485863"/>
            <a:ext cx="908409" cy="908409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14FB5D4-753A-BF20-04F9-8405FDF9339A}"/>
              </a:ext>
            </a:extLst>
          </p:cNvPr>
          <p:cNvSpPr/>
          <p:nvPr/>
        </p:nvSpPr>
        <p:spPr>
          <a:xfrm>
            <a:off x="4549680" y="3559341"/>
            <a:ext cx="1446228" cy="96103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5EB3F5B-0360-FFDD-1831-8DA370CF0B47}"/>
              </a:ext>
            </a:extLst>
          </p:cNvPr>
          <p:cNvSpPr/>
          <p:nvPr/>
        </p:nvSpPr>
        <p:spPr>
          <a:xfrm>
            <a:off x="6627180" y="3559341"/>
            <a:ext cx="1446228" cy="96103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D8D4F2F-5D8A-E65B-3722-4993E9A56003}"/>
              </a:ext>
            </a:extLst>
          </p:cNvPr>
          <p:cNvCxnSpPr>
            <a:cxnSpLocks/>
          </p:cNvCxnSpPr>
          <p:nvPr/>
        </p:nvCxnSpPr>
        <p:spPr>
          <a:xfrm flipH="1">
            <a:off x="1689315" y="4945177"/>
            <a:ext cx="7048286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3530232-024B-FC1F-8930-7F52FBA88C11}"/>
              </a:ext>
            </a:extLst>
          </p:cNvPr>
          <p:cNvSpPr txBox="1"/>
          <p:nvPr/>
        </p:nvSpPr>
        <p:spPr>
          <a:xfrm>
            <a:off x="368033" y="4520374"/>
            <a:ext cx="1321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2400" dirty="0"/>
              <a:t>SPARQL</a:t>
            </a:r>
          </a:p>
          <a:p>
            <a:r>
              <a:rPr lang="en-IT" sz="2400" dirty="0"/>
              <a:t>Endpoint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44280-9974-335E-3FC4-5A13BD2F3D57}"/>
              </a:ext>
            </a:extLst>
          </p:cNvPr>
          <p:cNvSpPr txBox="1">
            <a:spLocks/>
          </p:cNvSpPr>
          <p:nvPr/>
        </p:nvSpPr>
        <p:spPr>
          <a:xfrm>
            <a:off x="6108701" y="911874"/>
            <a:ext cx="5257800" cy="225848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Modelling users/systems</a:t>
            </a:r>
          </a:p>
          <a:p>
            <a:r>
              <a:rPr lang="en-US"/>
              <a:t>Optimize triple stores</a:t>
            </a:r>
          </a:p>
          <a:p>
            <a:r>
              <a:rPr lang="en-US"/>
              <a:t>Evaluate schemas/ontologies</a:t>
            </a:r>
          </a:p>
          <a:p>
            <a:r>
              <a:rPr lang="en-US"/>
              <a:t>Evolve standards</a:t>
            </a:r>
          </a:p>
          <a:p>
            <a:r>
              <a:rPr lang="en-US"/>
              <a:t>Design benchmarks</a:t>
            </a: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0255529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71105176-D66F-6377-2468-E8EEC6442D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dirty="0"/>
              <a:t>Step 3: Specialize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CADC775-E62C-291D-29B8-4B77E78090EE}"/>
              </a:ext>
            </a:extLst>
          </p:cNvPr>
          <p:cNvCxnSpPr/>
          <p:nvPr/>
        </p:nvCxnSpPr>
        <p:spPr>
          <a:xfrm>
            <a:off x="6009252" y="1860163"/>
            <a:ext cx="0" cy="500508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2758C77-3869-D827-9DE9-7D9B591D2921}"/>
              </a:ext>
            </a:extLst>
          </p:cNvPr>
          <p:cNvCxnSpPr>
            <a:cxnSpLocks/>
          </p:cNvCxnSpPr>
          <p:nvPr/>
        </p:nvCxnSpPr>
        <p:spPr>
          <a:xfrm>
            <a:off x="138573" y="2320901"/>
            <a:ext cx="5673433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FE7D680-CDC1-E705-82A9-49E036A8A735}"/>
              </a:ext>
            </a:extLst>
          </p:cNvPr>
          <p:cNvSpPr txBox="1">
            <a:spLocks/>
          </p:cNvSpPr>
          <p:nvPr/>
        </p:nvSpPr>
        <p:spPr>
          <a:xfrm>
            <a:off x="6318059" y="2944323"/>
            <a:ext cx="2963029" cy="8342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?type WHERE {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?type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C68409-6C5A-337C-1804-6B14E8C38B0D}"/>
              </a:ext>
            </a:extLst>
          </p:cNvPr>
          <p:cNvSpPr txBox="1">
            <a:spLocks/>
          </p:cNvSpPr>
          <p:nvPr/>
        </p:nvSpPr>
        <p:spPr>
          <a:xfrm>
            <a:off x="9351678" y="2950122"/>
            <a:ext cx="2718270" cy="3468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sz="1900" dirty="0">
                <a:cs typeface="Courier New" panose="02070309020205020404" pitchFamily="49" charset="0"/>
              </a:rPr>
              <a:t> ↦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dbr:Socrates</a:t>
            </a:r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27B1A2A-DC50-3E7B-33A3-27A37F09CB72}"/>
              </a:ext>
            </a:extLst>
          </p:cNvPr>
          <p:cNvSpPr txBox="1">
            <a:spLocks/>
          </p:cNvSpPr>
          <p:nvPr/>
        </p:nvSpPr>
        <p:spPr>
          <a:xfrm>
            <a:off x="9365990" y="3384002"/>
            <a:ext cx="2718259" cy="3468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sz="1800" dirty="0">
                <a:cs typeface="Courier New" panose="02070309020205020404" pitchFamily="49" charset="0"/>
              </a:rPr>
              <a:t> ↦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dbr:Aphrodite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E500A66-E7AC-5726-5C43-1CCE387B16E9}"/>
              </a:ext>
            </a:extLst>
          </p:cNvPr>
          <p:cNvSpPr txBox="1">
            <a:spLocks/>
          </p:cNvSpPr>
          <p:nvPr/>
        </p:nvSpPr>
        <p:spPr>
          <a:xfrm>
            <a:off x="6318062" y="4966200"/>
            <a:ext cx="2963026" cy="3455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DESCRIBE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9FFAF7A-1559-2755-9613-A7FDB24C2277}"/>
              </a:ext>
            </a:extLst>
          </p:cNvPr>
          <p:cNvSpPr txBox="1">
            <a:spLocks/>
          </p:cNvSpPr>
          <p:nvPr/>
        </p:nvSpPr>
        <p:spPr>
          <a:xfrm>
            <a:off x="9351678" y="4947750"/>
            <a:ext cx="2718278" cy="3468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sz="1800" dirty="0">
                <a:cs typeface="Courier New" panose="02070309020205020404" pitchFamily="49" charset="0"/>
              </a:rPr>
              <a:t> ↦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dbr:Socrates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6A61905-C628-4A06-B865-4710DD2B14CE}"/>
              </a:ext>
            </a:extLst>
          </p:cNvPr>
          <p:cNvSpPr txBox="1">
            <a:spLocks/>
          </p:cNvSpPr>
          <p:nvPr/>
        </p:nvSpPr>
        <p:spPr>
          <a:xfrm>
            <a:off x="9351678" y="5365503"/>
            <a:ext cx="2732581" cy="3468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sz="1800" dirty="0">
                <a:cs typeface="Courier New" panose="02070309020205020404" pitchFamily="49" charset="0"/>
              </a:rPr>
              <a:t> ↦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dbr:Plato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37D4271-5531-33EE-2A8B-4E37757F68C8}"/>
              </a:ext>
            </a:extLst>
          </p:cNvPr>
          <p:cNvSpPr txBox="1">
            <a:spLocks/>
          </p:cNvSpPr>
          <p:nvPr/>
        </p:nvSpPr>
        <p:spPr>
          <a:xfrm>
            <a:off x="9351678" y="5801931"/>
            <a:ext cx="2718270" cy="3468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sz="1800" dirty="0">
                <a:cs typeface="Courier New" panose="02070309020205020404" pitchFamily="49" charset="0"/>
              </a:rPr>
              <a:t> ↦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dbr:Aristotle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F68F7F4-0442-E01B-5D85-7D7FD0724F8F}"/>
              </a:ext>
            </a:extLst>
          </p:cNvPr>
          <p:cNvCxnSpPr>
            <a:cxnSpLocks/>
          </p:cNvCxnSpPr>
          <p:nvPr/>
        </p:nvCxnSpPr>
        <p:spPr>
          <a:xfrm flipV="1">
            <a:off x="6188442" y="2317545"/>
            <a:ext cx="5865943" cy="3356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F40D2F7-A70F-E157-4E67-D249E0861FC6}"/>
              </a:ext>
            </a:extLst>
          </p:cNvPr>
          <p:cNvCxnSpPr>
            <a:cxnSpLocks/>
          </p:cNvCxnSpPr>
          <p:nvPr/>
        </p:nvCxnSpPr>
        <p:spPr>
          <a:xfrm>
            <a:off x="5874335" y="3296927"/>
            <a:ext cx="421683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3DDA351-87EF-F26B-0546-D99F862D2E16}"/>
              </a:ext>
            </a:extLst>
          </p:cNvPr>
          <p:cNvSpPr txBox="1">
            <a:spLocks/>
          </p:cNvSpPr>
          <p:nvPr/>
        </p:nvSpPr>
        <p:spPr>
          <a:xfrm>
            <a:off x="6091853" y="1741948"/>
            <a:ext cx="6131525" cy="6368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3300" dirty="0"/>
              <a:t>&lt;      Template        ,  Mapping Set  &gt;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2B7B0C2-C112-D807-1D72-2DB5CF83E016}"/>
              </a:ext>
            </a:extLst>
          </p:cNvPr>
          <p:cNvSpPr txBox="1">
            <a:spLocks/>
          </p:cNvSpPr>
          <p:nvPr/>
        </p:nvSpPr>
        <p:spPr>
          <a:xfrm>
            <a:off x="93832" y="2944323"/>
            <a:ext cx="2963029" cy="8342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?type WHERE {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$_2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?type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9D84940-EE2D-99BC-131E-A8D8FA686D0E}"/>
              </a:ext>
            </a:extLst>
          </p:cNvPr>
          <p:cNvSpPr txBox="1">
            <a:spLocks/>
          </p:cNvSpPr>
          <p:nvPr/>
        </p:nvSpPr>
        <p:spPr>
          <a:xfrm>
            <a:off x="3127451" y="2950122"/>
            <a:ext cx="2718270" cy="769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sz="1900" dirty="0">
                <a:cs typeface="Courier New" panose="02070309020205020404" pitchFamily="49" charset="0"/>
              </a:rPr>
              <a:t> ↦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dbr:Socrates</a:t>
            </a:r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$_2</a:t>
            </a:r>
            <a:r>
              <a:rPr lang="en-US" sz="1900" dirty="0">
                <a:cs typeface="Courier New" panose="02070309020205020404" pitchFamily="49" charset="0"/>
              </a:rPr>
              <a:t> ↦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FDAEA10-5965-6151-2B9C-0A9DADDA110E}"/>
              </a:ext>
            </a:extLst>
          </p:cNvPr>
          <p:cNvSpPr txBox="1">
            <a:spLocks/>
          </p:cNvSpPr>
          <p:nvPr/>
        </p:nvSpPr>
        <p:spPr>
          <a:xfrm>
            <a:off x="3127451" y="3783735"/>
            <a:ext cx="2718259" cy="769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sz="1800" dirty="0">
                <a:cs typeface="Courier New" panose="02070309020205020404" pitchFamily="49" charset="0"/>
              </a:rPr>
              <a:t> ↦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dbr:Aphrodite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$_2</a:t>
            </a:r>
            <a:r>
              <a:rPr lang="en-US" sz="1800" dirty="0">
                <a:cs typeface="Courier New" panose="02070309020205020404" pitchFamily="49" charset="0"/>
              </a:rPr>
              <a:t> ↦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E391238-2EA2-663B-4A4B-B51CC609D49A}"/>
              </a:ext>
            </a:extLst>
          </p:cNvPr>
          <p:cNvSpPr txBox="1">
            <a:spLocks/>
          </p:cNvSpPr>
          <p:nvPr/>
        </p:nvSpPr>
        <p:spPr>
          <a:xfrm>
            <a:off x="93835" y="4966200"/>
            <a:ext cx="2963026" cy="3455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DESCRIBE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81ECAF98-FF8B-FCEC-A0EE-2F458A64F942}"/>
              </a:ext>
            </a:extLst>
          </p:cNvPr>
          <p:cNvSpPr txBox="1">
            <a:spLocks/>
          </p:cNvSpPr>
          <p:nvPr/>
        </p:nvSpPr>
        <p:spPr>
          <a:xfrm>
            <a:off x="3127451" y="4947750"/>
            <a:ext cx="2718278" cy="3468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sz="1800" dirty="0">
                <a:cs typeface="Courier New" panose="02070309020205020404" pitchFamily="49" charset="0"/>
              </a:rPr>
              <a:t> ↦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dbr:Socrates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4B6FC209-3E73-FCBE-857C-76115CC4BA8F}"/>
              </a:ext>
            </a:extLst>
          </p:cNvPr>
          <p:cNvSpPr txBox="1">
            <a:spLocks/>
          </p:cNvSpPr>
          <p:nvPr/>
        </p:nvSpPr>
        <p:spPr>
          <a:xfrm>
            <a:off x="3127451" y="5365503"/>
            <a:ext cx="2732581" cy="3468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sz="1800" dirty="0">
                <a:cs typeface="Courier New" panose="02070309020205020404" pitchFamily="49" charset="0"/>
              </a:rPr>
              <a:t> ↦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dbr:Plato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1083B34-3010-584B-C479-F30E8370DA6B}"/>
              </a:ext>
            </a:extLst>
          </p:cNvPr>
          <p:cNvSpPr txBox="1">
            <a:spLocks/>
          </p:cNvSpPr>
          <p:nvPr/>
        </p:nvSpPr>
        <p:spPr>
          <a:xfrm>
            <a:off x="3127451" y="5801931"/>
            <a:ext cx="2746884" cy="3468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sz="1800" dirty="0">
                <a:cs typeface="Courier New" panose="02070309020205020404" pitchFamily="49" charset="0"/>
              </a:rPr>
              <a:t> ↦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dbr:Aristotle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C1ECEF66-BB7E-8424-6CA0-25EC83C5D390}"/>
              </a:ext>
            </a:extLst>
          </p:cNvPr>
          <p:cNvSpPr txBox="1">
            <a:spLocks/>
          </p:cNvSpPr>
          <p:nvPr/>
        </p:nvSpPr>
        <p:spPr>
          <a:xfrm>
            <a:off x="50277" y="1745712"/>
            <a:ext cx="5953280" cy="6368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3300" dirty="0"/>
              <a:t>&lt;     Template       ,  Mapping Set  &gt;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831CC8C-ED7A-C3DE-ACB7-C7340BC78ED4}"/>
              </a:ext>
            </a:extLst>
          </p:cNvPr>
          <p:cNvCxnSpPr>
            <a:cxnSpLocks/>
          </p:cNvCxnSpPr>
          <p:nvPr/>
        </p:nvCxnSpPr>
        <p:spPr>
          <a:xfrm>
            <a:off x="5872966" y="5119631"/>
            <a:ext cx="421683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8244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71105176-D66F-6377-2468-E8EEC6442D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dirty="0"/>
              <a:t>Result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FE7D680-CDC1-E705-82A9-49E036A8A735}"/>
              </a:ext>
            </a:extLst>
          </p:cNvPr>
          <p:cNvSpPr txBox="1">
            <a:spLocks/>
          </p:cNvSpPr>
          <p:nvPr/>
        </p:nvSpPr>
        <p:spPr>
          <a:xfrm>
            <a:off x="1283807" y="2793352"/>
            <a:ext cx="4741604" cy="17855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?type WHERE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?type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C68409-6C5A-337C-1804-6B14E8C38B0D}"/>
              </a:ext>
            </a:extLst>
          </p:cNvPr>
          <p:cNvSpPr txBox="1">
            <a:spLocks/>
          </p:cNvSpPr>
          <p:nvPr/>
        </p:nvSpPr>
        <p:spPr>
          <a:xfrm>
            <a:off x="6166589" y="2793352"/>
            <a:ext cx="3701652" cy="4364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sz="2400" dirty="0">
                <a:cs typeface="Courier New" panose="02070309020205020404" pitchFamily="49" charset="0"/>
              </a:rPr>
              <a:t> ↦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dbr:Socrates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27B1A2A-DC50-3E7B-33A3-27A37F09CB72}"/>
              </a:ext>
            </a:extLst>
          </p:cNvPr>
          <p:cNvSpPr txBox="1">
            <a:spLocks/>
          </p:cNvSpPr>
          <p:nvPr/>
        </p:nvSpPr>
        <p:spPr>
          <a:xfrm>
            <a:off x="6166589" y="3299747"/>
            <a:ext cx="3701652" cy="4364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sz="2400" dirty="0">
                <a:cs typeface="Courier New" panose="02070309020205020404" pitchFamily="49" charset="0"/>
              </a:rPr>
              <a:t> ↦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dbr:Aphrodite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E500A66-E7AC-5726-5C43-1CCE387B16E9}"/>
              </a:ext>
            </a:extLst>
          </p:cNvPr>
          <p:cNvSpPr txBox="1">
            <a:spLocks/>
          </p:cNvSpPr>
          <p:nvPr/>
        </p:nvSpPr>
        <p:spPr>
          <a:xfrm>
            <a:off x="1320010" y="4984266"/>
            <a:ext cx="4705401" cy="7394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DESCRIBE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9FFAF7A-1559-2755-9613-A7FDB24C2277}"/>
              </a:ext>
            </a:extLst>
          </p:cNvPr>
          <p:cNvSpPr txBox="1">
            <a:spLocks/>
          </p:cNvSpPr>
          <p:nvPr/>
        </p:nvSpPr>
        <p:spPr>
          <a:xfrm>
            <a:off x="6166590" y="4984266"/>
            <a:ext cx="3701652" cy="4364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sz="2400" dirty="0">
                <a:cs typeface="Courier New" panose="02070309020205020404" pitchFamily="49" charset="0"/>
              </a:rPr>
              <a:t> ↦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dbr:Socrates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6A61905-C628-4A06-B865-4710DD2B14CE}"/>
              </a:ext>
            </a:extLst>
          </p:cNvPr>
          <p:cNvSpPr txBox="1">
            <a:spLocks/>
          </p:cNvSpPr>
          <p:nvPr/>
        </p:nvSpPr>
        <p:spPr>
          <a:xfrm>
            <a:off x="6166589" y="5500975"/>
            <a:ext cx="3701652" cy="4364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sz="2400" dirty="0">
                <a:cs typeface="Courier New" panose="02070309020205020404" pitchFamily="49" charset="0"/>
              </a:rPr>
              <a:t> ↦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dbr:Plato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37D4271-5531-33EE-2A8B-4E37757F68C8}"/>
              </a:ext>
            </a:extLst>
          </p:cNvPr>
          <p:cNvSpPr txBox="1">
            <a:spLocks/>
          </p:cNvSpPr>
          <p:nvPr/>
        </p:nvSpPr>
        <p:spPr>
          <a:xfrm>
            <a:off x="6166590" y="6032269"/>
            <a:ext cx="3715964" cy="4364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sz="2400" dirty="0">
                <a:cs typeface="Courier New" panose="02070309020205020404" pitchFamily="49" charset="0"/>
              </a:rPr>
              <a:t> ↦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dbr:Aristotle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F68F7F4-0442-E01B-5D85-7D7FD0724F8F}"/>
              </a:ext>
            </a:extLst>
          </p:cNvPr>
          <p:cNvCxnSpPr>
            <a:cxnSpLocks/>
          </p:cNvCxnSpPr>
          <p:nvPr/>
        </p:nvCxnSpPr>
        <p:spPr>
          <a:xfrm>
            <a:off x="1320010" y="2427907"/>
            <a:ext cx="8548231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3DDA351-87EF-F26B-0546-D99F862D2E16}"/>
              </a:ext>
            </a:extLst>
          </p:cNvPr>
          <p:cNvSpPr txBox="1">
            <a:spLocks/>
          </p:cNvSpPr>
          <p:nvPr/>
        </p:nvSpPr>
        <p:spPr>
          <a:xfrm>
            <a:off x="1320010" y="1848954"/>
            <a:ext cx="8548231" cy="6368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3300" dirty="0"/>
              <a:t>&lt;               Template               ,      Mapping Set       &gt;</a:t>
            </a:r>
          </a:p>
        </p:txBody>
      </p:sp>
    </p:spTree>
    <p:extLst>
      <p:ext uri="{BB962C8B-B14F-4D97-AF65-F5344CB8AC3E}">
        <p14:creationId xmlns:p14="http://schemas.microsoft.com/office/powerpoint/2010/main" val="25444462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DA207-8A84-0F9A-ECA1-451D3C9AC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465" y="4892553"/>
            <a:ext cx="4779498" cy="1042287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SELECT ?type WHERE {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dbr:Aphrodite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?type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T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T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4A7E60-6536-AA06-3BEE-7F7560CB8BB8}"/>
              </a:ext>
            </a:extLst>
          </p:cNvPr>
          <p:cNvCxnSpPr>
            <a:cxnSpLocks/>
          </p:cNvCxnSpPr>
          <p:nvPr/>
        </p:nvCxnSpPr>
        <p:spPr>
          <a:xfrm>
            <a:off x="5016070" y="3104283"/>
            <a:ext cx="612932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8DF66CB-383D-5C18-FEC0-79DE23EF27A7}"/>
              </a:ext>
            </a:extLst>
          </p:cNvPr>
          <p:cNvSpPr txBox="1">
            <a:spLocks/>
          </p:cNvSpPr>
          <p:nvPr/>
        </p:nvSpPr>
        <p:spPr>
          <a:xfrm>
            <a:off x="5737221" y="2595387"/>
            <a:ext cx="3240742" cy="10422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?type WHERE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$_2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?type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DAE7016-EA5E-8CFC-9153-2E962420665A}"/>
              </a:ext>
            </a:extLst>
          </p:cNvPr>
          <p:cNvSpPr txBox="1">
            <a:spLocks/>
          </p:cNvSpPr>
          <p:nvPr/>
        </p:nvSpPr>
        <p:spPr>
          <a:xfrm>
            <a:off x="182462" y="2595387"/>
            <a:ext cx="4779499" cy="10177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?type WHERE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dbr:Socrates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?type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T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71105176-D66F-6377-2468-E8EEC6442D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dirty="0"/>
              <a:t>Complexity: 1. Generalize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401CD46-4417-1C7B-A6BE-B5D860E7E4BD}"/>
              </a:ext>
            </a:extLst>
          </p:cNvPr>
          <p:cNvSpPr txBox="1">
            <a:spLocks/>
          </p:cNvSpPr>
          <p:nvPr/>
        </p:nvSpPr>
        <p:spPr>
          <a:xfrm>
            <a:off x="182462" y="3798925"/>
            <a:ext cx="4779500" cy="348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DESCRIBE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dbr:Socrates</a:t>
            </a:r>
            <a:endParaRPr lang="en-IT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8A5B7E9-E957-4150-C1A7-4C769C02532F}"/>
              </a:ext>
            </a:extLst>
          </p:cNvPr>
          <p:cNvSpPr txBox="1">
            <a:spLocks/>
          </p:cNvSpPr>
          <p:nvPr/>
        </p:nvSpPr>
        <p:spPr>
          <a:xfrm>
            <a:off x="182463" y="4345739"/>
            <a:ext cx="4779499" cy="348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DESCRIBE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dbr:Plato</a:t>
            </a:r>
            <a:endParaRPr lang="en-IT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AA0F8C2-8670-C1BB-EB87-199AD922A551}"/>
              </a:ext>
            </a:extLst>
          </p:cNvPr>
          <p:cNvSpPr txBox="1">
            <a:spLocks/>
          </p:cNvSpPr>
          <p:nvPr/>
        </p:nvSpPr>
        <p:spPr>
          <a:xfrm>
            <a:off x="182464" y="6117185"/>
            <a:ext cx="4779499" cy="348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DESCRIBE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dbr:Aristotle</a:t>
            </a:r>
            <a:endParaRPr lang="en-IT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33A2DC34-12A1-CBC6-B0F6-A5EA10E3508A}"/>
              </a:ext>
            </a:extLst>
          </p:cNvPr>
          <p:cNvSpPr txBox="1">
            <a:spLocks/>
          </p:cNvSpPr>
          <p:nvPr/>
        </p:nvSpPr>
        <p:spPr>
          <a:xfrm>
            <a:off x="9115133" y="2595387"/>
            <a:ext cx="2849600" cy="1041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sz="1900" dirty="0">
                <a:cs typeface="Courier New" panose="02070309020205020404" pitchFamily="49" charset="0"/>
              </a:rPr>
              <a:t> ↦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dbr:Socrates</a:t>
            </a:r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$_2</a:t>
            </a:r>
            <a:r>
              <a:rPr lang="en-US" sz="1900" dirty="0">
                <a:cs typeface="Courier New" panose="02070309020205020404" pitchFamily="49" charset="0"/>
              </a:rPr>
              <a:t> ↦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6A849C29-6016-9B9B-ED2A-9ECBD8B74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02" y="1760638"/>
            <a:ext cx="2245963" cy="636803"/>
          </a:xfrm>
        </p:spPr>
        <p:txBody>
          <a:bodyPr>
            <a:normAutofit/>
          </a:bodyPr>
          <a:lstStyle/>
          <a:p>
            <a:r>
              <a:rPr lang="en-IT" sz="3600" dirty="0"/>
              <a:t>Query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F2253360-CB56-5221-C01C-B4B6B3E24F46}"/>
              </a:ext>
            </a:extLst>
          </p:cNvPr>
          <p:cNvSpPr txBox="1">
            <a:spLocks/>
          </p:cNvSpPr>
          <p:nvPr/>
        </p:nvSpPr>
        <p:spPr>
          <a:xfrm>
            <a:off x="5860090" y="1745304"/>
            <a:ext cx="6090342" cy="636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3600" dirty="0"/>
              <a:t>&lt;    Template     ,       Mapping   &gt;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CADC775-E62C-291D-29B8-4B77E78090EE}"/>
              </a:ext>
            </a:extLst>
          </p:cNvPr>
          <p:cNvCxnSpPr/>
          <p:nvPr/>
        </p:nvCxnSpPr>
        <p:spPr>
          <a:xfrm>
            <a:off x="5295482" y="1690688"/>
            <a:ext cx="0" cy="500508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9C2C8B7-8811-DC3C-0634-0D61A5CE57E2}"/>
              </a:ext>
            </a:extLst>
          </p:cNvPr>
          <p:cNvCxnSpPr>
            <a:cxnSpLocks/>
          </p:cNvCxnSpPr>
          <p:nvPr/>
        </p:nvCxnSpPr>
        <p:spPr>
          <a:xfrm>
            <a:off x="182462" y="2323115"/>
            <a:ext cx="4779499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2758C77-3869-D827-9DE9-7D9B591D2921}"/>
              </a:ext>
            </a:extLst>
          </p:cNvPr>
          <p:cNvCxnSpPr>
            <a:cxnSpLocks/>
          </p:cNvCxnSpPr>
          <p:nvPr/>
        </p:nvCxnSpPr>
        <p:spPr>
          <a:xfrm>
            <a:off x="5766619" y="2320901"/>
            <a:ext cx="6212862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165CE270-8DCC-5656-C3C5-43E3F51E4668}"/>
              </a:ext>
            </a:extLst>
          </p:cNvPr>
          <p:cNvSpPr txBox="1">
            <a:spLocks/>
          </p:cNvSpPr>
          <p:nvPr/>
        </p:nvSpPr>
        <p:spPr>
          <a:xfrm>
            <a:off x="5737221" y="3798925"/>
            <a:ext cx="3240742" cy="3487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DESCRIBE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C23C72F2-9547-1FD7-38E5-9D99747778EB}"/>
              </a:ext>
            </a:extLst>
          </p:cNvPr>
          <p:cNvSpPr txBox="1">
            <a:spLocks/>
          </p:cNvSpPr>
          <p:nvPr/>
        </p:nvSpPr>
        <p:spPr>
          <a:xfrm>
            <a:off x="9115133" y="3798925"/>
            <a:ext cx="2849600" cy="3468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sz="2000" dirty="0">
                <a:cs typeface="Courier New" panose="02070309020205020404" pitchFamily="49" charset="0"/>
              </a:rPr>
              <a:t> ↦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dbr:Socrates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E0628A7D-427C-B192-7BCC-ECCD22182AEF}"/>
              </a:ext>
            </a:extLst>
          </p:cNvPr>
          <p:cNvSpPr txBox="1">
            <a:spLocks/>
          </p:cNvSpPr>
          <p:nvPr/>
        </p:nvSpPr>
        <p:spPr>
          <a:xfrm>
            <a:off x="5722920" y="4362703"/>
            <a:ext cx="3240742" cy="3487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DESCRIBE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DDA4604-0836-274C-039A-AEE6081F0F92}"/>
              </a:ext>
            </a:extLst>
          </p:cNvPr>
          <p:cNvSpPr txBox="1">
            <a:spLocks/>
          </p:cNvSpPr>
          <p:nvPr/>
        </p:nvSpPr>
        <p:spPr>
          <a:xfrm>
            <a:off x="9100832" y="4362703"/>
            <a:ext cx="2849600" cy="3468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sz="2000" dirty="0">
                <a:cs typeface="Courier New" panose="02070309020205020404" pitchFamily="49" charset="0"/>
              </a:rPr>
              <a:t> ↦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dbr:Plato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5797AAF5-0B90-AA83-3AEE-0043B713E823}"/>
              </a:ext>
            </a:extLst>
          </p:cNvPr>
          <p:cNvSpPr txBox="1">
            <a:spLocks/>
          </p:cNvSpPr>
          <p:nvPr/>
        </p:nvSpPr>
        <p:spPr>
          <a:xfrm>
            <a:off x="5722920" y="4892553"/>
            <a:ext cx="3240742" cy="10422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?type WHERE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$_2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?type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E8057CFC-9AFA-4A1C-25D1-915F126503F1}"/>
              </a:ext>
            </a:extLst>
          </p:cNvPr>
          <p:cNvSpPr txBox="1">
            <a:spLocks/>
          </p:cNvSpPr>
          <p:nvPr/>
        </p:nvSpPr>
        <p:spPr>
          <a:xfrm>
            <a:off x="9086530" y="4892553"/>
            <a:ext cx="2863901" cy="10422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sz="1900" dirty="0">
                <a:cs typeface="Courier New" panose="02070309020205020404" pitchFamily="49" charset="0"/>
              </a:rPr>
              <a:t> ↦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dbr:Aphrodite</a:t>
            </a:r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$_2</a:t>
            </a:r>
            <a:r>
              <a:rPr lang="en-US" sz="1900" dirty="0">
                <a:cs typeface="Courier New" panose="02070309020205020404" pitchFamily="49" charset="0"/>
              </a:rPr>
              <a:t> ↦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41E2D5A7-2560-9E43-6E82-01F5481F1266}"/>
              </a:ext>
            </a:extLst>
          </p:cNvPr>
          <p:cNvSpPr txBox="1">
            <a:spLocks/>
          </p:cNvSpPr>
          <p:nvPr/>
        </p:nvSpPr>
        <p:spPr>
          <a:xfrm>
            <a:off x="5722920" y="6119174"/>
            <a:ext cx="3240742" cy="3487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DESCRIBE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0CCD3F78-A5E8-A0C2-20D6-07E36714D9B6}"/>
              </a:ext>
            </a:extLst>
          </p:cNvPr>
          <p:cNvSpPr txBox="1">
            <a:spLocks/>
          </p:cNvSpPr>
          <p:nvPr/>
        </p:nvSpPr>
        <p:spPr>
          <a:xfrm>
            <a:off x="9100832" y="6119174"/>
            <a:ext cx="2849600" cy="3468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sz="2000" dirty="0">
                <a:cs typeface="Courier New" panose="02070309020205020404" pitchFamily="49" charset="0"/>
              </a:rPr>
              <a:t> ↦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dbr:Aristotle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2B74894-871C-5D48-4680-853970456A59}"/>
              </a:ext>
            </a:extLst>
          </p:cNvPr>
          <p:cNvCxnSpPr>
            <a:cxnSpLocks/>
          </p:cNvCxnSpPr>
          <p:nvPr/>
        </p:nvCxnSpPr>
        <p:spPr>
          <a:xfrm>
            <a:off x="5016070" y="3967883"/>
            <a:ext cx="612932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5B2B0D2-D004-6388-5977-06789B966ABC}"/>
              </a:ext>
            </a:extLst>
          </p:cNvPr>
          <p:cNvCxnSpPr>
            <a:cxnSpLocks/>
          </p:cNvCxnSpPr>
          <p:nvPr/>
        </p:nvCxnSpPr>
        <p:spPr>
          <a:xfrm>
            <a:off x="5016070" y="4516523"/>
            <a:ext cx="612932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46F7E88-F1E6-415B-CCCA-739357D16388}"/>
              </a:ext>
            </a:extLst>
          </p:cNvPr>
          <p:cNvCxnSpPr>
            <a:cxnSpLocks/>
          </p:cNvCxnSpPr>
          <p:nvPr/>
        </p:nvCxnSpPr>
        <p:spPr>
          <a:xfrm>
            <a:off x="5030818" y="5390283"/>
            <a:ext cx="59818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8B12CDE-A31C-0FE2-0341-4D34AE5AF35F}"/>
              </a:ext>
            </a:extLst>
          </p:cNvPr>
          <p:cNvCxnSpPr>
            <a:cxnSpLocks/>
          </p:cNvCxnSpPr>
          <p:nvPr/>
        </p:nvCxnSpPr>
        <p:spPr>
          <a:xfrm>
            <a:off x="5030818" y="6294523"/>
            <a:ext cx="59818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7958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4A7E60-6536-AA06-3BEE-7F7560CB8BB8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5957900" y="3361473"/>
            <a:ext cx="352417" cy="2718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8DF66CB-383D-5C18-FEC0-79DE23EF27A7}"/>
              </a:ext>
            </a:extLst>
          </p:cNvPr>
          <p:cNvSpPr txBox="1">
            <a:spLocks/>
          </p:cNvSpPr>
          <p:nvPr/>
        </p:nvSpPr>
        <p:spPr>
          <a:xfrm>
            <a:off x="129792" y="2619541"/>
            <a:ext cx="2963029" cy="9865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?type WHERE {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$_2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?type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71105176-D66F-6377-2468-E8EEC6442D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dirty="0"/>
              <a:t>Complexity: 2. Group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33A2DC34-12A1-CBC6-B0F6-A5EA10E3508A}"/>
              </a:ext>
            </a:extLst>
          </p:cNvPr>
          <p:cNvSpPr txBox="1">
            <a:spLocks/>
          </p:cNvSpPr>
          <p:nvPr/>
        </p:nvSpPr>
        <p:spPr>
          <a:xfrm>
            <a:off x="3184976" y="2619541"/>
            <a:ext cx="2718270" cy="986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sz="1800" dirty="0">
                <a:cs typeface="Courier New" panose="02070309020205020404" pitchFamily="49" charset="0"/>
              </a:rPr>
              <a:t> ↦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dbr:Socrates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$_2</a:t>
            </a:r>
            <a:r>
              <a:rPr lang="en-US" sz="1800" dirty="0">
                <a:cs typeface="Courier New" panose="02070309020205020404" pitchFamily="49" charset="0"/>
              </a:rPr>
              <a:t> ↦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F2253360-CB56-5221-C01C-B4B6B3E24F46}"/>
              </a:ext>
            </a:extLst>
          </p:cNvPr>
          <p:cNvSpPr txBox="1">
            <a:spLocks/>
          </p:cNvSpPr>
          <p:nvPr/>
        </p:nvSpPr>
        <p:spPr>
          <a:xfrm>
            <a:off x="199533" y="1745304"/>
            <a:ext cx="5758367" cy="636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3600" dirty="0"/>
              <a:t>&lt;     Template     ,       Mapping    &gt;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CADC775-E62C-291D-29B8-4B77E78090EE}"/>
              </a:ext>
            </a:extLst>
          </p:cNvPr>
          <p:cNvCxnSpPr/>
          <p:nvPr/>
        </p:nvCxnSpPr>
        <p:spPr>
          <a:xfrm>
            <a:off x="6106788" y="1860163"/>
            <a:ext cx="0" cy="500508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2758C77-3869-D827-9DE9-7D9B591D2921}"/>
              </a:ext>
            </a:extLst>
          </p:cNvPr>
          <p:cNvCxnSpPr>
            <a:cxnSpLocks/>
          </p:cNvCxnSpPr>
          <p:nvPr/>
        </p:nvCxnSpPr>
        <p:spPr>
          <a:xfrm>
            <a:off x="199533" y="2320901"/>
            <a:ext cx="5758367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165CE270-8DCC-5656-C3C5-43E3F51E4668}"/>
              </a:ext>
            </a:extLst>
          </p:cNvPr>
          <p:cNvSpPr txBox="1">
            <a:spLocks/>
          </p:cNvSpPr>
          <p:nvPr/>
        </p:nvSpPr>
        <p:spPr>
          <a:xfrm>
            <a:off x="129784" y="3804242"/>
            <a:ext cx="2963029" cy="3468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DESCRIBE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C23C72F2-9547-1FD7-38E5-9D99747778EB}"/>
              </a:ext>
            </a:extLst>
          </p:cNvPr>
          <p:cNvSpPr txBox="1">
            <a:spLocks/>
          </p:cNvSpPr>
          <p:nvPr/>
        </p:nvSpPr>
        <p:spPr>
          <a:xfrm>
            <a:off x="3184968" y="3804242"/>
            <a:ext cx="2718278" cy="3468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sz="1800" dirty="0">
                <a:cs typeface="Courier New" panose="02070309020205020404" pitchFamily="49" charset="0"/>
              </a:rPr>
              <a:t> ↦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dbr:Socrates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E0628A7D-427C-B192-7BCC-ECCD22182AEF}"/>
              </a:ext>
            </a:extLst>
          </p:cNvPr>
          <p:cNvSpPr txBox="1">
            <a:spLocks/>
          </p:cNvSpPr>
          <p:nvPr/>
        </p:nvSpPr>
        <p:spPr>
          <a:xfrm>
            <a:off x="129784" y="4351373"/>
            <a:ext cx="2963026" cy="3455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DESCRIBE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DDA4604-0836-274C-039A-AEE6081F0F92}"/>
              </a:ext>
            </a:extLst>
          </p:cNvPr>
          <p:cNvSpPr txBox="1">
            <a:spLocks/>
          </p:cNvSpPr>
          <p:nvPr/>
        </p:nvSpPr>
        <p:spPr>
          <a:xfrm>
            <a:off x="3184968" y="4351373"/>
            <a:ext cx="2732581" cy="3468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sz="1800" dirty="0">
                <a:cs typeface="Courier New" panose="02070309020205020404" pitchFamily="49" charset="0"/>
              </a:rPr>
              <a:t> ↦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dbr:Plato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5797AAF5-0B90-AA83-3AEE-0043B713E823}"/>
              </a:ext>
            </a:extLst>
          </p:cNvPr>
          <p:cNvSpPr txBox="1">
            <a:spLocks/>
          </p:cNvSpPr>
          <p:nvPr/>
        </p:nvSpPr>
        <p:spPr>
          <a:xfrm>
            <a:off x="115479" y="4897215"/>
            <a:ext cx="2977327" cy="9165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?type WHERE {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$_2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?type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E8057CFC-9AFA-4A1C-25D1-915F126503F1}"/>
              </a:ext>
            </a:extLst>
          </p:cNvPr>
          <p:cNvSpPr txBox="1">
            <a:spLocks/>
          </p:cNvSpPr>
          <p:nvPr/>
        </p:nvSpPr>
        <p:spPr>
          <a:xfrm>
            <a:off x="3184968" y="4897215"/>
            <a:ext cx="2718278" cy="9165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sz="1800" dirty="0">
                <a:cs typeface="Courier New" panose="02070309020205020404" pitchFamily="49" charset="0"/>
              </a:rPr>
              <a:t> ↦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dbr:Aphrodite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$_2</a:t>
            </a:r>
            <a:r>
              <a:rPr lang="en-US" sz="1800" dirty="0">
                <a:cs typeface="Courier New" panose="02070309020205020404" pitchFamily="49" charset="0"/>
              </a:rPr>
              <a:t> ↦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41E2D5A7-2560-9E43-6E82-01F5481F1266}"/>
              </a:ext>
            </a:extLst>
          </p:cNvPr>
          <p:cNvSpPr txBox="1">
            <a:spLocks/>
          </p:cNvSpPr>
          <p:nvPr/>
        </p:nvSpPr>
        <p:spPr>
          <a:xfrm>
            <a:off x="115491" y="6012829"/>
            <a:ext cx="2977327" cy="3487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DESCRIBE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0CCD3F78-A5E8-A0C2-20D6-07E36714D9B6}"/>
              </a:ext>
            </a:extLst>
          </p:cNvPr>
          <p:cNvSpPr txBox="1">
            <a:spLocks/>
          </p:cNvSpPr>
          <p:nvPr/>
        </p:nvSpPr>
        <p:spPr>
          <a:xfrm>
            <a:off x="3170675" y="6012829"/>
            <a:ext cx="2746884" cy="3468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sz="1800" dirty="0">
                <a:cs typeface="Courier New" panose="02070309020205020404" pitchFamily="49" charset="0"/>
              </a:rPr>
              <a:t> ↦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dbr:Aristotle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FE7D680-CDC1-E705-82A9-49E036A8A735}"/>
              </a:ext>
            </a:extLst>
          </p:cNvPr>
          <p:cNvSpPr txBox="1">
            <a:spLocks/>
          </p:cNvSpPr>
          <p:nvPr/>
        </p:nvSpPr>
        <p:spPr>
          <a:xfrm>
            <a:off x="6310317" y="2944323"/>
            <a:ext cx="2963029" cy="8342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?type WHERE {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$_2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?type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C68409-6C5A-337C-1804-6B14E8C38B0D}"/>
              </a:ext>
            </a:extLst>
          </p:cNvPr>
          <p:cNvSpPr txBox="1">
            <a:spLocks/>
          </p:cNvSpPr>
          <p:nvPr/>
        </p:nvSpPr>
        <p:spPr>
          <a:xfrm>
            <a:off x="9343936" y="2950122"/>
            <a:ext cx="2718270" cy="769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sz="1900" dirty="0">
                <a:cs typeface="Courier New" panose="02070309020205020404" pitchFamily="49" charset="0"/>
              </a:rPr>
              <a:t> ↦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dbr:Socrates</a:t>
            </a:r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$_2</a:t>
            </a:r>
            <a:r>
              <a:rPr lang="en-US" sz="1900" dirty="0">
                <a:cs typeface="Courier New" panose="02070309020205020404" pitchFamily="49" charset="0"/>
              </a:rPr>
              <a:t> ↦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27B1A2A-DC50-3E7B-33A3-27A37F09CB72}"/>
              </a:ext>
            </a:extLst>
          </p:cNvPr>
          <p:cNvSpPr txBox="1">
            <a:spLocks/>
          </p:cNvSpPr>
          <p:nvPr/>
        </p:nvSpPr>
        <p:spPr>
          <a:xfrm>
            <a:off x="9343936" y="3783735"/>
            <a:ext cx="2718259" cy="769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sz="1800" dirty="0">
                <a:cs typeface="Courier New" panose="02070309020205020404" pitchFamily="49" charset="0"/>
              </a:rPr>
              <a:t> ↦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dbr:Aphrodite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$_2</a:t>
            </a:r>
            <a:r>
              <a:rPr lang="en-US" sz="1800" dirty="0">
                <a:cs typeface="Courier New" panose="02070309020205020404" pitchFamily="49" charset="0"/>
              </a:rPr>
              <a:t> ↦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E500A66-E7AC-5726-5C43-1CCE387B16E9}"/>
              </a:ext>
            </a:extLst>
          </p:cNvPr>
          <p:cNvSpPr txBox="1">
            <a:spLocks/>
          </p:cNvSpPr>
          <p:nvPr/>
        </p:nvSpPr>
        <p:spPr>
          <a:xfrm>
            <a:off x="6310320" y="4966200"/>
            <a:ext cx="2963026" cy="3455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DESCRIBE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9FFAF7A-1559-2755-9613-A7FDB24C2277}"/>
              </a:ext>
            </a:extLst>
          </p:cNvPr>
          <p:cNvSpPr txBox="1">
            <a:spLocks/>
          </p:cNvSpPr>
          <p:nvPr/>
        </p:nvSpPr>
        <p:spPr>
          <a:xfrm>
            <a:off x="9343936" y="4947750"/>
            <a:ext cx="2718278" cy="3468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sz="1800" dirty="0">
                <a:cs typeface="Courier New" panose="02070309020205020404" pitchFamily="49" charset="0"/>
              </a:rPr>
              <a:t> ↦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dbr:Socrates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6A61905-C628-4A06-B865-4710DD2B14CE}"/>
              </a:ext>
            </a:extLst>
          </p:cNvPr>
          <p:cNvSpPr txBox="1">
            <a:spLocks/>
          </p:cNvSpPr>
          <p:nvPr/>
        </p:nvSpPr>
        <p:spPr>
          <a:xfrm>
            <a:off x="9343936" y="5365503"/>
            <a:ext cx="2732581" cy="3468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sz="1800" dirty="0">
                <a:cs typeface="Courier New" panose="02070309020205020404" pitchFamily="49" charset="0"/>
              </a:rPr>
              <a:t> ↦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dbr:Plato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37D4271-5531-33EE-2A8B-4E37757F68C8}"/>
              </a:ext>
            </a:extLst>
          </p:cNvPr>
          <p:cNvSpPr txBox="1">
            <a:spLocks/>
          </p:cNvSpPr>
          <p:nvPr/>
        </p:nvSpPr>
        <p:spPr>
          <a:xfrm>
            <a:off x="9343936" y="5801931"/>
            <a:ext cx="2746884" cy="3468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sz="1800" dirty="0">
                <a:cs typeface="Courier New" panose="02070309020205020404" pitchFamily="49" charset="0"/>
              </a:rPr>
              <a:t> ↦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dbr:Aristotle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BE4C1DC-D8DF-380B-CFC2-D9160F444878}"/>
              </a:ext>
            </a:extLst>
          </p:cNvPr>
          <p:cNvSpPr txBox="1">
            <a:spLocks/>
          </p:cNvSpPr>
          <p:nvPr/>
        </p:nvSpPr>
        <p:spPr>
          <a:xfrm>
            <a:off x="6188442" y="1741948"/>
            <a:ext cx="6034936" cy="6368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3300" dirty="0"/>
              <a:t>&lt;     Template       ,   Mapping Set  &gt;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F68F7F4-0442-E01B-5D85-7D7FD0724F8F}"/>
              </a:ext>
            </a:extLst>
          </p:cNvPr>
          <p:cNvCxnSpPr>
            <a:cxnSpLocks/>
          </p:cNvCxnSpPr>
          <p:nvPr/>
        </p:nvCxnSpPr>
        <p:spPr>
          <a:xfrm>
            <a:off x="6296018" y="2317545"/>
            <a:ext cx="5758367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EFED7A0-8F73-B9B8-559C-AA0F87A4C494}"/>
              </a:ext>
            </a:extLst>
          </p:cNvPr>
          <p:cNvCxnSpPr>
            <a:cxnSpLocks/>
          </p:cNvCxnSpPr>
          <p:nvPr/>
        </p:nvCxnSpPr>
        <p:spPr>
          <a:xfrm flipV="1">
            <a:off x="5957900" y="3910652"/>
            <a:ext cx="372053" cy="9865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F40D2F7-A70F-E157-4E67-D249E0861FC6}"/>
              </a:ext>
            </a:extLst>
          </p:cNvPr>
          <p:cNvCxnSpPr>
            <a:cxnSpLocks/>
          </p:cNvCxnSpPr>
          <p:nvPr/>
        </p:nvCxnSpPr>
        <p:spPr>
          <a:xfrm>
            <a:off x="5973836" y="3950460"/>
            <a:ext cx="589185" cy="94675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310D680-7BAE-CBDE-155B-4B780AA5FFF2}"/>
              </a:ext>
            </a:extLst>
          </p:cNvPr>
          <p:cNvCxnSpPr>
            <a:cxnSpLocks/>
          </p:cNvCxnSpPr>
          <p:nvPr/>
        </p:nvCxnSpPr>
        <p:spPr>
          <a:xfrm>
            <a:off x="5989772" y="4471920"/>
            <a:ext cx="340181" cy="4252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21A990F-7D35-E36F-6EC9-D166B5AE4E70}"/>
              </a:ext>
            </a:extLst>
          </p:cNvPr>
          <p:cNvCxnSpPr>
            <a:cxnSpLocks/>
          </p:cNvCxnSpPr>
          <p:nvPr/>
        </p:nvCxnSpPr>
        <p:spPr>
          <a:xfrm flipV="1">
            <a:off x="5988139" y="5365503"/>
            <a:ext cx="340181" cy="6473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4942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71105176-D66F-6377-2468-E8EEC6442D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dirty="0"/>
              <a:t>Complexity: 3. Specialize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CADC775-E62C-291D-29B8-4B77E78090EE}"/>
              </a:ext>
            </a:extLst>
          </p:cNvPr>
          <p:cNvCxnSpPr/>
          <p:nvPr/>
        </p:nvCxnSpPr>
        <p:spPr>
          <a:xfrm>
            <a:off x="6009252" y="1860163"/>
            <a:ext cx="0" cy="500508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2758C77-3869-D827-9DE9-7D9B591D2921}"/>
              </a:ext>
            </a:extLst>
          </p:cNvPr>
          <p:cNvCxnSpPr>
            <a:cxnSpLocks/>
          </p:cNvCxnSpPr>
          <p:nvPr/>
        </p:nvCxnSpPr>
        <p:spPr>
          <a:xfrm>
            <a:off x="138573" y="2320901"/>
            <a:ext cx="5673433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FE7D680-CDC1-E705-82A9-49E036A8A735}"/>
              </a:ext>
            </a:extLst>
          </p:cNvPr>
          <p:cNvSpPr txBox="1">
            <a:spLocks/>
          </p:cNvSpPr>
          <p:nvPr/>
        </p:nvSpPr>
        <p:spPr>
          <a:xfrm>
            <a:off x="6318059" y="2944323"/>
            <a:ext cx="2963029" cy="8342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?type WHERE {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?type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C68409-6C5A-337C-1804-6B14E8C38B0D}"/>
              </a:ext>
            </a:extLst>
          </p:cNvPr>
          <p:cNvSpPr txBox="1">
            <a:spLocks/>
          </p:cNvSpPr>
          <p:nvPr/>
        </p:nvSpPr>
        <p:spPr>
          <a:xfrm>
            <a:off x="9351678" y="2950122"/>
            <a:ext cx="2718270" cy="3468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sz="1900" dirty="0">
                <a:cs typeface="Courier New" panose="02070309020205020404" pitchFamily="49" charset="0"/>
              </a:rPr>
              <a:t> ↦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dbr:Socrates</a:t>
            </a:r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27B1A2A-DC50-3E7B-33A3-27A37F09CB72}"/>
              </a:ext>
            </a:extLst>
          </p:cNvPr>
          <p:cNvSpPr txBox="1">
            <a:spLocks/>
          </p:cNvSpPr>
          <p:nvPr/>
        </p:nvSpPr>
        <p:spPr>
          <a:xfrm>
            <a:off x="9365990" y="3384002"/>
            <a:ext cx="2718259" cy="3468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sz="1800" dirty="0">
                <a:cs typeface="Courier New" panose="02070309020205020404" pitchFamily="49" charset="0"/>
              </a:rPr>
              <a:t> ↦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dbr:Aphrodite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E500A66-E7AC-5726-5C43-1CCE387B16E9}"/>
              </a:ext>
            </a:extLst>
          </p:cNvPr>
          <p:cNvSpPr txBox="1">
            <a:spLocks/>
          </p:cNvSpPr>
          <p:nvPr/>
        </p:nvSpPr>
        <p:spPr>
          <a:xfrm>
            <a:off x="6318062" y="4966200"/>
            <a:ext cx="2963026" cy="3455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DESCRIBE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9FFAF7A-1559-2755-9613-A7FDB24C2277}"/>
              </a:ext>
            </a:extLst>
          </p:cNvPr>
          <p:cNvSpPr txBox="1">
            <a:spLocks/>
          </p:cNvSpPr>
          <p:nvPr/>
        </p:nvSpPr>
        <p:spPr>
          <a:xfrm>
            <a:off x="9351678" y="4947750"/>
            <a:ext cx="2718278" cy="3468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sz="1800" dirty="0">
                <a:cs typeface="Courier New" panose="02070309020205020404" pitchFamily="49" charset="0"/>
              </a:rPr>
              <a:t> ↦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dbr:Socrates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6A61905-C628-4A06-B865-4710DD2B14CE}"/>
              </a:ext>
            </a:extLst>
          </p:cNvPr>
          <p:cNvSpPr txBox="1">
            <a:spLocks/>
          </p:cNvSpPr>
          <p:nvPr/>
        </p:nvSpPr>
        <p:spPr>
          <a:xfrm>
            <a:off x="9351678" y="5365503"/>
            <a:ext cx="2732581" cy="3468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sz="1800" dirty="0">
                <a:cs typeface="Courier New" panose="02070309020205020404" pitchFamily="49" charset="0"/>
              </a:rPr>
              <a:t> ↦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dbr:Plato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37D4271-5531-33EE-2A8B-4E37757F68C8}"/>
              </a:ext>
            </a:extLst>
          </p:cNvPr>
          <p:cNvSpPr txBox="1">
            <a:spLocks/>
          </p:cNvSpPr>
          <p:nvPr/>
        </p:nvSpPr>
        <p:spPr>
          <a:xfrm>
            <a:off x="9351678" y="5801931"/>
            <a:ext cx="2718270" cy="3468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sz="1800" dirty="0">
                <a:cs typeface="Courier New" panose="02070309020205020404" pitchFamily="49" charset="0"/>
              </a:rPr>
              <a:t> ↦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dbr:Aristotle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F68F7F4-0442-E01B-5D85-7D7FD0724F8F}"/>
              </a:ext>
            </a:extLst>
          </p:cNvPr>
          <p:cNvCxnSpPr>
            <a:cxnSpLocks/>
          </p:cNvCxnSpPr>
          <p:nvPr/>
        </p:nvCxnSpPr>
        <p:spPr>
          <a:xfrm flipV="1">
            <a:off x="6188442" y="2317545"/>
            <a:ext cx="5865943" cy="3356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F40D2F7-A70F-E157-4E67-D249E0861FC6}"/>
              </a:ext>
            </a:extLst>
          </p:cNvPr>
          <p:cNvCxnSpPr>
            <a:cxnSpLocks/>
          </p:cNvCxnSpPr>
          <p:nvPr/>
        </p:nvCxnSpPr>
        <p:spPr>
          <a:xfrm>
            <a:off x="5874335" y="3296927"/>
            <a:ext cx="421683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3DDA351-87EF-F26B-0546-D99F862D2E16}"/>
              </a:ext>
            </a:extLst>
          </p:cNvPr>
          <p:cNvSpPr txBox="1">
            <a:spLocks/>
          </p:cNvSpPr>
          <p:nvPr/>
        </p:nvSpPr>
        <p:spPr>
          <a:xfrm>
            <a:off x="6091853" y="1741948"/>
            <a:ext cx="6131525" cy="6368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3300" dirty="0"/>
              <a:t>&lt;      Template        ,  Mapping Set  &gt;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2B7B0C2-C112-D807-1D72-2DB5CF83E016}"/>
              </a:ext>
            </a:extLst>
          </p:cNvPr>
          <p:cNvSpPr txBox="1">
            <a:spLocks/>
          </p:cNvSpPr>
          <p:nvPr/>
        </p:nvSpPr>
        <p:spPr>
          <a:xfrm>
            <a:off x="93832" y="2944323"/>
            <a:ext cx="2963029" cy="8342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?type WHERE {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$_2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?type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9D84940-EE2D-99BC-131E-A8D8FA686D0E}"/>
              </a:ext>
            </a:extLst>
          </p:cNvPr>
          <p:cNvSpPr txBox="1">
            <a:spLocks/>
          </p:cNvSpPr>
          <p:nvPr/>
        </p:nvSpPr>
        <p:spPr>
          <a:xfrm>
            <a:off x="3127451" y="2950122"/>
            <a:ext cx="2718270" cy="769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sz="1900" dirty="0">
                <a:cs typeface="Courier New" panose="02070309020205020404" pitchFamily="49" charset="0"/>
              </a:rPr>
              <a:t> ↦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dbr:Socrates</a:t>
            </a:r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$_2</a:t>
            </a:r>
            <a:r>
              <a:rPr lang="en-US" sz="1900" dirty="0">
                <a:cs typeface="Courier New" panose="02070309020205020404" pitchFamily="49" charset="0"/>
              </a:rPr>
              <a:t> ↦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FDAEA10-5965-6151-2B9C-0A9DADDA110E}"/>
              </a:ext>
            </a:extLst>
          </p:cNvPr>
          <p:cNvSpPr txBox="1">
            <a:spLocks/>
          </p:cNvSpPr>
          <p:nvPr/>
        </p:nvSpPr>
        <p:spPr>
          <a:xfrm>
            <a:off x="3127451" y="3783735"/>
            <a:ext cx="2718259" cy="769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sz="1800" dirty="0">
                <a:cs typeface="Courier New" panose="02070309020205020404" pitchFamily="49" charset="0"/>
              </a:rPr>
              <a:t> ↦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dbr:Aphrodite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$_2</a:t>
            </a:r>
            <a:r>
              <a:rPr lang="en-US" sz="1800" dirty="0">
                <a:cs typeface="Courier New" panose="02070309020205020404" pitchFamily="49" charset="0"/>
              </a:rPr>
              <a:t> ↦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E391238-2EA2-663B-4A4B-B51CC609D49A}"/>
              </a:ext>
            </a:extLst>
          </p:cNvPr>
          <p:cNvSpPr txBox="1">
            <a:spLocks/>
          </p:cNvSpPr>
          <p:nvPr/>
        </p:nvSpPr>
        <p:spPr>
          <a:xfrm>
            <a:off x="93835" y="4966200"/>
            <a:ext cx="2963026" cy="3455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DESCRIBE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81ECAF98-FF8B-FCEC-A0EE-2F458A64F942}"/>
              </a:ext>
            </a:extLst>
          </p:cNvPr>
          <p:cNvSpPr txBox="1">
            <a:spLocks/>
          </p:cNvSpPr>
          <p:nvPr/>
        </p:nvSpPr>
        <p:spPr>
          <a:xfrm>
            <a:off x="3127451" y="4947750"/>
            <a:ext cx="2718278" cy="3468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sz="1800" dirty="0">
                <a:cs typeface="Courier New" panose="02070309020205020404" pitchFamily="49" charset="0"/>
              </a:rPr>
              <a:t> ↦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dbr:Socrates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4B6FC209-3E73-FCBE-857C-76115CC4BA8F}"/>
              </a:ext>
            </a:extLst>
          </p:cNvPr>
          <p:cNvSpPr txBox="1">
            <a:spLocks/>
          </p:cNvSpPr>
          <p:nvPr/>
        </p:nvSpPr>
        <p:spPr>
          <a:xfrm>
            <a:off x="3127451" y="5365503"/>
            <a:ext cx="2732581" cy="3468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sz="1800" dirty="0">
                <a:cs typeface="Courier New" panose="02070309020205020404" pitchFamily="49" charset="0"/>
              </a:rPr>
              <a:t> ↦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dbr:Plato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1083B34-3010-584B-C479-F30E8370DA6B}"/>
              </a:ext>
            </a:extLst>
          </p:cNvPr>
          <p:cNvSpPr txBox="1">
            <a:spLocks/>
          </p:cNvSpPr>
          <p:nvPr/>
        </p:nvSpPr>
        <p:spPr>
          <a:xfrm>
            <a:off x="3127451" y="5801931"/>
            <a:ext cx="2746884" cy="3468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sz="1800" dirty="0">
                <a:cs typeface="Courier New" panose="02070309020205020404" pitchFamily="49" charset="0"/>
              </a:rPr>
              <a:t> ↦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dbr:Aristotle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C1ECEF66-BB7E-8424-6CA0-25EC83C5D390}"/>
              </a:ext>
            </a:extLst>
          </p:cNvPr>
          <p:cNvSpPr txBox="1">
            <a:spLocks/>
          </p:cNvSpPr>
          <p:nvPr/>
        </p:nvSpPr>
        <p:spPr>
          <a:xfrm>
            <a:off x="50277" y="1745712"/>
            <a:ext cx="5953280" cy="6368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3300" dirty="0"/>
              <a:t>&lt;     Template       ,  Mapping Set  &gt;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831CC8C-ED7A-C3DE-ACB7-C7340BC78ED4}"/>
              </a:ext>
            </a:extLst>
          </p:cNvPr>
          <p:cNvCxnSpPr>
            <a:cxnSpLocks/>
          </p:cNvCxnSpPr>
          <p:nvPr/>
        </p:nvCxnSpPr>
        <p:spPr>
          <a:xfrm>
            <a:off x="5872966" y="5119631"/>
            <a:ext cx="421683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6394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0C31E-8BE3-413F-C370-82B4D4B8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Algorithm Time Complexity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B19DB36-738E-4A7C-F26B-FA13C2A51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sz="8000" dirty="0"/>
          </a:p>
          <a:p>
            <a:pPr marL="0" indent="0" algn="ctr">
              <a:buNone/>
            </a:pPr>
            <a:r>
              <a:rPr lang="el-GR" sz="8000" dirty="0"/>
              <a:t>Θ</a:t>
            </a:r>
            <a:r>
              <a:rPr lang="en-US" sz="8000" dirty="0"/>
              <a:t>(</a:t>
            </a:r>
            <a:r>
              <a:rPr lang="en-US" sz="8000" i="1" dirty="0"/>
              <a:t>n</a:t>
            </a:r>
            <a:r>
              <a:rPr lang="en-US" sz="8000" dirty="0"/>
              <a:t>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000" dirty="0"/>
              <a:t>(grouping with in-memory hash table</a:t>
            </a:r>
            <a:br>
              <a:rPr lang="en-US" sz="4000" dirty="0"/>
            </a:br>
            <a:r>
              <a:rPr lang="en-US" sz="4000" dirty="0"/>
              <a:t>with </a:t>
            </a:r>
            <a:r>
              <a:rPr lang="en-GB" sz="4000" b="0" i="0" dirty="0">
                <a:solidFill>
                  <a:srgbClr val="0C0D0E"/>
                </a:solidFill>
                <a:effectLst/>
                <a:latin typeface="-apple-system"/>
              </a:rPr>
              <a:t>O(1) lookup time)</a:t>
            </a:r>
            <a:endParaRPr lang="en-IT" sz="4000" dirty="0"/>
          </a:p>
        </p:txBody>
      </p:sp>
    </p:spTree>
    <p:extLst>
      <p:ext uri="{BB962C8B-B14F-4D97-AF65-F5344CB8AC3E}">
        <p14:creationId xmlns:p14="http://schemas.microsoft.com/office/powerpoint/2010/main" val="34986452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0C31E-8BE3-413F-C370-82B4D4B8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DA207-8A84-0F9A-ECA1-451D3C9AC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Idea</a:t>
            </a:r>
          </a:p>
          <a:p>
            <a:r>
              <a:rPr lang="en-US" dirty="0"/>
              <a:t>Algorithm</a:t>
            </a:r>
          </a:p>
          <a:p>
            <a:r>
              <a:rPr lang="en-US" b="1" dirty="0"/>
              <a:t>Experimentation</a:t>
            </a:r>
          </a:p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8368135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0C31E-8BE3-413F-C370-82B4D4B8C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365125"/>
            <a:ext cx="11506200" cy="1325563"/>
          </a:xfrm>
        </p:spPr>
        <p:txBody>
          <a:bodyPr/>
          <a:lstStyle/>
          <a:p>
            <a:r>
              <a:rPr lang="en-IT" dirty="0"/>
              <a:t>Experiment on Linked SPARQL Queries (LSQ) 2.0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DA207-8A84-0F9A-ECA1-451D3C9AC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Logs from 28 endpoints: Bio2RDF EPs, </a:t>
            </a:r>
            <a:r>
              <a:rPr lang="en-US" dirty="0" err="1"/>
              <a:t>DBpedia</a:t>
            </a:r>
            <a:r>
              <a:rPr lang="en-US" dirty="0"/>
              <a:t>, </a:t>
            </a:r>
            <a:r>
              <a:rPr lang="en-US" dirty="0" err="1"/>
              <a:t>Wikidata</a:t>
            </a:r>
            <a:r>
              <a:rPr lang="en-US" dirty="0"/>
              <a:t>, </a:t>
            </a:r>
            <a:r>
              <a:rPr lang="en-US" dirty="0" err="1"/>
              <a:t>LinkedGeoData</a:t>
            </a:r>
            <a:r>
              <a:rPr lang="en-US" dirty="0"/>
              <a:t>, Semantic Web Dog Food. </a:t>
            </a:r>
          </a:p>
          <a:p>
            <a:r>
              <a:rPr lang="en-US" dirty="0"/>
              <a:t>Info for each execution:</a:t>
            </a:r>
          </a:p>
          <a:p>
            <a:pPr lvl="1"/>
            <a:r>
              <a:rPr lang="en-US" dirty="0"/>
              <a:t>endpoint;</a:t>
            </a:r>
          </a:p>
          <a:p>
            <a:pPr lvl="1"/>
            <a:r>
              <a:rPr lang="en-US" dirty="0"/>
              <a:t>query;</a:t>
            </a:r>
          </a:p>
          <a:p>
            <a:pPr lvl="1"/>
            <a:r>
              <a:rPr lang="en-US" dirty="0"/>
              <a:t>timestamp;</a:t>
            </a:r>
          </a:p>
          <a:p>
            <a:pPr lvl="1"/>
            <a:r>
              <a:rPr lang="en-US" dirty="0"/>
              <a:t>client host hash (possibly).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8145390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0C31E-8BE3-413F-C370-82B4D4B8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Linked SPARQL Queries (LSQ) 2.0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31C9C3-B826-BE82-DCA3-756FCD3E5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165860"/>
              </p:ext>
            </p:extLst>
          </p:nvPr>
        </p:nvGraphicFramePr>
        <p:xfrm>
          <a:off x="1250922" y="1883882"/>
          <a:ext cx="9690156" cy="4280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3311">
                  <a:extLst>
                    <a:ext uri="{9D8B030D-6E8A-4147-A177-3AD203B41FA5}">
                      <a16:colId xmlns:a16="http://schemas.microsoft.com/office/drawing/2014/main" val="557241303"/>
                    </a:ext>
                  </a:extLst>
                </a:gridCol>
                <a:gridCol w="1463992">
                  <a:extLst>
                    <a:ext uri="{9D8B030D-6E8A-4147-A177-3AD203B41FA5}">
                      <a16:colId xmlns:a16="http://schemas.microsoft.com/office/drawing/2014/main" val="3160334820"/>
                    </a:ext>
                  </a:extLst>
                </a:gridCol>
                <a:gridCol w="1134738">
                  <a:extLst>
                    <a:ext uri="{9D8B030D-6E8A-4147-A177-3AD203B41FA5}">
                      <a16:colId xmlns:a16="http://schemas.microsoft.com/office/drawing/2014/main" val="1724658782"/>
                    </a:ext>
                  </a:extLst>
                </a:gridCol>
                <a:gridCol w="1437005">
                  <a:extLst>
                    <a:ext uri="{9D8B030D-6E8A-4147-A177-3AD203B41FA5}">
                      <a16:colId xmlns:a16="http://schemas.microsoft.com/office/drawing/2014/main" val="2710297388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405585483"/>
                    </a:ext>
                  </a:extLst>
                </a:gridCol>
                <a:gridCol w="1230630">
                  <a:extLst>
                    <a:ext uri="{9D8B030D-6E8A-4147-A177-3AD203B41FA5}">
                      <a16:colId xmlns:a16="http://schemas.microsoft.com/office/drawing/2014/main" val="4075705984"/>
                    </a:ext>
                  </a:extLst>
                </a:gridCol>
              </a:tblGrid>
              <a:tr h="611436">
                <a:tc>
                  <a:txBody>
                    <a:bodyPr/>
                    <a:lstStyle/>
                    <a:p>
                      <a:pPr algn="ctr"/>
                      <a:r>
                        <a:rPr lang="en-IT" sz="3200" b="1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32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Span</a:t>
                      </a:r>
                      <a:endParaRPr lang="en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3200" dirty="0"/>
                        <a:t>Execs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3200" dirty="0"/>
                        <a:t>Hosts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3200" dirty="0"/>
                        <a:t>|Q|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727725"/>
                  </a:ext>
                </a:extLst>
              </a:tr>
              <a:tr h="611436">
                <a:tc>
                  <a:txBody>
                    <a:bodyPr/>
                    <a:lstStyle/>
                    <a:p>
                      <a:r>
                        <a:rPr lang="en-IT" sz="3200" b="1" dirty="0"/>
                        <a:t>Bio2RDF (24 E</a:t>
                      </a:r>
                      <a:r>
                        <a:rPr lang="en-GB" sz="3200" b="1" dirty="0"/>
                        <a:t>P</a:t>
                      </a:r>
                      <a:r>
                        <a:rPr lang="en-IT" sz="3200" b="1" dirty="0"/>
                        <a:t>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2013/4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1.5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33.8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2.3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1.9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893391"/>
                  </a:ext>
                </a:extLst>
              </a:tr>
              <a:tr h="611436">
                <a:tc>
                  <a:txBody>
                    <a:bodyPr/>
                    <a:lstStyle/>
                    <a:p>
                      <a:r>
                        <a:rPr lang="en-IT" sz="3200" b="1" dirty="0"/>
                        <a:t>DBpedia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3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0.5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1.6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4.3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164703"/>
                  </a:ext>
                </a:extLst>
              </a:tr>
              <a:tr h="6114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T" sz="3200" b="1" dirty="0"/>
                        <a:t>DBpedia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2015/6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13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6.5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35.4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IT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299253"/>
                  </a:ext>
                </a:extLst>
              </a:tr>
              <a:tr h="611436">
                <a:tc>
                  <a:txBody>
                    <a:bodyPr/>
                    <a:lstStyle/>
                    <a:p>
                      <a:r>
                        <a:rPr lang="en-IT" sz="3200" b="1" dirty="0"/>
                        <a:t>Wikidata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2017/8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3.3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844 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231030"/>
                  </a:ext>
                </a:extLst>
              </a:tr>
              <a:tr h="611436">
                <a:tc>
                  <a:txBody>
                    <a:bodyPr/>
                    <a:lstStyle/>
                    <a:p>
                      <a:r>
                        <a:rPr lang="en-IT" sz="3200" b="1" dirty="0"/>
                        <a:t>LinkedGeoData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2015/6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0.5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25.4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173 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105023"/>
                  </a:ext>
                </a:extLst>
              </a:tr>
              <a:tr h="611436">
                <a:tc>
                  <a:txBody>
                    <a:bodyPr/>
                    <a:lstStyle/>
                    <a:p>
                      <a:r>
                        <a:rPr lang="en-IT" sz="3200" b="1" dirty="0"/>
                        <a:t>SWDF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6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1.4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0.9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101 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043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8124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0C31E-8BE3-413F-C370-82B4D4B8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Experiment: Analysis of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DA207-8A84-0F9A-ECA1-451D3C9AC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Quantitative:</a:t>
            </a:r>
          </a:p>
          <a:p>
            <a:pPr lvl="1"/>
            <a:r>
              <a:rPr lang="en-US" dirty="0"/>
              <a:t># of templates / # of queries</a:t>
            </a:r>
          </a:p>
          <a:p>
            <a:pPr lvl="1"/>
            <a:r>
              <a:rPr lang="en-US" dirty="0"/>
              <a:t>diversity of templates vs diversity of queries (entropy)</a:t>
            </a:r>
          </a:p>
          <a:p>
            <a:r>
              <a:rPr lang="en-US" dirty="0"/>
              <a:t>Qualitative:</a:t>
            </a:r>
          </a:p>
          <a:p>
            <a:pPr lvl="1"/>
            <a:r>
              <a:rPr lang="en-US" dirty="0"/>
              <a:t>top 10 templates for each endpoint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192329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Up-Down Arrow 10">
            <a:extLst>
              <a:ext uri="{FF2B5EF4-FFF2-40B4-BE49-F238E27FC236}">
                <a16:creationId xmlns:a16="http://schemas.microsoft.com/office/drawing/2014/main" id="{235A9C2E-7609-5D1F-E49A-049AB46238DA}"/>
              </a:ext>
            </a:extLst>
          </p:cNvPr>
          <p:cNvSpPr/>
          <p:nvPr/>
        </p:nvSpPr>
        <p:spPr>
          <a:xfrm>
            <a:off x="6820819" y="4239709"/>
            <a:ext cx="1068372" cy="1410936"/>
          </a:xfrm>
          <a:prstGeom prst="up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Up-Down Arrow 10">
            <a:extLst>
              <a:ext uri="{FF2B5EF4-FFF2-40B4-BE49-F238E27FC236}">
                <a16:creationId xmlns:a16="http://schemas.microsoft.com/office/drawing/2014/main" id="{58159B6B-BB78-5B46-09C5-E83996B8D9E4}"/>
              </a:ext>
            </a:extLst>
          </p:cNvPr>
          <p:cNvSpPr/>
          <p:nvPr/>
        </p:nvSpPr>
        <p:spPr>
          <a:xfrm>
            <a:off x="4754231" y="4254207"/>
            <a:ext cx="1068372" cy="1410936"/>
          </a:xfrm>
          <a:prstGeom prst="up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Up-Down Arrow 10">
            <a:extLst>
              <a:ext uri="{FF2B5EF4-FFF2-40B4-BE49-F238E27FC236}">
                <a16:creationId xmlns:a16="http://schemas.microsoft.com/office/drawing/2014/main" id="{C0FDD9F1-C276-CB47-80ED-EC8E06757F16}"/>
              </a:ext>
            </a:extLst>
          </p:cNvPr>
          <p:cNvSpPr/>
          <p:nvPr/>
        </p:nvSpPr>
        <p:spPr>
          <a:xfrm>
            <a:off x="2634479" y="4242124"/>
            <a:ext cx="1068372" cy="1408521"/>
          </a:xfrm>
          <a:prstGeom prst="up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E81B8C-C1A4-F948-B9F4-F9FCC6BFB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KG Usage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5C7BD0A-1C59-0B41-9201-2DEA0BB9E7F5}"/>
              </a:ext>
            </a:extLst>
          </p:cNvPr>
          <p:cNvSpPr/>
          <p:nvPr/>
        </p:nvSpPr>
        <p:spPr>
          <a:xfrm>
            <a:off x="1873957" y="5340539"/>
            <a:ext cx="6863644" cy="121173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67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Knowledge Graph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A241E73-4D12-1947-B2C4-065C0B4A11FE}"/>
              </a:ext>
            </a:extLst>
          </p:cNvPr>
          <p:cNvSpPr/>
          <p:nvPr/>
        </p:nvSpPr>
        <p:spPr>
          <a:xfrm>
            <a:off x="2432725" y="3541132"/>
            <a:ext cx="1446228" cy="9792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656C2B-E344-1543-8544-55804BD30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091" y="5485863"/>
            <a:ext cx="908409" cy="908409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14FB5D4-753A-BF20-04F9-8405FDF9339A}"/>
              </a:ext>
            </a:extLst>
          </p:cNvPr>
          <p:cNvSpPr/>
          <p:nvPr/>
        </p:nvSpPr>
        <p:spPr>
          <a:xfrm>
            <a:off x="4549680" y="3559341"/>
            <a:ext cx="1446228" cy="96103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5EB3F5B-0360-FFDD-1831-8DA370CF0B47}"/>
              </a:ext>
            </a:extLst>
          </p:cNvPr>
          <p:cNvSpPr/>
          <p:nvPr/>
        </p:nvSpPr>
        <p:spPr>
          <a:xfrm>
            <a:off x="6627180" y="3559341"/>
            <a:ext cx="1446228" cy="96103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D8D4F2F-5D8A-E65B-3722-4993E9A56003}"/>
              </a:ext>
            </a:extLst>
          </p:cNvPr>
          <p:cNvCxnSpPr>
            <a:cxnSpLocks/>
          </p:cNvCxnSpPr>
          <p:nvPr/>
        </p:nvCxnSpPr>
        <p:spPr>
          <a:xfrm flipH="1">
            <a:off x="1689315" y="4945177"/>
            <a:ext cx="7048286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3530232-024B-FC1F-8930-7F52FBA88C11}"/>
              </a:ext>
            </a:extLst>
          </p:cNvPr>
          <p:cNvSpPr txBox="1"/>
          <p:nvPr/>
        </p:nvSpPr>
        <p:spPr>
          <a:xfrm>
            <a:off x="368033" y="4520374"/>
            <a:ext cx="1321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2400" dirty="0"/>
              <a:t>SPARQL</a:t>
            </a:r>
          </a:p>
          <a:p>
            <a:r>
              <a:rPr lang="en-IT" sz="2400" dirty="0"/>
              <a:t>Endpoint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44280-9974-335E-3FC4-5A13BD2F3D57}"/>
              </a:ext>
            </a:extLst>
          </p:cNvPr>
          <p:cNvSpPr txBox="1">
            <a:spLocks/>
          </p:cNvSpPr>
          <p:nvPr/>
        </p:nvSpPr>
        <p:spPr>
          <a:xfrm>
            <a:off x="6108701" y="911874"/>
            <a:ext cx="5257800" cy="225848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Modelling users/systems</a:t>
            </a:r>
          </a:p>
          <a:p>
            <a:r>
              <a:rPr lang="en-US"/>
              <a:t>Optimize triple stores</a:t>
            </a:r>
          </a:p>
          <a:p>
            <a:r>
              <a:rPr lang="en-US"/>
              <a:t>Evaluate schemas/ontologies</a:t>
            </a:r>
          </a:p>
          <a:p>
            <a:r>
              <a:rPr lang="en-US"/>
              <a:t>Evolve standards</a:t>
            </a:r>
          </a:p>
          <a:p>
            <a:r>
              <a:rPr lang="en-US"/>
              <a:t>Design benchmarks</a:t>
            </a:r>
          </a:p>
          <a:p>
            <a:endParaRPr lang="en-IT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6B6615-0EF6-B608-644C-82F5239140FC}"/>
              </a:ext>
            </a:extLst>
          </p:cNvPr>
          <p:cNvSpPr txBox="1"/>
          <p:nvPr/>
        </p:nvSpPr>
        <p:spPr>
          <a:xfrm>
            <a:off x="10597834" y="5665143"/>
            <a:ext cx="960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2400" dirty="0"/>
              <a:t>QueryLog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7757775-EA04-B08C-C08C-E31F1399E033}"/>
              </a:ext>
            </a:extLst>
          </p:cNvPr>
          <p:cNvSpPr/>
          <p:nvPr/>
        </p:nvSpPr>
        <p:spPr>
          <a:xfrm>
            <a:off x="9107201" y="4583585"/>
            <a:ext cx="1171476" cy="66220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14DEF0-A75C-3CFB-7877-20A1C4A0D18A}"/>
              </a:ext>
            </a:extLst>
          </p:cNvPr>
          <p:cNvGrpSpPr/>
          <p:nvPr/>
        </p:nvGrpSpPr>
        <p:grpSpPr>
          <a:xfrm>
            <a:off x="10318043" y="4180873"/>
            <a:ext cx="1503617" cy="1467627"/>
            <a:chOff x="853232" y="2478494"/>
            <a:chExt cx="1503617" cy="146762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280CDE3-AA1F-C959-1459-AC845D952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3232" y="2478494"/>
              <a:ext cx="960895" cy="96089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AA48DD3-D2E9-E02E-B8EB-52EC8898F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3023" y="2732342"/>
              <a:ext cx="960895" cy="960895"/>
            </a:xfrm>
            <a:prstGeom prst="rect">
              <a:avLst/>
            </a:prstGeom>
            <a:solidFill>
              <a:schemeClr val="bg1"/>
            </a:solidFill>
          </p:spPr>
        </p:pic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ABDACDA-D592-9244-8D30-9B90EAC61FF4}"/>
                </a:ext>
              </a:extLst>
            </p:cNvPr>
            <p:cNvCxnSpPr>
              <a:cxnSpLocks/>
            </p:cNvCxnSpPr>
            <p:nvPr/>
          </p:nvCxnSpPr>
          <p:spPr>
            <a:xfrm>
              <a:off x="1088361" y="3418952"/>
              <a:ext cx="13753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45E6B94-2225-0A83-3310-F92707288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95954" y="2985226"/>
              <a:ext cx="960895" cy="960895"/>
            </a:xfrm>
            <a:prstGeom prst="rect">
              <a:avLst/>
            </a:prstGeom>
            <a:solidFill>
              <a:schemeClr val="bg1"/>
            </a:solidFill>
          </p:spPr>
        </p:pic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1B18D98-C10C-0853-C206-59534495F510}"/>
                </a:ext>
              </a:extLst>
            </p:cNvPr>
            <p:cNvCxnSpPr>
              <a:cxnSpLocks/>
            </p:cNvCxnSpPr>
            <p:nvPr/>
          </p:nvCxnSpPr>
          <p:spPr>
            <a:xfrm>
              <a:off x="1351292" y="3671836"/>
              <a:ext cx="13753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01757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0C31E-8BE3-413F-C370-82B4D4B8C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365125"/>
            <a:ext cx="11506200" cy="1325563"/>
          </a:xfrm>
        </p:spPr>
        <p:txBody>
          <a:bodyPr/>
          <a:lstStyle/>
          <a:p>
            <a:r>
              <a:rPr lang="en-IT" dirty="0"/>
              <a:t>Experiment on Linked SPARQL Queries (LSQ) 2.0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868AC1A-E5BF-E540-5D86-724A753274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627534"/>
              </p:ext>
            </p:extLst>
          </p:nvPr>
        </p:nvGraphicFramePr>
        <p:xfrm>
          <a:off x="734818" y="2104220"/>
          <a:ext cx="5509768" cy="3668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2133">
                  <a:extLst>
                    <a:ext uri="{9D8B030D-6E8A-4147-A177-3AD203B41FA5}">
                      <a16:colId xmlns:a16="http://schemas.microsoft.com/office/drawing/2014/main" val="557241303"/>
                    </a:ext>
                  </a:extLst>
                </a:gridCol>
                <a:gridCol w="1437005">
                  <a:extLst>
                    <a:ext uri="{9D8B030D-6E8A-4147-A177-3AD203B41FA5}">
                      <a16:colId xmlns:a16="http://schemas.microsoft.com/office/drawing/2014/main" val="102192933"/>
                    </a:ext>
                  </a:extLst>
                </a:gridCol>
                <a:gridCol w="1230630">
                  <a:extLst>
                    <a:ext uri="{9D8B030D-6E8A-4147-A177-3AD203B41FA5}">
                      <a16:colId xmlns:a16="http://schemas.microsoft.com/office/drawing/2014/main" val="3160334820"/>
                    </a:ext>
                  </a:extLst>
                </a:gridCol>
              </a:tblGrid>
              <a:tr h="611436">
                <a:tc>
                  <a:txBody>
                    <a:bodyPr/>
                    <a:lstStyle/>
                    <a:p>
                      <a:pPr algn="ctr"/>
                      <a:r>
                        <a:rPr lang="en-IT" sz="3200" b="1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3200" dirty="0"/>
                        <a:t>Execs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3200" dirty="0"/>
                        <a:t>|Q|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727725"/>
                  </a:ext>
                </a:extLst>
              </a:tr>
              <a:tr h="611436">
                <a:tc>
                  <a:txBody>
                    <a:bodyPr/>
                    <a:lstStyle/>
                    <a:p>
                      <a:r>
                        <a:rPr lang="en-IT" sz="3200" b="1" dirty="0"/>
                        <a:t>Bio2RDF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T" sz="3200" dirty="0"/>
                        <a:t>33.8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1.9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893391"/>
                  </a:ext>
                </a:extLst>
              </a:tr>
              <a:tr h="611436">
                <a:tc>
                  <a:txBody>
                    <a:bodyPr/>
                    <a:lstStyle/>
                    <a:p>
                      <a:r>
                        <a:rPr lang="en-IT" sz="3200" b="1" dirty="0"/>
                        <a:t>DBpedia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7.0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4.3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164703"/>
                  </a:ext>
                </a:extLst>
              </a:tr>
              <a:tr h="611436">
                <a:tc>
                  <a:txBody>
                    <a:bodyPr/>
                    <a:lstStyle/>
                    <a:p>
                      <a:r>
                        <a:rPr lang="en-IT" sz="3200" b="1" dirty="0"/>
                        <a:t>Wikidata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3.3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844 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231030"/>
                  </a:ext>
                </a:extLst>
              </a:tr>
              <a:tr h="611436">
                <a:tc>
                  <a:txBody>
                    <a:bodyPr/>
                    <a:lstStyle/>
                    <a:p>
                      <a:r>
                        <a:rPr lang="en-IT" sz="3200" b="1" dirty="0"/>
                        <a:t>LinkedGeoData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0.5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173 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105023"/>
                  </a:ext>
                </a:extLst>
              </a:tr>
              <a:tr h="611436">
                <a:tc>
                  <a:txBody>
                    <a:bodyPr/>
                    <a:lstStyle/>
                    <a:p>
                      <a:r>
                        <a:rPr lang="en-IT" sz="3200" b="1" dirty="0"/>
                        <a:t>SWDF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1.4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101 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043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8795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0C31E-8BE3-413F-C370-82B4D4B8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Results: Queries vs Templates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31C9C3-B826-BE82-DCA3-756FCD3E5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950908"/>
              </p:ext>
            </p:extLst>
          </p:nvPr>
        </p:nvGraphicFramePr>
        <p:xfrm>
          <a:off x="734818" y="2104220"/>
          <a:ext cx="8446812" cy="3668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2133">
                  <a:extLst>
                    <a:ext uri="{9D8B030D-6E8A-4147-A177-3AD203B41FA5}">
                      <a16:colId xmlns:a16="http://schemas.microsoft.com/office/drawing/2014/main" val="557241303"/>
                    </a:ext>
                  </a:extLst>
                </a:gridCol>
                <a:gridCol w="1437005">
                  <a:extLst>
                    <a:ext uri="{9D8B030D-6E8A-4147-A177-3AD203B41FA5}">
                      <a16:colId xmlns:a16="http://schemas.microsoft.com/office/drawing/2014/main" val="102192933"/>
                    </a:ext>
                  </a:extLst>
                </a:gridCol>
                <a:gridCol w="1230630">
                  <a:extLst>
                    <a:ext uri="{9D8B030D-6E8A-4147-A177-3AD203B41FA5}">
                      <a16:colId xmlns:a16="http://schemas.microsoft.com/office/drawing/2014/main" val="3160334820"/>
                    </a:ext>
                  </a:extLst>
                </a:gridCol>
                <a:gridCol w="1231752">
                  <a:extLst>
                    <a:ext uri="{9D8B030D-6E8A-4147-A177-3AD203B41FA5}">
                      <a16:colId xmlns:a16="http://schemas.microsoft.com/office/drawing/2014/main" val="2710297388"/>
                    </a:ext>
                  </a:extLst>
                </a:gridCol>
                <a:gridCol w="1705292">
                  <a:extLst>
                    <a:ext uri="{9D8B030D-6E8A-4147-A177-3AD203B41FA5}">
                      <a16:colId xmlns:a16="http://schemas.microsoft.com/office/drawing/2014/main" val="4075705984"/>
                    </a:ext>
                  </a:extLst>
                </a:gridCol>
              </a:tblGrid>
              <a:tr h="611436">
                <a:tc>
                  <a:txBody>
                    <a:bodyPr/>
                    <a:lstStyle/>
                    <a:p>
                      <a:pPr algn="ctr"/>
                      <a:r>
                        <a:rPr lang="en-IT" sz="3200" b="1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3200" dirty="0"/>
                        <a:t>Execs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3200" dirty="0"/>
                        <a:t>|Q|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3200" dirty="0"/>
                        <a:t>|T|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3200" b="1" dirty="0"/>
                        <a:t>|Q|/|T|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727725"/>
                  </a:ext>
                </a:extLst>
              </a:tr>
              <a:tr h="611436">
                <a:tc>
                  <a:txBody>
                    <a:bodyPr/>
                    <a:lstStyle/>
                    <a:p>
                      <a:r>
                        <a:rPr lang="en-IT" sz="3200" b="1" dirty="0"/>
                        <a:t>Bio2RDF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T" sz="3200" dirty="0"/>
                        <a:t>33.8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1.9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12.3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b="1" dirty="0"/>
                        <a:t>154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893391"/>
                  </a:ext>
                </a:extLst>
              </a:tr>
              <a:tr h="611436">
                <a:tc>
                  <a:txBody>
                    <a:bodyPr/>
                    <a:lstStyle/>
                    <a:p>
                      <a:r>
                        <a:rPr lang="en-IT" sz="3200" b="1" dirty="0"/>
                        <a:t>DBpedia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7.0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4.3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17.7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b="1" dirty="0"/>
                        <a:t>240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164703"/>
                  </a:ext>
                </a:extLst>
              </a:tr>
              <a:tr h="611436">
                <a:tc>
                  <a:txBody>
                    <a:bodyPr/>
                    <a:lstStyle/>
                    <a:p>
                      <a:r>
                        <a:rPr lang="en-IT" sz="3200" b="1" dirty="0"/>
                        <a:t>Wikidata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3.3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844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167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231030"/>
                  </a:ext>
                </a:extLst>
              </a:tr>
              <a:tr h="611436">
                <a:tc>
                  <a:txBody>
                    <a:bodyPr/>
                    <a:lstStyle/>
                    <a:p>
                      <a:r>
                        <a:rPr lang="en-IT" sz="3200" b="1" dirty="0"/>
                        <a:t>LinkedGeoData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0.5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173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2.7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b="1" dirty="0"/>
                        <a:t>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105023"/>
                  </a:ext>
                </a:extLst>
              </a:tr>
              <a:tr h="611436">
                <a:tc>
                  <a:txBody>
                    <a:bodyPr/>
                    <a:lstStyle/>
                    <a:p>
                      <a:r>
                        <a:rPr lang="en-IT" sz="3200" b="1" dirty="0"/>
                        <a:t>SWDF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1.4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101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1.8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b="1" dirty="0"/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043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33028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C263B4-BCE1-5F64-47B4-92E2A63157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0201" y="275422"/>
            <a:ext cx="12264619" cy="629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786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0C31E-8BE3-413F-C370-82B4D4B8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Shannon Entropy to measure Diversity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324986-F0D9-E883-C96C-404408598CD8}"/>
              </a:ext>
            </a:extLst>
          </p:cNvPr>
          <p:cNvSpPr/>
          <p:nvPr/>
        </p:nvSpPr>
        <p:spPr>
          <a:xfrm>
            <a:off x="3123075" y="4811805"/>
            <a:ext cx="7366334" cy="647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9FA62D-9422-9F45-E64E-A8B4174632A7}"/>
              </a:ext>
            </a:extLst>
          </p:cNvPr>
          <p:cNvSpPr/>
          <p:nvPr/>
        </p:nvSpPr>
        <p:spPr>
          <a:xfrm>
            <a:off x="3123075" y="3695700"/>
            <a:ext cx="5224713" cy="647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A9A011-0280-9F51-C7AB-EEA6569E7621}"/>
              </a:ext>
            </a:extLst>
          </p:cNvPr>
          <p:cNvSpPr/>
          <p:nvPr/>
        </p:nvSpPr>
        <p:spPr>
          <a:xfrm>
            <a:off x="8347789" y="3695700"/>
            <a:ext cx="2019300" cy="6477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86AB20-151E-75DA-E0DB-0746A73216E0}"/>
              </a:ext>
            </a:extLst>
          </p:cNvPr>
          <p:cNvSpPr/>
          <p:nvPr/>
        </p:nvSpPr>
        <p:spPr>
          <a:xfrm>
            <a:off x="10326984" y="3695700"/>
            <a:ext cx="409070" cy="647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51E955-5A8F-1B37-D4EF-A4F6E2CA96DA}"/>
              </a:ext>
            </a:extLst>
          </p:cNvPr>
          <p:cNvSpPr/>
          <p:nvPr/>
        </p:nvSpPr>
        <p:spPr>
          <a:xfrm>
            <a:off x="10484847" y="4811805"/>
            <a:ext cx="171450" cy="6477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998C87-D4BD-34B4-0AE5-4548BA3A9BFF}"/>
              </a:ext>
            </a:extLst>
          </p:cNvPr>
          <p:cNvSpPr/>
          <p:nvPr/>
        </p:nvSpPr>
        <p:spPr>
          <a:xfrm>
            <a:off x="10640804" y="4811805"/>
            <a:ext cx="95250" cy="647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4E7C64-B8AA-21B1-A221-3D9E95169D4E}"/>
              </a:ext>
            </a:extLst>
          </p:cNvPr>
          <p:cNvSpPr/>
          <p:nvPr/>
        </p:nvSpPr>
        <p:spPr>
          <a:xfrm>
            <a:off x="3123075" y="2579595"/>
            <a:ext cx="2537661" cy="647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FC7914-1E09-5AF5-739B-3CC433882590}"/>
              </a:ext>
            </a:extLst>
          </p:cNvPr>
          <p:cNvSpPr/>
          <p:nvPr/>
        </p:nvSpPr>
        <p:spPr>
          <a:xfrm>
            <a:off x="5660736" y="2579595"/>
            <a:ext cx="2537660" cy="6477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AD9511-5A46-F960-A995-0568B274BAD2}"/>
              </a:ext>
            </a:extLst>
          </p:cNvPr>
          <p:cNvSpPr/>
          <p:nvPr/>
        </p:nvSpPr>
        <p:spPr>
          <a:xfrm>
            <a:off x="8198395" y="2579595"/>
            <a:ext cx="2537659" cy="647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0CB497-D9FC-F6EC-96F3-895996231484}"/>
              </a:ext>
            </a:extLst>
          </p:cNvPr>
          <p:cNvCxnSpPr>
            <a:cxnSpLocks/>
          </p:cNvCxnSpPr>
          <p:nvPr/>
        </p:nvCxnSpPr>
        <p:spPr>
          <a:xfrm>
            <a:off x="2337542" y="1976719"/>
            <a:ext cx="2241" cy="379207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74D12C-9E89-1813-CCB4-DF052A6D1D75}"/>
              </a:ext>
            </a:extLst>
          </p:cNvPr>
          <p:cNvCxnSpPr>
            <a:cxnSpLocks/>
          </p:cNvCxnSpPr>
          <p:nvPr/>
        </p:nvCxnSpPr>
        <p:spPr>
          <a:xfrm>
            <a:off x="2097737" y="5746378"/>
            <a:ext cx="246529" cy="0"/>
          </a:xfrm>
          <a:prstGeom prst="straightConnector1">
            <a:avLst/>
          </a:prstGeom>
          <a:ln w="63500">
            <a:solidFill>
              <a:schemeClr val="tx1"/>
            </a:solidFill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0669559-7574-4D7D-3838-30F694F09078}"/>
              </a:ext>
            </a:extLst>
          </p:cNvPr>
          <p:cNvCxnSpPr>
            <a:cxnSpLocks/>
          </p:cNvCxnSpPr>
          <p:nvPr/>
        </p:nvCxnSpPr>
        <p:spPr>
          <a:xfrm>
            <a:off x="2093254" y="2593042"/>
            <a:ext cx="246529" cy="0"/>
          </a:xfrm>
          <a:prstGeom prst="straightConnector1">
            <a:avLst/>
          </a:prstGeom>
          <a:ln w="63500">
            <a:solidFill>
              <a:schemeClr val="tx1"/>
            </a:solidFill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E9BD442-2548-5517-3FEA-CC13CA780CCF}"/>
              </a:ext>
            </a:extLst>
          </p:cNvPr>
          <p:cNvSpPr txBox="1"/>
          <p:nvPr/>
        </p:nvSpPr>
        <p:spPr>
          <a:xfrm>
            <a:off x="847541" y="2331432"/>
            <a:ext cx="1095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l</a:t>
            </a:r>
            <a:r>
              <a:rPr lang="en-IT" sz="2800" dirty="0"/>
              <a:t>og </a:t>
            </a:r>
            <a:r>
              <a:rPr lang="en-IT" sz="2800" i="1" dirty="0"/>
              <a:t>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A26BE-4895-17C2-C27F-951B07B9EA05}"/>
              </a:ext>
            </a:extLst>
          </p:cNvPr>
          <p:cNvSpPr txBox="1"/>
          <p:nvPr/>
        </p:nvSpPr>
        <p:spPr>
          <a:xfrm>
            <a:off x="766859" y="5686473"/>
            <a:ext cx="1095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</a:t>
            </a:r>
            <a:endParaRPr lang="en-IT" sz="2800" i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FCF69D-D579-D399-6EAC-0D849E016313}"/>
              </a:ext>
            </a:extLst>
          </p:cNvPr>
          <p:cNvSpPr txBox="1"/>
          <p:nvPr/>
        </p:nvSpPr>
        <p:spPr>
          <a:xfrm>
            <a:off x="221712" y="3687920"/>
            <a:ext cx="1394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H</a:t>
            </a:r>
            <a:r>
              <a:rPr lang="en-US" sz="3600" dirty="0"/>
              <a:t>(</a:t>
            </a:r>
            <a:r>
              <a:rPr lang="en-IT" sz="3600" i="1" dirty="0"/>
              <a:t>X</a:t>
            </a:r>
            <a:r>
              <a:rPr lang="en-IT" sz="3600" dirty="0"/>
              <a:t>)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A1FF9B5D-7186-B852-3CA7-AD7745F21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73680" y="5948083"/>
            <a:ext cx="4244639" cy="82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7463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0C31E-8BE3-413F-C370-82B4D4B8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Results: Query Diversity vs Template Diversity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31C9C3-B826-BE82-DCA3-756FCD3E5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482227"/>
              </p:ext>
            </p:extLst>
          </p:nvPr>
        </p:nvGraphicFramePr>
        <p:xfrm>
          <a:off x="2898003" y="2090773"/>
          <a:ext cx="6395993" cy="3668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2133">
                  <a:extLst>
                    <a:ext uri="{9D8B030D-6E8A-4147-A177-3AD203B41FA5}">
                      <a16:colId xmlns:a16="http://schemas.microsoft.com/office/drawing/2014/main" val="557241303"/>
                    </a:ext>
                  </a:extLst>
                </a:gridCol>
                <a:gridCol w="1134738">
                  <a:extLst>
                    <a:ext uri="{9D8B030D-6E8A-4147-A177-3AD203B41FA5}">
                      <a16:colId xmlns:a16="http://schemas.microsoft.com/office/drawing/2014/main" val="1724658782"/>
                    </a:ext>
                  </a:extLst>
                </a:gridCol>
                <a:gridCol w="1156771">
                  <a:extLst>
                    <a:ext uri="{9D8B030D-6E8A-4147-A177-3AD203B41FA5}">
                      <a16:colId xmlns:a16="http://schemas.microsoft.com/office/drawing/2014/main" val="405585483"/>
                    </a:ext>
                  </a:extLst>
                </a:gridCol>
                <a:gridCol w="1262351">
                  <a:extLst>
                    <a:ext uri="{9D8B030D-6E8A-4147-A177-3AD203B41FA5}">
                      <a16:colId xmlns:a16="http://schemas.microsoft.com/office/drawing/2014/main" val="2352005106"/>
                    </a:ext>
                  </a:extLst>
                </a:gridCol>
              </a:tblGrid>
              <a:tr h="611436">
                <a:tc>
                  <a:txBody>
                    <a:bodyPr/>
                    <a:lstStyle/>
                    <a:p>
                      <a:pPr algn="ctr"/>
                      <a:r>
                        <a:rPr lang="en-IT" sz="3200" b="1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3200" dirty="0"/>
                        <a:t>H(Q)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3200" dirty="0"/>
                        <a:t>H(T)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3200" b="1" dirty="0"/>
                        <a:t>Δ</a:t>
                      </a:r>
                      <a:r>
                        <a:rPr lang="en-IT" sz="3200" b="1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727725"/>
                  </a:ext>
                </a:extLst>
              </a:tr>
              <a:tr h="611436">
                <a:tc>
                  <a:txBody>
                    <a:bodyPr/>
                    <a:lstStyle/>
                    <a:p>
                      <a:r>
                        <a:rPr lang="en-IT" sz="3200" b="1" dirty="0"/>
                        <a:t>Bio2RDF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15.22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3.73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b="1" dirty="0"/>
                        <a:t>11.49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893391"/>
                  </a:ext>
                </a:extLst>
              </a:tr>
              <a:tr h="611436">
                <a:tc>
                  <a:txBody>
                    <a:bodyPr/>
                    <a:lstStyle/>
                    <a:p>
                      <a:r>
                        <a:rPr lang="en-IT" sz="3200" b="1" dirty="0"/>
                        <a:t>DBpedia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21.16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5.58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b="1" dirty="0"/>
                        <a:t>15.59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164703"/>
                  </a:ext>
                </a:extLst>
              </a:tr>
              <a:tr h="611436">
                <a:tc>
                  <a:txBody>
                    <a:bodyPr/>
                    <a:lstStyle/>
                    <a:p>
                      <a:r>
                        <a:rPr lang="en-IT" sz="3200" b="1" dirty="0"/>
                        <a:t>Wikidata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12.26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7.47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b="1" dirty="0"/>
                        <a:t>4.80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231030"/>
                  </a:ext>
                </a:extLst>
              </a:tr>
              <a:tr h="611436">
                <a:tc>
                  <a:txBody>
                    <a:bodyPr/>
                    <a:lstStyle/>
                    <a:p>
                      <a:r>
                        <a:rPr lang="en-IT" sz="3200" b="1" dirty="0"/>
                        <a:t>LinkedGeoData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14.24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4.78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b="1" dirty="0"/>
                        <a:t>9.46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105023"/>
                  </a:ext>
                </a:extLst>
              </a:tr>
              <a:tr h="611436">
                <a:tc>
                  <a:txBody>
                    <a:bodyPr/>
                    <a:lstStyle/>
                    <a:p>
                      <a:r>
                        <a:rPr lang="en-IT" sz="3200" b="1" dirty="0"/>
                        <a:t>SWDF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14.54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b="1" dirty="0"/>
                        <a:t>13.51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043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82462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0C31E-8BE3-413F-C370-82B4D4B8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Results: Queries vs Templates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31C9C3-B826-BE82-DCA3-756FCD3E5C19}"/>
              </a:ext>
            </a:extLst>
          </p:cNvPr>
          <p:cNvGraphicFramePr>
            <a:graphicFrameLocks noGrp="1"/>
          </p:cNvGraphicFramePr>
          <p:nvPr/>
        </p:nvGraphicFramePr>
        <p:xfrm>
          <a:off x="734818" y="2104220"/>
          <a:ext cx="10722363" cy="3668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2133">
                  <a:extLst>
                    <a:ext uri="{9D8B030D-6E8A-4147-A177-3AD203B41FA5}">
                      <a16:colId xmlns:a16="http://schemas.microsoft.com/office/drawing/2014/main" val="557241303"/>
                    </a:ext>
                  </a:extLst>
                </a:gridCol>
                <a:gridCol w="1230630">
                  <a:extLst>
                    <a:ext uri="{9D8B030D-6E8A-4147-A177-3AD203B41FA5}">
                      <a16:colId xmlns:a16="http://schemas.microsoft.com/office/drawing/2014/main" val="3160334820"/>
                    </a:ext>
                  </a:extLst>
                </a:gridCol>
                <a:gridCol w="1134738">
                  <a:extLst>
                    <a:ext uri="{9D8B030D-6E8A-4147-A177-3AD203B41FA5}">
                      <a16:colId xmlns:a16="http://schemas.microsoft.com/office/drawing/2014/main" val="1724658782"/>
                    </a:ext>
                  </a:extLst>
                </a:gridCol>
                <a:gridCol w="1443209">
                  <a:extLst>
                    <a:ext uri="{9D8B030D-6E8A-4147-A177-3AD203B41FA5}">
                      <a16:colId xmlns:a16="http://schemas.microsoft.com/office/drawing/2014/main" val="2710297388"/>
                    </a:ext>
                  </a:extLst>
                </a:gridCol>
                <a:gridCol w="1156771">
                  <a:extLst>
                    <a:ext uri="{9D8B030D-6E8A-4147-A177-3AD203B41FA5}">
                      <a16:colId xmlns:a16="http://schemas.microsoft.com/office/drawing/2014/main" val="405585483"/>
                    </a:ext>
                  </a:extLst>
                </a:gridCol>
                <a:gridCol w="1652531">
                  <a:extLst>
                    <a:ext uri="{9D8B030D-6E8A-4147-A177-3AD203B41FA5}">
                      <a16:colId xmlns:a16="http://schemas.microsoft.com/office/drawing/2014/main" val="4075705984"/>
                    </a:ext>
                  </a:extLst>
                </a:gridCol>
                <a:gridCol w="1262351">
                  <a:extLst>
                    <a:ext uri="{9D8B030D-6E8A-4147-A177-3AD203B41FA5}">
                      <a16:colId xmlns:a16="http://schemas.microsoft.com/office/drawing/2014/main" val="2352005106"/>
                    </a:ext>
                  </a:extLst>
                </a:gridCol>
              </a:tblGrid>
              <a:tr h="611436">
                <a:tc>
                  <a:txBody>
                    <a:bodyPr/>
                    <a:lstStyle/>
                    <a:p>
                      <a:pPr algn="ctr"/>
                      <a:r>
                        <a:rPr lang="en-IT" sz="3200" b="1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3200" dirty="0"/>
                        <a:t>|Q|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3200" dirty="0"/>
                        <a:t>H(Q)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3200" dirty="0"/>
                        <a:t>|T|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3200" dirty="0"/>
                        <a:t>H(T)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3200" b="1" dirty="0"/>
                        <a:t>|T|/|Q|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3200" b="1" dirty="0"/>
                        <a:t>Δ</a:t>
                      </a:r>
                      <a:r>
                        <a:rPr lang="en-IT" sz="3200" b="1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727725"/>
                  </a:ext>
                </a:extLst>
              </a:tr>
              <a:tr h="611436">
                <a:tc>
                  <a:txBody>
                    <a:bodyPr/>
                    <a:lstStyle/>
                    <a:p>
                      <a:r>
                        <a:rPr lang="en-IT" sz="3200" b="1" dirty="0"/>
                        <a:t>Bio2RDF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1.9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15.22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12.3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3.73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b="1" dirty="0"/>
                        <a:t>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b="1" dirty="0"/>
                        <a:t>11.49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893391"/>
                  </a:ext>
                </a:extLst>
              </a:tr>
              <a:tr h="611436">
                <a:tc>
                  <a:txBody>
                    <a:bodyPr/>
                    <a:lstStyle/>
                    <a:p>
                      <a:r>
                        <a:rPr lang="en-IT" sz="3200" b="1" dirty="0"/>
                        <a:t>DBpedia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4.3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21.16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17.7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5.58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b="1" dirty="0"/>
                        <a:t>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b="1" dirty="0"/>
                        <a:t>15.59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164703"/>
                  </a:ext>
                </a:extLst>
              </a:tr>
              <a:tr h="611436">
                <a:tc>
                  <a:txBody>
                    <a:bodyPr/>
                    <a:lstStyle/>
                    <a:p>
                      <a:r>
                        <a:rPr lang="en-IT" sz="3200" b="1" dirty="0"/>
                        <a:t>Wikidata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844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12.26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167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7.47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b="1" dirty="0"/>
                        <a:t>4.80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231030"/>
                  </a:ext>
                </a:extLst>
              </a:tr>
              <a:tr h="611436">
                <a:tc>
                  <a:txBody>
                    <a:bodyPr/>
                    <a:lstStyle/>
                    <a:p>
                      <a:r>
                        <a:rPr lang="en-IT" sz="3200" b="1" dirty="0"/>
                        <a:t>LinkedGeoData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173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14.24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2.7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4.78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b="1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b="1" dirty="0"/>
                        <a:t>9.46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105023"/>
                  </a:ext>
                </a:extLst>
              </a:tr>
              <a:tr h="611436">
                <a:tc>
                  <a:txBody>
                    <a:bodyPr/>
                    <a:lstStyle/>
                    <a:p>
                      <a:r>
                        <a:rPr lang="en-IT" sz="3200" b="1" dirty="0"/>
                        <a:t>SWDF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101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14.54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1.8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b="1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b="1" dirty="0"/>
                        <a:t>13.51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043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93208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0C31E-8BE3-413F-C370-82B4D4B8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Qualitative Analysis: Top Templates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31C9C3-B826-BE82-DCA3-756FCD3E5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133933"/>
              </p:ext>
            </p:extLst>
          </p:nvPr>
        </p:nvGraphicFramePr>
        <p:xfrm>
          <a:off x="432500" y="2212823"/>
          <a:ext cx="11082609" cy="4280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5221">
                  <a:extLst>
                    <a:ext uri="{9D8B030D-6E8A-4147-A177-3AD203B41FA5}">
                      <a16:colId xmlns:a16="http://schemas.microsoft.com/office/drawing/2014/main" val="557241303"/>
                    </a:ext>
                  </a:extLst>
                </a:gridCol>
                <a:gridCol w="1230630">
                  <a:extLst>
                    <a:ext uri="{9D8B030D-6E8A-4147-A177-3AD203B41FA5}">
                      <a16:colId xmlns:a16="http://schemas.microsoft.com/office/drawing/2014/main" val="3160334820"/>
                    </a:ext>
                  </a:extLst>
                </a:gridCol>
                <a:gridCol w="1109553">
                  <a:extLst>
                    <a:ext uri="{9D8B030D-6E8A-4147-A177-3AD203B41FA5}">
                      <a16:colId xmlns:a16="http://schemas.microsoft.com/office/drawing/2014/main" val="2210134597"/>
                    </a:ext>
                  </a:extLst>
                </a:gridCol>
                <a:gridCol w="1587818">
                  <a:extLst>
                    <a:ext uri="{9D8B030D-6E8A-4147-A177-3AD203B41FA5}">
                      <a16:colId xmlns:a16="http://schemas.microsoft.com/office/drawing/2014/main" val="1724658782"/>
                    </a:ext>
                  </a:extLst>
                </a:gridCol>
                <a:gridCol w="1257617">
                  <a:extLst>
                    <a:ext uri="{9D8B030D-6E8A-4147-A177-3AD203B41FA5}">
                      <a16:colId xmlns:a16="http://schemas.microsoft.com/office/drawing/2014/main" val="2710297388"/>
                    </a:ext>
                  </a:extLst>
                </a:gridCol>
                <a:gridCol w="1211770">
                  <a:extLst>
                    <a:ext uri="{9D8B030D-6E8A-4147-A177-3AD203B41FA5}">
                      <a16:colId xmlns:a16="http://schemas.microsoft.com/office/drawing/2014/main" val="405585483"/>
                    </a:ext>
                  </a:extLst>
                </a:gridCol>
              </a:tblGrid>
              <a:tr h="611436">
                <a:tc>
                  <a:txBody>
                    <a:bodyPr/>
                    <a:lstStyle/>
                    <a:p>
                      <a:pPr algn="ctr"/>
                      <a:r>
                        <a:rPr lang="en-IT" sz="3200" b="1" dirty="0"/>
                        <a:t>Template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3200" dirty="0"/>
                        <a:t>Execs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32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3200" dirty="0"/>
                        <a:t>Queries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3200" dirty="0"/>
                        <a:t>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3200" dirty="0"/>
                        <a:t>Hosts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727725"/>
                  </a:ext>
                </a:extLst>
              </a:tr>
              <a:tr h="611436">
                <a:tc>
                  <a:txBody>
                    <a:bodyPr/>
                    <a:lstStyle/>
                    <a:p>
                      <a:r>
                        <a:rPr lang="en-IT" sz="3200" b="1" i="1" dirty="0"/>
                        <a:t>triples</a:t>
                      </a:r>
                      <a:r>
                        <a:rPr lang="en-IT" sz="3200" b="1" dirty="0"/>
                        <a:t>(</a:t>
                      </a:r>
                      <a:r>
                        <a:rPr lang="en-IT" sz="3200" b="1" i="1" dirty="0"/>
                        <a:t>subj</a:t>
                      </a:r>
                      <a:r>
                        <a:rPr lang="en-IT" sz="32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9.2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27.3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500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22/24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893391"/>
                  </a:ext>
                </a:extLst>
              </a:tr>
              <a:tr h="611436">
                <a:tc>
                  <a:txBody>
                    <a:bodyPr/>
                    <a:lstStyle/>
                    <a:p>
                      <a:r>
                        <a:rPr lang="en-IT" sz="3200" b="1" i="1" dirty="0"/>
                        <a:t>objects</a:t>
                      </a:r>
                      <a:r>
                        <a:rPr lang="en-IT" sz="3200" b="1" dirty="0"/>
                        <a:t>(</a:t>
                      </a:r>
                      <a:r>
                        <a:rPr lang="en-IT" sz="3200" b="1" i="1" dirty="0"/>
                        <a:t>subj</a:t>
                      </a:r>
                      <a:r>
                        <a:rPr lang="en-IT" sz="3200" b="1" dirty="0"/>
                        <a:t>, </a:t>
                      </a:r>
                      <a:r>
                        <a:rPr lang="en-IT" sz="3200" b="1" i="1" dirty="0"/>
                        <a:t>prop</a:t>
                      </a:r>
                      <a:r>
                        <a:rPr lang="en-IT" sz="32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7.9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23.5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56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17/24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164703"/>
                  </a:ext>
                </a:extLst>
              </a:tr>
              <a:tr h="611436">
                <a:tc>
                  <a:txBody>
                    <a:bodyPr/>
                    <a:lstStyle/>
                    <a:p>
                      <a:r>
                        <a:rPr lang="en-GB" sz="3200" b="1" i="1" dirty="0"/>
                        <a:t>d</a:t>
                      </a:r>
                      <a:r>
                        <a:rPr lang="en-IT" sz="3200" b="1" i="1" dirty="0"/>
                        <a:t>escribe</a:t>
                      </a:r>
                      <a:r>
                        <a:rPr lang="en-IT" sz="3200" b="1" dirty="0"/>
                        <a:t>(</a:t>
                      </a:r>
                      <a:r>
                        <a:rPr lang="en-IT" sz="3200" b="1" i="1" dirty="0"/>
                        <a:t>resource</a:t>
                      </a:r>
                      <a:r>
                        <a:rPr lang="en-IT" sz="32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5.8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17.2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21/24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231030"/>
                  </a:ext>
                </a:extLst>
              </a:tr>
              <a:tr h="611436">
                <a:tc>
                  <a:txBody>
                    <a:bodyPr/>
                    <a:lstStyle/>
                    <a:p>
                      <a:r>
                        <a:rPr lang="en-IT" sz="3200" b="1" i="1" dirty="0"/>
                        <a:t>ceProteins</a:t>
                      </a:r>
                      <a:r>
                        <a:rPr lang="en-IT" sz="3200" b="1" dirty="0"/>
                        <a:t>(</a:t>
                      </a:r>
                      <a:r>
                        <a:rPr lang="en-IT" sz="3200" b="1" i="1" dirty="0"/>
                        <a:t>geneSymReg</a:t>
                      </a:r>
                      <a:r>
                        <a:rPr lang="en-IT" sz="32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1.2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27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GOA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105023"/>
                  </a:ext>
                </a:extLst>
              </a:tr>
              <a:tr h="611436">
                <a:tc>
                  <a:txBody>
                    <a:bodyPr/>
                    <a:lstStyle/>
                    <a:p>
                      <a:r>
                        <a:rPr lang="en-IT" sz="3200" b="1" i="1" dirty="0"/>
                        <a:t>genesSubjectOf</a:t>
                      </a:r>
                      <a:r>
                        <a:rPr lang="en-IT" sz="3200" b="1" dirty="0"/>
                        <a:t>(</a:t>
                      </a:r>
                      <a:r>
                        <a:rPr lang="en-IT" sz="3200" b="1" i="1" dirty="0"/>
                        <a:t>prop</a:t>
                      </a:r>
                      <a:r>
                        <a:rPr lang="en-IT" sz="3200" b="1" dirty="0"/>
                        <a:t>, </a:t>
                      </a:r>
                      <a:r>
                        <a:rPr lang="en-IT" sz="3200" b="1" i="1" dirty="0"/>
                        <a:t>obj</a:t>
                      </a:r>
                      <a:r>
                        <a:rPr lang="en-IT" sz="32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1.2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27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5/24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043224"/>
                  </a:ext>
                </a:extLst>
              </a:tr>
              <a:tr h="611436">
                <a:tc>
                  <a:txBody>
                    <a:bodyPr/>
                    <a:lstStyle/>
                    <a:p>
                      <a:r>
                        <a:rPr lang="en-IT" sz="3200" b="1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32013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E14AD20-4BF0-C0DB-D8E4-B9A06482F9D9}"/>
              </a:ext>
            </a:extLst>
          </p:cNvPr>
          <p:cNvSpPr txBox="1"/>
          <p:nvPr/>
        </p:nvSpPr>
        <p:spPr>
          <a:xfrm>
            <a:off x="432500" y="1566492"/>
            <a:ext cx="3310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3600" dirty="0"/>
              <a:t>Bio2RDF</a:t>
            </a:r>
          </a:p>
        </p:txBody>
      </p:sp>
    </p:spTree>
    <p:extLst>
      <p:ext uri="{BB962C8B-B14F-4D97-AF65-F5344CB8AC3E}">
        <p14:creationId xmlns:p14="http://schemas.microsoft.com/office/powerpoint/2010/main" val="35964316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05396A7-6A9B-BB55-D203-42F6AECA48F6}"/>
              </a:ext>
            </a:extLst>
          </p:cNvPr>
          <p:cNvSpPr txBox="1">
            <a:spLocks/>
          </p:cNvSpPr>
          <p:nvPr/>
        </p:nvSpPr>
        <p:spPr>
          <a:xfrm>
            <a:off x="838200" y="3414057"/>
            <a:ext cx="5537886" cy="17924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spcBef>
                <a:spcPts val="300"/>
              </a:spcBef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SELECT ?property ?value</a:t>
            </a:r>
          </a:p>
          <a:p>
            <a:pPr marL="0" indent="0">
              <a:lnSpc>
                <a:spcPct val="70000"/>
              </a:lnSpc>
              <a:spcBef>
                <a:spcPts val="300"/>
              </a:spcBef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marL="0" indent="0">
              <a:lnSpc>
                <a:spcPct val="70000"/>
              </a:lnSpc>
              <a:spcBef>
                <a:spcPts val="300"/>
              </a:spcBef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</a:p>
          <a:p>
            <a:pPr marL="0" indent="0">
              <a:lnSpc>
                <a:spcPct val="70000"/>
              </a:lnSpc>
              <a:spcBef>
                <a:spcPts val="300"/>
              </a:spcBef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?property ?value</a:t>
            </a:r>
          </a:p>
          <a:p>
            <a:pPr marL="0" indent="0">
              <a:lnSpc>
                <a:spcPct val="70000"/>
              </a:lnSpc>
              <a:spcBef>
                <a:spcPts val="300"/>
              </a:spcBef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818395A7-7BF2-96EB-B1FF-90E8C14D4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13077" cy="1325563"/>
          </a:xfrm>
        </p:spPr>
        <p:txBody>
          <a:bodyPr/>
          <a:lstStyle/>
          <a:p>
            <a:r>
              <a:rPr lang="en-IT" dirty="0"/>
              <a:t>General templates:</a:t>
            </a:r>
            <a:br>
              <a:rPr lang="en-IT" dirty="0"/>
            </a:br>
            <a:r>
              <a:rPr lang="en-IT" i="1" dirty="0"/>
              <a:t>propertiesAndValues</a:t>
            </a:r>
            <a:r>
              <a:rPr lang="en-IT" dirty="0"/>
              <a:t>(</a:t>
            </a:r>
            <a:r>
              <a:rPr lang="en-IT" i="1" dirty="0"/>
              <a:t>resource</a:t>
            </a:r>
            <a:r>
              <a:rPr lang="en-IT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679C0D-B6CB-C2F5-8C11-69D6082489B1}"/>
              </a:ext>
            </a:extLst>
          </p:cNvPr>
          <p:cNvSpPr txBox="1"/>
          <p:nvPr/>
        </p:nvSpPr>
        <p:spPr>
          <a:xfrm>
            <a:off x="838199" y="2222591"/>
            <a:ext cx="8526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400" b="1" dirty="0"/>
              <a:t>2nd</a:t>
            </a:r>
            <a:r>
              <a:rPr lang="en-IT" sz="2400" dirty="0"/>
              <a:t> on </a:t>
            </a:r>
            <a:r>
              <a:rPr lang="en-IT" sz="2400" b="1" dirty="0"/>
              <a:t>SWDF		</a:t>
            </a:r>
            <a:r>
              <a:rPr lang="en-IT" sz="2400" dirty="0"/>
              <a:t>execs: 17.2 K (</a:t>
            </a:r>
            <a:r>
              <a:rPr lang="en-IT" sz="2400" b="1" dirty="0"/>
              <a:t>1.2 %</a:t>
            </a:r>
            <a:r>
              <a:rPr lang="en-IT" sz="2400" dirty="0"/>
              <a:t>)		hosts </a:t>
            </a:r>
            <a:r>
              <a:rPr lang="en-IT" sz="24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808335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05396A7-6A9B-BB55-D203-42F6AECA48F6}"/>
              </a:ext>
            </a:extLst>
          </p:cNvPr>
          <p:cNvSpPr txBox="1">
            <a:spLocks/>
          </p:cNvSpPr>
          <p:nvPr/>
        </p:nvSpPr>
        <p:spPr>
          <a:xfrm>
            <a:off x="593123" y="2365718"/>
            <a:ext cx="11158153" cy="42327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?var1 (( ?var2 + ?var3 ) AS ?var4)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{ SERVICE &lt;http://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www.bigdata.com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gas#service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{ &lt;http://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www.bigdata.com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gas#program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&lt;http://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www.bigdata.com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gas#gasClass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""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com.bigdata.rdf.graph.analytics.SSSP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"" ;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&lt;http://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www.bigdata.com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gas#in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&lt;http://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www.bigdata.com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gas#out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?var1 ;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&lt;http://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www.bigdata.com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/gas#out1&gt; ?var2 ;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[…]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SERVICE &lt;http://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www.bigdata.com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gas#service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{ &lt;http://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www.bigdata.com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gas#program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&lt;http://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www.bigdata.com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gas#gasClass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""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com.bigdata.rdf.graph.analytics.SSSP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"" ;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&lt;http://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www.bigdata.com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gas#in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$_2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&lt;http://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www.bigdata.com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gas#out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?var1 ;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&lt;http://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www.bigdata.com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/gas#out1&gt; ?var3 ;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[…]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ORDER BY ASC(?var4)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LIMIT 1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818395A7-7BF2-96EB-B1FF-90E8C14D4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13077" cy="1325563"/>
          </a:xfrm>
        </p:spPr>
        <p:txBody>
          <a:bodyPr>
            <a:normAutofit/>
          </a:bodyPr>
          <a:lstStyle/>
          <a:p>
            <a:r>
              <a:rPr lang="en-IT" dirty="0"/>
              <a:t>Specific to Endpoint Features: </a:t>
            </a:r>
            <a:r>
              <a:rPr lang="en-IT" i="1" dirty="0"/>
              <a:t>commonSuperClassAndDistance</a:t>
            </a:r>
            <a:r>
              <a:rPr lang="en-IT" dirty="0"/>
              <a:t>(</a:t>
            </a:r>
            <a:r>
              <a:rPr lang="en-IT" i="1" dirty="0"/>
              <a:t>class1</a:t>
            </a:r>
            <a:r>
              <a:rPr lang="en-IT" dirty="0"/>
              <a:t>, </a:t>
            </a:r>
            <a:r>
              <a:rPr lang="en-IT" i="1" dirty="0"/>
              <a:t>class2</a:t>
            </a:r>
            <a:r>
              <a:rPr lang="en-IT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679C0D-B6CB-C2F5-8C11-69D6082489B1}"/>
              </a:ext>
            </a:extLst>
          </p:cNvPr>
          <p:cNvSpPr txBox="1"/>
          <p:nvPr/>
        </p:nvSpPr>
        <p:spPr>
          <a:xfrm>
            <a:off x="838199" y="1797370"/>
            <a:ext cx="8526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400" b="1" dirty="0"/>
              <a:t>3rd</a:t>
            </a:r>
            <a:r>
              <a:rPr lang="en-IT" sz="2400" dirty="0"/>
              <a:t> on </a:t>
            </a:r>
            <a:r>
              <a:rPr lang="en-IT" sz="2400" b="1" dirty="0"/>
              <a:t>Wikidata</a:t>
            </a:r>
            <a:r>
              <a:rPr lang="en-IT" sz="2400" dirty="0"/>
              <a:t>	execs: 107 K (</a:t>
            </a:r>
            <a:r>
              <a:rPr lang="en-IT" sz="2400" b="1" dirty="0"/>
              <a:t>3.2 %</a:t>
            </a:r>
            <a:r>
              <a:rPr lang="en-IT" sz="2400" dirty="0"/>
              <a:t>)</a:t>
            </a:r>
            <a:endParaRPr lang="en-IT" sz="2400" b="1" dirty="0"/>
          </a:p>
        </p:txBody>
      </p:sp>
    </p:spTree>
    <p:extLst>
      <p:ext uri="{BB962C8B-B14F-4D97-AF65-F5344CB8AC3E}">
        <p14:creationId xmlns:p14="http://schemas.microsoft.com/office/powerpoint/2010/main" val="20224968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05396A7-6A9B-BB55-D203-42F6AECA48F6}"/>
              </a:ext>
            </a:extLst>
          </p:cNvPr>
          <p:cNvSpPr txBox="1">
            <a:spLocks/>
          </p:cNvSpPr>
          <p:nvPr/>
        </p:nvSpPr>
        <p:spPr>
          <a:xfrm>
            <a:off x="469557" y="2360140"/>
            <a:ext cx="9279923" cy="42383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DISTINCT ?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?label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{ ?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ngeo:geometry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geo:asWKT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?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?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?label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FILTER 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bif:st_distance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?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bif:st_point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$_2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 &lt; 2 )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LIMIT 100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818395A7-7BF2-96EB-B1FF-90E8C14D4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T" dirty="0"/>
              <a:t>Specific to Domain:</a:t>
            </a:r>
            <a:br>
              <a:rPr lang="en-IT" dirty="0"/>
            </a:br>
            <a:r>
              <a:rPr lang="en-IT" i="1" dirty="0"/>
              <a:t>closePois</a:t>
            </a:r>
            <a:r>
              <a:rPr lang="en-IT" dirty="0"/>
              <a:t>(</a:t>
            </a:r>
            <a:r>
              <a:rPr lang="en-IT" i="1" dirty="0"/>
              <a:t>latitude</a:t>
            </a:r>
            <a:r>
              <a:rPr lang="en-IT" dirty="0"/>
              <a:t>, </a:t>
            </a:r>
            <a:r>
              <a:rPr lang="en-IT" i="1" dirty="0"/>
              <a:t>longitude</a:t>
            </a:r>
            <a:r>
              <a:rPr lang="en-IT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679C0D-B6CB-C2F5-8C11-69D6082489B1}"/>
              </a:ext>
            </a:extLst>
          </p:cNvPr>
          <p:cNvSpPr txBox="1"/>
          <p:nvPr/>
        </p:nvSpPr>
        <p:spPr>
          <a:xfrm>
            <a:off x="838200" y="1794581"/>
            <a:ext cx="8526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400" b="1" dirty="0"/>
              <a:t>2nd</a:t>
            </a:r>
            <a:r>
              <a:rPr lang="en-IT" sz="2400" dirty="0"/>
              <a:t> on </a:t>
            </a:r>
            <a:r>
              <a:rPr lang="en-IT" sz="2400" b="1" dirty="0"/>
              <a:t>Lin</a:t>
            </a:r>
            <a:r>
              <a:rPr lang="en-US" sz="2400" b="1" dirty="0" err="1"/>
              <a:t>kedGeoData</a:t>
            </a:r>
            <a:r>
              <a:rPr lang="en-IT" sz="2400" dirty="0"/>
              <a:t>	execs: 81 K (</a:t>
            </a:r>
            <a:r>
              <a:rPr lang="en-IT" sz="2400" b="1" dirty="0"/>
              <a:t>16.1 %</a:t>
            </a:r>
            <a:r>
              <a:rPr lang="en-IT" sz="2400" dirty="0"/>
              <a:t>)	  hosts: </a:t>
            </a:r>
            <a:r>
              <a:rPr lang="en-IT" sz="2400" b="1" dirty="0"/>
              <a:t>23 K</a:t>
            </a:r>
          </a:p>
        </p:txBody>
      </p:sp>
    </p:spTree>
    <p:extLst>
      <p:ext uri="{BB962C8B-B14F-4D97-AF65-F5344CB8AC3E}">
        <p14:creationId xmlns:p14="http://schemas.microsoft.com/office/powerpoint/2010/main" val="3355946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Up-Down Arrow 10">
            <a:extLst>
              <a:ext uri="{FF2B5EF4-FFF2-40B4-BE49-F238E27FC236}">
                <a16:creationId xmlns:a16="http://schemas.microsoft.com/office/drawing/2014/main" id="{235A9C2E-7609-5D1F-E49A-049AB46238DA}"/>
              </a:ext>
            </a:extLst>
          </p:cNvPr>
          <p:cNvSpPr/>
          <p:nvPr/>
        </p:nvSpPr>
        <p:spPr>
          <a:xfrm>
            <a:off x="6820819" y="4239709"/>
            <a:ext cx="1068372" cy="1410936"/>
          </a:xfrm>
          <a:prstGeom prst="up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Up-Down Arrow 10">
            <a:extLst>
              <a:ext uri="{FF2B5EF4-FFF2-40B4-BE49-F238E27FC236}">
                <a16:creationId xmlns:a16="http://schemas.microsoft.com/office/drawing/2014/main" id="{58159B6B-BB78-5B46-09C5-E83996B8D9E4}"/>
              </a:ext>
            </a:extLst>
          </p:cNvPr>
          <p:cNvSpPr/>
          <p:nvPr/>
        </p:nvSpPr>
        <p:spPr>
          <a:xfrm>
            <a:off x="4754231" y="4254207"/>
            <a:ext cx="1068372" cy="1410936"/>
          </a:xfrm>
          <a:prstGeom prst="up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Up-Down Arrow 10">
            <a:extLst>
              <a:ext uri="{FF2B5EF4-FFF2-40B4-BE49-F238E27FC236}">
                <a16:creationId xmlns:a16="http://schemas.microsoft.com/office/drawing/2014/main" id="{C0FDD9F1-C276-CB47-80ED-EC8E06757F16}"/>
              </a:ext>
            </a:extLst>
          </p:cNvPr>
          <p:cNvSpPr/>
          <p:nvPr/>
        </p:nvSpPr>
        <p:spPr>
          <a:xfrm>
            <a:off x="2634479" y="4242124"/>
            <a:ext cx="1068372" cy="1408521"/>
          </a:xfrm>
          <a:prstGeom prst="up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E81B8C-C1A4-F948-B9F4-F9FCC6BFB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KG Usage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5C7BD0A-1C59-0B41-9201-2DEA0BB9E7F5}"/>
              </a:ext>
            </a:extLst>
          </p:cNvPr>
          <p:cNvSpPr/>
          <p:nvPr/>
        </p:nvSpPr>
        <p:spPr>
          <a:xfrm>
            <a:off x="1873957" y="5340539"/>
            <a:ext cx="6863644" cy="121173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67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Knowledge Graph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A241E73-4D12-1947-B2C4-065C0B4A11FE}"/>
              </a:ext>
            </a:extLst>
          </p:cNvPr>
          <p:cNvSpPr/>
          <p:nvPr/>
        </p:nvSpPr>
        <p:spPr>
          <a:xfrm>
            <a:off x="2432725" y="3541132"/>
            <a:ext cx="1446228" cy="9792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656C2B-E344-1543-8544-55804BD30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091" y="5485863"/>
            <a:ext cx="908409" cy="908409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14FB5D4-753A-BF20-04F9-8405FDF9339A}"/>
              </a:ext>
            </a:extLst>
          </p:cNvPr>
          <p:cNvSpPr/>
          <p:nvPr/>
        </p:nvSpPr>
        <p:spPr>
          <a:xfrm>
            <a:off x="4549680" y="3559341"/>
            <a:ext cx="1446228" cy="96103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5EB3F5B-0360-FFDD-1831-8DA370CF0B47}"/>
              </a:ext>
            </a:extLst>
          </p:cNvPr>
          <p:cNvSpPr/>
          <p:nvPr/>
        </p:nvSpPr>
        <p:spPr>
          <a:xfrm>
            <a:off x="6627180" y="3559341"/>
            <a:ext cx="1446228" cy="96103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D8D4F2F-5D8A-E65B-3722-4993E9A56003}"/>
              </a:ext>
            </a:extLst>
          </p:cNvPr>
          <p:cNvCxnSpPr>
            <a:cxnSpLocks/>
          </p:cNvCxnSpPr>
          <p:nvPr/>
        </p:nvCxnSpPr>
        <p:spPr>
          <a:xfrm flipH="1">
            <a:off x="1689315" y="4945177"/>
            <a:ext cx="7048286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3530232-024B-FC1F-8930-7F52FBA88C11}"/>
              </a:ext>
            </a:extLst>
          </p:cNvPr>
          <p:cNvSpPr txBox="1"/>
          <p:nvPr/>
        </p:nvSpPr>
        <p:spPr>
          <a:xfrm>
            <a:off x="368033" y="4520374"/>
            <a:ext cx="1321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2400" dirty="0"/>
              <a:t>SPARQL</a:t>
            </a:r>
          </a:p>
          <a:p>
            <a:r>
              <a:rPr lang="en-IT" sz="2400" dirty="0"/>
              <a:t>Endpoint</a:t>
            </a:r>
          </a:p>
        </p:txBody>
      </p:sp>
    </p:spTree>
    <p:extLst>
      <p:ext uri="{BB962C8B-B14F-4D97-AF65-F5344CB8AC3E}">
        <p14:creationId xmlns:p14="http://schemas.microsoft.com/office/powerpoint/2010/main" val="9403152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05396A7-6A9B-BB55-D203-42F6AECA48F6}"/>
              </a:ext>
            </a:extLst>
          </p:cNvPr>
          <p:cNvSpPr txBox="1">
            <a:spLocks/>
          </p:cNvSpPr>
          <p:nvPr/>
        </p:nvSpPr>
        <p:spPr>
          <a:xfrm>
            <a:off x="838200" y="2137720"/>
            <a:ext cx="7823885" cy="45349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{ ?city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dbpo:Place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?airport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dbpo:Airport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{ ?airport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dbpo:city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?city }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UNION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{ ?airport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dbpo:location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?city }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[…]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OPTIONAL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{ ?airport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?name }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FILTER (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( ! bound(?name) ) ||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langMatches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(lang(?name),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$_2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)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818395A7-7BF2-96EB-B1FF-90E8C14D4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T" dirty="0"/>
              <a:t>Specific to Application:</a:t>
            </a:r>
            <a:br>
              <a:rPr lang="en-IT" dirty="0"/>
            </a:br>
            <a:r>
              <a:rPr lang="en-IT" i="1" dirty="0"/>
              <a:t>airportsForCity</a:t>
            </a:r>
            <a:r>
              <a:rPr lang="en-IT" dirty="0"/>
              <a:t>(</a:t>
            </a:r>
            <a:r>
              <a:rPr lang="en-IT" i="1" dirty="0"/>
              <a:t>cityLabel</a:t>
            </a:r>
            <a:r>
              <a:rPr lang="en-IT" dirty="0"/>
              <a:t>, </a:t>
            </a:r>
            <a:r>
              <a:rPr lang="en-IT" i="1" dirty="0"/>
              <a:t>lang</a:t>
            </a:r>
            <a:r>
              <a:rPr lang="en-IT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679C0D-B6CB-C2F5-8C11-69D6082489B1}"/>
              </a:ext>
            </a:extLst>
          </p:cNvPr>
          <p:cNvSpPr txBox="1"/>
          <p:nvPr/>
        </p:nvSpPr>
        <p:spPr>
          <a:xfrm>
            <a:off x="838200" y="1676055"/>
            <a:ext cx="8526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400" b="1" dirty="0"/>
              <a:t>1st</a:t>
            </a:r>
            <a:r>
              <a:rPr lang="en-IT" sz="2400" dirty="0"/>
              <a:t> on </a:t>
            </a:r>
            <a:r>
              <a:rPr lang="en-US" sz="2400" b="1" dirty="0" err="1"/>
              <a:t>DBpedia</a:t>
            </a:r>
            <a:r>
              <a:rPr lang="en-IT" sz="2400" dirty="0"/>
              <a:t>	execs: 1.4 M (</a:t>
            </a:r>
            <a:r>
              <a:rPr lang="en-IT" sz="2400" b="1" dirty="0"/>
              <a:t>19.8 %</a:t>
            </a:r>
            <a:r>
              <a:rPr lang="en-IT" sz="2400" dirty="0"/>
              <a:t>)	  hosts: </a:t>
            </a:r>
            <a:r>
              <a:rPr lang="en-IT" sz="2400" b="1" dirty="0"/>
              <a:t>12 K</a:t>
            </a:r>
          </a:p>
        </p:txBody>
      </p:sp>
    </p:spTree>
    <p:extLst>
      <p:ext uri="{BB962C8B-B14F-4D97-AF65-F5344CB8AC3E}">
        <p14:creationId xmlns:p14="http://schemas.microsoft.com/office/powerpoint/2010/main" val="35147894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05396A7-6A9B-BB55-D203-42F6AECA48F6}"/>
              </a:ext>
            </a:extLst>
          </p:cNvPr>
          <p:cNvSpPr txBox="1">
            <a:spLocks/>
          </p:cNvSpPr>
          <p:nvPr/>
        </p:nvSpPr>
        <p:spPr>
          <a:xfrm>
            <a:off x="838199" y="2952391"/>
            <a:ext cx="5624385" cy="27766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spcBef>
                <a:spcPts val="300"/>
              </a:spcBef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CONSTRUCT </a:t>
            </a:r>
          </a:p>
          <a:p>
            <a:pPr marL="0" indent="0">
              <a:lnSpc>
                <a:spcPct val="70000"/>
              </a:lnSpc>
              <a:spcBef>
                <a:spcPts val="300"/>
              </a:spcBef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</a:t>
            </a:r>
          </a:p>
          <a:p>
            <a:pPr marL="0" indent="0">
              <a:lnSpc>
                <a:spcPct val="70000"/>
              </a:lnSpc>
              <a:spcBef>
                <a:spcPts val="300"/>
              </a:spcBef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?s ?p ?o .</a:t>
            </a:r>
          </a:p>
          <a:p>
            <a:pPr marL="0" indent="0">
              <a:lnSpc>
                <a:spcPct val="70000"/>
              </a:lnSpc>
              <a:spcBef>
                <a:spcPts val="300"/>
              </a:spcBef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lnSpc>
                <a:spcPct val="70000"/>
              </a:lnSpc>
              <a:spcBef>
                <a:spcPts val="300"/>
              </a:spcBef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marL="0" indent="0">
              <a:lnSpc>
                <a:spcPct val="70000"/>
              </a:lnSpc>
              <a:spcBef>
                <a:spcPts val="300"/>
              </a:spcBef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?s ?p ?o</a:t>
            </a:r>
          </a:p>
          <a:p>
            <a:pPr marL="0" indent="0">
              <a:lnSpc>
                <a:spcPct val="70000"/>
              </a:lnSpc>
              <a:spcBef>
                <a:spcPts val="300"/>
              </a:spcBef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FILTER ( ?s =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 marL="0" indent="0">
              <a:lnSpc>
                <a:spcPct val="70000"/>
              </a:lnSpc>
              <a:spcBef>
                <a:spcPts val="300"/>
              </a:spcBef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lnSpc>
                <a:spcPct val="70000"/>
              </a:lnSpc>
              <a:spcBef>
                <a:spcPts val="300"/>
              </a:spcBef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818395A7-7BF2-96EB-B1FF-90E8C14D4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13077" cy="1325563"/>
          </a:xfrm>
        </p:spPr>
        <p:txBody>
          <a:bodyPr/>
          <a:lstStyle/>
          <a:p>
            <a:r>
              <a:rPr lang="en-IT" dirty="0"/>
              <a:t>Complex structure:</a:t>
            </a:r>
            <a:br>
              <a:rPr lang="en-IT" dirty="0"/>
            </a:br>
            <a:r>
              <a:rPr lang="en-IT" i="1" dirty="0"/>
              <a:t>triples</a:t>
            </a:r>
            <a:r>
              <a:rPr lang="en-IT" dirty="0"/>
              <a:t>(</a:t>
            </a:r>
            <a:r>
              <a:rPr lang="en-IT" i="1" dirty="0"/>
              <a:t>subject</a:t>
            </a:r>
            <a:r>
              <a:rPr lang="en-IT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679C0D-B6CB-C2F5-8C11-69D6082489B1}"/>
              </a:ext>
            </a:extLst>
          </p:cNvPr>
          <p:cNvSpPr txBox="1"/>
          <p:nvPr/>
        </p:nvSpPr>
        <p:spPr>
          <a:xfrm>
            <a:off x="838199" y="2222591"/>
            <a:ext cx="8526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400" b="1" dirty="0"/>
              <a:t>1st</a:t>
            </a:r>
            <a:r>
              <a:rPr lang="en-IT" sz="2400" dirty="0"/>
              <a:t> on </a:t>
            </a:r>
            <a:r>
              <a:rPr lang="en-IT" sz="2400" b="1" dirty="0"/>
              <a:t>Bio2RDF</a:t>
            </a:r>
            <a:r>
              <a:rPr lang="en-IT" sz="2400" dirty="0"/>
              <a:t> (22/24 E</a:t>
            </a:r>
            <a:r>
              <a:rPr lang="en-GB" sz="2400" dirty="0"/>
              <a:t>P</a:t>
            </a:r>
            <a:r>
              <a:rPr lang="en-IT" sz="2400" dirty="0"/>
              <a:t>s)</a:t>
            </a:r>
            <a:r>
              <a:rPr lang="en-IT" sz="2400" b="1" dirty="0"/>
              <a:t>	</a:t>
            </a:r>
            <a:r>
              <a:rPr lang="en-IT" sz="2400" dirty="0"/>
              <a:t>execs: 9.2 M (</a:t>
            </a:r>
            <a:r>
              <a:rPr lang="en-IT" sz="2400" b="1" dirty="0"/>
              <a:t>27.3 %</a:t>
            </a:r>
            <a:r>
              <a:rPr lang="en-IT" sz="2400" dirty="0"/>
              <a:t>)		hosts </a:t>
            </a:r>
            <a:r>
              <a:rPr lang="en-IT" sz="24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14456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0C31E-8BE3-413F-C370-82B4D4B8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Related Templates: Same Process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31C9C3-B826-BE82-DCA3-756FCD3E5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307747"/>
              </p:ext>
            </p:extLst>
          </p:nvPr>
        </p:nvGraphicFramePr>
        <p:xfrm>
          <a:off x="253674" y="3020309"/>
          <a:ext cx="11684652" cy="2745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5956">
                  <a:extLst>
                    <a:ext uri="{9D8B030D-6E8A-4147-A177-3AD203B41FA5}">
                      <a16:colId xmlns:a16="http://schemas.microsoft.com/office/drawing/2014/main" val="557241303"/>
                    </a:ext>
                  </a:extLst>
                </a:gridCol>
                <a:gridCol w="1230630">
                  <a:extLst>
                    <a:ext uri="{9D8B030D-6E8A-4147-A177-3AD203B41FA5}">
                      <a16:colId xmlns:a16="http://schemas.microsoft.com/office/drawing/2014/main" val="3160334820"/>
                    </a:ext>
                  </a:extLst>
                </a:gridCol>
                <a:gridCol w="790892">
                  <a:extLst>
                    <a:ext uri="{9D8B030D-6E8A-4147-A177-3AD203B41FA5}">
                      <a16:colId xmlns:a16="http://schemas.microsoft.com/office/drawing/2014/main" val="3204238441"/>
                    </a:ext>
                  </a:extLst>
                </a:gridCol>
                <a:gridCol w="1197292">
                  <a:extLst>
                    <a:ext uri="{9D8B030D-6E8A-4147-A177-3AD203B41FA5}">
                      <a16:colId xmlns:a16="http://schemas.microsoft.com/office/drawing/2014/main" val="1724658782"/>
                    </a:ext>
                  </a:extLst>
                </a:gridCol>
                <a:gridCol w="1094105">
                  <a:extLst>
                    <a:ext uri="{9D8B030D-6E8A-4147-A177-3AD203B41FA5}">
                      <a16:colId xmlns:a16="http://schemas.microsoft.com/office/drawing/2014/main" val="2710297388"/>
                    </a:ext>
                  </a:extLst>
                </a:gridCol>
                <a:gridCol w="1885777">
                  <a:extLst>
                    <a:ext uri="{9D8B030D-6E8A-4147-A177-3AD203B41FA5}">
                      <a16:colId xmlns:a16="http://schemas.microsoft.com/office/drawing/2014/main" val="405585483"/>
                    </a:ext>
                  </a:extLst>
                </a:gridCol>
              </a:tblGrid>
              <a:tr h="611436">
                <a:tc>
                  <a:txBody>
                    <a:bodyPr/>
                    <a:lstStyle/>
                    <a:p>
                      <a:pPr algn="ctr"/>
                      <a:r>
                        <a:rPr lang="en-IT" sz="3200" b="1" dirty="0"/>
                        <a:t>Template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3200" dirty="0"/>
                        <a:t>Execs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32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3200" dirty="0"/>
                        <a:t>Qs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3200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3200" dirty="0"/>
                        <a:t>Period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727725"/>
                  </a:ext>
                </a:extLst>
              </a:tr>
              <a:tr h="611436">
                <a:tc>
                  <a:txBody>
                    <a:bodyPr/>
                    <a:lstStyle/>
                    <a:p>
                      <a:r>
                        <a:rPr lang="en-IT" sz="3200" b="1" i="1" dirty="0"/>
                        <a:t>countLinksBetween</a:t>
                      </a:r>
                      <a:r>
                        <a:rPr lang="en-IT" sz="3200" b="1" dirty="0"/>
                        <a:t>(</a:t>
                      </a:r>
                      <a:r>
                        <a:rPr lang="en-IT" sz="3200" b="1" i="1" dirty="0"/>
                        <a:t>res1</a:t>
                      </a:r>
                      <a:r>
                        <a:rPr lang="en-IT" sz="3200" b="1" dirty="0"/>
                        <a:t>, </a:t>
                      </a:r>
                      <a:r>
                        <a:rPr lang="en-IT" sz="3200" b="1" i="1" dirty="0"/>
                        <a:t>res2</a:t>
                      </a:r>
                      <a:r>
                        <a:rPr lang="en-IT" sz="32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182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2.6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170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1.1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29-12-2015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043224"/>
                  </a:ext>
                </a:extLst>
              </a:tr>
              <a:tr h="6114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T" sz="3200" b="1" i="1" dirty="0"/>
                        <a:t>countCommonLinks</a:t>
                      </a:r>
                      <a:r>
                        <a:rPr lang="en-IT" sz="3200" b="1" dirty="0"/>
                        <a:t>(</a:t>
                      </a:r>
                      <a:r>
                        <a:rPr lang="en-IT" sz="3200" b="1" i="1" dirty="0"/>
                        <a:t>res1</a:t>
                      </a:r>
                      <a:r>
                        <a:rPr lang="en-IT" sz="3200" b="1" dirty="0"/>
                        <a:t>, </a:t>
                      </a:r>
                      <a:r>
                        <a:rPr lang="en-IT" sz="3200" b="1" i="1" dirty="0"/>
                        <a:t>res2</a:t>
                      </a:r>
                      <a:r>
                        <a:rPr lang="en-IT" sz="32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181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2.6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169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1.1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T" sz="3200" dirty="0"/>
                        <a:t>29-12-2015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38095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D1CBAF0-A80F-E231-01FE-E5285AAACDCE}"/>
              </a:ext>
            </a:extLst>
          </p:cNvPr>
          <p:cNvSpPr txBox="1"/>
          <p:nvPr/>
        </p:nvSpPr>
        <p:spPr>
          <a:xfrm>
            <a:off x="253674" y="2163913"/>
            <a:ext cx="3310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3600" dirty="0"/>
              <a:t>DBpedia</a:t>
            </a:r>
          </a:p>
        </p:txBody>
      </p:sp>
    </p:spTree>
    <p:extLst>
      <p:ext uri="{BB962C8B-B14F-4D97-AF65-F5344CB8AC3E}">
        <p14:creationId xmlns:p14="http://schemas.microsoft.com/office/powerpoint/2010/main" val="112722784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0C31E-8BE3-413F-C370-82B4D4B8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Related Templates: Evolution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1CBAF0-A80F-E231-01FE-E5285AAACDCE}"/>
              </a:ext>
            </a:extLst>
          </p:cNvPr>
          <p:cNvSpPr txBox="1"/>
          <p:nvPr/>
        </p:nvSpPr>
        <p:spPr>
          <a:xfrm>
            <a:off x="253674" y="2163913"/>
            <a:ext cx="3310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3600" dirty="0"/>
              <a:t>LinkedGeoData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7B3B4F6-562F-02B0-D43B-64C4E7411C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294045"/>
              </p:ext>
            </p:extLst>
          </p:nvPr>
        </p:nvGraphicFramePr>
        <p:xfrm>
          <a:off x="253674" y="2921455"/>
          <a:ext cx="11652403" cy="1834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3541">
                  <a:extLst>
                    <a:ext uri="{9D8B030D-6E8A-4147-A177-3AD203B41FA5}">
                      <a16:colId xmlns:a16="http://schemas.microsoft.com/office/drawing/2014/main" val="557241303"/>
                    </a:ext>
                  </a:extLst>
                </a:gridCol>
                <a:gridCol w="1197292">
                  <a:extLst>
                    <a:ext uri="{9D8B030D-6E8A-4147-A177-3AD203B41FA5}">
                      <a16:colId xmlns:a16="http://schemas.microsoft.com/office/drawing/2014/main" val="3160334820"/>
                    </a:ext>
                  </a:extLst>
                </a:gridCol>
                <a:gridCol w="997267">
                  <a:extLst>
                    <a:ext uri="{9D8B030D-6E8A-4147-A177-3AD203B41FA5}">
                      <a16:colId xmlns:a16="http://schemas.microsoft.com/office/drawing/2014/main" val="2210134597"/>
                    </a:ext>
                  </a:extLst>
                </a:gridCol>
                <a:gridCol w="1079124">
                  <a:extLst>
                    <a:ext uri="{9D8B030D-6E8A-4147-A177-3AD203B41FA5}">
                      <a16:colId xmlns:a16="http://schemas.microsoft.com/office/drawing/2014/main" val="1724658782"/>
                    </a:ext>
                  </a:extLst>
                </a:gridCol>
                <a:gridCol w="1195179">
                  <a:extLst>
                    <a:ext uri="{9D8B030D-6E8A-4147-A177-3AD203B41FA5}">
                      <a16:colId xmlns:a16="http://schemas.microsoft.com/office/drawing/2014/main" val="405585483"/>
                    </a:ext>
                  </a:extLst>
                </a:gridCol>
              </a:tblGrid>
              <a:tr h="611436">
                <a:tc>
                  <a:txBody>
                    <a:bodyPr/>
                    <a:lstStyle/>
                    <a:p>
                      <a:pPr algn="ctr"/>
                      <a:r>
                        <a:rPr lang="en-IT" sz="3200" b="1" dirty="0"/>
                        <a:t>Template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3200" dirty="0"/>
                        <a:t>Execs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32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3200" dirty="0"/>
                        <a:t>Qs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3200" dirty="0"/>
                        <a:t>Hosts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727725"/>
                  </a:ext>
                </a:extLst>
              </a:tr>
              <a:tr h="6114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T" sz="3200" b="1" i="1" dirty="0"/>
                        <a:t>commonSubclasses</a:t>
                      </a:r>
                      <a:r>
                        <a:rPr lang="en-IT" sz="3200" b="1" dirty="0"/>
                        <a:t>(</a:t>
                      </a:r>
                      <a:r>
                        <a:rPr lang="en-IT" sz="3200" b="1" i="1" dirty="0"/>
                        <a:t>class1</a:t>
                      </a:r>
                      <a:r>
                        <a:rPr lang="en-IT" sz="3200" b="1" dirty="0"/>
                        <a:t>, </a:t>
                      </a:r>
                      <a:r>
                        <a:rPr lang="en-IT" sz="3200" b="1" i="1" dirty="0"/>
                        <a:t>class2</a:t>
                      </a:r>
                      <a:r>
                        <a:rPr lang="en-IT" sz="32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17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14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137399"/>
                  </a:ext>
                </a:extLst>
              </a:tr>
              <a:tr h="611436">
                <a:tc>
                  <a:txBody>
                    <a:bodyPr/>
                    <a:lstStyle/>
                    <a:p>
                      <a:r>
                        <a:rPr lang="en-IT" sz="3200" b="1" i="1" dirty="0"/>
                        <a:t>commonSubclasses</a:t>
                      </a:r>
                      <a:r>
                        <a:rPr lang="en-IT" sz="3200" b="1" dirty="0"/>
                        <a:t>(</a:t>
                      </a:r>
                      <a:r>
                        <a:rPr lang="en-IT" sz="3200" b="1" i="1" dirty="0"/>
                        <a:t>class1</a:t>
                      </a:r>
                      <a:r>
                        <a:rPr lang="en-IT" sz="3200" b="1" dirty="0"/>
                        <a:t>, </a:t>
                      </a:r>
                      <a:r>
                        <a:rPr lang="en-IT" sz="3200" b="1" i="1" dirty="0"/>
                        <a:t>class2</a:t>
                      </a:r>
                      <a:r>
                        <a:rPr lang="en-IT" sz="3200" b="1" dirty="0"/>
                        <a:t>, </a:t>
                      </a:r>
                      <a:r>
                        <a:rPr lang="en-IT" sz="3200" b="1" i="1" dirty="0"/>
                        <a:t>class3</a:t>
                      </a:r>
                      <a:r>
                        <a:rPr lang="en-IT" sz="32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34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34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043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5513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0C31E-8BE3-413F-C370-82B4D4B8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DA207-8A84-0F9A-ECA1-451D3C9AC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Idea</a:t>
            </a:r>
          </a:p>
          <a:p>
            <a:r>
              <a:rPr lang="en-US" dirty="0"/>
              <a:t>Algorithm</a:t>
            </a:r>
          </a:p>
          <a:p>
            <a:r>
              <a:rPr lang="en-US" dirty="0"/>
              <a:t>Experimentation</a:t>
            </a:r>
          </a:p>
          <a:p>
            <a:r>
              <a:rPr lang="en-US" b="1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7552139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0C31E-8BE3-413F-C370-82B4D4B8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DA207-8A84-0F9A-ECA1-451D3C9AC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Method for Content-Centric Modelling of SPARQL logs</a:t>
            </a:r>
          </a:p>
          <a:p>
            <a:r>
              <a:rPr lang="en-IT" dirty="0"/>
              <a:t>Template-Based Summarization in Linear Time</a:t>
            </a:r>
          </a:p>
          <a:p>
            <a:r>
              <a:rPr lang="en-IT" dirty="0"/>
              <a:t>Size Reduction x5 - x240</a:t>
            </a:r>
          </a:p>
          <a:p>
            <a:r>
              <a:rPr lang="en-IT" dirty="0"/>
              <a:t>Diversity Reduction </a:t>
            </a:r>
            <a:r>
              <a:rPr lang="el-GR" dirty="0"/>
              <a:t>Δ</a:t>
            </a:r>
            <a:r>
              <a:rPr lang="en-GB" dirty="0"/>
              <a:t>H = </a:t>
            </a:r>
            <a:r>
              <a:rPr lang="en-IT" dirty="0"/>
              <a:t>5 - 16, first 10 covering 51% - 95%</a:t>
            </a:r>
          </a:p>
          <a:p>
            <a:r>
              <a:rPr lang="en-IT" dirty="0"/>
              <a:t>Enables Qualitative Discussion: domain-specific, store-specific, application-specific, relatedness, …</a:t>
            </a: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51550626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0C31E-8BE3-413F-C370-82B4D4B8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DA207-8A84-0F9A-ECA1-451D3C9AC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Higher level of abstraction (normalization, sub-queries, …)</a:t>
            </a:r>
          </a:p>
          <a:p>
            <a:r>
              <a:rPr lang="en-IT" dirty="0"/>
              <a:t>Navigating/Selecting Templates on Multiple-Levels</a:t>
            </a:r>
          </a:p>
          <a:p>
            <a:r>
              <a:rPr lang="en-IT" dirty="0"/>
              <a:t>Explore Inter-Template Relationships: processes, evolution, …</a:t>
            </a:r>
          </a:p>
          <a:p>
            <a:r>
              <a:rPr lang="en-IT" dirty="0"/>
              <a:t>Other query languages</a:t>
            </a: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98231667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6995DF-41D2-9493-2518-B5908F54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Thanks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3636968-7EA3-FD2F-3935-E0719528064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15435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Resources</a:t>
            </a:r>
          </a:p>
          <a:p>
            <a:r>
              <a:rPr lang="en-GB" dirty="0"/>
              <a:t>Code repo on GitHub</a:t>
            </a:r>
          </a:p>
          <a:p>
            <a:r>
              <a:rPr lang="en-GB" dirty="0"/>
              <a:t>Extended Preprint</a:t>
            </a:r>
          </a:p>
          <a:p>
            <a:r>
              <a:rPr lang="en-GB" dirty="0"/>
              <a:t>Results Data (CSV and RDF)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Contact us:</a:t>
            </a:r>
          </a:p>
          <a:p>
            <a:r>
              <a:rPr lang="en-GB" dirty="0"/>
              <a:t>m</a:t>
            </a:r>
            <a:r>
              <a:rPr lang="en-IT" dirty="0"/>
              <a:t>iguel.ceriani@cnr.it</a:t>
            </a:r>
          </a:p>
          <a:p>
            <a:r>
              <a:rPr lang="en-GB" dirty="0"/>
              <a:t>l</a:t>
            </a:r>
            <a:r>
              <a:rPr lang="en-IT" dirty="0"/>
              <a:t>uigi.asprino@unibo.it</a:t>
            </a:r>
          </a:p>
          <a:p>
            <a:endParaRPr lang="en-IT" dirty="0"/>
          </a:p>
          <a:p>
            <a:endParaRPr lang="en-IT" dirty="0"/>
          </a:p>
        </p:txBody>
      </p:sp>
      <p:pic>
        <p:nvPicPr>
          <p:cNvPr id="5" name="Picture 4" descr="A qr code with a few black squares&#10;&#10;Description automatically generated">
            <a:extLst>
              <a:ext uri="{FF2B5EF4-FFF2-40B4-BE49-F238E27FC236}">
                <a16:creationId xmlns:a16="http://schemas.microsoft.com/office/drawing/2014/main" id="{13AB90AC-1701-E386-AB87-7EC265724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493" y="573741"/>
            <a:ext cx="5710518" cy="571051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CD08C11-95A5-5329-FFA7-B77EE3E4FF34}"/>
              </a:ext>
            </a:extLst>
          </p:cNvPr>
          <p:cNvCxnSpPr>
            <a:cxnSpLocks/>
          </p:cNvCxnSpPr>
          <p:nvPr/>
        </p:nvCxnSpPr>
        <p:spPr>
          <a:xfrm>
            <a:off x="4289612" y="2568388"/>
            <a:ext cx="1411941" cy="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52430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0F7C4-860F-544B-D755-A80539901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Backup Slides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86913-AF61-E2DF-DA24-D5001C0C59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055447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0C31E-8BE3-413F-C370-82B4D4B8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Qualitative Analysis: Top Templates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31C9C3-B826-BE82-DCA3-756FCD3E5C19}"/>
              </a:ext>
            </a:extLst>
          </p:cNvPr>
          <p:cNvGraphicFramePr>
            <a:graphicFrameLocks noGrp="1"/>
          </p:cNvGraphicFramePr>
          <p:nvPr/>
        </p:nvGraphicFramePr>
        <p:xfrm>
          <a:off x="432500" y="2212823"/>
          <a:ext cx="11082609" cy="4280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5221">
                  <a:extLst>
                    <a:ext uri="{9D8B030D-6E8A-4147-A177-3AD203B41FA5}">
                      <a16:colId xmlns:a16="http://schemas.microsoft.com/office/drawing/2014/main" val="557241303"/>
                    </a:ext>
                  </a:extLst>
                </a:gridCol>
                <a:gridCol w="1230630">
                  <a:extLst>
                    <a:ext uri="{9D8B030D-6E8A-4147-A177-3AD203B41FA5}">
                      <a16:colId xmlns:a16="http://schemas.microsoft.com/office/drawing/2014/main" val="3160334820"/>
                    </a:ext>
                  </a:extLst>
                </a:gridCol>
                <a:gridCol w="1109553">
                  <a:extLst>
                    <a:ext uri="{9D8B030D-6E8A-4147-A177-3AD203B41FA5}">
                      <a16:colId xmlns:a16="http://schemas.microsoft.com/office/drawing/2014/main" val="2210134597"/>
                    </a:ext>
                  </a:extLst>
                </a:gridCol>
                <a:gridCol w="1587818">
                  <a:extLst>
                    <a:ext uri="{9D8B030D-6E8A-4147-A177-3AD203B41FA5}">
                      <a16:colId xmlns:a16="http://schemas.microsoft.com/office/drawing/2014/main" val="1724658782"/>
                    </a:ext>
                  </a:extLst>
                </a:gridCol>
                <a:gridCol w="1257617">
                  <a:extLst>
                    <a:ext uri="{9D8B030D-6E8A-4147-A177-3AD203B41FA5}">
                      <a16:colId xmlns:a16="http://schemas.microsoft.com/office/drawing/2014/main" val="2710297388"/>
                    </a:ext>
                  </a:extLst>
                </a:gridCol>
                <a:gridCol w="1211770">
                  <a:extLst>
                    <a:ext uri="{9D8B030D-6E8A-4147-A177-3AD203B41FA5}">
                      <a16:colId xmlns:a16="http://schemas.microsoft.com/office/drawing/2014/main" val="405585483"/>
                    </a:ext>
                  </a:extLst>
                </a:gridCol>
              </a:tblGrid>
              <a:tr h="611436">
                <a:tc>
                  <a:txBody>
                    <a:bodyPr/>
                    <a:lstStyle/>
                    <a:p>
                      <a:pPr algn="ctr"/>
                      <a:r>
                        <a:rPr lang="en-IT" sz="3200" b="1" dirty="0"/>
                        <a:t>Template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3200" dirty="0"/>
                        <a:t>Execs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32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3200" dirty="0"/>
                        <a:t>Queries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3200" dirty="0"/>
                        <a:t>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3200" dirty="0"/>
                        <a:t>Hosts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727725"/>
                  </a:ext>
                </a:extLst>
              </a:tr>
              <a:tr h="611436">
                <a:tc>
                  <a:txBody>
                    <a:bodyPr/>
                    <a:lstStyle/>
                    <a:p>
                      <a:r>
                        <a:rPr lang="en-IT" sz="3200" b="1" i="1" dirty="0"/>
                        <a:t>triples</a:t>
                      </a:r>
                      <a:r>
                        <a:rPr lang="en-IT" sz="3200" b="1" dirty="0"/>
                        <a:t>(</a:t>
                      </a:r>
                      <a:r>
                        <a:rPr lang="en-IT" sz="3200" b="1" i="1" dirty="0"/>
                        <a:t>subj</a:t>
                      </a:r>
                      <a:r>
                        <a:rPr lang="en-IT" sz="32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9.2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27.3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500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22/24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893391"/>
                  </a:ext>
                </a:extLst>
              </a:tr>
              <a:tr h="611436">
                <a:tc>
                  <a:txBody>
                    <a:bodyPr/>
                    <a:lstStyle/>
                    <a:p>
                      <a:r>
                        <a:rPr lang="en-IT" sz="3200" b="1" i="1" dirty="0"/>
                        <a:t>objects</a:t>
                      </a:r>
                      <a:r>
                        <a:rPr lang="en-IT" sz="3200" b="1" dirty="0"/>
                        <a:t>(</a:t>
                      </a:r>
                      <a:r>
                        <a:rPr lang="en-IT" sz="3200" b="1" i="1" dirty="0"/>
                        <a:t>subj</a:t>
                      </a:r>
                      <a:r>
                        <a:rPr lang="en-IT" sz="3200" b="1" dirty="0"/>
                        <a:t>, </a:t>
                      </a:r>
                      <a:r>
                        <a:rPr lang="en-IT" sz="3200" b="1" i="1" dirty="0"/>
                        <a:t>prop</a:t>
                      </a:r>
                      <a:r>
                        <a:rPr lang="en-IT" sz="32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7.9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23.5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56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17/24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164703"/>
                  </a:ext>
                </a:extLst>
              </a:tr>
              <a:tr h="611436">
                <a:tc>
                  <a:txBody>
                    <a:bodyPr/>
                    <a:lstStyle/>
                    <a:p>
                      <a:r>
                        <a:rPr lang="en-GB" sz="3200" b="1" i="1" dirty="0"/>
                        <a:t>d</a:t>
                      </a:r>
                      <a:r>
                        <a:rPr lang="en-IT" sz="3200" b="1" i="1" dirty="0"/>
                        <a:t>escribe</a:t>
                      </a:r>
                      <a:r>
                        <a:rPr lang="en-IT" sz="3200" b="1" dirty="0"/>
                        <a:t>(</a:t>
                      </a:r>
                      <a:r>
                        <a:rPr lang="en-IT" sz="3200" b="1" i="1" dirty="0"/>
                        <a:t>resource</a:t>
                      </a:r>
                      <a:r>
                        <a:rPr lang="en-IT" sz="32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5.8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17.2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21/24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231030"/>
                  </a:ext>
                </a:extLst>
              </a:tr>
              <a:tr h="611436">
                <a:tc>
                  <a:txBody>
                    <a:bodyPr/>
                    <a:lstStyle/>
                    <a:p>
                      <a:r>
                        <a:rPr lang="en-IT" sz="3200" b="1" i="1" dirty="0"/>
                        <a:t>ceProteins</a:t>
                      </a:r>
                      <a:r>
                        <a:rPr lang="en-IT" sz="3200" b="1" dirty="0"/>
                        <a:t>(</a:t>
                      </a:r>
                      <a:r>
                        <a:rPr lang="en-IT" sz="3200" b="1" i="1" dirty="0"/>
                        <a:t>geneSymReg</a:t>
                      </a:r>
                      <a:r>
                        <a:rPr lang="en-IT" sz="32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1.2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27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GOA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105023"/>
                  </a:ext>
                </a:extLst>
              </a:tr>
              <a:tr h="611436">
                <a:tc>
                  <a:txBody>
                    <a:bodyPr/>
                    <a:lstStyle/>
                    <a:p>
                      <a:r>
                        <a:rPr lang="en-IT" sz="3200" b="1" i="1" dirty="0"/>
                        <a:t>genesSubjectOf</a:t>
                      </a:r>
                      <a:r>
                        <a:rPr lang="en-IT" sz="3200" b="1" dirty="0"/>
                        <a:t>(</a:t>
                      </a:r>
                      <a:r>
                        <a:rPr lang="en-IT" sz="3200" b="1" i="1" dirty="0"/>
                        <a:t>prop</a:t>
                      </a:r>
                      <a:r>
                        <a:rPr lang="en-IT" sz="3200" b="1" dirty="0"/>
                        <a:t>, </a:t>
                      </a:r>
                      <a:r>
                        <a:rPr lang="en-IT" sz="3200" b="1" i="1" dirty="0"/>
                        <a:t>obj</a:t>
                      </a:r>
                      <a:r>
                        <a:rPr lang="en-IT" sz="32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1.2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27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5/24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043224"/>
                  </a:ext>
                </a:extLst>
              </a:tr>
              <a:tr h="611436">
                <a:tc>
                  <a:txBody>
                    <a:bodyPr/>
                    <a:lstStyle/>
                    <a:p>
                      <a:r>
                        <a:rPr lang="en-IT" sz="3200" b="1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32013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E14AD20-4BF0-C0DB-D8E4-B9A06482F9D9}"/>
              </a:ext>
            </a:extLst>
          </p:cNvPr>
          <p:cNvSpPr txBox="1"/>
          <p:nvPr/>
        </p:nvSpPr>
        <p:spPr>
          <a:xfrm>
            <a:off x="432500" y="1566492"/>
            <a:ext cx="3310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3600" dirty="0"/>
              <a:t>Bio2RDF</a:t>
            </a:r>
          </a:p>
        </p:txBody>
      </p:sp>
    </p:spTree>
    <p:extLst>
      <p:ext uri="{BB962C8B-B14F-4D97-AF65-F5344CB8AC3E}">
        <p14:creationId xmlns:p14="http://schemas.microsoft.com/office/powerpoint/2010/main" val="896918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Up-Down Arrow 10">
            <a:extLst>
              <a:ext uri="{FF2B5EF4-FFF2-40B4-BE49-F238E27FC236}">
                <a16:creationId xmlns:a16="http://schemas.microsoft.com/office/drawing/2014/main" id="{235A9C2E-7609-5D1F-E49A-049AB46238DA}"/>
              </a:ext>
            </a:extLst>
          </p:cNvPr>
          <p:cNvSpPr/>
          <p:nvPr/>
        </p:nvSpPr>
        <p:spPr>
          <a:xfrm>
            <a:off x="6820819" y="4239709"/>
            <a:ext cx="1068372" cy="1410936"/>
          </a:xfrm>
          <a:prstGeom prst="up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Up-Down Arrow 10">
            <a:extLst>
              <a:ext uri="{FF2B5EF4-FFF2-40B4-BE49-F238E27FC236}">
                <a16:creationId xmlns:a16="http://schemas.microsoft.com/office/drawing/2014/main" id="{58159B6B-BB78-5B46-09C5-E83996B8D9E4}"/>
              </a:ext>
            </a:extLst>
          </p:cNvPr>
          <p:cNvSpPr/>
          <p:nvPr/>
        </p:nvSpPr>
        <p:spPr>
          <a:xfrm>
            <a:off x="4754231" y="4254207"/>
            <a:ext cx="1068372" cy="1410936"/>
          </a:xfrm>
          <a:prstGeom prst="up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Up-Down Arrow 10">
            <a:extLst>
              <a:ext uri="{FF2B5EF4-FFF2-40B4-BE49-F238E27FC236}">
                <a16:creationId xmlns:a16="http://schemas.microsoft.com/office/drawing/2014/main" id="{C0FDD9F1-C276-CB47-80ED-EC8E06757F16}"/>
              </a:ext>
            </a:extLst>
          </p:cNvPr>
          <p:cNvSpPr/>
          <p:nvPr/>
        </p:nvSpPr>
        <p:spPr>
          <a:xfrm>
            <a:off x="2634479" y="4242124"/>
            <a:ext cx="1068372" cy="1408521"/>
          </a:xfrm>
          <a:prstGeom prst="up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E81B8C-C1A4-F948-B9F4-F9FCC6BFB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Contexts of Use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5C7BD0A-1C59-0B41-9201-2DEA0BB9E7F5}"/>
              </a:ext>
            </a:extLst>
          </p:cNvPr>
          <p:cNvSpPr/>
          <p:nvPr/>
        </p:nvSpPr>
        <p:spPr>
          <a:xfrm>
            <a:off x="1873957" y="5340539"/>
            <a:ext cx="6863644" cy="121173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67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Knowledge Graph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A241E73-4D12-1947-B2C4-065C0B4A11FE}"/>
              </a:ext>
            </a:extLst>
          </p:cNvPr>
          <p:cNvSpPr/>
          <p:nvPr/>
        </p:nvSpPr>
        <p:spPr>
          <a:xfrm>
            <a:off x="2432725" y="3541132"/>
            <a:ext cx="1446228" cy="97924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656C2B-E344-1543-8544-55804BD30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091" y="5485863"/>
            <a:ext cx="908409" cy="908409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14FB5D4-753A-BF20-04F9-8405FDF9339A}"/>
              </a:ext>
            </a:extLst>
          </p:cNvPr>
          <p:cNvSpPr/>
          <p:nvPr/>
        </p:nvSpPr>
        <p:spPr>
          <a:xfrm>
            <a:off x="4549680" y="3559341"/>
            <a:ext cx="1446228" cy="9610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5EB3F5B-0360-FFDD-1831-8DA370CF0B47}"/>
              </a:ext>
            </a:extLst>
          </p:cNvPr>
          <p:cNvSpPr/>
          <p:nvPr/>
        </p:nvSpPr>
        <p:spPr>
          <a:xfrm>
            <a:off x="6627180" y="3559341"/>
            <a:ext cx="1446228" cy="9610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FD888CD-D013-2059-A3A2-9DEAC4DDC824}"/>
              </a:ext>
            </a:extLst>
          </p:cNvPr>
          <p:cNvCxnSpPr>
            <a:cxnSpLocks/>
          </p:cNvCxnSpPr>
          <p:nvPr/>
        </p:nvCxnSpPr>
        <p:spPr>
          <a:xfrm flipH="1">
            <a:off x="1689315" y="4945177"/>
            <a:ext cx="7048286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60974E4-DFA5-C6D5-3AB8-FBB7217B03A6}"/>
              </a:ext>
            </a:extLst>
          </p:cNvPr>
          <p:cNvSpPr txBox="1"/>
          <p:nvPr/>
        </p:nvSpPr>
        <p:spPr>
          <a:xfrm>
            <a:off x="368033" y="4520374"/>
            <a:ext cx="1321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2400" dirty="0"/>
              <a:t>SPARQL</a:t>
            </a:r>
          </a:p>
          <a:p>
            <a:r>
              <a:rPr lang="en-IT" sz="2400" dirty="0"/>
              <a:t>Endpoint</a:t>
            </a:r>
          </a:p>
        </p:txBody>
      </p:sp>
    </p:spTree>
    <p:extLst>
      <p:ext uri="{BB962C8B-B14F-4D97-AF65-F5344CB8AC3E}">
        <p14:creationId xmlns:p14="http://schemas.microsoft.com/office/powerpoint/2010/main" val="387001357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0C31E-8BE3-413F-C370-82B4D4B8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Most Executed Templates: DBpedia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31C9C3-B826-BE82-DCA3-756FCD3E5C19}"/>
              </a:ext>
            </a:extLst>
          </p:cNvPr>
          <p:cNvGraphicFramePr>
            <a:graphicFrameLocks noGrp="1"/>
          </p:cNvGraphicFramePr>
          <p:nvPr/>
        </p:nvGraphicFramePr>
        <p:xfrm>
          <a:off x="264332" y="1490103"/>
          <a:ext cx="11663335" cy="5190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5956">
                  <a:extLst>
                    <a:ext uri="{9D8B030D-6E8A-4147-A177-3AD203B41FA5}">
                      <a16:colId xmlns:a16="http://schemas.microsoft.com/office/drawing/2014/main" val="557241303"/>
                    </a:ext>
                  </a:extLst>
                </a:gridCol>
                <a:gridCol w="1230630">
                  <a:extLst>
                    <a:ext uri="{9D8B030D-6E8A-4147-A177-3AD203B41FA5}">
                      <a16:colId xmlns:a16="http://schemas.microsoft.com/office/drawing/2014/main" val="3160334820"/>
                    </a:ext>
                  </a:extLst>
                </a:gridCol>
                <a:gridCol w="997267">
                  <a:extLst>
                    <a:ext uri="{9D8B030D-6E8A-4147-A177-3AD203B41FA5}">
                      <a16:colId xmlns:a16="http://schemas.microsoft.com/office/drawing/2014/main" val="3204238441"/>
                    </a:ext>
                  </a:extLst>
                </a:gridCol>
                <a:gridCol w="1230630">
                  <a:extLst>
                    <a:ext uri="{9D8B030D-6E8A-4147-A177-3AD203B41FA5}">
                      <a16:colId xmlns:a16="http://schemas.microsoft.com/office/drawing/2014/main" val="1724658782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710297388"/>
                    </a:ext>
                  </a:extLst>
                </a:gridCol>
                <a:gridCol w="1418372">
                  <a:extLst>
                    <a:ext uri="{9D8B030D-6E8A-4147-A177-3AD203B41FA5}">
                      <a16:colId xmlns:a16="http://schemas.microsoft.com/office/drawing/2014/main" val="405585483"/>
                    </a:ext>
                  </a:extLst>
                </a:gridCol>
              </a:tblGrid>
              <a:tr h="611436">
                <a:tc>
                  <a:txBody>
                    <a:bodyPr/>
                    <a:lstStyle/>
                    <a:p>
                      <a:pPr algn="ctr"/>
                      <a:r>
                        <a:rPr lang="en-IT" sz="3200" b="1" dirty="0"/>
                        <a:t>Template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3200" dirty="0"/>
                        <a:t>Execs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32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3200" dirty="0"/>
                        <a:t>Qs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3200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3200" dirty="0"/>
                        <a:t>Period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727725"/>
                  </a:ext>
                </a:extLst>
              </a:tr>
              <a:tr h="611436">
                <a:tc>
                  <a:txBody>
                    <a:bodyPr/>
                    <a:lstStyle/>
                    <a:p>
                      <a:r>
                        <a:rPr lang="en-IT" sz="3200" b="1" dirty="0"/>
                        <a:t>airportsForCity(cityLabel, lang)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1.4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19.8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378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12.0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893391"/>
                  </a:ext>
                </a:extLst>
              </a:tr>
              <a:tr h="611436">
                <a:tc>
                  <a:txBody>
                    <a:bodyPr/>
                    <a:lstStyle/>
                    <a:p>
                      <a:r>
                        <a:rPr lang="en-IT" sz="3200" b="1" dirty="0"/>
                        <a:t>describe(resource)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1.3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18.4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1.0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8.9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164703"/>
                  </a:ext>
                </a:extLst>
              </a:tr>
              <a:tr h="611436">
                <a:tc>
                  <a:txBody>
                    <a:bodyPr/>
                    <a:lstStyle/>
                    <a:p>
                      <a:r>
                        <a:rPr lang="en-US" sz="3200" b="1" dirty="0" err="1"/>
                        <a:t>cityInfo</a:t>
                      </a:r>
                      <a:r>
                        <a:rPr lang="en-US" sz="3200" b="1" dirty="0"/>
                        <a:t>(</a:t>
                      </a:r>
                      <a:r>
                        <a:rPr lang="en-US" sz="3200" b="1" dirty="0" err="1"/>
                        <a:t>cityLabel</a:t>
                      </a:r>
                      <a:r>
                        <a:rPr lang="en-US" sz="3200" b="1" dirty="0"/>
                        <a:t>, language)</a:t>
                      </a:r>
                      <a:endParaRPr lang="en-IT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624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8.9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80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7.5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2015/6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231030"/>
                  </a:ext>
                </a:extLst>
              </a:tr>
              <a:tr h="611436">
                <a:tc>
                  <a:txBody>
                    <a:bodyPr/>
                    <a:lstStyle/>
                    <a:p>
                      <a:r>
                        <a:rPr lang="en-IT" sz="3200" b="1" dirty="0"/>
                        <a:t>objects(subject, predicate)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377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364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5.5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105023"/>
                  </a:ext>
                </a:extLst>
              </a:tr>
              <a:tr h="611436">
                <a:tc>
                  <a:txBody>
                    <a:bodyPr/>
                    <a:lstStyle/>
                    <a:p>
                      <a:r>
                        <a:rPr lang="en-IT" sz="3200" b="1" dirty="0"/>
                        <a:t>countLinksBetween(res1, res2)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182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2.6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170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1.1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29-12-2015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043224"/>
                  </a:ext>
                </a:extLst>
              </a:tr>
              <a:tr h="6114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T" sz="3200" b="1" dirty="0"/>
                        <a:t>countCommonLinks(res1, res2)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181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2.6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169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1.1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T" sz="3200" dirty="0"/>
                        <a:t>29-12-2015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380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675225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0C31E-8BE3-413F-C370-82B4D4B8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Most Executed Templates: SWDF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31C9C3-B826-BE82-DCA3-756FCD3E5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569592"/>
              </p:ext>
            </p:extLst>
          </p:nvPr>
        </p:nvGraphicFramePr>
        <p:xfrm>
          <a:off x="728608" y="1872866"/>
          <a:ext cx="10734784" cy="4280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1378">
                  <a:extLst>
                    <a:ext uri="{9D8B030D-6E8A-4147-A177-3AD203B41FA5}">
                      <a16:colId xmlns:a16="http://schemas.microsoft.com/office/drawing/2014/main" val="557241303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3160334820"/>
                    </a:ext>
                  </a:extLst>
                </a:gridCol>
                <a:gridCol w="997267">
                  <a:extLst>
                    <a:ext uri="{9D8B030D-6E8A-4147-A177-3AD203B41FA5}">
                      <a16:colId xmlns:a16="http://schemas.microsoft.com/office/drawing/2014/main" val="2210134597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1724658782"/>
                    </a:ext>
                  </a:extLst>
                </a:gridCol>
                <a:gridCol w="1195179">
                  <a:extLst>
                    <a:ext uri="{9D8B030D-6E8A-4147-A177-3AD203B41FA5}">
                      <a16:colId xmlns:a16="http://schemas.microsoft.com/office/drawing/2014/main" val="405585483"/>
                    </a:ext>
                  </a:extLst>
                </a:gridCol>
              </a:tblGrid>
              <a:tr h="611436">
                <a:tc>
                  <a:txBody>
                    <a:bodyPr/>
                    <a:lstStyle/>
                    <a:p>
                      <a:pPr algn="ctr"/>
                      <a:r>
                        <a:rPr lang="en-IT" sz="3200" b="1" dirty="0"/>
                        <a:t>Template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3200" dirty="0"/>
                        <a:t>Execs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32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3200" dirty="0"/>
                        <a:t>Qs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3200" dirty="0"/>
                        <a:t>Hosts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727725"/>
                  </a:ext>
                </a:extLst>
              </a:tr>
              <a:tr h="611436">
                <a:tc>
                  <a:txBody>
                    <a:bodyPr/>
                    <a:lstStyle/>
                    <a:p>
                      <a:r>
                        <a:rPr lang="en-IT" sz="3200" b="1" dirty="0"/>
                        <a:t>describe(resource)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1.3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90.3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26.5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893391"/>
                  </a:ext>
                </a:extLst>
              </a:tr>
              <a:tr h="611436">
                <a:tc>
                  <a:txBody>
                    <a:bodyPr/>
                    <a:lstStyle/>
                    <a:p>
                      <a:r>
                        <a:rPr lang="en-IT" sz="3200" b="1" dirty="0"/>
                        <a:t>propertiesAndValues(resource)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17.2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17.3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164703"/>
                  </a:ext>
                </a:extLst>
              </a:tr>
              <a:tr h="611436">
                <a:tc>
                  <a:txBody>
                    <a:bodyPr/>
                    <a:lstStyle/>
                    <a:p>
                      <a:r>
                        <a:rPr lang="en-GB" sz="3200" b="1" dirty="0" err="1"/>
                        <a:t>authorsAbstractKeywords</a:t>
                      </a:r>
                      <a:r>
                        <a:rPr lang="en-GB" sz="3200" b="1" dirty="0"/>
                        <a:t>(</a:t>
                      </a:r>
                      <a:r>
                        <a:rPr lang="en-IT" sz="3200" b="1" dirty="0"/>
                        <a:t>article)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9.7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4.9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231030"/>
                  </a:ext>
                </a:extLst>
              </a:tr>
              <a:tr h="611436">
                <a:tc>
                  <a:txBody>
                    <a:bodyPr/>
                    <a:lstStyle/>
                    <a:p>
                      <a:r>
                        <a:rPr lang="en-IT" sz="3200" b="1" dirty="0"/>
                        <a:t>info(person)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7.0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6.3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105023"/>
                  </a:ext>
                </a:extLst>
              </a:tr>
              <a:tr h="611436">
                <a:tc>
                  <a:txBody>
                    <a:bodyPr/>
                    <a:lstStyle/>
                    <a:p>
                      <a:r>
                        <a:rPr lang="en-IT" sz="3200" b="1" dirty="0"/>
                        <a:t>affiliationAtEvents(employee)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7.0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6.3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043224"/>
                  </a:ext>
                </a:extLst>
              </a:tr>
              <a:tr h="6114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T" sz="3200" b="1" dirty="0"/>
                        <a:t>rolesAtEvents(person)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7.0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6.3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39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86982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0C31E-8BE3-413F-C370-82B4D4B8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Most Executed Templates: Wikidata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31C9C3-B826-BE82-DCA3-756FCD3E5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771934"/>
              </p:ext>
            </p:extLst>
          </p:nvPr>
        </p:nvGraphicFramePr>
        <p:xfrm>
          <a:off x="1261222" y="1900008"/>
          <a:ext cx="9875931" cy="4280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6087">
                  <a:extLst>
                    <a:ext uri="{9D8B030D-6E8A-4147-A177-3AD203B41FA5}">
                      <a16:colId xmlns:a16="http://schemas.microsoft.com/office/drawing/2014/main" val="557241303"/>
                    </a:ext>
                  </a:extLst>
                </a:gridCol>
                <a:gridCol w="1197292">
                  <a:extLst>
                    <a:ext uri="{9D8B030D-6E8A-4147-A177-3AD203B41FA5}">
                      <a16:colId xmlns:a16="http://schemas.microsoft.com/office/drawing/2014/main" val="3160334820"/>
                    </a:ext>
                  </a:extLst>
                </a:gridCol>
                <a:gridCol w="997267">
                  <a:extLst>
                    <a:ext uri="{9D8B030D-6E8A-4147-A177-3AD203B41FA5}">
                      <a16:colId xmlns:a16="http://schemas.microsoft.com/office/drawing/2014/main" val="1166979434"/>
                    </a:ext>
                  </a:extLst>
                </a:gridCol>
                <a:gridCol w="1655285">
                  <a:extLst>
                    <a:ext uri="{9D8B030D-6E8A-4147-A177-3AD203B41FA5}">
                      <a16:colId xmlns:a16="http://schemas.microsoft.com/office/drawing/2014/main" val="1724658782"/>
                    </a:ext>
                  </a:extLst>
                </a:gridCol>
              </a:tblGrid>
              <a:tr h="611436">
                <a:tc>
                  <a:txBody>
                    <a:bodyPr/>
                    <a:lstStyle/>
                    <a:p>
                      <a:pPr algn="ctr"/>
                      <a:r>
                        <a:rPr lang="en-IT" sz="3200" b="1" dirty="0"/>
                        <a:t>Template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3200" dirty="0"/>
                        <a:t>Execs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32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3200" dirty="0"/>
                        <a:t>Queries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727725"/>
                  </a:ext>
                </a:extLst>
              </a:tr>
              <a:tr h="611436">
                <a:tc>
                  <a:txBody>
                    <a:bodyPr/>
                    <a:lstStyle/>
                    <a:p>
                      <a:r>
                        <a:rPr lang="en-IT" sz="3200" b="1" dirty="0"/>
                        <a:t>cosestCityAndAirport(location)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777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23.5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202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893391"/>
                  </a:ext>
                </a:extLst>
              </a:tr>
              <a:tr h="611436">
                <a:tc>
                  <a:txBody>
                    <a:bodyPr/>
                    <a:lstStyle/>
                    <a:p>
                      <a:r>
                        <a:rPr lang="en-IT" sz="3200" b="1" dirty="0"/>
                        <a:t>searchHumans(name)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466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10.5 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164703"/>
                  </a:ext>
                </a:extLst>
              </a:tr>
              <a:tr h="611436">
                <a:tc>
                  <a:txBody>
                    <a:bodyPr/>
                    <a:lstStyle/>
                    <a:p>
                      <a:r>
                        <a:rPr lang="en-US" sz="3200" b="1" dirty="0" err="1"/>
                        <a:t>commonSuperClass</a:t>
                      </a:r>
                      <a:r>
                        <a:rPr lang="en-US" sz="3200" b="1" dirty="0"/>
                        <a:t>(class1, class2)</a:t>
                      </a:r>
                      <a:endParaRPr lang="en-IT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107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76.9 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231030"/>
                  </a:ext>
                </a:extLst>
              </a:tr>
              <a:tr h="611436">
                <a:tc>
                  <a:txBody>
                    <a:bodyPr/>
                    <a:lstStyle/>
                    <a:p>
                      <a:r>
                        <a:rPr lang="en-IT" sz="3200" b="1" dirty="0"/>
                        <a:t>poisInArea(corSW, corNE, langs)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62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2.7 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105023"/>
                  </a:ext>
                </a:extLst>
              </a:tr>
              <a:tr h="611436">
                <a:tc>
                  <a:txBody>
                    <a:bodyPr/>
                    <a:lstStyle/>
                    <a:p>
                      <a:r>
                        <a:rPr lang="en-IT" sz="3200" b="1" dirty="0"/>
                        <a:t>subjects(prop, obj)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54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18.0 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043224"/>
                  </a:ext>
                </a:extLst>
              </a:tr>
              <a:tr h="6114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T" sz="3200" b="1" dirty="0"/>
                        <a:t>distinctSubjects(prop, obj)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49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1.7 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380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526825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0C31E-8BE3-413F-C370-82B4D4B8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Most Executed Templates: LinkedGeoData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31C9C3-B826-BE82-DCA3-756FCD3E5C19}"/>
              </a:ext>
            </a:extLst>
          </p:cNvPr>
          <p:cNvGraphicFramePr>
            <a:graphicFrameLocks noGrp="1"/>
          </p:cNvGraphicFramePr>
          <p:nvPr/>
        </p:nvGraphicFramePr>
        <p:xfrm>
          <a:off x="175726" y="1938967"/>
          <a:ext cx="11652403" cy="4280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3541">
                  <a:extLst>
                    <a:ext uri="{9D8B030D-6E8A-4147-A177-3AD203B41FA5}">
                      <a16:colId xmlns:a16="http://schemas.microsoft.com/office/drawing/2014/main" val="557241303"/>
                    </a:ext>
                  </a:extLst>
                </a:gridCol>
                <a:gridCol w="1197292">
                  <a:extLst>
                    <a:ext uri="{9D8B030D-6E8A-4147-A177-3AD203B41FA5}">
                      <a16:colId xmlns:a16="http://schemas.microsoft.com/office/drawing/2014/main" val="3160334820"/>
                    </a:ext>
                  </a:extLst>
                </a:gridCol>
                <a:gridCol w="997267">
                  <a:extLst>
                    <a:ext uri="{9D8B030D-6E8A-4147-A177-3AD203B41FA5}">
                      <a16:colId xmlns:a16="http://schemas.microsoft.com/office/drawing/2014/main" val="2210134597"/>
                    </a:ext>
                  </a:extLst>
                </a:gridCol>
                <a:gridCol w="1079124">
                  <a:extLst>
                    <a:ext uri="{9D8B030D-6E8A-4147-A177-3AD203B41FA5}">
                      <a16:colId xmlns:a16="http://schemas.microsoft.com/office/drawing/2014/main" val="1724658782"/>
                    </a:ext>
                  </a:extLst>
                </a:gridCol>
                <a:gridCol w="1195179">
                  <a:extLst>
                    <a:ext uri="{9D8B030D-6E8A-4147-A177-3AD203B41FA5}">
                      <a16:colId xmlns:a16="http://schemas.microsoft.com/office/drawing/2014/main" val="405585483"/>
                    </a:ext>
                  </a:extLst>
                </a:gridCol>
              </a:tblGrid>
              <a:tr h="611436">
                <a:tc>
                  <a:txBody>
                    <a:bodyPr/>
                    <a:lstStyle/>
                    <a:p>
                      <a:pPr algn="ctr"/>
                      <a:r>
                        <a:rPr lang="en-IT" sz="3200" b="1" dirty="0"/>
                        <a:t>Template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3200" dirty="0"/>
                        <a:t>Execs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32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3200" dirty="0"/>
                        <a:t>Qs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3200" dirty="0"/>
                        <a:t>Hosts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727725"/>
                  </a:ext>
                </a:extLst>
              </a:tr>
              <a:tr h="611436">
                <a:tc>
                  <a:txBody>
                    <a:bodyPr/>
                    <a:lstStyle/>
                    <a:p>
                      <a:r>
                        <a:rPr lang="en-IT" sz="3200" b="1" dirty="0"/>
                        <a:t>distinctObjectsOpt(subj, pred)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111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22.1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4.4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893391"/>
                  </a:ext>
                </a:extLst>
              </a:tr>
              <a:tr h="611436">
                <a:tc>
                  <a:txBody>
                    <a:bodyPr/>
                    <a:lstStyle/>
                    <a:p>
                      <a:r>
                        <a:rPr lang="en-IT" sz="3200" b="1" dirty="0"/>
                        <a:t>closePois(lat, long)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81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1.6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23 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164703"/>
                  </a:ext>
                </a:extLst>
              </a:tr>
              <a:tr h="611436">
                <a:tc>
                  <a:txBody>
                    <a:bodyPr/>
                    <a:lstStyle/>
                    <a:p>
                      <a:r>
                        <a:rPr lang="en-GB" sz="3200" b="1" dirty="0" err="1"/>
                        <a:t>predicatesObjectsOpt</a:t>
                      </a:r>
                      <a:r>
                        <a:rPr lang="en-IT" sz="3200" b="1" dirty="0"/>
                        <a:t>(subj)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40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22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231030"/>
                  </a:ext>
                </a:extLst>
              </a:tr>
              <a:tr h="611436">
                <a:tc>
                  <a:txBody>
                    <a:bodyPr/>
                    <a:lstStyle/>
                    <a:p>
                      <a:r>
                        <a:rPr lang="en-IT" sz="3200" b="1" dirty="0"/>
                        <a:t>subjectsPredicateObjects(limit, offset)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36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7.2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22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105023"/>
                  </a:ext>
                </a:extLst>
              </a:tr>
              <a:tr h="611436">
                <a:tc>
                  <a:txBody>
                    <a:bodyPr/>
                    <a:lstStyle/>
                    <a:p>
                      <a:r>
                        <a:rPr lang="en-IT" sz="3200" b="1" dirty="0"/>
                        <a:t>commonSubclasses(class1, class2, class3)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34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34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043224"/>
                  </a:ext>
                </a:extLst>
              </a:tr>
              <a:tr h="6114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T" sz="3200" b="1" dirty="0"/>
                        <a:t>commonSubclasses(class1, class2)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17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14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39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37188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0C31E-8BE3-413F-C370-82B4D4B8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Most Executed Templates: SWDF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31C9C3-B826-BE82-DCA3-756FCD3E5C19}"/>
              </a:ext>
            </a:extLst>
          </p:cNvPr>
          <p:cNvGraphicFramePr>
            <a:graphicFrameLocks noGrp="1"/>
          </p:cNvGraphicFramePr>
          <p:nvPr/>
        </p:nvGraphicFramePr>
        <p:xfrm>
          <a:off x="728608" y="1872866"/>
          <a:ext cx="10734784" cy="4280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1378">
                  <a:extLst>
                    <a:ext uri="{9D8B030D-6E8A-4147-A177-3AD203B41FA5}">
                      <a16:colId xmlns:a16="http://schemas.microsoft.com/office/drawing/2014/main" val="557241303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3160334820"/>
                    </a:ext>
                  </a:extLst>
                </a:gridCol>
                <a:gridCol w="997267">
                  <a:extLst>
                    <a:ext uri="{9D8B030D-6E8A-4147-A177-3AD203B41FA5}">
                      <a16:colId xmlns:a16="http://schemas.microsoft.com/office/drawing/2014/main" val="2210134597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1724658782"/>
                    </a:ext>
                  </a:extLst>
                </a:gridCol>
                <a:gridCol w="1195179">
                  <a:extLst>
                    <a:ext uri="{9D8B030D-6E8A-4147-A177-3AD203B41FA5}">
                      <a16:colId xmlns:a16="http://schemas.microsoft.com/office/drawing/2014/main" val="405585483"/>
                    </a:ext>
                  </a:extLst>
                </a:gridCol>
              </a:tblGrid>
              <a:tr h="611436">
                <a:tc>
                  <a:txBody>
                    <a:bodyPr/>
                    <a:lstStyle/>
                    <a:p>
                      <a:pPr algn="ctr"/>
                      <a:r>
                        <a:rPr lang="en-IT" sz="3200" b="1" dirty="0"/>
                        <a:t>Template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3200" dirty="0"/>
                        <a:t>Execs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32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3200" dirty="0"/>
                        <a:t>Qs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3200" dirty="0"/>
                        <a:t>Hosts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727725"/>
                  </a:ext>
                </a:extLst>
              </a:tr>
              <a:tr h="611436">
                <a:tc>
                  <a:txBody>
                    <a:bodyPr/>
                    <a:lstStyle/>
                    <a:p>
                      <a:r>
                        <a:rPr lang="en-IT" sz="3200" b="1" dirty="0"/>
                        <a:t>describe(resource)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1.3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90.3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26.5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893391"/>
                  </a:ext>
                </a:extLst>
              </a:tr>
              <a:tr h="611436">
                <a:tc>
                  <a:txBody>
                    <a:bodyPr/>
                    <a:lstStyle/>
                    <a:p>
                      <a:r>
                        <a:rPr lang="en-IT" sz="3200" b="1" dirty="0"/>
                        <a:t>propertiesAndValues(resource)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17.2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17.3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164703"/>
                  </a:ext>
                </a:extLst>
              </a:tr>
              <a:tr h="611436">
                <a:tc>
                  <a:txBody>
                    <a:bodyPr/>
                    <a:lstStyle/>
                    <a:p>
                      <a:r>
                        <a:rPr lang="en-GB" sz="3200" b="1" dirty="0" err="1"/>
                        <a:t>authorsAbstractKeywords</a:t>
                      </a:r>
                      <a:r>
                        <a:rPr lang="en-GB" sz="3200" b="1" dirty="0"/>
                        <a:t>(</a:t>
                      </a:r>
                      <a:r>
                        <a:rPr lang="en-IT" sz="3200" b="1" dirty="0"/>
                        <a:t>article)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9.7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4.9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231030"/>
                  </a:ext>
                </a:extLst>
              </a:tr>
              <a:tr h="611436">
                <a:tc>
                  <a:txBody>
                    <a:bodyPr/>
                    <a:lstStyle/>
                    <a:p>
                      <a:r>
                        <a:rPr lang="en-IT" sz="3200" b="1" dirty="0"/>
                        <a:t>info(person)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7.0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6.3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105023"/>
                  </a:ext>
                </a:extLst>
              </a:tr>
              <a:tr h="611436">
                <a:tc>
                  <a:txBody>
                    <a:bodyPr/>
                    <a:lstStyle/>
                    <a:p>
                      <a:r>
                        <a:rPr lang="en-IT" sz="3200" b="1" dirty="0"/>
                        <a:t>affiliationAtEvents(employee)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7.0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6.3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043224"/>
                  </a:ext>
                </a:extLst>
              </a:tr>
              <a:tr h="6114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T" sz="3200" b="1" dirty="0"/>
                        <a:t>rolesAtEvents(person)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7.0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6.3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3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39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083272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05396A7-6A9B-BB55-D203-42F6AECA48F6}"/>
              </a:ext>
            </a:extLst>
          </p:cNvPr>
          <p:cNvSpPr txBox="1">
            <a:spLocks/>
          </p:cNvSpPr>
          <p:nvPr/>
        </p:nvSpPr>
        <p:spPr>
          <a:xfrm>
            <a:off x="838200" y="5011055"/>
            <a:ext cx="2831757" cy="5567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DESCRIBE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818395A7-7BF2-96EB-B1FF-90E8C14D4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T" dirty="0"/>
              <a:t>Common Template:</a:t>
            </a:r>
            <a:br>
              <a:rPr lang="en-IT" dirty="0"/>
            </a:br>
            <a:r>
              <a:rPr lang="en-IT" i="1" dirty="0"/>
              <a:t>describe</a:t>
            </a:r>
            <a:r>
              <a:rPr lang="en-IT" dirty="0"/>
              <a:t>(</a:t>
            </a:r>
            <a:r>
              <a:rPr lang="en-IT" i="1" dirty="0"/>
              <a:t>resource</a:t>
            </a:r>
            <a:r>
              <a:rPr lang="en-IT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679C0D-B6CB-C2F5-8C11-69D6082489B1}"/>
              </a:ext>
            </a:extLst>
          </p:cNvPr>
          <p:cNvSpPr txBox="1"/>
          <p:nvPr/>
        </p:nvSpPr>
        <p:spPr>
          <a:xfrm>
            <a:off x="838200" y="3323868"/>
            <a:ext cx="8526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400" b="1" dirty="0"/>
              <a:t>3rd</a:t>
            </a:r>
            <a:r>
              <a:rPr lang="en-IT" sz="2400" dirty="0"/>
              <a:t> on </a:t>
            </a:r>
            <a:r>
              <a:rPr lang="en-IT" sz="2400" b="1" dirty="0"/>
              <a:t>Bio2RDF</a:t>
            </a:r>
            <a:r>
              <a:rPr lang="en-IT" sz="2400" dirty="0"/>
              <a:t> (21/24 E</a:t>
            </a:r>
            <a:r>
              <a:rPr lang="en-GB" sz="2400" dirty="0"/>
              <a:t>p</a:t>
            </a:r>
            <a:r>
              <a:rPr lang="en-IT" sz="2400" dirty="0"/>
              <a:t>s)	execs: 5.8 M (</a:t>
            </a:r>
            <a:r>
              <a:rPr lang="en-IT" sz="2400" b="1" dirty="0"/>
              <a:t>17.2 %</a:t>
            </a:r>
            <a:r>
              <a:rPr lang="en-IT" sz="2400" dirty="0"/>
              <a:t>)	  hosts: </a:t>
            </a:r>
            <a:r>
              <a:rPr lang="en-IT" sz="2400" b="1" dirty="0"/>
              <a:t>76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C473C3-4079-9212-97DD-A9E99EAA44F1}"/>
              </a:ext>
            </a:extLst>
          </p:cNvPr>
          <p:cNvSpPr txBox="1"/>
          <p:nvPr/>
        </p:nvSpPr>
        <p:spPr>
          <a:xfrm>
            <a:off x="838200" y="2903667"/>
            <a:ext cx="8526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400" b="1" dirty="0"/>
              <a:t>2nd</a:t>
            </a:r>
            <a:r>
              <a:rPr lang="en-IT" sz="2400" dirty="0"/>
              <a:t> on </a:t>
            </a:r>
            <a:r>
              <a:rPr lang="en-IT" sz="2400" b="1" dirty="0"/>
              <a:t>DBpedia</a:t>
            </a:r>
            <a:r>
              <a:rPr lang="en-IT" sz="2400" dirty="0"/>
              <a:t> 		execs: 1.3 M (</a:t>
            </a:r>
            <a:r>
              <a:rPr lang="en-IT" sz="2400" b="1" dirty="0"/>
              <a:t>18.4 %</a:t>
            </a:r>
            <a:r>
              <a:rPr lang="en-IT" sz="2400" dirty="0"/>
              <a:t>)	  hosts: </a:t>
            </a:r>
            <a:r>
              <a:rPr lang="en-IT" sz="2400" b="1" dirty="0"/>
              <a:t>8.9 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175F78-428A-8FE4-E087-EAA55A36992F}"/>
              </a:ext>
            </a:extLst>
          </p:cNvPr>
          <p:cNvSpPr txBox="1"/>
          <p:nvPr/>
        </p:nvSpPr>
        <p:spPr>
          <a:xfrm>
            <a:off x="838201" y="2483466"/>
            <a:ext cx="8526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400" b="1" dirty="0"/>
              <a:t>1st</a:t>
            </a:r>
            <a:r>
              <a:rPr lang="en-IT" sz="2400" dirty="0"/>
              <a:t> on </a:t>
            </a:r>
            <a:r>
              <a:rPr lang="en-IT" sz="2400" b="1" dirty="0"/>
              <a:t>SWDF</a:t>
            </a:r>
            <a:r>
              <a:rPr lang="en-IT" sz="2400" dirty="0"/>
              <a:t> 			execs: 1.3 M (</a:t>
            </a:r>
            <a:r>
              <a:rPr lang="en-IT" sz="2400" b="1" dirty="0"/>
              <a:t>90.3 %</a:t>
            </a:r>
            <a:r>
              <a:rPr lang="en-IT" sz="2400" dirty="0"/>
              <a:t>)	  hosts: </a:t>
            </a:r>
            <a:r>
              <a:rPr lang="en-IT" sz="2400" b="1" dirty="0"/>
              <a:t>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7001B5-DC0A-6310-200F-225E067FF246}"/>
              </a:ext>
            </a:extLst>
          </p:cNvPr>
          <p:cNvSpPr txBox="1"/>
          <p:nvPr/>
        </p:nvSpPr>
        <p:spPr>
          <a:xfrm>
            <a:off x="843348" y="3744069"/>
            <a:ext cx="8526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400" b="1" dirty="0"/>
              <a:t>190th</a:t>
            </a:r>
            <a:r>
              <a:rPr lang="en-IT" sz="2400" dirty="0"/>
              <a:t> on </a:t>
            </a:r>
            <a:r>
              <a:rPr lang="en-IT" sz="2400" b="1" dirty="0"/>
              <a:t>Wikidata</a:t>
            </a:r>
            <a:r>
              <a:rPr lang="en-IT" sz="2400" dirty="0"/>
              <a:t> 		execs: 1.1 K (</a:t>
            </a:r>
            <a:r>
              <a:rPr lang="en-IT" sz="2400" b="1" dirty="0"/>
              <a:t>0.03 %</a:t>
            </a:r>
            <a:r>
              <a:rPr lang="en-IT" sz="2400" dirty="0"/>
              <a:t>)	</a:t>
            </a:r>
            <a:endParaRPr lang="en-IT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CBBF50-F64C-CA66-C2E1-92674EC26A05}"/>
              </a:ext>
            </a:extLst>
          </p:cNvPr>
          <p:cNvSpPr txBox="1"/>
          <p:nvPr/>
        </p:nvSpPr>
        <p:spPr>
          <a:xfrm>
            <a:off x="848496" y="4159991"/>
            <a:ext cx="8526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400" b="1" dirty="0"/>
              <a:t>244th</a:t>
            </a:r>
            <a:r>
              <a:rPr lang="en-IT" sz="2400" dirty="0"/>
              <a:t> on </a:t>
            </a:r>
            <a:r>
              <a:rPr lang="en-IT" sz="2400" b="1" dirty="0"/>
              <a:t>LinkedGeoData</a:t>
            </a:r>
            <a:r>
              <a:rPr lang="en-IT" sz="2400" dirty="0"/>
              <a:t> 	execs: 25 (</a:t>
            </a:r>
            <a:r>
              <a:rPr lang="en-IT" sz="2400" b="1" dirty="0"/>
              <a:t>0.005 %</a:t>
            </a:r>
            <a:r>
              <a:rPr lang="en-IT" sz="2400" dirty="0"/>
              <a:t>)	</a:t>
            </a:r>
            <a:endParaRPr lang="en-IT" sz="2400" b="1" dirty="0"/>
          </a:p>
        </p:txBody>
      </p:sp>
    </p:spTree>
    <p:extLst>
      <p:ext uri="{BB962C8B-B14F-4D97-AF65-F5344CB8AC3E}">
        <p14:creationId xmlns:p14="http://schemas.microsoft.com/office/powerpoint/2010/main" val="193701663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05396A7-6A9B-BB55-D203-42F6AECA48F6}"/>
              </a:ext>
            </a:extLst>
          </p:cNvPr>
          <p:cNvSpPr txBox="1">
            <a:spLocks/>
          </p:cNvSpPr>
          <p:nvPr/>
        </p:nvSpPr>
        <p:spPr>
          <a:xfrm>
            <a:off x="593123" y="2168009"/>
            <a:ext cx="11158153" cy="44922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?var1 (( ?var2 + ?var3 ) AS ?var4)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{ SERVICE &lt;http://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www.bigdata.com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gas#service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{ &lt;http://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www.bigdata.com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gas#program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&lt;http://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www.bigdata.com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gas#gasClass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""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com.bigdata.rdf.graph.analytics.SSSP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"" ;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&lt;http://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www.bigdata.com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gas#in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&lt;http://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www.bigdata.com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gas#traversalDirection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""Forward"" ;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&lt;http://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www.bigdata.com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gas#out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?var1 ;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&lt;http://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www.bigdata.com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/gas#out1&gt; ?var2 ;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&lt;http://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www.bigdata.com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gas#maxIterations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10 ;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&lt;http://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www.bigdata.com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gas#linkType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wdt:P279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SERVICE &lt;http://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www.bigdata.com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gas#service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{ &lt;http://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www.bigdata.com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gas#program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&lt;http://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www.bigdata.com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gas#gasClass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""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com.bigdata.rdf.graph.analytics.SSSP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"" ;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&lt;http://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www.bigdata.com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gas#in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$_2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&lt;http://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www.bigdata.com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gas#traversalDirection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""Forward"" ;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&lt;http://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www.bigdata.com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gas#out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?var1 ;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&lt;http://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www.bigdata.com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/gas#out1&gt; ?var3 ;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&lt;http://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www.bigdata.com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gas#maxIterations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10 ;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&lt;http://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www.bigdata.com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gas#linkType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wdt:P279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ORDER BY ASC(?var4)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LIMIT 1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818395A7-7BF2-96EB-B1FF-90E8C14D4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13077" cy="1325563"/>
          </a:xfrm>
        </p:spPr>
        <p:txBody>
          <a:bodyPr>
            <a:normAutofit/>
          </a:bodyPr>
          <a:lstStyle/>
          <a:p>
            <a:r>
              <a:rPr lang="en-IT" dirty="0"/>
              <a:t>Specific to Endpoint Features: </a:t>
            </a:r>
            <a:r>
              <a:rPr lang="en-IT" i="1" dirty="0"/>
              <a:t>commonSuperClassAndDistance</a:t>
            </a:r>
            <a:r>
              <a:rPr lang="en-IT" dirty="0"/>
              <a:t>(</a:t>
            </a:r>
            <a:r>
              <a:rPr lang="en-IT" i="1" dirty="0"/>
              <a:t>class1</a:t>
            </a:r>
            <a:r>
              <a:rPr lang="en-IT" dirty="0"/>
              <a:t>, </a:t>
            </a:r>
            <a:r>
              <a:rPr lang="en-IT" i="1" dirty="0"/>
              <a:t>class2</a:t>
            </a:r>
            <a:r>
              <a:rPr lang="en-IT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679C0D-B6CB-C2F5-8C11-69D6082489B1}"/>
              </a:ext>
            </a:extLst>
          </p:cNvPr>
          <p:cNvSpPr txBox="1"/>
          <p:nvPr/>
        </p:nvSpPr>
        <p:spPr>
          <a:xfrm>
            <a:off x="838199" y="1655518"/>
            <a:ext cx="8526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400" b="1" dirty="0"/>
              <a:t>3rd</a:t>
            </a:r>
            <a:r>
              <a:rPr lang="en-IT" sz="2400" dirty="0"/>
              <a:t> on </a:t>
            </a:r>
            <a:r>
              <a:rPr lang="en-IT" sz="2400" b="1" dirty="0"/>
              <a:t>Wikidata</a:t>
            </a:r>
            <a:r>
              <a:rPr lang="en-IT" sz="2400" dirty="0"/>
              <a:t>	execs: 107 K (</a:t>
            </a:r>
            <a:r>
              <a:rPr lang="en-IT" sz="2400" b="1" dirty="0"/>
              <a:t>3.2 %</a:t>
            </a:r>
            <a:r>
              <a:rPr lang="en-IT" sz="2400" dirty="0"/>
              <a:t>)</a:t>
            </a:r>
            <a:endParaRPr lang="en-IT" sz="2400" b="1" dirty="0"/>
          </a:p>
        </p:txBody>
      </p:sp>
    </p:spTree>
    <p:extLst>
      <p:ext uri="{BB962C8B-B14F-4D97-AF65-F5344CB8AC3E}">
        <p14:creationId xmlns:p14="http://schemas.microsoft.com/office/powerpoint/2010/main" val="272427339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05396A7-6A9B-BB55-D203-42F6AECA48F6}"/>
              </a:ext>
            </a:extLst>
          </p:cNvPr>
          <p:cNvSpPr txBox="1">
            <a:spLocks/>
          </p:cNvSpPr>
          <p:nvPr/>
        </p:nvSpPr>
        <p:spPr>
          <a:xfrm>
            <a:off x="838201" y="2075935"/>
            <a:ext cx="8046308" cy="46584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{ ?city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dbpo:Place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$_1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?airport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dbpo:Airport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{ ?airport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dbpo:city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?city }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UNION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{ ?airport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dbpo:location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?city }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UNION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{ ?airport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dbprop:cityServed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?city }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UNION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{ ?airport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dbpo:city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?city }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{ ?airport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dbprop:iata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?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UNION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{ ?airport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dbpo:iataLocationIdentifier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?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OPTIONAL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{ ?airport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foaf:homepage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?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airport_home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OPTIONAL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{ ?airport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?name }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OPTIONAL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{ ?airport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dbprop:nativename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?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airport_name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FILTER ( ( ! bound(?name) ) ||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langMatches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(lang(?name),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$_2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)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818395A7-7BF2-96EB-B1FF-90E8C14D4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T" dirty="0"/>
              <a:t>Specific to Application:</a:t>
            </a:r>
            <a:br>
              <a:rPr lang="en-IT" dirty="0"/>
            </a:br>
            <a:r>
              <a:rPr lang="en-IT" i="1" dirty="0"/>
              <a:t>airportsForCity</a:t>
            </a:r>
            <a:r>
              <a:rPr lang="en-IT" dirty="0"/>
              <a:t>(</a:t>
            </a:r>
            <a:r>
              <a:rPr lang="en-IT" i="1" dirty="0"/>
              <a:t>latitude</a:t>
            </a:r>
            <a:r>
              <a:rPr lang="en-IT" dirty="0"/>
              <a:t>, </a:t>
            </a:r>
            <a:r>
              <a:rPr lang="en-IT" i="1" dirty="0"/>
              <a:t>longitude</a:t>
            </a:r>
            <a:r>
              <a:rPr lang="en-IT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679C0D-B6CB-C2F5-8C11-69D6082489B1}"/>
              </a:ext>
            </a:extLst>
          </p:cNvPr>
          <p:cNvSpPr txBox="1"/>
          <p:nvPr/>
        </p:nvSpPr>
        <p:spPr>
          <a:xfrm>
            <a:off x="838200" y="1586143"/>
            <a:ext cx="8526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400" b="1" dirty="0"/>
              <a:t>1st</a:t>
            </a:r>
            <a:r>
              <a:rPr lang="en-IT" sz="2400" dirty="0"/>
              <a:t> on </a:t>
            </a:r>
            <a:r>
              <a:rPr lang="en-US" sz="2400" b="1" dirty="0" err="1"/>
              <a:t>DBpedia</a:t>
            </a:r>
            <a:r>
              <a:rPr lang="en-IT" sz="2400" dirty="0"/>
              <a:t>	execs: 1.4 M (</a:t>
            </a:r>
            <a:r>
              <a:rPr lang="en-IT" sz="2400" b="1" dirty="0"/>
              <a:t>19.8 %</a:t>
            </a:r>
            <a:r>
              <a:rPr lang="en-IT" sz="2400" dirty="0"/>
              <a:t>)	  hosts: </a:t>
            </a:r>
            <a:r>
              <a:rPr lang="en-IT" sz="2400" b="1" dirty="0"/>
              <a:t>12 K</a:t>
            </a:r>
          </a:p>
        </p:txBody>
      </p:sp>
    </p:spTree>
    <p:extLst>
      <p:ext uri="{BB962C8B-B14F-4D97-AF65-F5344CB8AC3E}">
        <p14:creationId xmlns:p14="http://schemas.microsoft.com/office/powerpoint/2010/main" val="2277168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Up-Down Arrow 10">
            <a:extLst>
              <a:ext uri="{FF2B5EF4-FFF2-40B4-BE49-F238E27FC236}">
                <a16:creationId xmlns:a16="http://schemas.microsoft.com/office/drawing/2014/main" id="{5E8804DF-EF7E-B162-AF4F-191C8FFB98FD}"/>
              </a:ext>
            </a:extLst>
          </p:cNvPr>
          <p:cNvSpPr/>
          <p:nvPr/>
        </p:nvSpPr>
        <p:spPr>
          <a:xfrm>
            <a:off x="4780402" y="2482295"/>
            <a:ext cx="1068372" cy="1410936"/>
          </a:xfrm>
          <a:prstGeom prst="up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Up-Down Arrow 10">
            <a:extLst>
              <a:ext uri="{FF2B5EF4-FFF2-40B4-BE49-F238E27FC236}">
                <a16:creationId xmlns:a16="http://schemas.microsoft.com/office/drawing/2014/main" id="{235A9C2E-7609-5D1F-E49A-049AB46238DA}"/>
              </a:ext>
            </a:extLst>
          </p:cNvPr>
          <p:cNvSpPr/>
          <p:nvPr/>
        </p:nvSpPr>
        <p:spPr>
          <a:xfrm>
            <a:off x="6820819" y="4239709"/>
            <a:ext cx="1068372" cy="1410936"/>
          </a:xfrm>
          <a:prstGeom prst="up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Up-Down Arrow 10">
            <a:extLst>
              <a:ext uri="{FF2B5EF4-FFF2-40B4-BE49-F238E27FC236}">
                <a16:creationId xmlns:a16="http://schemas.microsoft.com/office/drawing/2014/main" id="{58159B6B-BB78-5B46-09C5-E83996B8D9E4}"/>
              </a:ext>
            </a:extLst>
          </p:cNvPr>
          <p:cNvSpPr/>
          <p:nvPr/>
        </p:nvSpPr>
        <p:spPr>
          <a:xfrm>
            <a:off x="4754231" y="4254207"/>
            <a:ext cx="1068372" cy="1410936"/>
          </a:xfrm>
          <a:prstGeom prst="up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Up-Down Arrow 10">
            <a:extLst>
              <a:ext uri="{FF2B5EF4-FFF2-40B4-BE49-F238E27FC236}">
                <a16:creationId xmlns:a16="http://schemas.microsoft.com/office/drawing/2014/main" id="{C0FDD9F1-C276-CB47-80ED-EC8E06757F16}"/>
              </a:ext>
            </a:extLst>
          </p:cNvPr>
          <p:cNvSpPr/>
          <p:nvPr/>
        </p:nvSpPr>
        <p:spPr>
          <a:xfrm>
            <a:off x="2634479" y="4242124"/>
            <a:ext cx="1068372" cy="1408521"/>
          </a:xfrm>
          <a:prstGeom prst="up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E81B8C-C1A4-F948-B9F4-F9FCC6BFB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Modes of Interaction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5C7BD0A-1C59-0B41-9201-2DEA0BB9E7F5}"/>
              </a:ext>
            </a:extLst>
          </p:cNvPr>
          <p:cNvSpPr/>
          <p:nvPr/>
        </p:nvSpPr>
        <p:spPr>
          <a:xfrm>
            <a:off x="1873957" y="5340539"/>
            <a:ext cx="6863644" cy="121173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67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Knowledge Graph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656C2B-E344-1543-8544-55804BD30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091" y="5485863"/>
            <a:ext cx="908409" cy="908409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14FB5D4-753A-BF20-04F9-8405FDF9339A}"/>
              </a:ext>
            </a:extLst>
          </p:cNvPr>
          <p:cNvSpPr/>
          <p:nvPr/>
        </p:nvSpPr>
        <p:spPr>
          <a:xfrm>
            <a:off x="4549680" y="3559341"/>
            <a:ext cx="1446228" cy="96103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5EB3F5B-0360-FFDD-1831-8DA370CF0B47}"/>
              </a:ext>
            </a:extLst>
          </p:cNvPr>
          <p:cNvSpPr/>
          <p:nvPr/>
        </p:nvSpPr>
        <p:spPr>
          <a:xfrm>
            <a:off x="6627180" y="3559341"/>
            <a:ext cx="1446228" cy="9610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4" name="Graphic 23" descr="User with solid fill">
            <a:extLst>
              <a:ext uri="{FF2B5EF4-FFF2-40B4-BE49-F238E27FC236}">
                <a16:creationId xmlns:a16="http://schemas.microsoft.com/office/drawing/2014/main" id="{D6D593A8-2063-124F-456D-3A3E943A92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52384" y="1527445"/>
            <a:ext cx="1324407" cy="1324407"/>
          </a:xfrm>
          <a:prstGeom prst="rect">
            <a:avLst/>
          </a:prstGeom>
        </p:spPr>
      </p:pic>
      <p:pic>
        <p:nvPicPr>
          <p:cNvPr id="26" name="Graphic 25" descr="Gears with solid fill">
            <a:extLst>
              <a:ext uri="{FF2B5EF4-FFF2-40B4-BE49-F238E27FC236}">
                <a16:creationId xmlns:a16="http://schemas.microsoft.com/office/drawing/2014/main" id="{4BDA34E8-4465-6AE5-AA90-C73C4B983D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04090" y="3559341"/>
            <a:ext cx="914400" cy="914400"/>
          </a:xfrm>
          <a:prstGeom prst="rect">
            <a:avLst/>
          </a:prstGeom>
        </p:spPr>
      </p:pic>
      <p:pic>
        <p:nvPicPr>
          <p:cNvPr id="27" name="Graphic 26" descr="Gears with solid fill">
            <a:extLst>
              <a:ext uri="{FF2B5EF4-FFF2-40B4-BE49-F238E27FC236}">
                <a16:creationId xmlns:a16="http://schemas.microsoft.com/office/drawing/2014/main" id="{B96C82E2-E504-F130-949E-44A1E7951E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04092" y="3542060"/>
            <a:ext cx="914400" cy="914400"/>
          </a:xfrm>
          <a:prstGeom prst="rect">
            <a:avLst/>
          </a:prstGeom>
        </p:spPr>
      </p:pic>
      <p:pic>
        <p:nvPicPr>
          <p:cNvPr id="5" name="Graphic 4" descr="User with solid fill">
            <a:extLst>
              <a:ext uri="{FF2B5EF4-FFF2-40B4-BE49-F238E27FC236}">
                <a16:creationId xmlns:a16="http://schemas.microsoft.com/office/drawing/2014/main" id="{FAE58C46-E48C-710C-2AB0-E8F1126850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99061" y="3281267"/>
            <a:ext cx="1324407" cy="132440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39440E-C071-8D7F-DD2C-0EB353D81372}"/>
              </a:ext>
            </a:extLst>
          </p:cNvPr>
          <p:cNvCxnSpPr>
            <a:cxnSpLocks/>
          </p:cNvCxnSpPr>
          <p:nvPr/>
        </p:nvCxnSpPr>
        <p:spPr>
          <a:xfrm flipH="1">
            <a:off x="1689315" y="4945177"/>
            <a:ext cx="7048286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08F409F-C5CD-C4C4-D583-EA0A25561822}"/>
              </a:ext>
            </a:extLst>
          </p:cNvPr>
          <p:cNvSpPr txBox="1"/>
          <p:nvPr/>
        </p:nvSpPr>
        <p:spPr>
          <a:xfrm>
            <a:off x="368033" y="4520374"/>
            <a:ext cx="1321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2400" dirty="0"/>
              <a:t>SPARQL</a:t>
            </a:r>
          </a:p>
          <a:p>
            <a:r>
              <a:rPr lang="en-IT" sz="2400" dirty="0"/>
              <a:t>Endpoint</a:t>
            </a:r>
          </a:p>
        </p:txBody>
      </p:sp>
    </p:spTree>
    <p:extLst>
      <p:ext uri="{BB962C8B-B14F-4D97-AF65-F5344CB8AC3E}">
        <p14:creationId xmlns:p14="http://schemas.microsoft.com/office/powerpoint/2010/main" val="1607736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Up-Down Arrow 10">
            <a:extLst>
              <a:ext uri="{FF2B5EF4-FFF2-40B4-BE49-F238E27FC236}">
                <a16:creationId xmlns:a16="http://schemas.microsoft.com/office/drawing/2014/main" id="{5E8804DF-EF7E-B162-AF4F-191C8FFB98FD}"/>
              </a:ext>
            </a:extLst>
          </p:cNvPr>
          <p:cNvSpPr/>
          <p:nvPr/>
        </p:nvSpPr>
        <p:spPr>
          <a:xfrm>
            <a:off x="4780402" y="2482295"/>
            <a:ext cx="1068372" cy="1410936"/>
          </a:xfrm>
          <a:prstGeom prst="up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Up-Down Arrow 10">
            <a:extLst>
              <a:ext uri="{FF2B5EF4-FFF2-40B4-BE49-F238E27FC236}">
                <a16:creationId xmlns:a16="http://schemas.microsoft.com/office/drawing/2014/main" id="{235A9C2E-7609-5D1F-E49A-049AB46238DA}"/>
              </a:ext>
            </a:extLst>
          </p:cNvPr>
          <p:cNvSpPr/>
          <p:nvPr/>
        </p:nvSpPr>
        <p:spPr>
          <a:xfrm>
            <a:off x="6820819" y="4239709"/>
            <a:ext cx="1068372" cy="1410936"/>
          </a:xfrm>
          <a:prstGeom prst="up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Up-Down Arrow 10">
            <a:extLst>
              <a:ext uri="{FF2B5EF4-FFF2-40B4-BE49-F238E27FC236}">
                <a16:creationId xmlns:a16="http://schemas.microsoft.com/office/drawing/2014/main" id="{58159B6B-BB78-5B46-09C5-E83996B8D9E4}"/>
              </a:ext>
            </a:extLst>
          </p:cNvPr>
          <p:cNvSpPr/>
          <p:nvPr/>
        </p:nvSpPr>
        <p:spPr>
          <a:xfrm>
            <a:off x="4754231" y="4254207"/>
            <a:ext cx="1068372" cy="1410936"/>
          </a:xfrm>
          <a:prstGeom prst="up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Up-Down Arrow 10">
            <a:extLst>
              <a:ext uri="{FF2B5EF4-FFF2-40B4-BE49-F238E27FC236}">
                <a16:creationId xmlns:a16="http://schemas.microsoft.com/office/drawing/2014/main" id="{C0FDD9F1-C276-CB47-80ED-EC8E06757F16}"/>
              </a:ext>
            </a:extLst>
          </p:cNvPr>
          <p:cNvSpPr/>
          <p:nvPr/>
        </p:nvSpPr>
        <p:spPr>
          <a:xfrm>
            <a:off x="2634479" y="4242124"/>
            <a:ext cx="1068372" cy="1408521"/>
          </a:xfrm>
          <a:prstGeom prst="up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E81B8C-C1A4-F948-B9F4-F9FCC6BFB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SPARQL Logs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5C7BD0A-1C59-0B41-9201-2DEA0BB9E7F5}"/>
              </a:ext>
            </a:extLst>
          </p:cNvPr>
          <p:cNvSpPr/>
          <p:nvPr/>
        </p:nvSpPr>
        <p:spPr>
          <a:xfrm>
            <a:off x="1873957" y="5340539"/>
            <a:ext cx="6863644" cy="121173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67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Knowledge Graph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656C2B-E344-1543-8544-55804BD30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091" y="5485863"/>
            <a:ext cx="908409" cy="908409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14FB5D4-753A-BF20-04F9-8405FDF9339A}"/>
              </a:ext>
            </a:extLst>
          </p:cNvPr>
          <p:cNvSpPr/>
          <p:nvPr/>
        </p:nvSpPr>
        <p:spPr>
          <a:xfrm>
            <a:off x="4549680" y="3559341"/>
            <a:ext cx="1446228" cy="96103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5EB3F5B-0360-FFDD-1831-8DA370CF0B47}"/>
              </a:ext>
            </a:extLst>
          </p:cNvPr>
          <p:cNvSpPr/>
          <p:nvPr/>
        </p:nvSpPr>
        <p:spPr>
          <a:xfrm>
            <a:off x="6627180" y="3559341"/>
            <a:ext cx="1446228" cy="9610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4" name="Graphic 23" descr="User with solid fill">
            <a:extLst>
              <a:ext uri="{FF2B5EF4-FFF2-40B4-BE49-F238E27FC236}">
                <a16:creationId xmlns:a16="http://schemas.microsoft.com/office/drawing/2014/main" id="{D6D593A8-2063-124F-456D-3A3E943A92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52384" y="1527445"/>
            <a:ext cx="1324407" cy="1324407"/>
          </a:xfrm>
          <a:prstGeom prst="rect">
            <a:avLst/>
          </a:prstGeom>
        </p:spPr>
      </p:pic>
      <p:pic>
        <p:nvPicPr>
          <p:cNvPr id="26" name="Graphic 25" descr="Gears with solid fill">
            <a:extLst>
              <a:ext uri="{FF2B5EF4-FFF2-40B4-BE49-F238E27FC236}">
                <a16:creationId xmlns:a16="http://schemas.microsoft.com/office/drawing/2014/main" id="{4BDA34E8-4465-6AE5-AA90-C73C4B983D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04090" y="3559341"/>
            <a:ext cx="914400" cy="914400"/>
          </a:xfrm>
          <a:prstGeom prst="rect">
            <a:avLst/>
          </a:prstGeom>
        </p:spPr>
      </p:pic>
      <p:pic>
        <p:nvPicPr>
          <p:cNvPr id="27" name="Graphic 26" descr="Gears with solid fill">
            <a:extLst>
              <a:ext uri="{FF2B5EF4-FFF2-40B4-BE49-F238E27FC236}">
                <a16:creationId xmlns:a16="http://schemas.microsoft.com/office/drawing/2014/main" id="{B96C82E2-E504-F130-949E-44A1E7951E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04092" y="3542060"/>
            <a:ext cx="914400" cy="914400"/>
          </a:xfrm>
          <a:prstGeom prst="rect">
            <a:avLst/>
          </a:prstGeom>
        </p:spPr>
      </p:pic>
      <p:pic>
        <p:nvPicPr>
          <p:cNvPr id="5" name="Graphic 4" descr="User with solid fill">
            <a:extLst>
              <a:ext uri="{FF2B5EF4-FFF2-40B4-BE49-F238E27FC236}">
                <a16:creationId xmlns:a16="http://schemas.microsoft.com/office/drawing/2014/main" id="{FAE58C46-E48C-710C-2AB0-E8F1126850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99061" y="3281267"/>
            <a:ext cx="1324407" cy="13244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D3D305B-ECE4-33BF-DC64-9930E12780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50518" y="4379644"/>
            <a:ext cx="960895" cy="9608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6E00F5-ABAD-BCBB-E22C-038907A8ADB9}"/>
              </a:ext>
            </a:extLst>
          </p:cNvPr>
          <p:cNvSpPr txBox="1"/>
          <p:nvPr/>
        </p:nvSpPr>
        <p:spPr>
          <a:xfrm>
            <a:off x="10550517" y="5433636"/>
            <a:ext cx="960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2400" dirty="0"/>
              <a:t>QueryLog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6D93B43-4BED-3C2A-2320-A3407E15F6AA}"/>
              </a:ext>
            </a:extLst>
          </p:cNvPr>
          <p:cNvCxnSpPr>
            <a:cxnSpLocks/>
          </p:cNvCxnSpPr>
          <p:nvPr/>
        </p:nvCxnSpPr>
        <p:spPr>
          <a:xfrm flipH="1">
            <a:off x="1689315" y="4945177"/>
            <a:ext cx="7048286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Arrow 19">
            <a:extLst>
              <a:ext uri="{FF2B5EF4-FFF2-40B4-BE49-F238E27FC236}">
                <a16:creationId xmlns:a16="http://schemas.microsoft.com/office/drawing/2014/main" id="{A320A905-2C83-6919-8B38-D871878B2B3E}"/>
              </a:ext>
            </a:extLst>
          </p:cNvPr>
          <p:cNvSpPr/>
          <p:nvPr/>
        </p:nvSpPr>
        <p:spPr>
          <a:xfrm>
            <a:off x="9107201" y="4583585"/>
            <a:ext cx="1171476" cy="66220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B40B96-A22D-A880-5068-A4212094A2FF}"/>
              </a:ext>
            </a:extLst>
          </p:cNvPr>
          <p:cNvSpPr txBox="1"/>
          <p:nvPr/>
        </p:nvSpPr>
        <p:spPr>
          <a:xfrm>
            <a:off x="368033" y="4520374"/>
            <a:ext cx="1321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2400" dirty="0"/>
              <a:t>SPARQL</a:t>
            </a:r>
          </a:p>
          <a:p>
            <a:r>
              <a:rPr lang="en-IT" sz="2400" dirty="0"/>
              <a:t>Endpoint</a:t>
            </a:r>
          </a:p>
        </p:txBody>
      </p:sp>
    </p:spTree>
    <p:extLst>
      <p:ext uri="{BB962C8B-B14F-4D97-AF65-F5344CB8AC3E}">
        <p14:creationId xmlns:p14="http://schemas.microsoft.com/office/powerpoint/2010/main" val="3207566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19727</TotalTime>
  <Words>5105</Words>
  <Application>Microsoft Macintosh PowerPoint</Application>
  <PresentationFormat>Widescreen</PresentationFormat>
  <Paragraphs>1248</Paragraphs>
  <Slides>77</Slides>
  <Notes>1</Notes>
  <HiddenSlides>34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3" baseType="lpstr">
      <vt:lpstr>-apple-system</vt:lpstr>
      <vt:lpstr>Arial</vt:lpstr>
      <vt:lpstr>Calibri</vt:lpstr>
      <vt:lpstr>Calibri Light</vt:lpstr>
      <vt:lpstr>Courier New</vt:lpstr>
      <vt:lpstr>Office Theme</vt:lpstr>
      <vt:lpstr>How is your Knowledge Graph Used  Content-Centric Analysis of SPARQL Query Logs</vt:lpstr>
      <vt:lpstr>Plan</vt:lpstr>
      <vt:lpstr>Plan</vt:lpstr>
      <vt:lpstr>Analyzing KG Usage</vt:lpstr>
      <vt:lpstr>Analyzing KG Usage</vt:lpstr>
      <vt:lpstr>Analyzing KG Usage</vt:lpstr>
      <vt:lpstr>Multiple Contexts of Use</vt:lpstr>
      <vt:lpstr>Multiple Modes of Interaction</vt:lpstr>
      <vt:lpstr>SPARQL Logs</vt:lpstr>
      <vt:lpstr>Query Log Summarization</vt:lpstr>
      <vt:lpstr>Query Log Summarization</vt:lpstr>
      <vt:lpstr>Motivations for SPARQL log analysis</vt:lpstr>
      <vt:lpstr>Related Work</vt:lpstr>
      <vt:lpstr>Plan</vt:lpstr>
      <vt:lpstr>Simple Patterns: Templates</vt:lpstr>
      <vt:lpstr>Template 1</vt:lpstr>
      <vt:lpstr>Template 1</vt:lpstr>
      <vt:lpstr>Template 1</vt:lpstr>
      <vt:lpstr>Template 1</vt:lpstr>
      <vt:lpstr>Template 2</vt:lpstr>
      <vt:lpstr>Template 1</vt:lpstr>
      <vt:lpstr>Template 1</vt:lpstr>
      <vt:lpstr>Template 1</vt:lpstr>
      <vt:lpstr>Template 1</vt:lpstr>
      <vt:lpstr>Template 1</vt:lpstr>
      <vt:lpstr>Template 1</vt:lpstr>
      <vt:lpstr>Template 1</vt:lpstr>
      <vt:lpstr>Template 1</vt:lpstr>
      <vt:lpstr>Plan</vt:lpstr>
      <vt:lpstr>Algorithm Steps</vt:lpstr>
      <vt:lpstr>Query</vt:lpstr>
      <vt:lpstr>Query</vt:lpstr>
      <vt:lpstr>Query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Query</vt:lpstr>
      <vt:lpstr>PowerPoint Presentation</vt:lpstr>
      <vt:lpstr>PowerPoint Presentation</vt:lpstr>
      <vt:lpstr>Algorithm Time Complexity</vt:lpstr>
      <vt:lpstr>Plan</vt:lpstr>
      <vt:lpstr>Experiment on Linked SPARQL Queries (LSQ) 2.0</vt:lpstr>
      <vt:lpstr>Linked SPARQL Queries (LSQ) 2.0</vt:lpstr>
      <vt:lpstr>Experiment: Analysis of Results</vt:lpstr>
      <vt:lpstr>Experiment on Linked SPARQL Queries (LSQ) 2.0</vt:lpstr>
      <vt:lpstr>Results: Queries vs Templates</vt:lpstr>
      <vt:lpstr>PowerPoint Presentation</vt:lpstr>
      <vt:lpstr>Shannon Entropy to measure Diversity</vt:lpstr>
      <vt:lpstr>Results: Query Diversity vs Template Diversity</vt:lpstr>
      <vt:lpstr>Results: Queries vs Templates</vt:lpstr>
      <vt:lpstr>Qualitative Analysis: Top Templates</vt:lpstr>
      <vt:lpstr>General templates: propertiesAndValues(resource)</vt:lpstr>
      <vt:lpstr>Specific to Endpoint Features: commonSuperClassAndDistance(class1, class2)</vt:lpstr>
      <vt:lpstr>Specific to Domain: closePois(latitude, longitude)</vt:lpstr>
      <vt:lpstr>Specific to Application: airportsForCity(cityLabel, lang)</vt:lpstr>
      <vt:lpstr>Complex structure: triples(subject)</vt:lpstr>
      <vt:lpstr>Related Templates: Same Process</vt:lpstr>
      <vt:lpstr>Related Templates: Evolution</vt:lpstr>
      <vt:lpstr>Plan</vt:lpstr>
      <vt:lpstr>Conclusions</vt:lpstr>
      <vt:lpstr>Future Work</vt:lpstr>
      <vt:lpstr>Thanks</vt:lpstr>
      <vt:lpstr>Backup Slides</vt:lpstr>
      <vt:lpstr>Qualitative Analysis: Top Templates</vt:lpstr>
      <vt:lpstr>Most Executed Templates: DBpedia</vt:lpstr>
      <vt:lpstr>Most Executed Templates: SWDF</vt:lpstr>
      <vt:lpstr>Most Executed Templates: Wikidata</vt:lpstr>
      <vt:lpstr>Most Executed Templates: LinkedGeoData</vt:lpstr>
      <vt:lpstr>Most Executed Templates: SWDF</vt:lpstr>
      <vt:lpstr>Common Template: describe(resource)</vt:lpstr>
      <vt:lpstr>Specific to Endpoint Features: commonSuperClassAndDistance(class1, class2)</vt:lpstr>
      <vt:lpstr>Specific to Application: airportsForCity(latitude, longitude)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is your Knowledge Graph Used  Content-Centric Analysis of SPARQL Query Logs</dc:title>
  <dc:creator>Miguel Ceriani</dc:creator>
  <cp:lastModifiedBy>Miguel Ceriani</cp:lastModifiedBy>
  <cp:revision>557</cp:revision>
  <dcterms:created xsi:type="dcterms:W3CDTF">2023-10-27T08:35:36Z</dcterms:created>
  <dcterms:modified xsi:type="dcterms:W3CDTF">2023-11-10T10:24:00Z</dcterms:modified>
</cp:coreProperties>
</file>