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FB4-0396-4733-8A3A-B766ED566134}" type="datetimeFigureOut">
              <a:rPr lang="it-IT" smtClean="0"/>
              <a:t>20/01/2013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C56-13AD-4A93-8E9D-CF75DE02FE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8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FB4-0396-4733-8A3A-B766ED566134}" type="datetimeFigureOut">
              <a:rPr lang="it-IT" smtClean="0"/>
              <a:t>20/01/2013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C56-13AD-4A93-8E9D-CF75DE02FE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11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FB4-0396-4733-8A3A-B766ED566134}" type="datetimeFigureOut">
              <a:rPr lang="it-IT" smtClean="0"/>
              <a:t>20/01/2013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C56-13AD-4A93-8E9D-CF75DE02FE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915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FB4-0396-4733-8A3A-B766ED566134}" type="datetimeFigureOut">
              <a:rPr lang="it-IT" smtClean="0"/>
              <a:t>20/01/2013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C56-13AD-4A93-8E9D-CF75DE02FE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97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FB4-0396-4733-8A3A-B766ED566134}" type="datetimeFigureOut">
              <a:rPr lang="it-IT" smtClean="0"/>
              <a:t>20/01/2013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C56-13AD-4A93-8E9D-CF75DE02FE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530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FB4-0396-4733-8A3A-B766ED566134}" type="datetimeFigureOut">
              <a:rPr lang="it-IT" smtClean="0"/>
              <a:t>20/01/2013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C56-13AD-4A93-8E9D-CF75DE02FE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63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FB4-0396-4733-8A3A-B766ED566134}" type="datetimeFigureOut">
              <a:rPr lang="it-IT" smtClean="0"/>
              <a:t>20/01/2013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C56-13AD-4A93-8E9D-CF75DE02FE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80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FB4-0396-4733-8A3A-B766ED566134}" type="datetimeFigureOut">
              <a:rPr lang="it-IT" smtClean="0"/>
              <a:t>20/01/2013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C56-13AD-4A93-8E9D-CF75DE02FE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14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FB4-0396-4733-8A3A-B766ED566134}" type="datetimeFigureOut">
              <a:rPr lang="it-IT" smtClean="0"/>
              <a:t>20/01/2013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C56-13AD-4A93-8E9D-CF75DE02FE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581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FB4-0396-4733-8A3A-B766ED566134}" type="datetimeFigureOut">
              <a:rPr lang="it-IT" smtClean="0"/>
              <a:t>20/01/2013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C56-13AD-4A93-8E9D-CF75DE02FE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905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FB4-0396-4733-8A3A-B766ED566134}" type="datetimeFigureOut">
              <a:rPr lang="it-IT" smtClean="0"/>
              <a:t>20/01/2013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C56-13AD-4A93-8E9D-CF75DE02FE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627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DFB4-0396-4733-8A3A-B766ED566134}" type="datetimeFigureOut">
              <a:rPr lang="it-IT" smtClean="0"/>
              <a:t>20/01/2013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4FC56-13AD-4A93-8E9D-CF75DE02FE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64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jpeg"/><Relationship Id="rId3" Type="http://schemas.openxmlformats.org/officeDocument/2006/relationships/slide" Target="slide1.xml"/><Relationship Id="rId7" Type="http://schemas.openxmlformats.org/officeDocument/2006/relationships/slide" Target="slide12.xml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jpeg"/><Relationship Id="rId5" Type="http://schemas.openxmlformats.org/officeDocument/2006/relationships/slide" Target="slide4.xml"/><Relationship Id="rId10" Type="http://schemas.openxmlformats.org/officeDocument/2006/relationships/image" Target="../media/image6.png"/><Relationship Id="rId4" Type="http://schemas.openxmlformats.org/officeDocument/2006/relationships/image" Target="../media/image2.jpeg"/><Relationship Id="rId9" Type="http://schemas.openxmlformats.org/officeDocument/2006/relationships/image" Target="../media/image5.png"/><Relationship Id="rId1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17" Type="http://schemas.openxmlformats.org/officeDocument/2006/relationships/image" Target="../media/image10.jpeg"/><Relationship Id="rId2" Type="http://schemas.openxmlformats.org/officeDocument/2006/relationships/image" Target="../media/image1.png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13.png"/><Relationship Id="rId5" Type="http://schemas.openxmlformats.org/officeDocument/2006/relationships/slide" Target="slide12.xml"/><Relationship Id="rId1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2.jpeg"/><Relationship Id="rId9" Type="http://schemas.openxmlformats.org/officeDocument/2006/relationships/image" Target="../media/image11.png"/><Relationship Id="rId1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17" Type="http://schemas.openxmlformats.org/officeDocument/2006/relationships/image" Target="../media/image10.jpeg"/><Relationship Id="rId2" Type="http://schemas.openxmlformats.org/officeDocument/2006/relationships/image" Target="../media/image1.png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13.png"/><Relationship Id="rId5" Type="http://schemas.openxmlformats.org/officeDocument/2006/relationships/slide" Target="slide12.xml"/><Relationship Id="rId1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2.jpeg"/><Relationship Id="rId9" Type="http://schemas.openxmlformats.org/officeDocument/2006/relationships/image" Target="../media/image11.png"/><Relationship Id="rId1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17" Type="http://schemas.openxmlformats.org/officeDocument/2006/relationships/image" Target="../media/image10.jpeg"/><Relationship Id="rId2" Type="http://schemas.openxmlformats.org/officeDocument/2006/relationships/image" Target="../media/image1.png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13.png"/><Relationship Id="rId5" Type="http://schemas.openxmlformats.org/officeDocument/2006/relationships/slide" Target="slide12.xml"/><Relationship Id="rId1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2.jpeg"/><Relationship Id="rId9" Type="http://schemas.openxmlformats.org/officeDocument/2006/relationships/image" Target="../media/image11.png"/><Relationship Id="rId1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jpeg"/><Relationship Id="rId3" Type="http://schemas.openxmlformats.org/officeDocument/2006/relationships/slide" Target="slide1.xml"/><Relationship Id="rId7" Type="http://schemas.openxmlformats.org/officeDocument/2006/relationships/slide" Target="slide12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jpeg"/><Relationship Id="rId5" Type="http://schemas.openxmlformats.org/officeDocument/2006/relationships/slide" Target="slide4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2.jpeg"/><Relationship Id="rId9" Type="http://schemas.openxmlformats.org/officeDocument/2006/relationships/image" Target="../media/image5.png"/><Relationship Id="rId1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jpeg"/><Relationship Id="rId3" Type="http://schemas.openxmlformats.org/officeDocument/2006/relationships/slide" Target="slide1.xml"/><Relationship Id="rId7" Type="http://schemas.openxmlformats.org/officeDocument/2006/relationships/slide" Target="slide12.xml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jpeg"/><Relationship Id="rId5" Type="http://schemas.openxmlformats.org/officeDocument/2006/relationships/slide" Target="slide4.xml"/><Relationship Id="rId15" Type="http://schemas.openxmlformats.org/officeDocument/2006/relationships/image" Target="../media/image14.png"/><Relationship Id="rId10" Type="http://schemas.openxmlformats.org/officeDocument/2006/relationships/image" Target="../media/image6.png"/><Relationship Id="rId4" Type="http://schemas.openxmlformats.org/officeDocument/2006/relationships/image" Target="../media/image2.jpeg"/><Relationship Id="rId9" Type="http://schemas.openxmlformats.org/officeDocument/2006/relationships/image" Target="../media/image5.png"/><Relationship Id="rId1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12" Type="http://schemas.openxmlformats.org/officeDocument/2006/relationships/image" Target="../media/image7.jpe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slide" Target="slide4.xml"/><Relationship Id="rId15" Type="http://schemas.openxmlformats.org/officeDocument/2006/relationships/image" Target="../media/image10.jpeg"/><Relationship Id="rId10" Type="http://schemas.openxmlformats.org/officeDocument/2006/relationships/image" Target="../media/image5.png"/><Relationship Id="rId4" Type="http://schemas.openxmlformats.org/officeDocument/2006/relationships/slide" Target="slide12.xml"/><Relationship Id="rId9" Type="http://schemas.openxmlformats.org/officeDocument/2006/relationships/image" Target="../media/image13.png"/><Relationship Id="rId1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3" Type="http://schemas.openxmlformats.org/officeDocument/2006/relationships/slide" Target="slide1.xml"/><Relationship Id="rId7" Type="http://schemas.openxmlformats.org/officeDocument/2006/relationships/image" Target="../media/image4.png"/><Relationship Id="rId12" Type="http://schemas.openxmlformats.org/officeDocument/2006/relationships/image" Target="../media/image9.jpe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slide" Target="slide4.xml"/><Relationship Id="rId15" Type="http://schemas.openxmlformats.org/officeDocument/2006/relationships/image" Target="../media/image11.png"/><Relationship Id="rId10" Type="http://schemas.openxmlformats.org/officeDocument/2006/relationships/image" Target="../media/image7.jpeg"/><Relationship Id="rId4" Type="http://schemas.openxmlformats.org/officeDocument/2006/relationships/image" Target="../media/image2.jpeg"/><Relationship Id="rId9" Type="http://schemas.openxmlformats.org/officeDocument/2006/relationships/image" Target="../media/image6.png"/><Relationship Id="rId14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slide" Target="slide4.xml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jpeg"/><Relationship Id="rId3" Type="http://schemas.openxmlformats.org/officeDocument/2006/relationships/slide" Target="slide1.xml"/><Relationship Id="rId7" Type="http://schemas.openxmlformats.org/officeDocument/2006/relationships/slide" Target="slide12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jpeg"/><Relationship Id="rId5" Type="http://schemas.openxmlformats.org/officeDocument/2006/relationships/slide" Target="slide4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2.jpeg"/><Relationship Id="rId9" Type="http://schemas.openxmlformats.org/officeDocument/2006/relationships/image" Target="../media/image5.png"/><Relationship Id="rId1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image" Target="../media/image17.png"/><Relationship Id="rId3" Type="http://schemas.openxmlformats.org/officeDocument/2006/relationships/slide" Target="slide1.xml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17" Type="http://schemas.openxmlformats.org/officeDocument/2006/relationships/image" Target="../media/image10.jpeg"/><Relationship Id="rId2" Type="http://schemas.openxmlformats.org/officeDocument/2006/relationships/image" Target="../media/image1.png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13.png"/><Relationship Id="rId5" Type="http://schemas.openxmlformats.org/officeDocument/2006/relationships/slide" Target="slide12.xml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2.jpeg"/><Relationship Id="rId9" Type="http://schemas.openxmlformats.org/officeDocument/2006/relationships/image" Target="../media/image11.png"/><Relationship Id="rId1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17" Type="http://schemas.openxmlformats.org/officeDocument/2006/relationships/image" Target="../media/image10.jpeg"/><Relationship Id="rId2" Type="http://schemas.openxmlformats.org/officeDocument/2006/relationships/image" Target="../media/image1.png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13.png"/><Relationship Id="rId5" Type="http://schemas.openxmlformats.org/officeDocument/2006/relationships/slide" Target="slide12.xml"/><Relationship Id="rId1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2.jpeg"/><Relationship Id="rId9" Type="http://schemas.openxmlformats.org/officeDocument/2006/relationships/image" Target="../media/image11.png"/><Relationship Id="rId1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" name="Rettangolo 1024"/>
          <p:cNvSpPr/>
          <p:nvPr/>
        </p:nvSpPr>
        <p:spPr>
          <a:xfrm>
            <a:off x="107505" y="1124743"/>
            <a:ext cx="8662604" cy="324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1 2"/>
          <p:cNvCxnSpPr/>
          <p:nvPr/>
        </p:nvCxnSpPr>
        <p:spPr>
          <a:xfrm>
            <a:off x="1691680" y="1494718"/>
            <a:ext cx="0" cy="503062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>
            <a:off x="107504" y="3717032"/>
            <a:ext cx="158417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91680" y="5373216"/>
            <a:ext cx="7078428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dietro o precedente 17">
            <a:hlinkClick r:id="" action="ppaction://hlinkshowjump?jump=previousslide" highlightClick="1"/>
          </p:cNvPr>
          <p:cNvSpPr/>
          <p:nvPr/>
        </p:nvSpPr>
        <p:spPr>
          <a:xfrm>
            <a:off x="1655676" y="2529167"/>
            <a:ext cx="72008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Indietro o precedente 21">
            <a:hlinkClick r:id="" action="ppaction://hlinkshowjump?jump=previousslide" highlightClick="1"/>
          </p:cNvPr>
          <p:cNvSpPr/>
          <p:nvPr/>
        </p:nvSpPr>
        <p:spPr>
          <a:xfrm rot="16200000">
            <a:off x="5123288" y="4952674"/>
            <a:ext cx="72000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Indietro o precedente 22">
            <a:hlinkClick r:id="" action="ppaction://hlinkshowjump?jump=previousslide" highlightClick="1"/>
          </p:cNvPr>
          <p:cNvSpPr/>
          <p:nvPr/>
        </p:nvSpPr>
        <p:spPr>
          <a:xfrm rot="16200000">
            <a:off x="864213" y="3609020"/>
            <a:ext cx="72000" cy="216024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hlinkClick r:id="rId3" action="ppaction://hlinksldjump"/>
          </p:cNvPr>
          <p:cNvSpPr/>
          <p:nvPr/>
        </p:nvSpPr>
        <p:spPr>
          <a:xfrm>
            <a:off x="1835696" y="1556792"/>
            <a:ext cx="7127545" cy="367240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288032" cy="288032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1141802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u="sng" dirty="0" smtClean="0">
                <a:latin typeface="Elephant" pitchFamily="18" charset="0"/>
              </a:rPr>
              <a:t>World </a:t>
            </a:r>
            <a:r>
              <a:rPr lang="it-IT" sz="1050" u="sng" dirty="0" err="1" smtClean="0">
                <a:latin typeface="Elephant" pitchFamily="18" charset="0"/>
              </a:rPr>
              <a:t>pipes</a:t>
            </a:r>
            <a:endParaRPr lang="it-IT" sz="1050" u="sng" dirty="0">
              <a:latin typeface="Elephant" pitchFamily="18" charset="0"/>
            </a:endParaRPr>
          </a:p>
        </p:txBody>
      </p:sp>
      <p:sp>
        <p:nvSpPr>
          <p:cNvPr id="39" name="Rettangolo 38">
            <a:hlinkClick r:id="rId5" action="ppaction://hlinksldjump"/>
          </p:cNvPr>
          <p:cNvSpPr/>
          <p:nvPr/>
        </p:nvSpPr>
        <p:spPr>
          <a:xfrm>
            <a:off x="107504" y="4911375"/>
            <a:ext cx="1531907" cy="16139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3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74" y="1494718"/>
            <a:ext cx="11401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1518607"/>
            <a:ext cx="157317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108" y="5420722"/>
            <a:ext cx="114029" cy="123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69" y="3831255"/>
            <a:ext cx="141822" cy="268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ttangolo arrotondato 27">
            <a:hlinkClick r:id="" action="ppaction://hlinkshowjump?jump=endshow"/>
          </p:cNvPr>
          <p:cNvSpPr/>
          <p:nvPr/>
        </p:nvSpPr>
        <p:spPr>
          <a:xfrm>
            <a:off x="8748464" y="0"/>
            <a:ext cx="288032" cy="1886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hlinkClick r:id="rId7" action="ppaction://hlinksldjump"/>
          </p:cNvPr>
          <p:cNvSpPr/>
          <p:nvPr/>
        </p:nvSpPr>
        <p:spPr>
          <a:xfrm>
            <a:off x="87029" y="3797304"/>
            <a:ext cx="1548173" cy="272109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050" dirty="0" err="1" smtClean="0">
                <a:solidFill>
                  <a:schemeClr val="tx1"/>
                </a:solidFill>
                <a:latin typeface="Elephant" pitchFamily="18" charset="0"/>
              </a:rPr>
              <a:t>Df:ConstructGraph</a:t>
            </a:r>
            <a:endParaRPr lang="it-IT" sz="1050" dirty="0" smtClean="0">
              <a:solidFill>
                <a:schemeClr val="tx1"/>
              </a:solidFill>
              <a:latin typeface="Elephant" pitchFamily="18" charset="0"/>
            </a:endParaRPr>
          </a:p>
          <a:p>
            <a:pPr algn="ctr"/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essi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sono rappresentati da risorse di tipo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ConstructGraph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e sono</a:t>
            </a:r>
          </a:p>
          <a:p>
            <a:pPr algn="ctr"/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collegato tramite il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grafico che rappresenta la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Essi sono collegati al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 input tramite il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endParaRPr lang="it-IT" sz="1050" dirty="0">
              <a:solidFill>
                <a:schemeClr val="tx1"/>
              </a:solidFill>
              <a:latin typeface="Elephant" pitchFamily="18" charset="0"/>
            </a:endParaRPr>
          </a:p>
        </p:txBody>
      </p:sp>
      <p:sp>
        <p:nvSpPr>
          <p:cNvPr id="42" name="Rettangolo 41">
            <a:hlinkClick r:id="rId5" action="ppaction://hlinksldjump"/>
          </p:cNvPr>
          <p:cNvSpPr/>
          <p:nvPr/>
        </p:nvSpPr>
        <p:spPr>
          <a:xfrm>
            <a:off x="1852025" y="5413779"/>
            <a:ext cx="7184471" cy="11046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dirty="0" smtClean="0">
                <a:solidFill>
                  <a:schemeClr val="tx1"/>
                </a:solidFill>
              </a:rPr>
              <a:t>1 </a:t>
            </a:r>
            <a:r>
              <a:rPr lang="it-IT" sz="1200" dirty="0" err="1" smtClean="0">
                <a:solidFill>
                  <a:schemeClr val="tx1"/>
                </a:solidFill>
              </a:rPr>
              <a:t>swi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>
                <a:solidFill>
                  <a:schemeClr val="tx1"/>
                </a:solidFill>
              </a:rPr>
              <a:t>: </a:t>
            </a:r>
            <a:r>
              <a:rPr lang="it-IT" sz="1200" dirty="0" err="1">
                <a:solidFill>
                  <a:schemeClr val="tx1"/>
                </a:solidFill>
              </a:rPr>
              <a:t>OutputDataset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dirty="0">
                <a:solidFill>
                  <a:schemeClr val="tx1"/>
                </a:solidFill>
              </a:rPr>
              <a:t>2 a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</a:t>
            </a:r>
            <a:r>
              <a:rPr lang="it-IT" sz="1200" dirty="0" err="1">
                <a:solidFill>
                  <a:schemeClr val="tx1"/>
                </a:solidFill>
              </a:rPr>
              <a:t>DataflowGraph</a:t>
            </a:r>
            <a:r>
              <a:rPr lang="it-IT" sz="1200" dirty="0">
                <a:solidFill>
                  <a:schemeClr val="tx1"/>
                </a:solidFill>
              </a:rPr>
              <a:t> ;</a:t>
            </a:r>
          </a:p>
          <a:p>
            <a:r>
              <a:rPr lang="it-IT" sz="1200" dirty="0">
                <a:solidFill>
                  <a:schemeClr val="tx1"/>
                </a:solidFill>
              </a:rPr>
              <a:t>3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input</a:t>
            </a:r>
          </a:p>
          <a:p>
            <a:r>
              <a:rPr lang="it-IT" sz="1200" dirty="0">
                <a:solidFill>
                  <a:schemeClr val="tx1"/>
                </a:solidFill>
              </a:rPr>
              <a:t>4 [ a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 l </a:t>
            </a:r>
            <a:r>
              <a:rPr lang="it-IT" sz="1200" dirty="0" err="1">
                <a:solidFill>
                  <a:schemeClr val="tx1"/>
                </a:solidFill>
              </a:rPr>
              <a:t>ineDa</a:t>
            </a:r>
            <a:r>
              <a:rPr lang="it-IT" sz="1200" dirty="0">
                <a:solidFill>
                  <a:schemeClr val="tx1"/>
                </a:solidFill>
              </a:rPr>
              <a:t> t a s e t ;</a:t>
            </a:r>
          </a:p>
          <a:p>
            <a:r>
              <a:rPr lang="it-IT" sz="1200" dirty="0">
                <a:solidFill>
                  <a:schemeClr val="tx1"/>
                </a:solidFill>
              </a:rPr>
              <a:t>5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input : </a:t>
            </a:r>
            <a:r>
              <a:rPr lang="it-IT" sz="1200" dirty="0" err="1">
                <a:solidFill>
                  <a:schemeClr val="tx1"/>
                </a:solidFill>
              </a:rPr>
              <a:t>normal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izedCount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ryValues</a:t>
            </a:r>
            <a:r>
              <a:rPr lang="it-IT" sz="1200" dirty="0">
                <a:solidFill>
                  <a:schemeClr val="tx1"/>
                </a:solidFill>
              </a:rPr>
              <a:t> ;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3" name="Picture 8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85" y="1556899"/>
            <a:ext cx="5226781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Fumetto 2 44"/>
          <p:cNvSpPr/>
          <p:nvPr/>
        </p:nvSpPr>
        <p:spPr>
          <a:xfrm>
            <a:off x="6611306" y="1859345"/>
            <a:ext cx="1494643" cy="561544"/>
          </a:xfrm>
          <a:prstGeom prst="wedgeRoundRectCallout">
            <a:avLst>
              <a:gd name="adj1" fmla="val -19014"/>
              <a:gd name="adj2" fmla="val 107551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Elephant" pitchFamily="18" charset="0"/>
              </a:rPr>
              <a:t>Area editor</a:t>
            </a:r>
            <a:endParaRPr lang="it-IT" sz="1400" dirty="0">
              <a:solidFill>
                <a:schemeClr val="tx1"/>
              </a:solidFill>
              <a:latin typeface="Elephant" pitchFamily="18" charset="0"/>
            </a:endParaRPr>
          </a:p>
        </p:txBody>
      </p:sp>
      <p:sp>
        <p:nvSpPr>
          <p:cNvPr id="46" name="Fumetto 2 45"/>
          <p:cNvSpPr/>
          <p:nvPr/>
        </p:nvSpPr>
        <p:spPr>
          <a:xfrm>
            <a:off x="6632990" y="4667656"/>
            <a:ext cx="1494643" cy="561544"/>
          </a:xfrm>
          <a:prstGeom prst="wedgeRoundRectCallout">
            <a:avLst>
              <a:gd name="adj1" fmla="val -19014"/>
              <a:gd name="adj2" fmla="val 107551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Elephant" pitchFamily="18" charset="0"/>
              </a:rPr>
              <a:t>Source code</a:t>
            </a:r>
            <a:endParaRPr lang="it-IT" sz="1400" dirty="0">
              <a:solidFill>
                <a:schemeClr val="tx1"/>
              </a:solidFill>
              <a:latin typeface="Elephant" pitchFamily="18" charset="0"/>
            </a:endParaRPr>
          </a:p>
        </p:txBody>
      </p:sp>
      <p:sp>
        <p:nvSpPr>
          <p:cNvPr id="47" name="Fumetto 2 46"/>
          <p:cNvSpPr/>
          <p:nvPr/>
        </p:nvSpPr>
        <p:spPr>
          <a:xfrm>
            <a:off x="1835696" y="3584763"/>
            <a:ext cx="1494643" cy="561544"/>
          </a:xfrm>
          <a:prstGeom prst="wedgeRoundRectCallout">
            <a:avLst>
              <a:gd name="adj1" fmla="val -69069"/>
              <a:gd name="adj2" fmla="val 18731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Elephant" pitchFamily="18" charset="0"/>
              </a:rPr>
              <a:t>Area help</a:t>
            </a:r>
            <a:endParaRPr lang="it-IT" sz="1400" dirty="0">
              <a:solidFill>
                <a:schemeClr val="tx1"/>
              </a:solidFill>
              <a:latin typeface="Elephant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66" y="1124779"/>
            <a:ext cx="288000" cy="30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28727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97" y="1128127"/>
            <a:ext cx="288000" cy="288000"/>
          </a:xfrm>
          <a:prstGeom prst="rect">
            <a:avLst/>
          </a:prstGeom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94" y="1137689"/>
            <a:ext cx="288000" cy="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128127"/>
            <a:ext cx="288000" cy="288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25" y="1138675"/>
            <a:ext cx="288000" cy="288000"/>
          </a:xfrm>
          <a:prstGeom prst="rect">
            <a:avLst/>
          </a:prstGeom>
        </p:spPr>
      </p:pic>
      <p:sp>
        <p:nvSpPr>
          <p:cNvPr id="51" name="Rettangolo 50">
            <a:hlinkClick r:id="rId7" action="ppaction://hlinksldjump"/>
          </p:cNvPr>
          <p:cNvSpPr/>
          <p:nvPr/>
        </p:nvSpPr>
        <p:spPr>
          <a:xfrm>
            <a:off x="181593" y="1292211"/>
            <a:ext cx="2401424" cy="213678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arrotondato 55"/>
          <p:cNvSpPr/>
          <p:nvPr/>
        </p:nvSpPr>
        <p:spPr>
          <a:xfrm>
            <a:off x="371773" y="1478841"/>
            <a:ext cx="1980376" cy="37355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Component</a:t>
            </a:r>
            <a:endParaRPr lang="it-IT" sz="1000" dirty="0">
              <a:latin typeface="Elephant" pitchFamily="18" charset="0"/>
            </a:endParaRPr>
          </a:p>
        </p:txBody>
      </p:sp>
      <p:sp>
        <p:nvSpPr>
          <p:cNvPr id="57" name="Rettangolo arrotondato 56"/>
          <p:cNvSpPr/>
          <p:nvPr/>
        </p:nvSpPr>
        <p:spPr>
          <a:xfrm>
            <a:off x="382471" y="2076010"/>
            <a:ext cx="1980376" cy="37355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Pipeline</a:t>
            </a:r>
            <a:endParaRPr lang="it-IT" sz="1000" dirty="0">
              <a:latin typeface="Elephant" pitchFamily="18" charset="0"/>
            </a:endParaRPr>
          </a:p>
        </p:txBody>
      </p:sp>
      <p:sp>
        <p:nvSpPr>
          <p:cNvPr id="58" name="Rettangolo arrotondato 57"/>
          <p:cNvSpPr/>
          <p:nvPr/>
        </p:nvSpPr>
        <p:spPr>
          <a:xfrm>
            <a:off x="416625" y="2624097"/>
            <a:ext cx="1980376" cy="37355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Data set</a:t>
            </a:r>
          </a:p>
        </p:txBody>
      </p:sp>
      <p:sp>
        <p:nvSpPr>
          <p:cNvPr id="55" name="Fumetto 2 54"/>
          <p:cNvSpPr/>
          <p:nvPr/>
        </p:nvSpPr>
        <p:spPr>
          <a:xfrm>
            <a:off x="2623151" y="1807640"/>
            <a:ext cx="1474877" cy="536739"/>
          </a:xfrm>
          <a:prstGeom prst="wedgeRoundRectCallout">
            <a:avLst>
              <a:gd name="adj1" fmla="val -62117"/>
              <a:gd name="adj2" fmla="val 7628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Elephant" pitchFamily="18" charset="0"/>
              </a:rPr>
              <a:t>Area </a:t>
            </a:r>
            <a:r>
              <a:rPr lang="it-IT" sz="1400" dirty="0" err="1" smtClean="0">
                <a:solidFill>
                  <a:schemeClr val="tx1"/>
                </a:solidFill>
                <a:latin typeface="Elephant" pitchFamily="18" charset="0"/>
              </a:rPr>
              <a:t>tools</a:t>
            </a:r>
            <a:endParaRPr lang="it-IT" sz="1400" dirty="0">
              <a:solidFill>
                <a:schemeClr val="tx1"/>
              </a:solidFill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99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" name="Rettangolo 1024"/>
          <p:cNvSpPr/>
          <p:nvPr/>
        </p:nvSpPr>
        <p:spPr>
          <a:xfrm>
            <a:off x="107505" y="1124743"/>
            <a:ext cx="8662604" cy="324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1 2"/>
          <p:cNvCxnSpPr/>
          <p:nvPr/>
        </p:nvCxnSpPr>
        <p:spPr>
          <a:xfrm>
            <a:off x="1691680" y="1494718"/>
            <a:ext cx="0" cy="503062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>
            <a:off x="107504" y="3717032"/>
            <a:ext cx="158417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91680" y="5373216"/>
            <a:ext cx="7078428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dietro o precedente 17">
            <a:hlinkClick r:id="" action="ppaction://hlinkshowjump?jump=previousslide" highlightClick="1"/>
          </p:cNvPr>
          <p:cNvSpPr/>
          <p:nvPr/>
        </p:nvSpPr>
        <p:spPr>
          <a:xfrm>
            <a:off x="1655676" y="2529167"/>
            <a:ext cx="72008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Indietro o precedente 21">
            <a:hlinkClick r:id="" action="ppaction://hlinkshowjump?jump=previousslide" highlightClick="1"/>
          </p:cNvPr>
          <p:cNvSpPr/>
          <p:nvPr/>
        </p:nvSpPr>
        <p:spPr>
          <a:xfrm rot="16200000">
            <a:off x="5123288" y="4952674"/>
            <a:ext cx="72000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Indietro o precedente 22">
            <a:hlinkClick r:id="" action="ppaction://hlinkshowjump?jump=previousslide" highlightClick="1"/>
          </p:cNvPr>
          <p:cNvSpPr/>
          <p:nvPr/>
        </p:nvSpPr>
        <p:spPr>
          <a:xfrm rot="16200000">
            <a:off x="864213" y="3609020"/>
            <a:ext cx="72000" cy="216024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hlinkClick r:id="rId3" action="ppaction://hlinksldjump"/>
          </p:cNvPr>
          <p:cNvSpPr/>
          <p:nvPr/>
        </p:nvSpPr>
        <p:spPr>
          <a:xfrm>
            <a:off x="1835696" y="1556792"/>
            <a:ext cx="7127545" cy="367240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288032" cy="288032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1141802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u="sng" dirty="0" smtClean="0">
                <a:latin typeface="Elephant" pitchFamily="18" charset="0"/>
              </a:rPr>
              <a:t>World </a:t>
            </a:r>
            <a:r>
              <a:rPr lang="it-IT" sz="1050" u="sng" dirty="0" err="1" smtClean="0">
                <a:latin typeface="Elephant" pitchFamily="18" charset="0"/>
              </a:rPr>
              <a:t>pipes</a:t>
            </a:r>
            <a:endParaRPr lang="it-IT" sz="1050" u="sng" dirty="0">
              <a:latin typeface="Elephant" pitchFamily="18" charset="0"/>
            </a:endParaRPr>
          </a:p>
        </p:txBody>
      </p:sp>
      <p:sp>
        <p:nvSpPr>
          <p:cNvPr id="1028" name="Rettangolo 1027">
            <a:hlinkClick r:id="rId5" action="ppaction://hlinksldjump"/>
          </p:cNvPr>
          <p:cNvSpPr/>
          <p:nvPr/>
        </p:nvSpPr>
        <p:spPr>
          <a:xfrm>
            <a:off x="107503" y="1501661"/>
            <a:ext cx="1548173" cy="21793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hlinkClick r:id="rId6" action="ppaction://hlinksldjump"/>
          </p:cNvPr>
          <p:cNvSpPr/>
          <p:nvPr/>
        </p:nvSpPr>
        <p:spPr>
          <a:xfrm>
            <a:off x="107504" y="4911375"/>
            <a:ext cx="1531907" cy="16139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34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74" y="1494718"/>
            <a:ext cx="11401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1518607"/>
            <a:ext cx="157317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108" y="5420722"/>
            <a:ext cx="114029" cy="123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69" y="3831255"/>
            <a:ext cx="141822" cy="268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ttangolo arrotondato 27">
            <a:hlinkClick r:id="" action="ppaction://hlinkshowjump?jump=endshow"/>
          </p:cNvPr>
          <p:cNvSpPr/>
          <p:nvPr/>
        </p:nvSpPr>
        <p:spPr>
          <a:xfrm>
            <a:off x="8748464" y="0"/>
            <a:ext cx="288032" cy="1886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hlinkClick r:id="rId5" action="ppaction://hlinksldjump"/>
          </p:cNvPr>
          <p:cNvSpPr/>
          <p:nvPr/>
        </p:nvSpPr>
        <p:spPr>
          <a:xfrm>
            <a:off x="87029" y="3797304"/>
            <a:ext cx="1548173" cy="272109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050" dirty="0" err="1" smtClean="0">
                <a:solidFill>
                  <a:schemeClr val="tx1"/>
                </a:solidFill>
                <a:latin typeface="Elephant" pitchFamily="18" charset="0"/>
              </a:rPr>
              <a:t>Df:ConstructGraph</a:t>
            </a:r>
            <a:endParaRPr lang="it-IT" sz="1050" dirty="0" smtClean="0">
              <a:solidFill>
                <a:schemeClr val="tx1"/>
              </a:solidFill>
              <a:latin typeface="Elephant" pitchFamily="18" charset="0"/>
            </a:endParaRPr>
          </a:p>
          <a:p>
            <a:pPr algn="ctr"/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essi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sono rappresentati da risorse di tipo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ConstructGraph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e sono</a:t>
            </a:r>
          </a:p>
          <a:p>
            <a:pPr algn="ctr"/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collegato tramite il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grafico che rappresenta la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Essi sono collegati al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 input tramite il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endParaRPr lang="it-IT" sz="1050" dirty="0">
              <a:solidFill>
                <a:schemeClr val="tx1"/>
              </a:solidFill>
              <a:latin typeface="Elephant" pitchFamily="18" charset="0"/>
            </a:endParaRPr>
          </a:p>
        </p:txBody>
      </p:sp>
      <p:sp>
        <p:nvSpPr>
          <p:cNvPr id="42" name="Rettangolo 41">
            <a:hlinkClick r:id="rId6" action="ppaction://hlinksldjump"/>
          </p:cNvPr>
          <p:cNvSpPr/>
          <p:nvPr/>
        </p:nvSpPr>
        <p:spPr>
          <a:xfrm>
            <a:off x="1852025" y="5413779"/>
            <a:ext cx="7184471" cy="11046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dirty="0" smtClean="0">
                <a:solidFill>
                  <a:schemeClr val="tx1"/>
                </a:solidFill>
              </a:rPr>
              <a:t>1 </a:t>
            </a:r>
            <a:r>
              <a:rPr lang="it-IT" sz="1200" dirty="0" err="1" smtClean="0">
                <a:solidFill>
                  <a:schemeClr val="tx1"/>
                </a:solidFill>
              </a:rPr>
              <a:t>swi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>
                <a:solidFill>
                  <a:schemeClr val="tx1"/>
                </a:solidFill>
              </a:rPr>
              <a:t>: </a:t>
            </a:r>
            <a:r>
              <a:rPr lang="it-IT" sz="1200" dirty="0" err="1">
                <a:solidFill>
                  <a:schemeClr val="tx1"/>
                </a:solidFill>
              </a:rPr>
              <a:t>OutputDataset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dirty="0">
                <a:solidFill>
                  <a:schemeClr val="tx1"/>
                </a:solidFill>
              </a:rPr>
              <a:t>2 a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</a:t>
            </a:r>
            <a:r>
              <a:rPr lang="it-IT" sz="1200" dirty="0" err="1">
                <a:solidFill>
                  <a:schemeClr val="tx1"/>
                </a:solidFill>
              </a:rPr>
              <a:t>DataflowGraph</a:t>
            </a:r>
            <a:r>
              <a:rPr lang="it-IT" sz="1200" dirty="0">
                <a:solidFill>
                  <a:schemeClr val="tx1"/>
                </a:solidFill>
              </a:rPr>
              <a:t> ;</a:t>
            </a:r>
          </a:p>
          <a:p>
            <a:r>
              <a:rPr lang="it-IT" sz="1200" dirty="0">
                <a:solidFill>
                  <a:schemeClr val="tx1"/>
                </a:solidFill>
              </a:rPr>
              <a:t>3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input</a:t>
            </a:r>
          </a:p>
          <a:p>
            <a:r>
              <a:rPr lang="it-IT" sz="1200" dirty="0">
                <a:solidFill>
                  <a:schemeClr val="tx1"/>
                </a:solidFill>
              </a:rPr>
              <a:t>4 [ a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 l </a:t>
            </a:r>
            <a:r>
              <a:rPr lang="it-IT" sz="1200" dirty="0" err="1">
                <a:solidFill>
                  <a:schemeClr val="tx1"/>
                </a:solidFill>
              </a:rPr>
              <a:t>ineDa</a:t>
            </a:r>
            <a:r>
              <a:rPr lang="it-IT" sz="1200" dirty="0">
                <a:solidFill>
                  <a:schemeClr val="tx1"/>
                </a:solidFill>
              </a:rPr>
              <a:t> t a s e t ;</a:t>
            </a:r>
          </a:p>
          <a:p>
            <a:r>
              <a:rPr lang="it-IT" sz="1200" dirty="0">
                <a:solidFill>
                  <a:schemeClr val="tx1"/>
                </a:solidFill>
              </a:rPr>
              <a:t>5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input : </a:t>
            </a:r>
            <a:r>
              <a:rPr lang="it-IT" sz="1200" dirty="0" err="1">
                <a:solidFill>
                  <a:schemeClr val="tx1"/>
                </a:solidFill>
              </a:rPr>
              <a:t>normal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izedCount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ryValues</a:t>
            </a:r>
            <a:r>
              <a:rPr lang="it-IT" sz="1200" dirty="0">
                <a:solidFill>
                  <a:schemeClr val="tx1"/>
                </a:solidFill>
              </a:rPr>
              <a:t> ;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3" name="Picture 8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85" y="1556899"/>
            <a:ext cx="5226781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Rettangolo arrotondato 51"/>
          <p:cNvSpPr/>
          <p:nvPr/>
        </p:nvSpPr>
        <p:spPr>
          <a:xfrm>
            <a:off x="182417" y="1572678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Component</a:t>
            </a:r>
            <a:endParaRPr lang="it-IT" sz="1000" dirty="0">
              <a:latin typeface="Elephant" pitchFamily="18" charset="0"/>
            </a:endParaRPr>
          </a:p>
        </p:txBody>
      </p:sp>
      <p:sp>
        <p:nvSpPr>
          <p:cNvPr id="53" name="Rettangolo arrotondato 52"/>
          <p:cNvSpPr/>
          <p:nvPr/>
        </p:nvSpPr>
        <p:spPr>
          <a:xfrm>
            <a:off x="182417" y="3319100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Pipeline</a:t>
            </a:r>
            <a:endParaRPr lang="it-IT" sz="1000" dirty="0">
              <a:latin typeface="Elephan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73" y="1890491"/>
            <a:ext cx="1048021" cy="40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83" y="2337983"/>
            <a:ext cx="1047600" cy="44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53" y="2789792"/>
            <a:ext cx="877861" cy="4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66" y="1124779"/>
            <a:ext cx="288000" cy="30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60" y="980728"/>
            <a:ext cx="495860" cy="495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97" y="1128127"/>
            <a:ext cx="288000" cy="288000"/>
          </a:xfrm>
          <a:prstGeom prst="rect">
            <a:avLst/>
          </a:prstGeom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94" y="1137689"/>
            <a:ext cx="288000" cy="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128127"/>
            <a:ext cx="288000" cy="288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25" y="1138675"/>
            <a:ext cx="288000" cy="288000"/>
          </a:xfrm>
          <a:prstGeom prst="rect">
            <a:avLst/>
          </a:prstGeom>
        </p:spPr>
      </p:pic>
      <p:sp>
        <p:nvSpPr>
          <p:cNvPr id="40" name="Fumetto 2 39"/>
          <p:cNvSpPr/>
          <p:nvPr/>
        </p:nvSpPr>
        <p:spPr>
          <a:xfrm>
            <a:off x="6159824" y="1145903"/>
            <a:ext cx="1494643" cy="561544"/>
          </a:xfrm>
          <a:prstGeom prst="wedgeRoundRectCallout">
            <a:avLst>
              <a:gd name="adj1" fmla="val -61421"/>
              <a:gd name="adj2" fmla="val -21979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Elephant" pitchFamily="18" charset="0"/>
              </a:rPr>
              <a:t>Pulsante Nuovo</a:t>
            </a:r>
            <a:endParaRPr lang="it-IT" sz="1400" dirty="0">
              <a:solidFill>
                <a:schemeClr val="tx1"/>
              </a:solidFill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5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" name="Rettangolo 1024"/>
          <p:cNvSpPr/>
          <p:nvPr/>
        </p:nvSpPr>
        <p:spPr>
          <a:xfrm>
            <a:off x="107505" y="1124743"/>
            <a:ext cx="8662604" cy="324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1 2"/>
          <p:cNvCxnSpPr/>
          <p:nvPr/>
        </p:nvCxnSpPr>
        <p:spPr>
          <a:xfrm>
            <a:off x="1691680" y="1494718"/>
            <a:ext cx="0" cy="503062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>
            <a:off x="107504" y="3717032"/>
            <a:ext cx="158417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91680" y="5373216"/>
            <a:ext cx="7078428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dietro o precedente 17">
            <a:hlinkClick r:id="" action="ppaction://hlinkshowjump?jump=previousslide" highlightClick="1"/>
          </p:cNvPr>
          <p:cNvSpPr/>
          <p:nvPr/>
        </p:nvSpPr>
        <p:spPr>
          <a:xfrm>
            <a:off x="1655676" y="2529167"/>
            <a:ext cx="72008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Indietro o precedente 21">
            <a:hlinkClick r:id="" action="ppaction://hlinkshowjump?jump=previousslide" highlightClick="1"/>
          </p:cNvPr>
          <p:cNvSpPr/>
          <p:nvPr/>
        </p:nvSpPr>
        <p:spPr>
          <a:xfrm rot="16200000">
            <a:off x="5123288" y="4952674"/>
            <a:ext cx="72000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Indietro o precedente 22">
            <a:hlinkClick r:id="" action="ppaction://hlinkshowjump?jump=previousslide" highlightClick="1"/>
          </p:cNvPr>
          <p:cNvSpPr/>
          <p:nvPr/>
        </p:nvSpPr>
        <p:spPr>
          <a:xfrm rot="16200000">
            <a:off x="864213" y="3609020"/>
            <a:ext cx="72000" cy="216024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hlinkClick r:id="rId3" action="ppaction://hlinksldjump"/>
          </p:cNvPr>
          <p:cNvSpPr/>
          <p:nvPr/>
        </p:nvSpPr>
        <p:spPr>
          <a:xfrm>
            <a:off x="1835696" y="1556792"/>
            <a:ext cx="7127545" cy="367240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288032" cy="288032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1141802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u="sng" dirty="0" smtClean="0">
                <a:latin typeface="Elephant" pitchFamily="18" charset="0"/>
              </a:rPr>
              <a:t>World </a:t>
            </a:r>
            <a:r>
              <a:rPr lang="it-IT" sz="1050" u="sng" dirty="0" err="1" smtClean="0">
                <a:latin typeface="Elephant" pitchFamily="18" charset="0"/>
              </a:rPr>
              <a:t>pipes</a:t>
            </a:r>
            <a:endParaRPr lang="it-IT" sz="1050" u="sng" dirty="0">
              <a:latin typeface="Elephant" pitchFamily="18" charset="0"/>
            </a:endParaRPr>
          </a:p>
        </p:txBody>
      </p:sp>
      <p:sp>
        <p:nvSpPr>
          <p:cNvPr id="1028" name="Rettangolo 1027">
            <a:hlinkClick r:id="rId5" action="ppaction://hlinksldjump"/>
          </p:cNvPr>
          <p:cNvSpPr/>
          <p:nvPr/>
        </p:nvSpPr>
        <p:spPr>
          <a:xfrm>
            <a:off x="107503" y="1501661"/>
            <a:ext cx="1548173" cy="21793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hlinkClick r:id="rId6" action="ppaction://hlinksldjump"/>
          </p:cNvPr>
          <p:cNvSpPr/>
          <p:nvPr/>
        </p:nvSpPr>
        <p:spPr>
          <a:xfrm>
            <a:off x="107504" y="4911375"/>
            <a:ext cx="1531907" cy="16139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34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74" y="1494718"/>
            <a:ext cx="11401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1518607"/>
            <a:ext cx="157317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108" y="5420722"/>
            <a:ext cx="114029" cy="123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69" y="3831255"/>
            <a:ext cx="141822" cy="268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ttangolo arrotondato 27">
            <a:hlinkClick r:id="" action="ppaction://hlinkshowjump?jump=endshow"/>
          </p:cNvPr>
          <p:cNvSpPr/>
          <p:nvPr/>
        </p:nvSpPr>
        <p:spPr>
          <a:xfrm>
            <a:off x="8748464" y="0"/>
            <a:ext cx="288032" cy="1886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hlinkClick r:id="rId5" action="ppaction://hlinksldjump"/>
          </p:cNvPr>
          <p:cNvSpPr/>
          <p:nvPr/>
        </p:nvSpPr>
        <p:spPr>
          <a:xfrm>
            <a:off x="87029" y="3797304"/>
            <a:ext cx="1548173" cy="272109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050" dirty="0" err="1" smtClean="0">
                <a:solidFill>
                  <a:schemeClr val="tx1"/>
                </a:solidFill>
                <a:latin typeface="Elephant" pitchFamily="18" charset="0"/>
              </a:rPr>
              <a:t>Df:ConstructGraph</a:t>
            </a:r>
            <a:endParaRPr lang="it-IT" sz="1050" dirty="0" smtClean="0">
              <a:solidFill>
                <a:schemeClr val="tx1"/>
              </a:solidFill>
              <a:latin typeface="Elephant" pitchFamily="18" charset="0"/>
            </a:endParaRPr>
          </a:p>
          <a:p>
            <a:pPr algn="ctr"/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essi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sono rappresentati da risorse di tipo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ConstructGraph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e sono</a:t>
            </a:r>
          </a:p>
          <a:p>
            <a:pPr algn="ctr"/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collegato tramite il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grafico che rappresenta la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Essi sono collegati al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 input tramite il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endParaRPr lang="it-IT" sz="1050" dirty="0">
              <a:solidFill>
                <a:schemeClr val="tx1"/>
              </a:solidFill>
              <a:latin typeface="Elephant" pitchFamily="18" charset="0"/>
            </a:endParaRPr>
          </a:p>
        </p:txBody>
      </p:sp>
      <p:sp>
        <p:nvSpPr>
          <p:cNvPr id="42" name="Rettangolo 41">
            <a:hlinkClick r:id="rId6" action="ppaction://hlinksldjump"/>
          </p:cNvPr>
          <p:cNvSpPr/>
          <p:nvPr/>
        </p:nvSpPr>
        <p:spPr>
          <a:xfrm>
            <a:off x="1852025" y="5413779"/>
            <a:ext cx="7184471" cy="11046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dirty="0" smtClean="0">
                <a:solidFill>
                  <a:schemeClr val="tx1"/>
                </a:solidFill>
              </a:rPr>
              <a:t>1 </a:t>
            </a:r>
            <a:r>
              <a:rPr lang="it-IT" sz="1200" dirty="0" err="1" smtClean="0">
                <a:solidFill>
                  <a:schemeClr val="tx1"/>
                </a:solidFill>
              </a:rPr>
              <a:t>swi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>
                <a:solidFill>
                  <a:schemeClr val="tx1"/>
                </a:solidFill>
              </a:rPr>
              <a:t>: </a:t>
            </a:r>
            <a:r>
              <a:rPr lang="it-IT" sz="1200" dirty="0" err="1">
                <a:solidFill>
                  <a:schemeClr val="tx1"/>
                </a:solidFill>
              </a:rPr>
              <a:t>OutputDataset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dirty="0">
                <a:solidFill>
                  <a:schemeClr val="tx1"/>
                </a:solidFill>
              </a:rPr>
              <a:t>2 a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</a:t>
            </a:r>
            <a:r>
              <a:rPr lang="it-IT" sz="1200" dirty="0" err="1">
                <a:solidFill>
                  <a:schemeClr val="tx1"/>
                </a:solidFill>
              </a:rPr>
              <a:t>DataflowGraph</a:t>
            </a:r>
            <a:r>
              <a:rPr lang="it-IT" sz="1200" dirty="0">
                <a:solidFill>
                  <a:schemeClr val="tx1"/>
                </a:solidFill>
              </a:rPr>
              <a:t> ;</a:t>
            </a:r>
          </a:p>
          <a:p>
            <a:r>
              <a:rPr lang="it-IT" sz="1200" dirty="0">
                <a:solidFill>
                  <a:schemeClr val="tx1"/>
                </a:solidFill>
              </a:rPr>
              <a:t>3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input</a:t>
            </a:r>
          </a:p>
          <a:p>
            <a:r>
              <a:rPr lang="it-IT" sz="1200" dirty="0">
                <a:solidFill>
                  <a:schemeClr val="tx1"/>
                </a:solidFill>
              </a:rPr>
              <a:t>4 [ a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 l </a:t>
            </a:r>
            <a:r>
              <a:rPr lang="it-IT" sz="1200" dirty="0" err="1">
                <a:solidFill>
                  <a:schemeClr val="tx1"/>
                </a:solidFill>
              </a:rPr>
              <a:t>ineDa</a:t>
            </a:r>
            <a:r>
              <a:rPr lang="it-IT" sz="1200" dirty="0">
                <a:solidFill>
                  <a:schemeClr val="tx1"/>
                </a:solidFill>
              </a:rPr>
              <a:t> t a s e t ;</a:t>
            </a:r>
          </a:p>
          <a:p>
            <a:r>
              <a:rPr lang="it-IT" sz="1200" dirty="0">
                <a:solidFill>
                  <a:schemeClr val="tx1"/>
                </a:solidFill>
              </a:rPr>
              <a:t>5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input : </a:t>
            </a:r>
            <a:r>
              <a:rPr lang="it-IT" sz="1200" dirty="0" err="1">
                <a:solidFill>
                  <a:schemeClr val="tx1"/>
                </a:solidFill>
              </a:rPr>
              <a:t>normal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izedCount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ryValues</a:t>
            </a:r>
            <a:r>
              <a:rPr lang="it-IT" sz="1200" dirty="0">
                <a:solidFill>
                  <a:schemeClr val="tx1"/>
                </a:solidFill>
              </a:rPr>
              <a:t> ;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3" name="Picture 8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85" y="1556899"/>
            <a:ext cx="5226781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Rettangolo arrotondato 51"/>
          <p:cNvSpPr/>
          <p:nvPr/>
        </p:nvSpPr>
        <p:spPr>
          <a:xfrm>
            <a:off x="182417" y="1572678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Component</a:t>
            </a:r>
            <a:endParaRPr lang="it-IT" sz="1000" dirty="0">
              <a:latin typeface="Elephant" pitchFamily="18" charset="0"/>
            </a:endParaRPr>
          </a:p>
        </p:txBody>
      </p:sp>
      <p:sp>
        <p:nvSpPr>
          <p:cNvPr id="53" name="Rettangolo arrotondato 52"/>
          <p:cNvSpPr/>
          <p:nvPr/>
        </p:nvSpPr>
        <p:spPr>
          <a:xfrm>
            <a:off x="182417" y="3319100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Pipeline</a:t>
            </a:r>
            <a:endParaRPr lang="it-IT" sz="1000" dirty="0">
              <a:latin typeface="Elephan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73" y="1890491"/>
            <a:ext cx="1048021" cy="40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83" y="2337983"/>
            <a:ext cx="1047600" cy="44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53" y="2789792"/>
            <a:ext cx="877861" cy="4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66" y="1124779"/>
            <a:ext cx="288000" cy="30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28727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97" y="1128127"/>
            <a:ext cx="288000" cy="288000"/>
          </a:xfrm>
          <a:prstGeom prst="rect">
            <a:avLst/>
          </a:prstGeom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94" y="1137689"/>
            <a:ext cx="288000" cy="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7" y="929596"/>
            <a:ext cx="486531" cy="48653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781" y="928998"/>
            <a:ext cx="486531" cy="486531"/>
          </a:xfrm>
          <a:prstGeom prst="rect">
            <a:avLst/>
          </a:prstGeom>
        </p:spPr>
      </p:pic>
      <p:sp>
        <p:nvSpPr>
          <p:cNvPr id="40" name="Fumetto 2 39"/>
          <p:cNvSpPr/>
          <p:nvPr/>
        </p:nvSpPr>
        <p:spPr>
          <a:xfrm>
            <a:off x="6516216" y="1560550"/>
            <a:ext cx="1494643" cy="561544"/>
          </a:xfrm>
          <a:prstGeom prst="wedgeRoundRectCallout">
            <a:avLst>
              <a:gd name="adj1" fmla="val 10881"/>
              <a:gd name="adj2" fmla="val -81192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Elephant" pitchFamily="18" charset="0"/>
              </a:rPr>
              <a:t>Pulsanti </a:t>
            </a:r>
            <a:r>
              <a:rPr lang="it-IT" sz="1400" dirty="0" err="1" smtClean="0">
                <a:solidFill>
                  <a:schemeClr val="tx1"/>
                </a:solidFill>
                <a:latin typeface="Elephant" pitchFamily="18" charset="0"/>
              </a:rPr>
              <a:t>Undo</a:t>
            </a:r>
            <a:r>
              <a:rPr lang="it-IT" sz="1400" dirty="0" smtClean="0">
                <a:solidFill>
                  <a:schemeClr val="tx1"/>
                </a:solidFill>
                <a:latin typeface="Elephant" pitchFamily="18" charset="0"/>
              </a:rPr>
              <a:t> e Redo</a:t>
            </a:r>
            <a:endParaRPr lang="it-IT" sz="1400" dirty="0">
              <a:solidFill>
                <a:schemeClr val="tx1"/>
              </a:solidFill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57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" name="Rettangolo 1024"/>
          <p:cNvSpPr/>
          <p:nvPr/>
        </p:nvSpPr>
        <p:spPr>
          <a:xfrm>
            <a:off x="107505" y="1124743"/>
            <a:ext cx="8662604" cy="324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1 2"/>
          <p:cNvCxnSpPr/>
          <p:nvPr/>
        </p:nvCxnSpPr>
        <p:spPr>
          <a:xfrm>
            <a:off x="1691680" y="1494718"/>
            <a:ext cx="0" cy="503062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>
            <a:off x="107504" y="3717032"/>
            <a:ext cx="158417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91680" y="5373216"/>
            <a:ext cx="7078428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dietro o precedente 17">
            <a:hlinkClick r:id="" action="ppaction://hlinkshowjump?jump=previousslide" highlightClick="1"/>
          </p:cNvPr>
          <p:cNvSpPr/>
          <p:nvPr/>
        </p:nvSpPr>
        <p:spPr>
          <a:xfrm>
            <a:off x="1655676" y="2529167"/>
            <a:ext cx="72008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Indietro o precedente 21">
            <a:hlinkClick r:id="" action="ppaction://hlinkshowjump?jump=previousslide" highlightClick="1"/>
          </p:cNvPr>
          <p:cNvSpPr/>
          <p:nvPr/>
        </p:nvSpPr>
        <p:spPr>
          <a:xfrm rot="16200000">
            <a:off x="5123288" y="4952674"/>
            <a:ext cx="72000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Indietro o precedente 22">
            <a:hlinkClick r:id="" action="ppaction://hlinkshowjump?jump=previousslide" highlightClick="1"/>
          </p:cNvPr>
          <p:cNvSpPr/>
          <p:nvPr/>
        </p:nvSpPr>
        <p:spPr>
          <a:xfrm rot="16200000">
            <a:off x="864213" y="3609020"/>
            <a:ext cx="72000" cy="216024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hlinkClick r:id="rId3" action="ppaction://hlinksldjump"/>
          </p:cNvPr>
          <p:cNvSpPr/>
          <p:nvPr/>
        </p:nvSpPr>
        <p:spPr>
          <a:xfrm>
            <a:off x="1835696" y="1556792"/>
            <a:ext cx="7127545" cy="367240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288032" cy="288032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1141802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u="sng" dirty="0" smtClean="0">
                <a:latin typeface="Elephant" pitchFamily="18" charset="0"/>
              </a:rPr>
              <a:t>World </a:t>
            </a:r>
            <a:r>
              <a:rPr lang="it-IT" sz="1050" u="sng" dirty="0" err="1" smtClean="0">
                <a:latin typeface="Elephant" pitchFamily="18" charset="0"/>
              </a:rPr>
              <a:t>pipes</a:t>
            </a:r>
            <a:endParaRPr lang="it-IT" sz="1050" u="sng" dirty="0">
              <a:latin typeface="Elephant" pitchFamily="18" charset="0"/>
            </a:endParaRPr>
          </a:p>
        </p:txBody>
      </p:sp>
      <p:sp>
        <p:nvSpPr>
          <p:cNvPr id="1028" name="Rettangolo 1027">
            <a:hlinkClick r:id="rId5" action="ppaction://hlinksldjump"/>
          </p:cNvPr>
          <p:cNvSpPr/>
          <p:nvPr/>
        </p:nvSpPr>
        <p:spPr>
          <a:xfrm>
            <a:off x="107503" y="1501661"/>
            <a:ext cx="1548173" cy="21793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hlinkClick r:id="rId6" action="ppaction://hlinksldjump"/>
          </p:cNvPr>
          <p:cNvSpPr/>
          <p:nvPr/>
        </p:nvSpPr>
        <p:spPr>
          <a:xfrm>
            <a:off x="107504" y="4911375"/>
            <a:ext cx="1531907" cy="16139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34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74" y="1494718"/>
            <a:ext cx="11401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1518607"/>
            <a:ext cx="157317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108" y="5420722"/>
            <a:ext cx="114029" cy="123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69" y="3831255"/>
            <a:ext cx="141822" cy="268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ttangolo arrotondato 27">
            <a:hlinkClick r:id="" action="ppaction://hlinkshowjump?jump=endshow"/>
          </p:cNvPr>
          <p:cNvSpPr/>
          <p:nvPr/>
        </p:nvSpPr>
        <p:spPr>
          <a:xfrm>
            <a:off x="8748464" y="0"/>
            <a:ext cx="288032" cy="1886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hlinkClick r:id="rId5" action="ppaction://hlinksldjump"/>
          </p:cNvPr>
          <p:cNvSpPr/>
          <p:nvPr/>
        </p:nvSpPr>
        <p:spPr>
          <a:xfrm>
            <a:off x="87029" y="3797304"/>
            <a:ext cx="1548173" cy="272109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050" dirty="0" err="1" smtClean="0">
                <a:solidFill>
                  <a:schemeClr val="tx1"/>
                </a:solidFill>
                <a:latin typeface="Elephant" pitchFamily="18" charset="0"/>
              </a:rPr>
              <a:t>Df:ConstructGraph</a:t>
            </a:r>
            <a:endParaRPr lang="it-IT" sz="1050" dirty="0" smtClean="0">
              <a:solidFill>
                <a:schemeClr val="tx1"/>
              </a:solidFill>
              <a:latin typeface="Elephant" pitchFamily="18" charset="0"/>
            </a:endParaRPr>
          </a:p>
          <a:p>
            <a:pPr algn="ctr"/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essi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sono rappresentati da risorse di tipo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ConstructGraph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e sono</a:t>
            </a:r>
          </a:p>
          <a:p>
            <a:pPr algn="ctr"/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collegato tramite il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grafico che rappresenta la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Essi sono collegati al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 input tramite il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endParaRPr lang="it-IT" sz="1050" dirty="0">
              <a:solidFill>
                <a:schemeClr val="tx1"/>
              </a:solidFill>
              <a:latin typeface="Elephant" pitchFamily="18" charset="0"/>
            </a:endParaRPr>
          </a:p>
        </p:txBody>
      </p:sp>
      <p:sp>
        <p:nvSpPr>
          <p:cNvPr id="42" name="Rettangolo 41">
            <a:hlinkClick r:id="rId6" action="ppaction://hlinksldjump"/>
          </p:cNvPr>
          <p:cNvSpPr/>
          <p:nvPr/>
        </p:nvSpPr>
        <p:spPr>
          <a:xfrm>
            <a:off x="1852025" y="5413779"/>
            <a:ext cx="7184471" cy="11046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dirty="0" smtClean="0">
                <a:solidFill>
                  <a:schemeClr val="tx1"/>
                </a:solidFill>
              </a:rPr>
              <a:t>1 </a:t>
            </a:r>
            <a:r>
              <a:rPr lang="it-IT" sz="1200" dirty="0" err="1" smtClean="0">
                <a:solidFill>
                  <a:schemeClr val="tx1"/>
                </a:solidFill>
              </a:rPr>
              <a:t>swi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>
                <a:solidFill>
                  <a:schemeClr val="tx1"/>
                </a:solidFill>
              </a:rPr>
              <a:t>: </a:t>
            </a:r>
            <a:r>
              <a:rPr lang="it-IT" sz="1200" dirty="0" err="1">
                <a:solidFill>
                  <a:schemeClr val="tx1"/>
                </a:solidFill>
              </a:rPr>
              <a:t>OutputDataset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dirty="0">
                <a:solidFill>
                  <a:schemeClr val="tx1"/>
                </a:solidFill>
              </a:rPr>
              <a:t>2 a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</a:t>
            </a:r>
            <a:r>
              <a:rPr lang="it-IT" sz="1200" dirty="0" err="1">
                <a:solidFill>
                  <a:schemeClr val="tx1"/>
                </a:solidFill>
              </a:rPr>
              <a:t>DataflowGraph</a:t>
            </a:r>
            <a:r>
              <a:rPr lang="it-IT" sz="1200" dirty="0">
                <a:solidFill>
                  <a:schemeClr val="tx1"/>
                </a:solidFill>
              </a:rPr>
              <a:t> ;</a:t>
            </a:r>
          </a:p>
          <a:p>
            <a:r>
              <a:rPr lang="it-IT" sz="1200" dirty="0">
                <a:solidFill>
                  <a:schemeClr val="tx1"/>
                </a:solidFill>
              </a:rPr>
              <a:t>3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input</a:t>
            </a:r>
          </a:p>
          <a:p>
            <a:r>
              <a:rPr lang="it-IT" sz="1200" dirty="0">
                <a:solidFill>
                  <a:schemeClr val="tx1"/>
                </a:solidFill>
              </a:rPr>
              <a:t>4 [ a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 l </a:t>
            </a:r>
            <a:r>
              <a:rPr lang="it-IT" sz="1200" dirty="0" err="1">
                <a:solidFill>
                  <a:schemeClr val="tx1"/>
                </a:solidFill>
              </a:rPr>
              <a:t>ineDa</a:t>
            </a:r>
            <a:r>
              <a:rPr lang="it-IT" sz="1200" dirty="0">
                <a:solidFill>
                  <a:schemeClr val="tx1"/>
                </a:solidFill>
              </a:rPr>
              <a:t> t a s e t ;</a:t>
            </a:r>
          </a:p>
          <a:p>
            <a:r>
              <a:rPr lang="it-IT" sz="1200" dirty="0">
                <a:solidFill>
                  <a:schemeClr val="tx1"/>
                </a:solidFill>
              </a:rPr>
              <a:t>5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input : </a:t>
            </a:r>
            <a:r>
              <a:rPr lang="it-IT" sz="1200" dirty="0" err="1">
                <a:solidFill>
                  <a:schemeClr val="tx1"/>
                </a:solidFill>
              </a:rPr>
              <a:t>normal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izedCount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ryValues</a:t>
            </a:r>
            <a:r>
              <a:rPr lang="it-IT" sz="1200" dirty="0">
                <a:solidFill>
                  <a:schemeClr val="tx1"/>
                </a:solidFill>
              </a:rPr>
              <a:t> ;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3" name="Picture 8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85" y="1556899"/>
            <a:ext cx="5226781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Rettangolo arrotondato 51"/>
          <p:cNvSpPr/>
          <p:nvPr/>
        </p:nvSpPr>
        <p:spPr>
          <a:xfrm>
            <a:off x="182417" y="1572678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Component</a:t>
            </a:r>
            <a:endParaRPr lang="it-IT" sz="1000" dirty="0">
              <a:latin typeface="Elephant" pitchFamily="18" charset="0"/>
            </a:endParaRPr>
          </a:p>
        </p:txBody>
      </p:sp>
      <p:sp>
        <p:nvSpPr>
          <p:cNvPr id="53" name="Rettangolo arrotondato 52"/>
          <p:cNvSpPr/>
          <p:nvPr/>
        </p:nvSpPr>
        <p:spPr>
          <a:xfrm>
            <a:off x="182417" y="3319100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Pipeline</a:t>
            </a:r>
            <a:endParaRPr lang="it-IT" sz="1000" dirty="0">
              <a:latin typeface="Elephan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73" y="1890491"/>
            <a:ext cx="1048021" cy="40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83" y="2337983"/>
            <a:ext cx="1047600" cy="44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53" y="2789792"/>
            <a:ext cx="877861" cy="4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66" y="1124779"/>
            <a:ext cx="288000" cy="30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28727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97" y="1128127"/>
            <a:ext cx="558196" cy="558196"/>
          </a:xfrm>
          <a:prstGeom prst="rect">
            <a:avLst/>
          </a:prstGeom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94" y="1137689"/>
            <a:ext cx="288000" cy="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128127"/>
            <a:ext cx="288000" cy="288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25" y="1138675"/>
            <a:ext cx="288000" cy="288000"/>
          </a:xfrm>
          <a:prstGeom prst="rect">
            <a:avLst/>
          </a:prstGeom>
        </p:spPr>
      </p:pic>
      <p:sp>
        <p:nvSpPr>
          <p:cNvPr id="40" name="Fumetto 2 39"/>
          <p:cNvSpPr/>
          <p:nvPr/>
        </p:nvSpPr>
        <p:spPr>
          <a:xfrm>
            <a:off x="6665903" y="1124779"/>
            <a:ext cx="1494643" cy="561544"/>
          </a:xfrm>
          <a:prstGeom prst="wedgeRoundRectCallout">
            <a:avLst>
              <a:gd name="adj1" fmla="val 60936"/>
              <a:gd name="adj2" fmla="val -21979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Elephant" pitchFamily="18" charset="0"/>
              </a:rPr>
              <a:t>Pulsante Esegui</a:t>
            </a:r>
            <a:endParaRPr lang="it-IT" sz="1400" dirty="0">
              <a:solidFill>
                <a:schemeClr val="tx1"/>
              </a:solidFill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3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" name="Rettangolo 1024"/>
          <p:cNvSpPr/>
          <p:nvPr/>
        </p:nvSpPr>
        <p:spPr>
          <a:xfrm>
            <a:off x="107505" y="1124743"/>
            <a:ext cx="8662604" cy="324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1 2"/>
          <p:cNvCxnSpPr/>
          <p:nvPr/>
        </p:nvCxnSpPr>
        <p:spPr>
          <a:xfrm>
            <a:off x="1691680" y="1494718"/>
            <a:ext cx="0" cy="503062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>
            <a:off x="107504" y="3717032"/>
            <a:ext cx="158417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91680" y="5373216"/>
            <a:ext cx="7078428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dietro o precedente 17">
            <a:hlinkClick r:id="" action="ppaction://hlinkshowjump?jump=previousslide" highlightClick="1"/>
          </p:cNvPr>
          <p:cNvSpPr/>
          <p:nvPr/>
        </p:nvSpPr>
        <p:spPr>
          <a:xfrm>
            <a:off x="1655676" y="2529167"/>
            <a:ext cx="72008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Indietro o precedente 21">
            <a:hlinkClick r:id="" action="ppaction://hlinkshowjump?jump=previousslide" highlightClick="1"/>
          </p:cNvPr>
          <p:cNvSpPr/>
          <p:nvPr/>
        </p:nvSpPr>
        <p:spPr>
          <a:xfrm rot="16200000">
            <a:off x="5123288" y="4952674"/>
            <a:ext cx="72000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Indietro o precedente 22">
            <a:hlinkClick r:id="" action="ppaction://hlinkshowjump?jump=previousslide" highlightClick="1"/>
          </p:cNvPr>
          <p:cNvSpPr/>
          <p:nvPr/>
        </p:nvSpPr>
        <p:spPr>
          <a:xfrm rot="16200000">
            <a:off x="864213" y="3609020"/>
            <a:ext cx="72000" cy="216024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hlinkClick r:id="rId3" action="ppaction://hlinksldjump"/>
          </p:cNvPr>
          <p:cNvSpPr/>
          <p:nvPr/>
        </p:nvSpPr>
        <p:spPr>
          <a:xfrm>
            <a:off x="1835696" y="1556792"/>
            <a:ext cx="7127545" cy="367240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288032" cy="288032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1141802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u="sng" dirty="0" smtClean="0">
                <a:latin typeface="Elephant" pitchFamily="18" charset="0"/>
              </a:rPr>
              <a:t>World </a:t>
            </a:r>
            <a:r>
              <a:rPr lang="it-IT" sz="1050" u="sng" dirty="0" err="1" smtClean="0">
                <a:latin typeface="Elephant" pitchFamily="18" charset="0"/>
              </a:rPr>
              <a:t>pipes</a:t>
            </a:r>
            <a:endParaRPr lang="it-IT" sz="1050" u="sng" dirty="0">
              <a:latin typeface="Elephant" pitchFamily="18" charset="0"/>
            </a:endParaRPr>
          </a:p>
        </p:txBody>
      </p:sp>
      <p:sp>
        <p:nvSpPr>
          <p:cNvPr id="39" name="Rettangolo 38">
            <a:hlinkClick r:id="rId5" action="ppaction://hlinksldjump"/>
          </p:cNvPr>
          <p:cNvSpPr/>
          <p:nvPr/>
        </p:nvSpPr>
        <p:spPr>
          <a:xfrm>
            <a:off x="107504" y="4911375"/>
            <a:ext cx="1531907" cy="16139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3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23" y="836712"/>
            <a:ext cx="167042" cy="3713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1518607"/>
            <a:ext cx="157317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108" y="5420722"/>
            <a:ext cx="114029" cy="123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69" y="3831255"/>
            <a:ext cx="141822" cy="268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ttangolo arrotondato 27">
            <a:hlinkClick r:id="" action="ppaction://hlinkshowjump?jump=endshow"/>
          </p:cNvPr>
          <p:cNvSpPr/>
          <p:nvPr/>
        </p:nvSpPr>
        <p:spPr>
          <a:xfrm>
            <a:off x="8748464" y="0"/>
            <a:ext cx="288032" cy="1886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hlinkClick r:id="rId7" action="ppaction://hlinksldjump"/>
          </p:cNvPr>
          <p:cNvSpPr/>
          <p:nvPr/>
        </p:nvSpPr>
        <p:spPr>
          <a:xfrm>
            <a:off x="87029" y="3797304"/>
            <a:ext cx="1548173" cy="272109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050" dirty="0" err="1" smtClean="0">
                <a:solidFill>
                  <a:schemeClr val="tx1"/>
                </a:solidFill>
                <a:latin typeface="Elephant" pitchFamily="18" charset="0"/>
              </a:rPr>
              <a:t>Df:ConstructGraph</a:t>
            </a:r>
            <a:endParaRPr lang="it-IT" sz="1050" dirty="0" smtClean="0">
              <a:solidFill>
                <a:schemeClr val="tx1"/>
              </a:solidFill>
              <a:latin typeface="Elephant" pitchFamily="18" charset="0"/>
            </a:endParaRPr>
          </a:p>
          <a:p>
            <a:pPr algn="ctr"/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essi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sono rappresentati da risorse di tipo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ConstructGraph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e sono</a:t>
            </a:r>
          </a:p>
          <a:p>
            <a:pPr algn="ctr"/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collegato tramite il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grafico che rappresenta la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Essi sono collegati al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 input tramite il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endParaRPr lang="it-IT" sz="1050" dirty="0">
              <a:solidFill>
                <a:schemeClr val="tx1"/>
              </a:solidFill>
              <a:latin typeface="Elephant" pitchFamily="18" charset="0"/>
            </a:endParaRPr>
          </a:p>
        </p:txBody>
      </p:sp>
      <p:sp>
        <p:nvSpPr>
          <p:cNvPr id="42" name="Rettangolo 41">
            <a:hlinkClick r:id="rId5" action="ppaction://hlinksldjump"/>
          </p:cNvPr>
          <p:cNvSpPr/>
          <p:nvPr/>
        </p:nvSpPr>
        <p:spPr>
          <a:xfrm>
            <a:off x="1852025" y="5413779"/>
            <a:ext cx="7184471" cy="11046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dirty="0" smtClean="0">
                <a:solidFill>
                  <a:schemeClr val="tx1"/>
                </a:solidFill>
              </a:rPr>
              <a:t>1 </a:t>
            </a:r>
            <a:r>
              <a:rPr lang="it-IT" sz="1200" dirty="0" err="1" smtClean="0">
                <a:solidFill>
                  <a:schemeClr val="tx1"/>
                </a:solidFill>
              </a:rPr>
              <a:t>swi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>
                <a:solidFill>
                  <a:schemeClr val="tx1"/>
                </a:solidFill>
              </a:rPr>
              <a:t>: </a:t>
            </a:r>
            <a:r>
              <a:rPr lang="it-IT" sz="1200" dirty="0" err="1">
                <a:solidFill>
                  <a:schemeClr val="tx1"/>
                </a:solidFill>
              </a:rPr>
              <a:t>OutputDataset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dirty="0">
                <a:solidFill>
                  <a:schemeClr val="tx1"/>
                </a:solidFill>
              </a:rPr>
              <a:t>2 a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</a:t>
            </a:r>
            <a:r>
              <a:rPr lang="it-IT" sz="1200" dirty="0" err="1">
                <a:solidFill>
                  <a:schemeClr val="tx1"/>
                </a:solidFill>
              </a:rPr>
              <a:t>DataflowGraph</a:t>
            </a:r>
            <a:r>
              <a:rPr lang="it-IT" sz="1200" dirty="0">
                <a:solidFill>
                  <a:schemeClr val="tx1"/>
                </a:solidFill>
              </a:rPr>
              <a:t> ;</a:t>
            </a:r>
          </a:p>
          <a:p>
            <a:r>
              <a:rPr lang="it-IT" sz="1200" dirty="0">
                <a:solidFill>
                  <a:schemeClr val="tx1"/>
                </a:solidFill>
              </a:rPr>
              <a:t>3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input</a:t>
            </a:r>
          </a:p>
          <a:p>
            <a:r>
              <a:rPr lang="it-IT" sz="1200" dirty="0">
                <a:solidFill>
                  <a:schemeClr val="tx1"/>
                </a:solidFill>
              </a:rPr>
              <a:t>4 [ a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 l </a:t>
            </a:r>
            <a:r>
              <a:rPr lang="it-IT" sz="1200" dirty="0" err="1">
                <a:solidFill>
                  <a:schemeClr val="tx1"/>
                </a:solidFill>
              </a:rPr>
              <a:t>ineDa</a:t>
            </a:r>
            <a:r>
              <a:rPr lang="it-IT" sz="1200" dirty="0">
                <a:solidFill>
                  <a:schemeClr val="tx1"/>
                </a:solidFill>
              </a:rPr>
              <a:t> t a s e t ;</a:t>
            </a:r>
          </a:p>
          <a:p>
            <a:r>
              <a:rPr lang="it-IT" sz="1200" dirty="0">
                <a:solidFill>
                  <a:schemeClr val="tx1"/>
                </a:solidFill>
              </a:rPr>
              <a:t>5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input : </a:t>
            </a:r>
            <a:r>
              <a:rPr lang="it-IT" sz="1200" dirty="0" err="1">
                <a:solidFill>
                  <a:schemeClr val="tx1"/>
                </a:solidFill>
              </a:rPr>
              <a:t>normal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izedCount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ryValues</a:t>
            </a:r>
            <a:r>
              <a:rPr lang="it-IT" sz="1200" dirty="0">
                <a:solidFill>
                  <a:schemeClr val="tx1"/>
                </a:solidFill>
              </a:rPr>
              <a:t> ;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3" name="Picture 8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85" y="1556899"/>
            <a:ext cx="5226781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66" y="1124779"/>
            <a:ext cx="288000" cy="30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28727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97" y="1128127"/>
            <a:ext cx="288000" cy="288000"/>
          </a:xfrm>
          <a:prstGeom prst="rect">
            <a:avLst/>
          </a:prstGeom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94" y="1137689"/>
            <a:ext cx="288000" cy="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128127"/>
            <a:ext cx="288000" cy="288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25" y="1138675"/>
            <a:ext cx="288000" cy="288000"/>
          </a:xfrm>
          <a:prstGeom prst="rect">
            <a:avLst/>
          </a:prstGeom>
        </p:spPr>
      </p:pic>
      <p:sp>
        <p:nvSpPr>
          <p:cNvPr id="36" name="Rettangolo 35">
            <a:hlinkClick r:id="rId7" action="ppaction://hlinksldjump"/>
          </p:cNvPr>
          <p:cNvSpPr/>
          <p:nvPr/>
        </p:nvSpPr>
        <p:spPr>
          <a:xfrm>
            <a:off x="117664" y="777849"/>
            <a:ext cx="2932431" cy="383094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arrotondato 36"/>
          <p:cNvSpPr/>
          <p:nvPr/>
        </p:nvSpPr>
        <p:spPr>
          <a:xfrm>
            <a:off x="534303" y="923813"/>
            <a:ext cx="1902794" cy="411089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Component</a:t>
            </a:r>
            <a:endParaRPr lang="it-IT" sz="1000" dirty="0">
              <a:latin typeface="Elephant" pitchFamily="18" charset="0"/>
            </a:endParaRPr>
          </a:p>
        </p:txBody>
      </p:sp>
      <p:sp>
        <p:nvSpPr>
          <p:cNvPr id="38" name="Rettangolo arrotondato 37"/>
          <p:cNvSpPr/>
          <p:nvPr/>
        </p:nvSpPr>
        <p:spPr>
          <a:xfrm>
            <a:off x="576732" y="3840352"/>
            <a:ext cx="1902794" cy="411089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Pipeline</a:t>
            </a:r>
            <a:endParaRPr lang="it-IT" sz="1000" dirty="0">
              <a:latin typeface="Elephant" pitchFamily="18" charset="0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18" y="1459744"/>
            <a:ext cx="1535472" cy="69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01" y="2198182"/>
            <a:ext cx="1534855" cy="760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70" y="3047418"/>
            <a:ext cx="1286168" cy="69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Fumetto 2 34"/>
          <p:cNvSpPr/>
          <p:nvPr/>
        </p:nvSpPr>
        <p:spPr>
          <a:xfrm>
            <a:off x="2944164" y="1494524"/>
            <a:ext cx="1494643" cy="561544"/>
          </a:xfrm>
          <a:prstGeom prst="wedgeRoundRectCallout">
            <a:avLst>
              <a:gd name="adj1" fmla="val -62117"/>
              <a:gd name="adj2" fmla="val 7628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Elephant" pitchFamily="18" charset="0"/>
              </a:rPr>
              <a:t>Tools</a:t>
            </a:r>
            <a:endParaRPr lang="it-IT" sz="1400" dirty="0">
              <a:solidFill>
                <a:schemeClr val="tx1"/>
              </a:solidFill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48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" name="Rettangolo 1024"/>
          <p:cNvSpPr/>
          <p:nvPr/>
        </p:nvSpPr>
        <p:spPr>
          <a:xfrm>
            <a:off x="107505" y="1124743"/>
            <a:ext cx="8662604" cy="324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1 2"/>
          <p:cNvCxnSpPr/>
          <p:nvPr/>
        </p:nvCxnSpPr>
        <p:spPr>
          <a:xfrm>
            <a:off x="1691680" y="1494718"/>
            <a:ext cx="0" cy="503062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>
            <a:off x="107504" y="3717032"/>
            <a:ext cx="158417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91680" y="5373216"/>
            <a:ext cx="7078428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dietro o precedente 17">
            <a:hlinkClick r:id="" action="ppaction://hlinkshowjump?jump=previousslide" highlightClick="1"/>
          </p:cNvPr>
          <p:cNvSpPr/>
          <p:nvPr/>
        </p:nvSpPr>
        <p:spPr>
          <a:xfrm>
            <a:off x="1655676" y="2529167"/>
            <a:ext cx="72008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Indietro o precedente 21">
            <a:hlinkClick r:id="" action="ppaction://hlinkshowjump?jump=previousslide" highlightClick="1"/>
          </p:cNvPr>
          <p:cNvSpPr/>
          <p:nvPr/>
        </p:nvSpPr>
        <p:spPr>
          <a:xfrm rot="16200000">
            <a:off x="5123288" y="4952674"/>
            <a:ext cx="72000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Indietro o precedente 22">
            <a:hlinkClick r:id="" action="ppaction://hlinkshowjump?jump=previousslide" highlightClick="1"/>
          </p:cNvPr>
          <p:cNvSpPr/>
          <p:nvPr/>
        </p:nvSpPr>
        <p:spPr>
          <a:xfrm rot="16200000">
            <a:off x="864213" y="3609020"/>
            <a:ext cx="72000" cy="216024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hlinkClick r:id="rId3" action="ppaction://hlinksldjump"/>
          </p:cNvPr>
          <p:cNvSpPr/>
          <p:nvPr/>
        </p:nvSpPr>
        <p:spPr>
          <a:xfrm>
            <a:off x="1835696" y="1556792"/>
            <a:ext cx="7127545" cy="367240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288032" cy="288032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1141802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u="sng" dirty="0" smtClean="0">
                <a:latin typeface="Elephant" pitchFamily="18" charset="0"/>
              </a:rPr>
              <a:t>World </a:t>
            </a:r>
            <a:r>
              <a:rPr lang="it-IT" sz="1050" u="sng" dirty="0" err="1" smtClean="0">
                <a:latin typeface="Elephant" pitchFamily="18" charset="0"/>
              </a:rPr>
              <a:t>pipes</a:t>
            </a:r>
            <a:endParaRPr lang="it-IT" sz="1050" u="sng" dirty="0">
              <a:latin typeface="Elephant" pitchFamily="18" charset="0"/>
            </a:endParaRPr>
          </a:p>
        </p:txBody>
      </p:sp>
      <p:sp>
        <p:nvSpPr>
          <p:cNvPr id="39" name="Rettangolo 38">
            <a:hlinkClick r:id="rId5" action="ppaction://hlinksldjump"/>
          </p:cNvPr>
          <p:cNvSpPr/>
          <p:nvPr/>
        </p:nvSpPr>
        <p:spPr>
          <a:xfrm>
            <a:off x="107504" y="4911375"/>
            <a:ext cx="1531907" cy="16139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3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23" y="836712"/>
            <a:ext cx="167042" cy="3713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1518607"/>
            <a:ext cx="157317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108" y="5420722"/>
            <a:ext cx="114029" cy="123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69" y="3831255"/>
            <a:ext cx="141822" cy="268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ttangolo arrotondato 27">
            <a:hlinkClick r:id="" action="ppaction://hlinkshowjump?jump=endshow"/>
          </p:cNvPr>
          <p:cNvSpPr/>
          <p:nvPr/>
        </p:nvSpPr>
        <p:spPr>
          <a:xfrm>
            <a:off x="8748464" y="0"/>
            <a:ext cx="288032" cy="1886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hlinkClick r:id="rId7" action="ppaction://hlinksldjump"/>
          </p:cNvPr>
          <p:cNvSpPr/>
          <p:nvPr/>
        </p:nvSpPr>
        <p:spPr>
          <a:xfrm>
            <a:off x="87029" y="3797304"/>
            <a:ext cx="1548173" cy="272109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050" dirty="0" err="1" smtClean="0">
                <a:solidFill>
                  <a:schemeClr val="tx1"/>
                </a:solidFill>
                <a:latin typeface="Elephant" pitchFamily="18" charset="0"/>
              </a:rPr>
              <a:t>Df:ConstructGraph</a:t>
            </a:r>
            <a:endParaRPr lang="it-IT" sz="1050" dirty="0" smtClean="0">
              <a:solidFill>
                <a:schemeClr val="tx1"/>
              </a:solidFill>
              <a:latin typeface="Elephant" pitchFamily="18" charset="0"/>
            </a:endParaRPr>
          </a:p>
          <a:p>
            <a:pPr algn="ctr"/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essi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sono rappresentati da risorse di tipo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ConstructGraph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e sono</a:t>
            </a:r>
          </a:p>
          <a:p>
            <a:pPr algn="ctr"/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collegato tramite il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grafico che rappresenta la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Essi sono collegati al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 input tramite il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endParaRPr lang="it-IT" sz="1050" dirty="0">
              <a:solidFill>
                <a:schemeClr val="tx1"/>
              </a:solidFill>
              <a:latin typeface="Elephant" pitchFamily="18" charset="0"/>
            </a:endParaRPr>
          </a:p>
        </p:txBody>
      </p:sp>
      <p:sp>
        <p:nvSpPr>
          <p:cNvPr id="42" name="Rettangolo 41">
            <a:hlinkClick r:id="rId5" action="ppaction://hlinksldjump"/>
          </p:cNvPr>
          <p:cNvSpPr/>
          <p:nvPr/>
        </p:nvSpPr>
        <p:spPr>
          <a:xfrm>
            <a:off x="1852025" y="5413779"/>
            <a:ext cx="7184471" cy="11046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dirty="0" smtClean="0">
                <a:solidFill>
                  <a:schemeClr val="tx1"/>
                </a:solidFill>
              </a:rPr>
              <a:t>1 </a:t>
            </a:r>
            <a:r>
              <a:rPr lang="it-IT" sz="1200" dirty="0" err="1" smtClean="0">
                <a:solidFill>
                  <a:schemeClr val="tx1"/>
                </a:solidFill>
              </a:rPr>
              <a:t>swi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>
                <a:solidFill>
                  <a:schemeClr val="tx1"/>
                </a:solidFill>
              </a:rPr>
              <a:t>: </a:t>
            </a:r>
            <a:r>
              <a:rPr lang="it-IT" sz="1200" dirty="0" err="1">
                <a:solidFill>
                  <a:schemeClr val="tx1"/>
                </a:solidFill>
              </a:rPr>
              <a:t>OutputDataset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dirty="0">
                <a:solidFill>
                  <a:schemeClr val="tx1"/>
                </a:solidFill>
              </a:rPr>
              <a:t>2 a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</a:t>
            </a:r>
            <a:r>
              <a:rPr lang="it-IT" sz="1200" dirty="0" err="1">
                <a:solidFill>
                  <a:schemeClr val="tx1"/>
                </a:solidFill>
              </a:rPr>
              <a:t>DataflowGraph</a:t>
            </a:r>
            <a:r>
              <a:rPr lang="it-IT" sz="1200" dirty="0">
                <a:solidFill>
                  <a:schemeClr val="tx1"/>
                </a:solidFill>
              </a:rPr>
              <a:t> ;</a:t>
            </a:r>
          </a:p>
          <a:p>
            <a:r>
              <a:rPr lang="it-IT" sz="1200" dirty="0">
                <a:solidFill>
                  <a:schemeClr val="tx1"/>
                </a:solidFill>
              </a:rPr>
              <a:t>3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input</a:t>
            </a:r>
          </a:p>
          <a:p>
            <a:r>
              <a:rPr lang="it-IT" sz="1200" dirty="0">
                <a:solidFill>
                  <a:schemeClr val="tx1"/>
                </a:solidFill>
              </a:rPr>
              <a:t>4 [ a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 l </a:t>
            </a:r>
            <a:r>
              <a:rPr lang="it-IT" sz="1200" dirty="0" err="1">
                <a:solidFill>
                  <a:schemeClr val="tx1"/>
                </a:solidFill>
              </a:rPr>
              <a:t>ineDa</a:t>
            </a:r>
            <a:r>
              <a:rPr lang="it-IT" sz="1200" dirty="0">
                <a:solidFill>
                  <a:schemeClr val="tx1"/>
                </a:solidFill>
              </a:rPr>
              <a:t> t a s e t ;</a:t>
            </a:r>
          </a:p>
          <a:p>
            <a:r>
              <a:rPr lang="it-IT" sz="1200" dirty="0">
                <a:solidFill>
                  <a:schemeClr val="tx1"/>
                </a:solidFill>
              </a:rPr>
              <a:t>5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input : </a:t>
            </a:r>
            <a:r>
              <a:rPr lang="it-IT" sz="1200" dirty="0" err="1">
                <a:solidFill>
                  <a:schemeClr val="tx1"/>
                </a:solidFill>
              </a:rPr>
              <a:t>normal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izedCount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ryValues</a:t>
            </a:r>
            <a:r>
              <a:rPr lang="it-IT" sz="1200" dirty="0">
                <a:solidFill>
                  <a:schemeClr val="tx1"/>
                </a:solidFill>
              </a:rPr>
              <a:t> ;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3" name="Picture 8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85" y="1556899"/>
            <a:ext cx="5226781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66" y="1124779"/>
            <a:ext cx="288000" cy="30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28727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97" y="1128127"/>
            <a:ext cx="288000" cy="288000"/>
          </a:xfrm>
          <a:prstGeom prst="rect">
            <a:avLst/>
          </a:prstGeom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94" y="1137689"/>
            <a:ext cx="288000" cy="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128127"/>
            <a:ext cx="288000" cy="288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25" y="1138675"/>
            <a:ext cx="288000" cy="288000"/>
          </a:xfrm>
          <a:prstGeom prst="rect">
            <a:avLst/>
          </a:prstGeom>
        </p:spPr>
      </p:pic>
      <p:sp>
        <p:nvSpPr>
          <p:cNvPr id="36" name="Rettangolo 35">
            <a:hlinkClick r:id="rId7" action="ppaction://hlinksldjump"/>
          </p:cNvPr>
          <p:cNvSpPr/>
          <p:nvPr/>
        </p:nvSpPr>
        <p:spPr>
          <a:xfrm>
            <a:off x="117664" y="777849"/>
            <a:ext cx="2932431" cy="383094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arrotondato 36"/>
          <p:cNvSpPr/>
          <p:nvPr/>
        </p:nvSpPr>
        <p:spPr>
          <a:xfrm>
            <a:off x="548375" y="2196956"/>
            <a:ext cx="1902794" cy="411089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err="1" smtClean="0">
                <a:latin typeface="Elephant" pitchFamily="18" charset="0"/>
              </a:rPr>
              <a:t>Dataset</a:t>
            </a:r>
            <a:endParaRPr lang="it-IT" sz="1000" dirty="0">
              <a:latin typeface="Elephant" pitchFamily="18" charset="0"/>
            </a:endParaRPr>
          </a:p>
        </p:txBody>
      </p:sp>
      <p:sp>
        <p:nvSpPr>
          <p:cNvPr id="38" name="Rettangolo arrotondato 37"/>
          <p:cNvSpPr/>
          <p:nvPr/>
        </p:nvSpPr>
        <p:spPr>
          <a:xfrm>
            <a:off x="548375" y="971327"/>
            <a:ext cx="1902794" cy="411089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Componenti</a:t>
            </a:r>
            <a:endParaRPr lang="it-IT" sz="1000" dirty="0">
              <a:latin typeface="Elephant" pitchFamily="18" charset="0"/>
            </a:endParaRPr>
          </a:p>
        </p:txBody>
      </p:sp>
      <p:sp>
        <p:nvSpPr>
          <p:cNvPr id="35" name="Fumetto 2 34"/>
          <p:cNvSpPr/>
          <p:nvPr/>
        </p:nvSpPr>
        <p:spPr>
          <a:xfrm>
            <a:off x="2944164" y="1494524"/>
            <a:ext cx="1494643" cy="561544"/>
          </a:xfrm>
          <a:prstGeom prst="wedgeRoundRectCallout">
            <a:avLst>
              <a:gd name="adj1" fmla="val -62117"/>
              <a:gd name="adj2" fmla="val 7628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Elephant" pitchFamily="18" charset="0"/>
              </a:rPr>
              <a:t>Tools</a:t>
            </a:r>
            <a:endParaRPr lang="it-IT" sz="1400" dirty="0">
              <a:solidFill>
                <a:schemeClr val="tx1"/>
              </a:solidFill>
              <a:latin typeface="Elephant" pitchFamily="18" charset="0"/>
            </a:endParaRPr>
          </a:p>
        </p:txBody>
      </p:sp>
      <p:sp>
        <p:nvSpPr>
          <p:cNvPr id="45" name="Rettangolo arrotondato 44"/>
          <p:cNvSpPr/>
          <p:nvPr/>
        </p:nvSpPr>
        <p:spPr>
          <a:xfrm>
            <a:off x="548375" y="1556792"/>
            <a:ext cx="1902794" cy="411089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Pipeline</a:t>
            </a:r>
            <a:endParaRPr lang="it-IT" sz="1000" dirty="0">
              <a:latin typeface="Elephan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72" y="2848266"/>
            <a:ext cx="990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9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" name="Rettangolo 1024"/>
          <p:cNvSpPr/>
          <p:nvPr/>
        </p:nvSpPr>
        <p:spPr>
          <a:xfrm>
            <a:off x="107505" y="1124743"/>
            <a:ext cx="8662604" cy="324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1 2"/>
          <p:cNvCxnSpPr/>
          <p:nvPr/>
        </p:nvCxnSpPr>
        <p:spPr>
          <a:xfrm>
            <a:off x="1691680" y="1494718"/>
            <a:ext cx="0" cy="503062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>
            <a:off x="107504" y="3717032"/>
            <a:ext cx="158417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91680" y="5373216"/>
            <a:ext cx="7078428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dietro o precedente 17">
            <a:hlinkClick r:id="" action="ppaction://hlinkshowjump?jump=previousslide" highlightClick="1"/>
          </p:cNvPr>
          <p:cNvSpPr/>
          <p:nvPr/>
        </p:nvSpPr>
        <p:spPr>
          <a:xfrm>
            <a:off x="1655676" y="2529167"/>
            <a:ext cx="72008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Indietro o precedente 21">
            <a:hlinkClick r:id="" action="ppaction://hlinkshowjump?jump=previousslide" highlightClick="1"/>
          </p:cNvPr>
          <p:cNvSpPr/>
          <p:nvPr/>
        </p:nvSpPr>
        <p:spPr>
          <a:xfrm rot="16200000">
            <a:off x="5123288" y="4952674"/>
            <a:ext cx="72000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Indietro o precedente 22">
            <a:hlinkClick r:id="" action="ppaction://hlinkshowjump?jump=previousslide" highlightClick="1"/>
          </p:cNvPr>
          <p:cNvSpPr/>
          <p:nvPr/>
        </p:nvSpPr>
        <p:spPr>
          <a:xfrm rot="16200000">
            <a:off x="864213" y="3609020"/>
            <a:ext cx="72000" cy="216024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288032" cy="288032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1141802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u="sng" dirty="0" smtClean="0">
                <a:latin typeface="Elephant" pitchFamily="18" charset="0"/>
              </a:rPr>
              <a:t>World </a:t>
            </a:r>
            <a:r>
              <a:rPr lang="it-IT" sz="1050" u="sng" dirty="0" err="1" smtClean="0">
                <a:latin typeface="Elephant" pitchFamily="18" charset="0"/>
              </a:rPr>
              <a:t>pipes</a:t>
            </a:r>
            <a:endParaRPr lang="it-IT" sz="1050" u="sng" dirty="0">
              <a:latin typeface="Elephant" pitchFamily="18" charset="0"/>
            </a:endParaRPr>
          </a:p>
        </p:txBody>
      </p:sp>
      <p:sp>
        <p:nvSpPr>
          <p:cNvPr id="1028" name="Rettangolo 1027">
            <a:hlinkClick r:id="rId4" action="ppaction://hlinksldjump"/>
          </p:cNvPr>
          <p:cNvSpPr/>
          <p:nvPr/>
        </p:nvSpPr>
        <p:spPr>
          <a:xfrm>
            <a:off x="107503" y="1501661"/>
            <a:ext cx="1548173" cy="21793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hlinkClick r:id="rId5" action="ppaction://hlinksldjump"/>
          </p:cNvPr>
          <p:cNvSpPr/>
          <p:nvPr/>
        </p:nvSpPr>
        <p:spPr>
          <a:xfrm>
            <a:off x="107504" y="4911375"/>
            <a:ext cx="1531907" cy="16139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3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74" y="1494718"/>
            <a:ext cx="11401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1518607"/>
            <a:ext cx="157317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108" y="5420722"/>
            <a:ext cx="114029" cy="123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69" y="3831255"/>
            <a:ext cx="141822" cy="268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ttangolo arrotondato 27">
            <a:hlinkClick r:id="" action="ppaction://hlinkshowjump?jump=endshow"/>
          </p:cNvPr>
          <p:cNvSpPr/>
          <p:nvPr/>
        </p:nvSpPr>
        <p:spPr>
          <a:xfrm>
            <a:off x="8748464" y="0"/>
            <a:ext cx="288032" cy="1886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hlinkClick r:id="rId4" action="ppaction://hlinksldjump"/>
          </p:cNvPr>
          <p:cNvSpPr/>
          <p:nvPr/>
        </p:nvSpPr>
        <p:spPr>
          <a:xfrm>
            <a:off x="87029" y="3797304"/>
            <a:ext cx="1548173" cy="272109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050" dirty="0" err="1" smtClean="0">
                <a:solidFill>
                  <a:schemeClr val="tx1"/>
                </a:solidFill>
                <a:latin typeface="Elephant" pitchFamily="18" charset="0"/>
              </a:rPr>
              <a:t>Df:ConstructGraph</a:t>
            </a:r>
            <a:endParaRPr lang="it-IT" sz="1050" dirty="0" smtClean="0">
              <a:solidFill>
                <a:schemeClr val="tx1"/>
              </a:solidFill>
              <a:latin typeface="Elephant" pitchFamily="18" charset="0"/>
            </a:endParaRPr>
          </a:p>
          <a:p>
            <a:pPr algn="ctr"/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essi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sono rappresentati da risorse di tipo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ConstructGraph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e sono</a:t>
            </a:r>
          </a:p>
          <a:p>
            <a:pPr algn="ctr"/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collegato tramite il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grafico che rappresenta la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Essi sono collegati al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 input tramite il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endParaRPr lang="it-IT" sz="1050" dirty="0">
              <a:solidFill>
                <a:schemeClr val="tx1"/>
              </a:solidFill>
              <a:latin typeface="Elephant" pitchFamily="18" charset="0"/>
            </a:endParaRPr>
          </a:p>
        </p:txBody>
      </p:sp>
      <p:sp>
        <p:nvSpPr>
          <p:cNvPr id="42" name="Rettangolo 41">
            <a:hlinkClick r:id="rId5" action="ppaction://hlinksldjump"/>
          </p:cNvPr>
          <p:cNvSpPr/>
          <p:nvPr/>
        </p:nvSpPr>
        <p:spPr>
          <a:xfrm>
            <a:off x="1852025" y="5413779"/>
            <a:ext cx="7184471" cy="11046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dirty="0" smtClean="0">
                <a:solidFill>
                  <a:schemeClr val="tx1"/>
                </a:solidFill>
              </a:rPr>
              <a:t>1 </a:t>
            </a:r>
            <a:r>
              <a:rPr lang="it-IT" sz="1200" dirty="0" err="1" smtClean="0">
                <a:solidFill>
                  <a:schemeClr val="tx1"/>
                </a:solidFill>
              </a:rPr>
              <a:t>swi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>
                <a:solidFill>
                  <a:schemeClr val="tx1"/>
                </a:solidFill>
              </a:rPr>
              <a:t>: </a:t>
            </a:r>
            <a:r>
              <a:rPr lang="it-IT" sz="1200" dirty="0" err="1">
                <a:solidFill>
                  <a:schemeClr val="tx1"/>
                </a:solidFill>
              </a:rPr>
              <a:t>OutputDataset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dirty="0">
                <a:solidFill>
                  <a:schemeClr val="tx1"/>
                </a:solidFill>
              </a:rPr>
              <a:t>2 a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</a:t>
            </a:r>
            <a:r>
              <a:rPr lang="it-IT" sz="1200" dirty="0" err="1">
                <a:solidFill>
                  <a:schemeClr val="tx1"/>
                </a:solidFill>
              </a:rPr>
              <a:t>DataflowGraph</a:t>
            </a:r>
            <a:r>
              <a:rPr lang="it-IT" sz="1200" dirty="0">
                <a:solidFill>
                  <a:schemeClr val="tx1"/>
                </a:solidFill>
              </a:rPr>
              <a:t> ;</a:t>
            </a:r>
          </a:p>
          <a:p>
            <a:r>
              <a:rPr lang="it-IT" sz="1200" dirty="0">
                <a:solidFill>
                  <a:schemeClr val="tx1"/>
                </a:solidFill>
              </a:rPr>
              <a:t>3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input</a:t>
            </a:r>
          </a:p>
          <a:p>
            <a:r>
              <a:rPr lang="it-IT" sz="1200" dirty="0">
                <a:solidFill>
                  <a:schemeClr val="tx1"/>
                </a:solidFill>
              </a:rPr>
              <a:t>4 [ a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 l </a:t>
            </a:r>
            <a:r>
              <a:rPr lang="it-IT" sz="1200" dirty="0" err="1">
                <a:solidFill>
                  <a:schemeClr val="tx1"/>
                </a:solidFill>
              </a:rPr>
              <a:t>ineDa</a:t>
            </a:r>
            <a:r>
              <a:rPr lang="it-IT" sz="1200" dirty="0">
                <a:solidFill>
                  <a:schemeClr val="tx1"/>
                </a:solidFill>
              </a:rPr>
              <a:t> t a s e t ;</a:t>
            </a:r>
          </a:p>
          <a:p>
            <a:r>
              <a:rPr lang="it-IT" sz="1200" dirty="0">
                <a:solidFill>
                  <a:schemeClr val="tx1"/>
                </a:solidFill>
              </a:rPr>
              <a:t>5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input : </a:t>
            </a:r>
            <a:r>
              <a:rPr lang="it-IT" sz="1200" dirty="0" err="1">
                <a:solidFill>
                  <a:schemeClr val="tx1"/>
                </a:solidFill>
              </a:rPr>
              <a:t>normal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izedCount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ryValues</a:t>
            </a:r>
            <a:r>
              <a:rPr lang="it-IT" sz="1200" dirty="0">
                <a:solidFill>
                  <a:schemeClr val="tx1"/>
                </a:solidFill>
              </a:rPr>
              <a:t> ;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2" name="Rettangolo arrotondato 51"/>
          <p:cNvSpPr/>
          <p:nvPr/>
        </p:nvSpPr>
        <p:spPr>
          <a:xfrm>
            <a:off x="182417" y="1572678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Component</a:t>
            </a:r>
            <a:endParaRPr lang="it-IT" sz="1000" dirty="0">
              <a:latin typeface="Elephant" pitchFamily="18" charset="0"/>
            </a:endParaRPr>
          </a:p>
        </p:txBody>
      </p:sp>
      <p:sp>
        <p:nvSpPr>
          <p:cNvPr id="53" name="Rettangolo arrotondato 52"/>
          <p:cNvSpPr/>
          <p:nvPr/>
        </p:nvSpPr>
        <p:spPr>
          <a:xfrm>
            <a:off x="182417" y="3319100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Pipeline</a:t>
            </a:r>
            <a:endParaRPr lang="it-IT" sz="1000" dirty="0">
              <a:latin typeface="Elephan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73" y="1890491"/>
            <a:ext cx="1048021" cy="40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83" y="2337983"/>
            <a:ext cx="1047600" cy="44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53" y="2789792"/>
            <a:ext cx="877861" cy="4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66" y="1124779"/>
            <a:ext cx="288000" cy="30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28727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97" y="1128127"/>
            <a:ext cx="288000" cy="288000"/>
          </a:xfrm>
          <a:prstGeom prst="rect">
            <a:avLst/>
          </a:prstGeom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94" y="1137689"/>
            <a:ext cx="288000" cy="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128127"/>
            <a:ext cx="288000" cy="288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25" y="1138675"/>
            <a:ext cx="288000" cy="288000"/>
          </a:xfrm>
          <a:prstGeom prst="rect">
            <a:avLst/>
          </a:prstGeom>
        </p:spPr>
      </p:pic>
      <p:sp>
        <p:nvSpPr>
          <p:cNvPr id="21" name="Rettangolo 20">
            <a:hlinkClick r:id="rId16" action="ppaction://hlinksldjump"/>
          </p:cNvPr>
          <p:cNvSpPr/>
          <p:nvPr/>
        </p:nvSpPr>
        <p:spPr>
          <a:xfrm>
            <a:off x="1583880" y="1556791"/>
            <a:ext cx="7069817" cy="416156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26" y="1726331"/>
            <a:ext cx="2728616" cy="105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546" y="2844166"/>
            <a:ext cx="4861151" cy="232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asellaDiTesto 11"/>
          <p:cNvSpPr txBox="1"/>
          <p:nvPr/>
        </p:nvSpPr>
        <p:spPr>
          <a:xfrm>
            <a:off x="3773254" y="2919701"/>
            <a:ext cx="12629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/>
              <a:t>Inserisci </a:t>
            </a:r>
            <a:r>
              <a:rPr lang="it-IT" sz="1050" b="1" dirty="0" err="1" smtClean="0"/>
              <a:t>query</a:t>
            </a:r>
            <a:endParaRPr lang="it-IT" sz="1050" b="1" dirty="0"/>
          </a:p>
        </p:txBody>
      </p:sp>
    </p:spTree>
    <p:extLst>
      <p:ext uri="{BB962C8B-B14F-4D97-AF65-F5344CB8AC3E}">
        <p14:creationId xmlns:p14="http://schemas.microsoft.com/office/powerpoint/2010/main" val="181069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" name="Rettangolo 1024"/>
          <p:cNvSpPr/>
          <p:nvPr/>
        </p:nvSpPr>
        <p:spPr>
          <a:xfrm>
            <a:off x="107505" y="1124743"/>
            <a:ext cx="8662604" cy="324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1 2"/>
          <p:cNvCxnSpPr/>
          <p:nvPr/>
        </p:nvCxnSpPr>
        <p:spPr>
          <a:xfrm>
            <a:off x="1691680" y="1494718"/>
            <a:ext cx="0" cy="503062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>
            <a:off x="107504" y="3717032"/>
            <a:ext cx="158417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91680" y="5373216"/>
            <a:ext cx="7078428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dietro o precedente 17">
            <a:hlinkClick r:id="" action="ppaction://hlinkshowjump?jump=previousslide" highlightClick="1"/>
          </p:cNvPr>
          <p:cNvSpPr/>
          <p:nvPr/>
        </p:nvSpPr>
        <p:spPr>
          <a:xfrm>
            <a:off x="1655676" y="2529167"/>
            <a:ext cx="72008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Indietro o precedente 21">
            <a:hlinkClick r:id="" action="ppaction://hlinkshowjump?jump=previousslide" highlightClick="1"/>
          </p:cNvPr>
          <p:cNvSpPr/>
          <p:nvPr/>
        </p:nvSpPr>
        <p:spPr>
          <a:xfrm rot="16200000">
            <a:off x="5123288" y="4952674"/>
            <a:ext cx="72000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Indietro o precedente 22">
            <a:hlinkClick r:id="" action="ppaction://hlinkshowjump?jump=previousslide" highlightClick="1"/>
          </p:cNvPr>
          <p:cNvSpPr/>
          <p:nvPr/>
        </p:nvSpPr>
        <p:spPr>
          <a:xfrm rot="16200000">
            <a:off x="864213" y="3609020"/>
            <a:ext cx="72000" cy="216024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hlinkClick r:id="rId3" action="ppaction://hlinksldjump"/>
          </p:cNvPr>
          <p:cNvSpPr/>
          <p:nvPr/>
        </p:nvSpPr>
        <p:spPr>
          <a:xfrm>
            <a:off x="1835696" y="1556792"/>
            <a:ext cx="7127545" cy="367240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288032" cy="288032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1141802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u="sng" dirty="0" smtClean="0">
                <a:latin typeface="Elephant" pitchFamily="18" charset="0"/>
              </a:rPr>
              <a:t>World </a:t>
            </a:r>
            <a:r>
              <a:rPr lang="it-IT" sz="1050" u="sng" dirty="0" err="1" smtClean="0">
                <a:latin typeface="Elephant" pitchFamily="18" charset="0"/>
              </a:rPr>
              <a:t>pipes</a:t>
            </a:r>
            <a:endParaRPr lang="it-IT" sz="1050" u="sng" dirty="0">
              <a:latin typeface="Elephant" pitchFamily="18" charset="0"/>
            </a:endParaRPr>
          </a:p>
        </p:txBody>
      </p:sp>
      <p:sp>
        <p:nvSpPr>
          <p:cNvPr id="39" name="Rettangolo 38">
            <a:hlinkClick r:id="rId5" action="ppaction://hlinksldjump"/>
          </p:cNvPr>
          <p:cNvSpPr/>
          <p:nvPr/>
        </p:nvSpPr>
        <p:spPr>
          <a:xfrm>
            <a:off x="107504" y="4911375"/>
            <a:ext cx="1531907" cy="16139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3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74" y="1494718"/>
            <a:ext cx="11401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1518607"/>
            <a:ext cx="157317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108" y="5420722"/>
            <a:ext cx="114029" cy="123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69" y="3831255"/>
            <a:ext cx="141822" cy="268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ttangolo arrotondato 27">
            <a:hlinkClick r:id="" action="ppaction://hlinkshowjump?jump=endshow"/>
          </p:cNvPr>
          <p:cNvSpPr/>
          <p:nvPr/>
        </p:nvSpPr>
        <p:spPr>
          <a:xfrm>
            <a:off x="8748464" y="0"/>
            <a:ext cx="288032" cy="1886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hlinkClick r:id="rId5" action="ppaction://hlinksldjump"/>
          </p:cNvPr>
          <p:cNvSpPr/>
          <p:nvPr/>
        </p:nvSpPr>
        <p:spPr>
          <a:xfrm>
            <a:off x="1852025" y="5413779"/>
            <a:ext cx="7184471" cy="11046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dirty="0" smtClean="0">
                <a:solidFill>
                  <a:schemeClr val="tx1"/>
                </a:solidFill>
              </a:rPr>
              <a:t>1 </a:t>
            </a:r>
            <a:r>
              <a:rPr lang="it-IT" sz="1200" dirty="0" err="1" smtClean="0">
                <a:solidFill>
                  <a:schemeClr val="tx1"/>
                </a:solidFill>
              </a:rPr>
              <a:t>swi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>
                <a:solidFill>
                  <a:schemeClr val="tx1"/>
                </a:solidFill>
              </a:rPr>
              <a:t>: </a:t>
            </a:r>
            <a:r>
              <a:rPr lang="it-IT" sz="1200" dirty="0" err="1">
                <a:solidFill>
                  <a:schemeClr val="tx1"/>
                </a:solidFill>
              </a:rPr>
              <a:t>OutputDataset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dirty="0">
                <a:solidFill>
                  <a:schemeClr val="tx1"/>
                </a:solidFill>
              </a:rPr>
              <a:t>2 a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</a:t>
            </a:r>
            <a:r>
              <a:rPr lang="it-IT" sz="1200" dirty="0" err="1">
                <a:solidFill>
                  <a:schemeClr val="tx1"/>
                </a:solidFill>
              </a:rPr>
              <a:t>DataflowGraph</a:t>
            </a:r>
            <a:r>
              <a:rPr lang="it-IT" sz="1200" dirty="0">
                <a:solidFill>
                  <a:schemeClr val="tx1"/>
                </a:solidFill>
              </a:rPr>
              <a:t> ;</a:t>
            </a:r>
          </a:p>
          <a:p>
            <a:r>
              <a:rPr lang="it-IT" sz="1200" dirty="0">
                <a:solidFill>
                  <a:schemeClr val="tx1"/>
                </a:solidFill>
              </a:rPr>
              <a:t>3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input</a:t>
            </a:r>
          </a:p>
          <a:p>
            <a:r>
              <a:rPr lang="it-IT" sz="1200" dirty="0">
                <a:solidFill>
                  <a:schemeClr val="tx1"/>
                </a:solidFill>
              </a:rPr>
              <a:t>4 [ a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 l </a:t>
            </a:r>
            <a:r>
              <a:rPr lang="it-IT" sz="1200" dirty="0" err="1">
                <a:solidFill>
                  <a:schemeClr val="tx1"/>
                </a:solidFill>
              </a:rPr>
              <a:t>ineDa</a:t>
            </a:r>
            <a:r>
              <a:rPr lang="it-IT" sz="1200" dirty="0">
                <a:solidFill>
                  <a:schemeClr val="tx1"/>
                </a:solidFill>
              </a:rPr>
              <a:t> t a s e t ;</a:t>
            </a:r>
          </a:p>
          <a:p>
            <a:r>
              <a:rPr lang="it-IT" sz="1200" dirty="0">
                <a:solidFill>
                  <a:schemeClr val="tx1"/>
                </a:solidFill>
              </a:rPr>
              <a:t>5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input : </a:t>
            </a:r>
            <a:r>
              <a:rPr lang="it-IT" sz="1200" dirty="0" err="1">
                <a:solidFill>
                  <a:schemeClr val="tx1"/>
                </a:solidFill>
              </a:rPr>
              <a:t>normal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izedCount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ryValues</a:t>
            </a:r>
            <a:r>
              <a:rPr lang="it-IT" sz="1200" dirty="0">
                <a:solidFill>
                  <a:schemeClr val="tx1"/>
                </a:solidFill>
              </a:rPr>
              <a:t> ;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3" name="Picture 8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85" y="1556899"/>
            <a:ext cx="5226781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66" y="1124779"/>
            <a:ext cx="288000" cy="30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28727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97" y="1128127"/>
            <a:ext cx="288000" cy="288000"/>
          </a:xfrm>
          <a:prstGeom prst="rect">
            <a:avLst/>
          </a:prstGeom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94" y="1137689"/>
            <a:ext cx="288000" cy="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128127"/>
            <a:ext cx="288000" cy="288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25" y="1138675"/>
            <a:ext cx="288000" cy="288000"/>
          </a:xfrm>
          <a:prstGeom prst="rect">
            <a:avLst/>
          </a:prstGeom>
        </p:spPr>
      </p:pic>
      <p:sp>
        <p:nvSpPr>
          <p:cNvPr id="36" name="Rettangolo 35">
            <a:hlinkClick r:id="rId14" action="ppaction://hlinksldjump"/>
          </p:cNvPr>
          <p:cNvSpPr/>
          <p:nvPr/>
        </p:nvSpPr>
        <p:spPr>
          <a:xfrm>
            <a:off x="107503" y="1501661"/>
            <a:ext cx="1548173" cy="21793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arrotondato 36"/>
          <p:cNvSpPr/>
          <p:nvPr/>
        </p:nvSpPr>
        <p:spPr>
          <a:xfrm>
            <a:off x="182417" y="1572678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Component</a:t>
            </a:r>
            <a:endParaRPr lang="it-IT" sz="1000" dirty="0">
              <a:latin typeface="Elephant" pitchFamily="18" charset="0"/>
            </a:endParaRPr>
          </a:p>
        </p:txBody>
      </p:sp>
      <p:sp>
        <p:nvSpPr>
          <p:cNvPr id="38" name="Rettangolo arrotondato 37"/>
          <p:cNvSpPr/>
          <p:nvPr/>
        </p:nvSpPr>
        <p:spPr>
          <a:xfrm>
            <a:off x="182417" y="3319100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Pipeline</a:t>
            </a:r>
            <a:endParaRPr lang="it-IT" sz="1000" dirty="0">
              <a:latin typeface="Elephant" pitchFamily="18" charset="0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73" y="1890491"/>
            <a:ext cx="1048021" cy="40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83" y="2337983"/>
            <a:ext cx="1047600" cy="44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53" y="2789792"/>
            <a:ext cx="877861" cy="4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Rettangolo 31">
            <a:hlinkClick r:id="rId14" action="ppaction://hlinksldjump"/>
          </p:cNvPr>
          <p:cNvSpPr/>
          <p:nvPr/>
        </p:nvSpPr>
        <p:spPr>
          <a:xfrm>
            <a:off x="35806" y="3573016"/>
            <a:ext cx="1944838" cy="2990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  <a:latin typeface="Elephant" pitchFamily="18" charset="0"/>
              </a:rPr>
              <a:t>Df:ConstructGraph</a:t>
            </a:r>
            <a:endParaRPr lang="it-IT" sz="1400" dirty="0" smtClean="0">
              <a:solidFill>
                <a:schemeClr val="tx1"/>
              </a:solidFill>
              <a:latin typeface="Elephant" pitchFamily="18" charset="0"/>
            </a:endParaRPr>
          </a:p>
          <a:p>
            <a:pPr algn="ctr"/>
            <a:r>
              <a:rPr lang="it-IT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essi </a:t>
            </a:r>
            <a:r>
              <a:rPr lang="it-IT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sono rappresentati da risorse di tipo </a:t>
            </a:r>
            <a:r>
              <a:rPr lang="it-IT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ConstructGraph</a:t>
            </a:r>
            <a:r>
              <a:rPr lang="it-IT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e sono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collegato tramite il </a:t>
            </a:r>
            <a:r>
              <a:rPr lang="it-IT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it-IT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it-IT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 </a:t>
            </a:r>
            <a:r>
              <a:rPr lang="it-IT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grafico che rappresenta la </a:t>
            </a:r>
            <a:r>
              <a:rPr lang="it-IT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it-IT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it-IT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Essi sono collegati al </a:t>
            </a:r>
            <a:r>
              <a:rPr lang="it-IT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it-IT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 input tramite il </a:t>
            </a:r>
            <a:r>
              <a:rPr lang="it-IT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it-IT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it-IT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endParaRPr lang="it-IT" sz="1400" dirty="0">
              <a:solidFill>
                <a:schemeClr val="tx1"/>
              </a:solidFill>
              <a:latin typeface="Elephant" pitchFamily="18" charset="0"/>
            </a:endParaRPr>
          </a:p>
        </p:txBody>
      </p:sp>
      <p:sp>
        <p:nvSpPr>
          <p:cNvPr id="47" name="Fumetto 2 46"/>
          <p:cNvSpPr/>
          <p:nvPr/>
        </p:nvSpPr>
        <p:spPr>
          <a:xfrm>
            <a:off x="2123728" y="4506582"/>
            <a:ext cx="1494643" cy="561544"/>
          </a:xfrm>
          <a:prstGeom prst="wedgeRoundRectCallout">
            <a:avLst>
              <a:gd name="adj1" fmla="val -69069"/>
              <a:gd name="adj2" fmla="val 18731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Elephant" pitchFamily="18" charset="0"/>
              </a:rPr>
              <a:t>Aiuto</a:t>
            </a:r>
            <a:endParaRPr lang="it-IT" sz="1400" dirty="0">
              <a:solidFill>
                <a:schemeClr val="tx1"/>
              </a:solidFill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42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" name="Rettangolo 1024"/>
          <p:cNvSpPr/>
          <p:nvPr/>
        </p:nvSpPr>
        <p:spPr>
          <a:xfrm>
            <a:off x="107505" y="1124743"/>
            <a:ext cx="8662604" cy="324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1 2"/>
          <p:cNvCxnSpPr/>
          <p:nvPr/>
        </p:nvCxnSpPr>
        <p:spPr>
          <a:xfrm>
            <a:off x="1691680" y="1494718"/>
            <a:ext cx="0" cy="503062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>
            <a:off x="107504" y="3717032"/>
            <a:ext cx="158417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91680" y="5373216"/>
            <a:ext cx="7078428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dietro o precedente 17">
            <a:hlinkClick r:id="" action="ppaction://hlinkshowjump?jump=previousslide" highlightClick="1"/>
          </p:cNvPr>
          <p:cNvSpPr/>
          <p:nvPr/>
        </p:nvSpPr>
        <p:spPr>
          <a:xfrm>
            <a:off x="1655676" y="2529167"/>
            <a:ext cx="72008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Indietro o precedente 21">
            <a:hlinkClick r:id="" action="ppaction://hlinkshowjump?jump=previousslide" highlightClick="1"/>
          </p:cNvPr>
          <p:cNvSpPr/>
          <p:nvPr/>
        </p:nvSpPr>
        <p:spPr>
          <a:xfrm rot="16200000">
            <a:off x="5123288" y="4952674"/>
            <a:ext cx="72000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Indietro o precedente 22">
            <a:hlinkClick r:id="" action="ppaction://hlinkshowjump?jump=previousslide" highlightClick="1"/>
          </p:cNvPr>
          <p:cNvSpPr/>
          <p:nvPr/>
        </p:nvSpPr>
        <p:spPr>
          <a:xfrm rot="16200000">
            <a:off x="864213" y="3609020"/>
            <a:ext cx="72000" cy="216024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288032" cy="288032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1141802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u="sng" dirty="0" smtClean="0">
                <a:latin typeface="Elephant" pitchFamily="18" charset="0"/>
              </a:rPr>
              <a:t>World </a:t>
            </a:r>
            <a:r>
              <a:rPr lang="it-IT" sz="1050" u="sng" dirty="0" err="1" smtClean="0">
                <a:latin typeface="Elephant" pitchFamily="18" charset="0"/>
              </a:rPr>
              <a:t>pipes</a:t>
            </a:r>
            <a:endParaRPr lang="it-IT" sz="1050" u="sng" dirty="0">
              <a:latin typeface="Elephant" pitchFamily="18" charset="0"/>
            </a:endParaRPr>
          </a:p>
        </p:txBody>
      </p:sp>
      <p:sp>
        <p:nvSpPr>
          <p:cNvPr id="39" name="Rettangolo 38">
            <a:hlinkClick r:id="rId4" action="ppaction://hlinksldjump"/>
          </p:cNvPr>
          <p:cNvSpPr/>
          <p:nvPr/>
        </p:nvSpPr>
        <p:spPr>
          <a:xfrm>
            <a:off x="107504" y="4911375"/>
            <a:ext cx="1531907" cy="16139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3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74" y="1494718"/>
            <a:ext cx="11401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1518607"/>
            <a:ext cx="157317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108" y="5420722"/>
            <a:ext cx="114029" cy="123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69" y="3831255"/>
            <a:ext cx="141822" cy="268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ttangolo arrotondato 27">
            <a:hlinkClick r:id="" action="ppaction://hlinkshowjump?jump=endshow"/>
          </p:cNvPr>
          <p:cNvSpPr/>
          <p:nvPr/>
        </p:nvSpPr>
        <p:spPr>
          <a:xfrm>
            <a:off x="8748464" y="0"/>
            <a:ext cx="288032" cy="1886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hlinkClick r:id="rId6" action="ppaction://hlinksldjump"/>
          </p:cNvPr>
          <p:cNvSpPr/>
          <p:nvPr/>
        </p:nvSpPr>
        <p:spPr>
          <a:xfrm>
            <a:off x="87029" y="3797304"/>
            <a:ext cx="1548173" cy="272109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050" dirty="0" err="1" smtClean="0">
                <a:solidFill>
                  <a:schemeClr val="tx1"/>
                </a:solidFill>
                <a:latin typeface="Elephant" pitchFamily="18" charset="0"/>
              </a:rPr>
              <a:t>Df:ConstructGraph</a:t>
            </a:r>
            <a:endParaRPr lang="it-IT" sz="1050" dirty="0" smtClean="0">
              <a:solidFill>
                <a:schemeClr val="tx1"/>
              </a:solidFill>
              <a:latin typeface="Elephant" pitchFamily="18" charset="0"/>
            </a:endParaRPr>
          </a:p>
          <a:p>
            <a:pPr algn="ctr"/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essi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sono rappresentati da risorse di tipo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ConstructGraph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e sono</a:t>
            </a:r>
          </a:p>
          <a:p>
            <a:pPr algn="ctr"/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collegato tramite il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grafico che rappresenta la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Essi sono collegati al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 input tramite il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endParaRPr lang="it-IT" sz="1050" dirty="0">
              <a:solidFill>
                <a:schemeClr val="tx1"/>
              </a:solidFill>
              <a:latin typeface="Elephant" pitchFamily="18" charset="0"/>
            </a:endParaRPr>
          </a:p>
        </p:txBody>
      </p:sp>
      <p:sp>
        <p:nvSpPr>
          <p:cNvPr id="42" name="Rettangolo 41">
            <a:hlinkClick r:id="rId4" action="ppaction://hlinksldjump"/>
          </p:cNvPr>
          <p:cNvSpPr/>
          <p:nvPr/>
        </p:nvSpPr>
        <p:spPr>
          <a:xfrm>
            <a:off x="1852025" y="5413779"/>
            <a:ext cx="7184471" cy="11046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dirty="0" smtClean="0">
                <a:solidFill>
                  <a:schemeClr val="tx1"/>
                </a:solidFill>
              </a:rPr>
              <a:t>1 </a:t>
            </a:r>
            <a:r>
              <a:rPr lang="it-IT" sz="1200" dirty="0" err="1" smtClean="0">
                <a:solidFill>
                  <a:schemeClr val="tx1"/>
                </a:solidFill>
              </a:rPr>
              <a:t>swi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>
                <a:solidFill>
                  <a:schemeClr val="tx1"/>
                </a:solidFill>
              </a:rPr>
              <a:t>: </a:t>
            </a:r>
            <a:r>
              <a:rPr lang="it-IT" sz="1200" dirty="0" err="1">
                <a:solidFill>
                  <a:schemeClr val="tx1"/>
                </a:solidFill>
              </a:rPr>
              <a:t>OutputDataset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dirty="0">
                <a:solidFill>
                  <a:schemeClr val="tx1"/>
                </a:solidFill>
              </a:rPr>
              <a:t>2 a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</a:t>
            </a:r>
            <a:r>
              <a:rPr lang="it-IT" sz="1200" dirty="0" err="1">
                <a:solidFill>
                  <a:schemeClr val="tx1"/>
                </a:solidFill>
              </a:rPr>
              <a:t>DataflowGraph</a:t>
            </a:r>
            <a:r>
              <a:rPr lang="it-IT" sz="1200" dirty="0">
                <a:solidFill>
                  <a:schemeClr val="tx1"/>
                </a:solidFill>
              </a:rPr>
              <a:t> ;</a:t>
            </a:r>
          </a:p>
          <a:p>
            <a:r>
              <a:rPr lang="it-IT" sz="1200" dirty="0">
                <a:solidFill>
                  <a:schemeClr val="tx1"/>
                </a:solidFill>
              </a:rPr>
              <a:t>3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input</a:t>
            </a:r>
          </a:p>
          <a:p>
            <a:r>
              <a:rPr lang="it-IT" sz="1200" dirty="0">
                <a:solidFill>
                  <a:schemeClr val="tx1"/>
                </a:solidFill>
              </a:rPr>
              <a:t>4 [ a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 l </a:t>
            </a:r>
            <a:r>
              <a:rPr lang="it-IT" sz="1200" dirty="0" err="1">
                <a:solidFill>
                  <a:schemeClr val="tx1"/>
                </a:solidFill>
              </a:rPr>
              <a:t>ineDa</a:t>
            </a:r>
            <a:r>
              <a:rPr lang="it-IT" sz="1200" dirty="0">
                <a:solidFill>
                  <a:schemeClr val="tx1"/>
                </a:solidFill>
              </a:rPr>
              <a:t> t a s e t ;</a:t>
            </a:r>
          </a:p>
          <a:p>
            <a:r>
              <a:rPr lang="it-IT" sz="1200" dirty="0">
                <a:solidFill>
                  <a:schemeClr val="tx1"/>
                </a:solidFill>
              </a:rPr>
              <a:t>5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input : </a:t>
            </a:r>
            <a:r>
              <a:rPr lang="it-IT" sz="1200" dirty="0" err="1">
                <a:solidFill>
                  <a:schemeClr val="tx1"/>
                </a:solidFill>
              </a:rPr>
              <a:t>normal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izedCount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ryValues</a:t>
            </a:r>
            <a:r>
              <a:rPr lang="it-IT" sz="1200" dirty="0">
                <a:solidFill>
                  <a:schemeClr val="tx1"/>
                </a:solidFill>
              </a:rPr>
              <a:t> ;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66" y="1124779"/>
            <a:ext cx="288000" cy="30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28727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97" y="1128127"/>
            <a:ext cx="288000" cy="288000"/>
          </a:xfrm>
          <a:prstGeom prst="rect">
            <a:avLst/>
          </a:prstGeom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94" y="1137689"/>
            <a:ext cx="288000" cy="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128127"/>
            <a:ext cx="288000" cy="288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25" y="1138675"/>
            <a:ext cx="288000" cy="288000"/>
          </a:xfrm>
          <a:prstGeom prst="rect">
            <a:avLst/>
          </a:prstGeom>
        </p:spPr>
      </p:pic>
      <p:sp>
        <p:nvSpPr>
          <p:cNvPr id="36" name="Rettangolo 35">
            <a:hlinkClick r:id="rId6" action="ppaction://hlinksldjump"/>
          </p:cNvPr>
          <p:cNvSpPr/>
          <p:nvPr/>
        </p:nvSpPr>
        <p:spPr>
          <a:xfrm>
            <a:off x="107503" y="1501661"/>
            <a:ext cx="1548173" cy="21793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arrotondato 36"/>
          <p:cNvSpPr/>
          <p:nvPr/>
        </p:nvSpPr>
        <p:spPr>
          <a:xfrm>
            <a:off x="182417" y="1572678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Component</a:t>
            </a:r>
            <a:endParaRPr lang="it-IT" sz="1000" dirty="0">
              <a:latin typeface="Elephant" pitchFamily="18" charset="0"/>
            </a:endParaRPr>
          </a:p>
        </p:txBody>
      </p:sp>
      <p:sp>
        <p:nvSpPr>
          <p:cNvPr id="38" name="Rettangolo arrotondato 37"/>
          <p:cNvSpPr/>
          <p:nvPr/>
        </p:nvSpPr>
        <p:spPr>
          <a:xfrm>
            <a:off x="182417" y="3319100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Pipeline</a:t>
            </a:r>
            <a:endParaRPr lang="it-IT" sz="1000" dirty="0">
              <a:latin typeface="Elephant" pitchFamily="18" charset="0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73" y="1890491"/>
            <a:ext cx="1048021" cy="40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83" y="2337983"/>
            <a:ext cx="1047600" cy="44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53" y="2789792"/>
            <a:ext cx="877861" cy="4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ttangolo 20">
            <a:hlinkClick r:id="rId16" action="ppaction://hlinksldjump"/>
          </p:cNvPr>
          <p:cNvSpPr/>
          <p:nvPr/>
        </p:nvSpPr>
        <p:spPr>
          <a:xfrm>
            <a:off x="1802110" y="1496569"/>
            <a:ext cx="7103672" cy="430869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3" name="Picture 8">
            <a:hlinkClick r:id="rId16" action="ppaction://hlinksldjump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163" y="1610809"/>
            <a:ext cx="5635452" cy="408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Fumetto 2 44"/>
          <p:cNvSpPr/>
          <p:nvPr/>
        </p:nvSpPr>
        <p:spPr>
          <a:xfrm>
            <a:off x="7125225" y="1812126"/>
            <a:ext cx="1494643" cy="561544"/>
          </a:xfrm>
          <a:prstGeom prst="wedgeRoundRectCallout">
            <a:avLst>
              <a:gd name="adj1" fmla="val -19014"/>
              <a:gd name="adj2" fmla="val 107551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Elephant" pitchFamily="18" charset="0"/>
              </a:rPr>
              <a:t>Editor</a:t>
            </a:r>
            <a:endParaRPr lang="it-IT" sz="1400" dirty="0">
              <a:solidFill>
                <a:schemeClr val="tx1"/>
              </a:solidFill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06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" name="Rettangolo 1024"/>
          <p:cNvSpPr/>
          <p:nvPr/>
        </p:nvSpPr>
        <p:spPr>
          <a:xfrm>
            <a:off x="107505" y="1124743"/>
            <a:ext cx="8662604" cy="324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1 2"/>
          <p:cNvCxnSpPr/>
          <p:nvPr/>
        </p:nvCxnSpPr>
        <p:spPr>
          <a:xfrm>
            <a:off x="1691680" y="1494718"/>
            <a:ext cx="0" cy="503062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>
            <a:off x="107504" y="3717032"/>
            <a:ext cx="158417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91680" y="5373216"/>
            <a:ext cx="7078428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dietro o precedente 17">
            <a:hlinkClick r:id="" action="ppaction://hlinkshowjump?jump=previousslide" highlightClick="1"/>
          </p:cNvPr>
          <p:cNvSpPr/>
          <p:nvPr/>
        </p:nvSpPr>
        <p:spPr>
          <a:xfrm>
            <a:off x="1655676" y="2529167"/>
            <a:ext cx="72008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Indietro o precedente 21">
            <a:hlinkClick r:id="" action="ppaction://hlinkshowjump?jump=previousslide" highlightClick="1"/>
          </p:cNvPr>
          <p:cNvSpPr/>
          <p:nvPr/>
        </p:nvSpPr>
        <p:spPr>
          <a:xfrm rot="16200000">
            <a:off x="5123288" y="4952674"/>
            <a:ext cx="72000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Indietro o precedente 22">
            <a:hlinkClick r:id="" action="ppaction://hlinkshowjump?jump=previousslide" highlightClick="1"/>
          </p:cNvPr>
          <p:cNvSpPr/>
          <p:nvPr/>
        </p:nvSpPr>
        <p:spPr>
          <a:xfrm rot="16200000">
            <a:off x="864213" y="3609020"/>
            <a:ext cx="72000" cy="216024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hlinkClick r:id="rId3" action="ppaction://hlinksldjump"/>
          </p:cNvPr>
          <p:cNvSpPr/>
          <p:nvPr/>
        </p:nvSpPr>
        <p:spPr>
          <a:xfrm>
            <a:off x="1835696" y="1556792"/>
            <a:ext cx="7127545" cy="367240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288032" cy="288032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1141802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u="sng" dirty="0" smtClean="0">
                <a:latin typeface="Elephant" pitchFamily="18" charset="0"/>
              </a:rPr>
              <a:t>World </a:t>
            </a:r>
            <a:r>
              <a:rPr lang="it-IT" sz="1050" u="sng" dirty="0" err="1" smtClean="0">
                <a:latin typeface="Elephant" pitchFamily="18" charset="0"/>
              </a:rPr>
              <a:t>pipes</a:t>
            </a:r>
            <a:endParaRPr lang="it-IT" sz="1050" u="sng" dirty="0">
              <a:latin typeface="Elephant" pitchFamily="18" charset="0"/>
            </a:endParaRPr>
          </a:p>
        </p:txBody>
      </p:sp>
      <p:sp>
        <p:nvSpPr>
          <p:cNvPr id="39" name="Rettangolo 38">
            <a:hlinkClick r:id="rId5" action="ppaction://hlinksldjump"/>
          </p:cNvPr>
          <p:cNvSpPr/>
          <p:nvPr/>
        </p:nvSpPr>
        <p:spPr>
          <a:xfrm>
            <a:off x="107504" y="4911375"/>
            <a:ext cx="1531907" cy="16139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3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74" y="1494718"/>
            <a:ext cx="11401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1518607"/>
            <a:ext cx="157317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108" y="5420722"/>
            <a:ext cx="114029" cy="123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69" y="3831255"/>
            <a:ext cx="141822" cy="268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ttangolo arrotondato 27">
            <a:hlinkClick r:id="" action="ppaction://hlinkshowjump?jump=endshow"/>
          </p:cNvPr>
          <p:cNvSpPr/>
          <p:nvPr/>
        </p:nvSpPr>
        <p:spPr>
          <a:xfrm>
            <a:off x="8748464" y="0"/>
            <a:ext cx="288032" cy="1886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hlinkClick r:id="rId7" action="ppaction://hlinksldjump"/>
          </p:cNvPr>
          <p:cNvSpPr/>
          <p:nvPr/>
        </p:nvSpPr>
        <p:spPr>
          <a:xfrm>
            <a:off x="87029" y="3797304"/>
            <a:ext cx="1548173" cy="272109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050" dirty="0" err="1" smtClean="0">
                <a:solidFill>
                  <a:schemeClr val="tx1"/>
                </a:solidFill>
                <a:latin typeface="Elephant" pitchFamily="18" charset="0"/>
              </a:rPr>
              <a:t>Df:ConstructGraph</a:t>
            </a:r>
            <a:endParaRPr lang="it-IT" sz="1050" dirty="0" smtClean="0">
              <a:solidFill>
                <a:schemeClr val="tx1"/>
              </a:solidFill>
              <a:latin typeface="Elephant" pitchFamily="18" charset="0"/>
            </a:endParaRPr>
          </a:p>
          <a:p>
            <a:pPr algn="ctr"/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essi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sono rappresentati da risorse di tipo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ConstructGraph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e sono</a:t>
            </a:r>
          </a:p>
          <a:p>
            <a:pPr algn="ctr"/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collegato tramite il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grafico che rappresenta la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Essi sono collegati al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 input tramite il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endParaRPr lang="it-IT" sz="1050" dirty="0">
              <a:solidFill>
                <a:schemeClr val="tx1"/>
              </a:solidFill>
              <a:latin typeface="Elephant" pitchFamily="18" charset="0"/>
            </a:endParaRPr>
          </a:p>
        </p:txBody>
      </p:sp>
      <p:pic>
        <p:nvPicPr>
          <p:cNvPr id="43" name="Picture 8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85" y="1556899"/>
            <a:ext cx="5226781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66" y="1124779"/>
            <a:ext cx="288000" cy="30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28727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97" y="1128127"/>
            <a:ext cx="288000" cy="288000"/>
          </a:xfrm>
          <a:prstGeom prst="rect">
            <a:avLst/>
          </a:prstGeom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94" y="1137689"/>
            <a:ext cx="288000" cy="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128127"/>
            <a:ext cx="288000" cy="288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25" y="1138675"/>
            <a:ext cx="288000" cy="288000"/>
          </a:xfrm>
          <a:prstGeom prst="rect">
            <a:avLst/>
          </a:prstGeom>
        </p:spPr>
      </p:pic>
      <p:sp>
        <p:nvSpPr>
          <p:cNvPr id="36" name="Rettangolo 35">
            <a:hlinkClick r:id="rId7" action="ppaction://hlinksldjump"/>
          </p:cNvPr>
          <p:cNvSpPr/>
          <p:nvPr/>
        </p:nvSpPr>
        <p:spPr>
          <a:xfrm>
            <a:off x="107503" y="1501661"/>
            <a:ext cx="1548173" cy="21793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arrotondato 36"/>
          <p:cNvSpPr/>
          <p:nvPr/>
        </p:nvSpPr>
        <p:spPr>
          <a:xfrm>
            <a:off x="182417" y="1572678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Component</a:t>
            </a:r>
            <a:endParaRPr lang="it-IT" sz="1000" dirty="0">
              <a:latin typeface="Elephant" pitchFamily="18" charset="0"/>
            </a:endParaRPr>
          </a:p>
        </p:txBody>
      </p:sp>
      <p:sp>
        <p:nvSpPr>
          <p:cNvPr id="38" name="Rettangolo arrotondato 37"/>
          <p:cNvSpPr/>
          <p:nvPr/>
        </p:nvSpPr>
        <p:spPr>
          <a:xfrm>
            <a:off x="182417" y="3319100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Pipeline</a:t>
            </a:r>
            <a:endParaRPr lang="it-IT" sz="1000" dirty="0">
              <a:latin typeface="Elephant" pitchFamily="18" charset="0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73" y="1890491"/>
            <a:ext cx="1048021" cy="40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83" y="2337983"/>
            <a:ext cx="1047600" cy="44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53" y="2789792"/>
            <a:ext cx="877861" cy="4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Rettangolo 41">
            <a:hlinkClick r:id="rId5" action="ppaction://hlinksldjump"/>
          </p:cNvPr>
          <p:cNvSpPr/>
          <p:nvPr/>
        </p:nvSpPr>
        <p:spPr>
          <a:xfrm>
            <a:off x="1481151" y="4797152"/>
            <a:ext cx="7555346" cy="172124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2000" dirty="0" smtClean="0">
                <a:solidFill>
                  <a:schemeClr val="tx1"/>
                </a:solidFill>
              </a:rPr>
              <a:t>1 </a:t>
            </a:r>
            <a:r>
              <a:rPr lang="it-IT" sz="2000" dirty="0" err="1" smtClean="0">
                <a:solidFill>
                  <a:schemeClr val="tx1"/>
                </a:solidFill>
              </a:rPr>
              <a:t>swi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>
                <a:solidFill>
                  <a:schemeClr val="tx1"/>
                </a:solidFill>
              </a:rPr>
              <a:t>: </a:t>
            </a:r>
            <a:r>
              <a:rPr lang="it-IT" sz="2000" dirty="0" err="1">
                <a:solidFill>
                  <a:schemeClr val="tx1"/>
                </a:solidFill>
              </a:rPr>
              <a:t>OutputDataset</a:t>
            </a:r>
            <a:endParaRPr lang="it-IT" sz="2000" dirty="0">
              <a:solidFill>
                <a:schemeClr val="tx1"/>
              </a:solidFill>
            </a:endParaRPr>
          </a:p>
          <a:p>
            <a:r>
              <a:rPr lang="it-IT" sz="2000" dirty="0">
                <a:solidFill>
                  <a:schemeClr val="tx1"/>
                </a:solidFill>
              </a:rPr>
              <a:t>2 a </a:t>
            </a:r>
            <a:r>
              <a:rPr lang="it-IT" sz="2000" dirty="0" err="1">
                <a:solidFill>
                  <a:schemeClr val="tx1"/>
                </a:solidFill>
              </a:rPr>
              <a:t>df</a:t>
            </a:r>
            <a:r>
              <a:rPr lang="it-IT" sz="2000" dirty="0">
                <a:solidFill>
                  <a:schemeClr val="tx1"/>
                </a:solidFill>
              </a:rPr>
              <a:t> : </a:t>
            </a:r>
            <a:r>
              <a:rPr lang="it-IT" sz="2000" dirty="0" err="1">
                <a:solidFill>
                  <a:schemeClr val="tx1"/>
                </a:solidFill>
              </a:rPr>
              <a:t>DataflowGraph</a:t>
            </a:r>
            <a:r>
              <a:rPr lang="it-IT" sz="2000" dirty="0">
                <a:solidFill>
                  <a:schemeClr val="tx1"/>
                </a:solidFill>
              </a:rPr>
              <a:t> ;</a:t>
            </a:r>
          </a:p>
          <a:p>
            <a:r>
              <a:rPr lang="it-IT" sz="2000" dirty="0">
                <a:solidFill>
                  <a:schemeClr val="tx1"/>
                </a:solidFill>
              </a:rPr>
              <a:t>3 </a:t>
            </a:r>
            <a:r>
              <a:rPr lang="it-IT" sz="2000" dirty="0" err="1">
                <a:solidFill>
                  <a:schemeClr val="tx1"/>
                </a:solidFill>
              </a:rPr>
              <a:t>df</a:t>
            </a:r>
            <a:r>
              <a:rPr lang="it-IT" sz="2000" dirty="0">
                <a:solidFill>
                  <a:schemeClr val="tx1"/>
                </a:solidFill>
              </a:rPr>
              <a:t> : input</a:t>
            </a:r>
          </a:p>
          <a:p>
            <a:r>
              <a:rPr lang="it-IT" sz="2000" dirty="0">
                <a:solidFill>
                  <a:schemeClr val="tx1"/>
                </a:solidFill>
              </a:rPr>
              <a:t>4 [ a </a:t>
            </a:r>
            <a:r>
              <a:rPr lang="it-IT" sz="2000" dirty="0" err="1">
                <a:solidFill>
                  <a:schemeClr val="tx1"/>
                </a:solidFill>
              </a:rPr>
              <a:t>df</a:t>
            </a:r>
            <a:r>
              <a:rPr lang="it-IT" sz="2000" dirty="0">
                <a:solidFill>
                  <a:schemeClr val="tx1"/>
                </a:solidFill>
              </a:rPr>
              <a:t> : In l </a:t>
            </a:r>
            <a:r>
              <a:rPr lang="it-IT" sz="2000" dirty="0" err="1">
                <a:solidFill>
                  <a:schemeClr val="tx1"/>
                </a:solidFill>
              </a:rPr>
              <a:t>ineDa</a:t>
            </a:r>
            <a:r>
              <a:rPr lang="it-IT" sz="2000" dirty="0">
                <a:solidFill>
                  <a:schemeClr val="tx1"/>
                </a:solidFill>
              </a:rPr>
              <a:t> t a s e t ;</a:t>
            </a:r>
          </a:p>
          <a:p>
            <a:r>
              <a:rPr lang="it-IT" sz="2000" dirty="0">
                <a:solidFill>
                  <a:schemeClr val="tx1"/>
                </a:solidFill>
              </a:rPr>
              <a:t>5 </a:t>
            </a:r>
            <a:r>
              <a:rPr lang="it-IT" sz="2000" dirty="0" err="1">
                <a:solidFill>
                  <a:schemeClr val="tx1"/>
                </a:solidFill>
              </a:rPr>
              <a:t>df</a:t>
            </a:r>
            <a:r>
              <a:rPr lang="it-IT" sz="2000" dirty="0">
                <a:solidFill>
                  <a:schemeClr val="tx1"/>
                </a:solidFill>
              </a:rPr>
              <a:t> : input : </a:t>
            </a:r>
            <a:r>
              <a:rPr lang="it-IT" sz="2000" dirty="0" err="1">
                <a:solidFill>
                  <a:schemeClr val="tx1"/>
                </a:solidFill>
              </a:rPr>
              <a:t>normal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izedCount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ryValues</a:t>
            </a:r>
            <a:r>
              <a:rPr lang="it-IT" sz="2000" dirty="0">
                <a:solidFill>
                  <a:schemeClr val="tx1"/>
                </a:solidFill>
              </a:rPr>
              <a:t> ;</a:t>
            </a:r>
          </a:p>
          <a:p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46" name="Fumetto 2 45"/>
          <p:cNvSpPr/>
          <p:nvPr/>
        </p:nvSpPr>
        <p:spPr>
          <a:xfrm>
            <a:off x="7047920" y="4010031"/>
            <a:ext cx="1494643" cy="561544"/>
          </a:xfrm>
          <a:prstGeom prst="wedgeRoundRectCallout">
            <a:avLst>
              <a:gd name="adj1" fmla="val -19014"/>
              <a:gd name="adj2" fmla="val 107551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Elephant" pitchFamily="18" charset="0"/>
              </a:rPr>
              <a:t>Source code</a:t>
            </a:r>
            <a:endParaRPr lang="it-IT" sz="1400" dirty="0">
              <a:solidFill>
                <a:schemeClr val="tx1"/>
              </a:solidFill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25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" name="Rettangolo 1024"/>
          <p:cNvSpPr/>
          <p:nvPr/>
        </p:nvSpPr>
        <p:spPr>
          <a:xfrm>
            <a:off x="107505" y="1124743"/>
            <a:ext cx="8662604" cy="324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1 2"/>
          <p:cNvCxnSpPr/>
          <p:nvPr/>
        </p:nvCxnSpPr>
        <p:spPr>
          <a:xfrm>
            <a:off x="1691680" y="1494718"/>
            <a:ext cx="0" cy="503062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>
            <a:off x="107504" y="3717032"/>
            <a:ext cx="158417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91680" y="5373216"/>
            <a:ext cx="7078428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dietro o precedente 17">
            <a:hlinkClick r:id="" action="ppaction://hlinkshowjump?jump=previousslide" highlightClick="1"/>
          </p:cNvPr>
          <p:cNvSpPr/>
          <p:nvPr/>
        </p:nvSpPr>
        <p:spPr>
          <a:xfrm>
            <a:off x="1655676" y="2529167"/>
            <a:ext cx="72008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Indietro o precedente 21">
            <a:hlinkClick r:id="" action="ppaction://hlinkshowjump?jump=previousslide" highlightClick="1"/>
          </p:cNvPr>
          <p:cNvSpPr/>
          <p:nvPr/>
        </p:nvSpPr>
        <p:spPr>
          <a:xfrm rot="16200000">
            <a:off x="5123288" y="4952674"/>
            <a:ext cx="72000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Indietro o precedente 22">
            <a:hlinkClick r:id="" action="ppaction://hlinkshowjump?jump=previousslide" highlightClick="1"/>
          </p:cNvPr>
          <p:cNvSpPr/>
          <p:nvPr/>
        </p:nvSpPr>
        <p:spPr>
          <a:xfrm rot="16200000">
            <a:off x="864213" y="3609020"/>
            <a:ext cx="72000" cy="216024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hlinkClick r:id="rId3" action="ppaction://hlinksldjump"/>
          </p:cNvPr>
          <p:cNvSpPr/>
          <p:nvPr/>
        </p:nvSpPr>
        <p:spPr>
          <a:xfrm>
            <a:off x="1835696" y="1556792"/>
            <a:ext cx="7127545" cy="367240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288032" cy="288032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1141802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u="sng" dirty="0" smtClean="0">
                <a:latin typeface="Elephant" pitchFamily="18" charset="0"/>
              </a:rPr>
              <a:t>World </a:t>
            </a:r>
            <a:r>
              <a:rPr lang="it-IT" sz="1050" u="sng" dirty="0" err="1" smtClean="0">
                <a:latin typeface="Elephant" pitchFamily="18" charset="0"/>
              </a:rPr>
              <a:t>pipes</a:t>
            </a:r>
            <a:endParaRPr lang="it-IT" sz="1050" u="sng" dirty="0">
              <a:latin typeface="Elephant" pitchFamily="18" charset="0"/>
            </a:endParaRPr>
          </a:p>
        </p:txBody>
      </p:sp>
      <p:sp>
        <p:nvSpPr>
          <p:cNvPr id="1028" name="Rettangolo 1027">
            <a:hlinkClick r:id="rId5" action="ppaction://hlinksldjump"/>
          </p:cNvPr>
          <p:cNvSpPr/>
          <p:nvPr/>
        </p:nvSpPr>
        <p:spPr>
          <a:xfrm>
            <a:off x="107503" y="1501661"/>
            <a:ext cx="1548173" cy="21793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hlinkClick r:id="rId6" action="ppaction://hlinksldjump"/>
          </p:cNvPr>
          <p:cNvSpPr/>
          <p:nvPr/>
        </p:nvSpPr>
        <p:spPr>
          <a:xfrm>
            <a:off x="107504" y="4911375"/>
            <a:ext cx="1531907" cy="16139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34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74" y="1494718"/>
            <a:ext cx="11401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1518607"/>
            <a:ext cx="157317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108" y="5420722"/>
            <a:ext cx="114029" cy="123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69" y="3831255"/>
            <a:ext cx="141822" cy="268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ttangolo arrotondato 27">
            <a:hlinkClick r:id="" action="ppaction://hlinkshowjump?jump=endshow"/>
          </p:cNvPr>
          <p:cNvSpPr/>
          <p:nvPr/>
        </p:nvSpPr>
        <p:spPr>
          <a:xfrm>
            <a:off x="8748464" y="0"/>
            <a:ext cx="288032" cy="1886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hlinkClick r:id="rId5" action="ppaction://hlinksldjump"/>
          </p:cNvPr>
          <p:cNvSpPr/>
          <p:nvPr/>
        </p:nvSpPr>
        <p:spPr>
          <a:xfrm>
            <a:off x="87029" y="3797304"/>
            <a:ext cx="1548173" cy="272109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050" dirty="0" err="1" smtClean="0">
                <a:solidFill>
                  <a:schemeClr val="tx1"/>
                </a:solidFill>
                <a:latin typeface="Elephant" pitchFamily="18" charset="0"/>
              </a:rPr>
              <a:t>Df:ConstructGraph</a:t>
            </a:r>
            <a:endParaRPr lang="it-IT" sz="1050" dirty="0" smtClean="0">
              <a:solidFill>
                <a:schemeClr val="tx1"/>
              </a:solidFill>
              <a:latin typeface="Elephant" pitchFamily="18" charset="0"/>
            </a:endParaRPr>
          </a:p>
          <a:p>
            <a:pPr algn="ctr"/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essi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sono rappresentati da risorse di tipo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ConstructGraph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e sono</a:t>
            </a:r>
          </a:p>
          <a:p>
            <a:pPr algn="ctr"/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collegato tramite il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grafico che rappresenta la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Essi sono collegati al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 input tramite il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endParaRPr lang="it-IT" sz="1050" dirty="0">
              <a:solidFill>
                <a:schemeClr val="tx1"/>
              </a:solidFill>
              <a:latin typeface="Elephant" pitchFamily="18" charset="0"/>
            </a:endParaRPr>
          </a:p>
        </p:txBody>
      </p:sp>
      <p:sp>
        <p:nvSpPr>
          <p:cNvPr id="42" name="Rettangolo 41">
            <a:hlinkClick r:id="rId6" action="ppaction://hlinksldjump"/>
          </p:cNvPr>
          <p:cNvSpPr/>
          <p:nvPr/>
        </p:nvSpPr>
        <p:spPr>
          <a:xfrm>
            <a:off x="1852025" y="5413779"/>
            <a:ext cx="7184471" cy="11046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dirty="0" smtClean="0">
                <a:solidFill>
                  <a:schemeClr val="tx1"/>
                </a:solidFill>
              </a:rPr>
              <a:t>1 </a:t>
            </a:r>
            <a:r>
              <a:rPr lang="it-IT" sz="1200" dirty="0" err="1" smtClean="0">
                <a:solidFill>
                  <a:schemeClr val="tx1"/>
                </a:solidFill>
              </a:rPr>
              <a:t>swi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>
                <a:solidFill>
                  <a:schemeClr val="tx1"/>
                </a:solidFill>
              </a:rPr>
              <a:t>: </a:t>
            </a:r>
            <a:r>
              <a:rPr lang="it-IT" sz="1200" dirty="0" err="1">
                <a:solidFill>
                  <a:schemeClr val="tx1"/>
                </a:solidFill>
              </a:rPr>
              <a:t>OutputDataset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dirty="0">
                <a:solidFill>
                  <a:schemeClr val="tx1"/>
                </a:solidFill>
              </a:rPr>
              <a:t>2 a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</a:t>
            </a:r>
            <a:r>
              <a:rPr lang="it-IT" sz="1200" dirty="0" err="1">
                <a:solidFill>
                  <a:schemeClr val="tx1"/>
                </a:solidFill>
              </a:rPr>
              <a:t>DataflowGraph</a:t>
            </a:r>
            <a:r>
              <a:rPr lang="it-IT" sz="1200" dirty="0">
                <a:solidFill>
                  <a:schemeClr val="tx1"/>
                </a:solidFill>
              </a:rPr>
              <a:t> ;</a:t>
            </a:r>
          </a:p>
          <a:p>
            <a:r>
              <a:rPr lang="it-IT" sz="1200" dirty="0">
                <a:solidFill>
                  <a:schemeClr val="tx1"/>
                </a:solidFill>
              </a:rPr>
              <a:t>3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input</a:t>
            </a:r>
          </a:p>
          <a:p>
            <a:r>
              <a:rPr lang="it-IT" sz="1200" dirty="0">
                <a:solidFill>
                  <a:schemeClr val="tx1"/>
                </a:solidFill>
              </a:rPr>
              <a:t>4 [ a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 l </a:t>
            </a:r>
            <a:r>
              <a:rPr lang="it-IT" sz="1200" dirty="0" err="1">
                <a:solidFill>
                  <a:schemeClr val="tx1"/>
                </a:solidFill>
              </a:rPr>
              <a:t>ineDa</a:t>
            </a:r>
            <a:r>
              <a:rPr lang="it-IT" sz="1200" dirty="0">
                <a:solidFill>
                  <a:schemeClr val="tx1"/>
                </a:solidFill>
              </a:rPr>
              <a:t> t a s e t ;</a:t>
            </a:r>
          </a:p>
          <a:p>
            <a:r>
              <a:rPr lang="it-IT" sz="1200" dirty="0">
                <a:solidFill>
                  <a:schemeClr val="tx1"/>
                </a:solidFill>
              </a:rPr>
              <a:t>5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input : </a:t>
            </a:r>
            <a:r>
              <a:rPr lang="it-IT" sz="1200" dirty="0" err="1">
                <a:solidFill>
                  <a:schemeClr val="tx1"/>
                </a:solidFill>
              </a:rPr>
              <a:t>normal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izedCount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ryValues</a:t>
            </a:r>
            <a:r>
              <a:rPr lang="it-IT" sz="1200" dirty="0">
                <a:solidFill>
                  <a:schemeClr val="tx1"/>
                </a:solidFill>
              </a:rPr>
              <a:t> ;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3" name="Picture 8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85" y="1556899"/>
            <a:ext cx="5226781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Rettangolo arrotondato 51"/>
          <p:cNvSpPr/>
          <p:nvPr/>
        </p:nvSpPr>
        <p:spPr>
          <a:xfrm>
            <a:off x="182417" y="1572678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Component</a:t>
            </a:r>
            <a:endParaRPr lang="it-IT" sz="1000" dirty="0">
              <a:latin typeface="Elephant" pitchFamily="18" charset="0"/>
            </a:endParaRPr>
          </a:p>
        </p:txBody>
      </p:sp>
      <p:sp>
        <p:nvSpPr>
          <p:cNvPr id="53" name="Rettangolo arrotondato 52"/>
          <p:cNvSpPr/>
          <p:nvPr/>
        </p:nvSpPr>
        <p:spPr>
          <a:xfrm>
            <a:off x="182417" y="3319100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Pipeline</a:t>
            </a:r>
            <a:endParaRPr lang="it-IT" sz="1000" dirty="0">
              <a:latin typeface="Elephan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73" y="1890491"/>
            <a:ext cx="1048021" cy="40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83" y="2337983"/>
            <a:ext cx="1047600" cy="44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53" y="2789792"/>
            <a:ext cx="877861" cy="4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66" y="1124779"/>
            <a:ext cx="288000" cy="30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28727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97" y="1128127"/>
            <a:ext cx="288000" cy="288000"/>
          </a:xfrm>
          <a:prstGeom prst="rect">
            <a:avLst/>
          </a:prstGeom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980728"/>
            <a:ext cx="455425" cy="42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128127"/>
            <a:ext cx="288000" cy="288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25" y="1138675"/>
            <a:ext cx="288000" cy="288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18" y="2147885"/>
            <a:ext cx="33909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CasellaDiTesto 36"/>
          <p:cNvSpPr txBox="1"/>
          <p:nvPr/>
        </p:nvSpPr>
        <p:spPr>
          <a:xfrm>
            <a:off x="5013429" y="2210037"/>
            <a:ext cx="5659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/>
              <a:t>URI</a:t>
            </a:r>
            <a:endParaRPr lang="it-IT" sz="1050" b="1" dirty="0"/>
          </a:p>
        </p:txBody>
      </p:sp>
      <p:sp>
        <p:nvSpPr>
          <p:cNvPr id="40" name="Fumetto 2 39"/>
          <p:cNvSpPr/>
          <p:nvPr/>
        </p:nvSpPr>
        <p:spPr>
          <a:xfrm>
            <a:off x="7010643" y="1141672"/>
            <a:ext cx="1494643" cy="561544"/>
          </a:xfrm>
          <a:prstGeom prst="wedgeRoundRectCallout">
            <a:avLst>
              <a:gd name="adj1" fmla="val -61421"/>
              <a:gd name="adj2" fmla="val -21979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Elephant" pitchFamily="18" charset="0"/>
              </a:rPr>
              <a:t>Pulsante Proprietà</a:t>
            </a:r>
            <a:endParaRPr lang="it-IT" sz="1400" dirty="0">
              <a:solidFill>
                <a:schemeClr val="tx1"/>
              </a:solidFill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0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" name="Rettangolo 1024"/>
          <p:cNvSpPr/>
          <p:nvPr/>
        </p:nvSpPr>
        <p:spPr>
          <a:xfrm>
            <a:off x="107505" y="1124743"/>
            <a:ext cx="8662604" cy="324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1 2"/>
          <p:cNvCxnSpPr/>
          <p:nvPr/>
        </p:nvCxnSpPr>
        <p:spPr>
          <a:xfrm>
            <a:off x="1691680" y="1494718"/>
            <a:ext cx="0" cy="503062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>
            <a:off x="107504" y="3717032"/>
            <a:ext cx="158417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91680" y="5373216"/>
            <a:ext cx="7078428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dietro o precedente 17">
            <a:hlinkClick r:id="" action="ppaction://hlinkshowjump?jump=previousslide" highlightClick="1"/>
          </p:cNvPr>
          <p:cNvSpPr/>
          <p:nvPr/>
        </p:nvSpPr>
        <p:spPr>
          <a:xfrm>
            <a:off x="1655676" y="2529167"/>
            <a:ext cx="72008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Indietro o precedente 21">
            <a:hlinkClick r:id="" action="ppaction://hlinkshowjump?jump=previousslide" highlightClick="1"/>
          </p:cNvPr>
          <p:cNvSpPr/>
          <p:nvPr/>
        </p:nvSpPr>
        <p:spPr>
          <a:xfrm rot="16200000">
            <a:off x="5123288" y="4952674"/>
            <a:ext cx="72000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Indietro o precedente 22">
            <a:hlinkClick r:id="" action="ppaction://hlinkshowjump?jump=previousslide" highlightClick="1"/>
          </p:cNvPr>
          <p:cNvSpPr/>
          <p:nvPr/>
        </p:nvSpPr>
        <p:spPr>
          <a:xfrm rot="16200000">
            <a:off x="864213" y="3609020"/>
            <a:ext cx="72000" cy="216024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hlinkClick r:id="rId3" action="ppaction://hlinksldjump"/>
          </p:cNvPr>
          <p:cNvSpPr/>
          <p:nvPr/>
        </p:nvSpPr>
        <p:spPr>
          <a:xfrm>
            <a:off x="1835696" y="1556792"/>
            <a:ext cx="7127545" cy="367240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288032" cy="288032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1141802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u="sng" dirty="0" smtClean="0">
                <a:latin typeface="Elephant" pitchFamily="18" charset="0"/>
              </a:rPr>
              <a:t>World </a:t>
            </a:r>
            <a:r>
              <a:rPr lang="it-IT" sz="1050" u="sng" dirty="0" err="1" smtClean="0">
                <a:latin typeface="Elephant" pitchFamily="18" charset="0"/>
              </a:rPr>
              <a:t>pipes</a:t>
            </a:r>
            <a:endParaRPr lang="it-IT" sz="1050" u="sng" dirty="0">
              <a:latin typeface="Elephant" pitchFamily="18" charset="0"/>
            </a:endParaRPr>
          </a:p>
        </p:txBody>
      </p:sp>
      <p:sp>
        <p:nvSpPr>
          <p:cNvPr id="1028" name="Rettangolo 1027">
            <a:hlinkClick r:id="rId5" action="ppaction://hlinksldjump"/>
          </p:cNvPr>
          <p:cNvSpPr/>
          <p:nvPr/>
        </p:nvSpPr>
        <p:spPr>
          <a:xfrm>
            <a:off x="107503" y="1501661"/>
            <a:ext cx="1548173" cy="21793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hlinkClick r:id="rId6" action="ppaction://hlinksldjump"/>
          </p:cNvPr>
          <p:cNvSpPr/>
          <p:nvPr/>
        </p:nvSpPr>
        <p:spPr>
          <a:xfrm>
            <a:off x="107504" y="4911375"/>
            <a:ext cx="1531907" cy="16139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34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74" y="1494718"/>
            <a:ext cx="11401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1518607"/>
            <a:ext cx="157317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108" y="5420722"/>
            <a:ext cx="114029" cy="123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69" y="3831255"/>
            <a:ext cx="141822" cy="268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ttangolo arrotondato 27">
            <a:hlinkClick r:id="" action="ppaction://hlinkshowjump?jump=endshow"/>
          </p:cNvPr>
          <p:cNvSpPr/>
          <p:nvPr/>
        </p:nvSpPr>
        <p:spPr>
          <a:xfrm>
            <a:off x="8748464" y="0"/>
            <a:ext cx="288032" cy="1886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hlinkClick r:id="rId5" action="ppaction://hlinksldjump"/>
          </p:cNvPr>
          <p:cNvSpPr/>
          <p:nvPr/>
        </p:nvSpPr>
        <p:spPr>
          <a:xfrm>
            <a:off x="87029" y="3797304"/>
            <a:ext cx="1548173" cy="272109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050" dirty="0" err="1" smtClean="0">
                <a:solidFill>
                  <a:schemeClr val="tx1"/>
                </a:solidFill>
                <a:latin typeface="Elephant" pitchFamily="18" charset="0"/>
              </a:rPr>
              <a:t>Df:ConstructGraph</a:t>
            </a:r>
            <a:endParaRPr lang="it-IT" sz="1050" dirty="0" smtClean="0">
              <a:solidFill>
                <a:schemeClr val="tx1"/>
              </a:solidFill>
              <a:latin typeface="Elephant" pitchFamily="18" charset="0"/>
            </a:endParaRPr>
          </a:p>
          <a:p>
            <a:pPr algn="ctr"/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essi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sono rappresentati da risorse di tipo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ConstructGraph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e sono</a:t>
            </a:r>
          </a:p>
          <a:p>
            <a:pPr algn="ctr"/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collegato tramite il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grafico che rappresenta la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Essi sono collegati al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 input tramite il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endParaRPr lang="it-IT" sz="1050" dirty="0">
              <a:solidFill>
                <a:schemeClr val="tx1"/>
              </a:solidFill>
              <a:latin typeface="Elephant" pitchFamily="18" charset="0"/>
            </a:endParaRPr>
          </a:p>
        </p:txBody>
      </p:sp>
      <p:sp>
        <p:nvSpPr>
          <p:cNvPr id="42" name="Rettangolo 41">
            <a:hlinkClick r:id="rId6" action="ppaction://hlinksldjump"/>
          </p:cNvPr>
          <p:cNvSpPr/>
          <p:nvPr/>
        </p:nvSpPr>
        <p:spPr>
          <a:xfrm>
            <a:off x="1852025" y="5413779"/>
            <a:ext cx="7184471" cy="11046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dirty="0" smtClean="0">
                <a:solidFill>
                  <a:schemeClr val="tx1"/>
                </a:solidFill>
              </a:rPr>
              <a:t>1 </a:t>
            </a:r>
            <a:r>
              <a:rPr lang="it-IT" sz="1200" dirty="0" err="1" smtClean="0">
                <a:solidFill>
                  <a:schemeClr val="tx1"/>
                </a:solidFill>
              </a:rPr>
              <a:t>swi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>
                <a:solidFill>
                  <a:schemeClr val="tx1"/>
                </a:solidFill>
              </a:rPr>
              <a:t>: </a:t>
            </a:r>
            <a:r>
              <a:rPr lang="it-IT" sz="1200" dirty="0" err="1">
                <a:solidFill>
                  <a:schemeClr val="tx1"/>
                </a:solidFill>
              </a:rPr>
              <a:t>OutputDataset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dirty="0">
                <a:solidFill>
                  <a:schemeClr val="tx1"/>
                </a:solidFill>
              </a:rPr>
              <a:t>2 a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</a:t>
            </a:r>
            <a:r>
              <a:rPr lang="it-IT" sz="1200" dirty="0" err="1">
                <a:solidFill>
                  <a:schemeClr val="tx1"/>
                </a:solidFill>
              </a:rPr>
              <a:t>DataflowGraph</a:t>
            </a:r>
            <a:r>
              <a:rPr lang="it-IT" sz="1200" dirty="0">
                <a:solidFill>
                  <a:schemeClr val="tx1"/>
                </a:solidFill>
              </a:rPr>
              <a:t> ;</a:t>
            </a:r>
          </a:p>
          <a:p>
            <a:r>
              <a:rPr lang="it-IT" sz="1200" dirty="0">
                <a:solidFill>
                  <a:schemeClr val="tx1"/>
                </a:solidFill>
              </a:rPr>
              <a:t>3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input</a:t>
            </a:r>
          </a:p>
          <a:p>
            <a:r>
              <a:rPr lang="it-IT" sz="1200" dirty="0">
                <a:solidFill>
                  <a:schemeClr val="tx1"/>
                </a:solidFill>
              </a:rPr>
              <a:t>4 [ a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 l </a:t>
            </a:r>
            <a:r>
              <a:rPr lang="it-IT" sz="1200" dirty="0" err="1">
                <a:solidFill>
                  <a:schemeClr val="tx1"/>
                </a:solidFill>
              </a:rPr>
              <a:t>ineDa</a:t>
            </a:r>
            <a:r>
              <a:rPr lang="it-IT" sz="1200" dirty="0">
                <a:solidFill>
                  <a:schemeClr val="tx1"/>
                </a:solidFill>
              </a:rPr>
              <a:t> t a s e t ;</a:t>
            </a:r>
          </a:p>
          <a:p>
            <a:r>
              <a:rPr lang="it-IT" sz="1200" dirty="0">
                <a:solidFill>
                  <a:schemeClr val="tx1"/>
                </a:solidFill>
              </a:rPr>
              <a:t>5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input : </a:t>
            </a:r>
            <a:r>
              <a:rPr lang="it-IT" sz="1200" dirty="0" err="1">
                <a:solidFill>
                  <a:schemeClr val="tx1"/>
                </a:solidFill>
              </a:rPr>
              <a:t>normal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izedCount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ryValues</a:t>
            </a:r>
            <a:r>
              <a:rPr lang="it-IT" sz="1200" dirty="0">
                <a:solidFill>
                  <a:schemeClr val="tx1"/>
                </a:solidFill>
              </a:rPr>
              <a:t> ;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3" name="Picture 8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85" y="1556899"/>
            <a:ext cx="5226781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Rettangolo arrotondato 51"/>
          <p:cNvSpPr/>
          <p:nvPr/>
        </p:nvSpPr>
        <p:spPr>
          <a:xfrm>
            <a:off x="182417" y="1572678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Component</a:t>
            </a:r>
            <a:endParaRPr lang="it-IT" sz="1000" dirty="0">
              <a:latin typeface="Elephant" pitchFamily="18" charset="0"/>
            </a:endParaRPr>
          </a:p>
        </p:txBody>
      </p:sp>
      <p:sp>
        <p:nvSpPr>
          <p:cNvPr id="53" name="Rettangolo arrotondato 52"/>
          <p:cNvSpPr/>
          <p:nvPr/>
        </p:nvSpPr>
        <p:spPr>
          <a:xfrm>
            <a:off x="182417" y="3319100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Pipeline</a:t>
            </a:r>
            <a:endParaRPr lang="it-IT" sz="1000" dirty="0">
              <a:latin typeface="Elephan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73" y="1890491"/>
            <a:ext cx="1048021" cy="40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83" y="2337983"/>
            <a:ext cx="1047600" cy="44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53" y="2789792"/>
            <a:ext cx="877861" cy="4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536" y="980728"/>
            <a:ext cx="424664" cy="447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28727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97" y="1128127"/>
            <a:ext cx="288000" cy="288000"/>
          </a:xfrm>
          <a:prstGeom prst="rect">
            <a:avLst/>
          </a:prstGeom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94" y="1137689"/>
            <a:ext cx="288000" cy="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128127"/>
            <a:ext cx="288000" cy="288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25" y="1138675"/>
            <a:ext cx="288000" cy="288000"/>
          </a:xfrm>
          <a:prstGeom prst="rect">
            <a:avLst/>
          </a:prstGeom>
        </p:spPr>
      </p:pic>
      <p:sp>
        <p:nvSpPr>
          <p:cNvPr id="40" name="Fumetto 2 39"/>
          <p:cNvSpPr/>
          <p:nvPr/>
        </p:nvSpPr>
        <p:spPr>
          <a:xfrm>
            <a:off x="6551728" y="1124743"/>
            <a:ext cx="1494643" cy="561544"/>
          </a:xfrm>
          <a:prstGeom prst="wedgeRoundRectCallout">
            <a:avLst>
              <a:gd name="adj1" fmla="val -61421"/>
              <a:gd name="adj2" fmla="val -21979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Elephant" pitchFamily="18" charset="0"/>
              </a:rPr>
              <a:t>Pulsante Salva</a:t>
            </a:r>
            <a:endParaRPr lang="it-IT" sz="1400" dirty="0">
              <a:solidFill>
                <a:schemeClr val="tx1"/>
              </a:solidFill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6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1040</Words>
  <Application>Microsoft Office PowerPoint</Application>
  <PresentationFormat>Presentazione su schermo (4:3)</PresentationFormat>
  <Paragraphs>150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Simona</dc:creator>
  <cp:lastModifiedBy>Simona</cp:lastModifiedBy>
  <cp:revision>2</cp:revision>
  <dcterms:created xsi:type="dcterms:W3CDTF">2013-01-20T15:13:23Z</dcterms:created>
  <dcterms:modified xsi:type="dcterms:W3CDTF">2013-01-20T15:17:57Z</dcterms:modified>
</cp:coreProperties>
</file>