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6" r:id="rId17"/>
    <p:sldId id="313" r:id="rId18"/>
    <p:sldId id="314" r:id="rId19"/>
    <p:sldId id="315" r:id="rId20"/>
    <p:sldId id="298" r:id="rId21"/>
    <p:sldId id="299" r:id="rId22"/>
    <p:sldId id="317" r:id="rId23"/>
    <p:sldId id="318" r:id="rId24"/>
    <p:sldId id="287" r:id="rId25"/>
    <p:sldId id="288" r:id="rId26"/>
    <p:sldId id="320" r:id="rId27"/>
    <p:sldId id="322" r:id="rId28"/>
    <p:sldId id="291" r:id="rId29"/>
    <p:sldId id="290" r:id="rId30"/>
  </p:sldIdLst>
  <p:sldSz cx="9144000" cy="6858000" type="screen4x3"/>
  <p:notesSz cx="6881813" cy="100155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2DE4B-D0C9-4422-AF3A-D0B9309F6CFD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51230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951230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51F41-96C6-4F82-BAC1-929E826FABD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670A1841-41E7-420C-AF81-4F756BAB2169}" type="datetimeFigureOut">
              <a:rPr lang="it-IT" smtClean="0"/>
              <a:pPr/>
              <a:t>23/09/2013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757381"/>
            <a:ext cx="5505450" cy="4506992"/>
          </a:xfrm>
          <a:prstGeom prst="rect">
            <a:avLst/>
          </a:prstGeom>
        </p:spPr>
        <p:txBody>
          <a:bodyPr vert="horz" lIns="96551" tIns="48276" rIns="96551" bIns="48276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AAF48C0E-50D7-4B42-B55E-E9A77740064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48C0E-50D7-4B42-B55E-E9A777400642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36ACFA-F0EB-42C5-A3BA-85DBF2B85A79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D67-E7D7-42F0-803D-B6534EF30E3F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16A5-A9FE-4A22-A30A-0109CDF9FF69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10508A-26DA-46D3-88EF-7C747F7ABA5A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5F000E-51FA-4B12-ACF3-C1C20B281645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1AEE-1CDF-488B-BACE-52A53CD966F6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  <p:transition spd="med" advTm="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772-A944-415B-97EA-B27E2FE93E8B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  <p:transition spd="med" advTm="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636F81-DA00-4285-B381-2A13A02E63A8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75D1-70AE-434D-84F9-88EF5431F8AF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9ADF757-9606-4055-BF65-899F2AA0888B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6C7B91-9E22-4343-8DBA-6BB5E62AEEA2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</p:cSld>
  <p:clrMapOvr>
    <a:masterClrMapping/>
  </p:clrMapOvr>
  <p:transition spd="med" advTm="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55EFFD-9C20-4097-803D-8B9A46BBCC68}" type="datetime1">
              <a:rPr lang="it-IT" smtClean="0"/>
              <a:pPr/>
              <a:t>23/09/2013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E09562-A60E-4138-8C8E-94927DB2C3F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 advTm="0">
    <p:dissolv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Video\DEMO\AuthorBookMovie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16288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Interfaccia per l’interrogazione e l’interazione con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</a:rPr>
              <a:t>dataset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 semantici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3573016"/>
            <a:ext cx="6172200" cy="3096344"/>
          </a:xfrm>
        </p:spPr>
        <p:txBody>
          <a:bodyPr>
            <a:noAutofit/>
          </a:bodyPr>
          <a:lstStyle/>
          <a:p>
            <a:r>
              <a:rPr lang="it-IT" sz="1200" dirty="0" smtClean="0">
                <a:solidFill>
                  <a:schemeClr val="tx1"/>
                </a:solidFill>
              </a:rPr>
              <a:t>Facoltà di INGEGNERIA DELL’INFORMAZIONE, INFORMATATICA E STATISTICA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Corso di laurea in INFORMATICA</a:t>
            </a:r>
          </a:p>
          <a:p>
            <a:r>
              <a:rPr lang="it-IT" sz="1200" b="0" dirty="0" smtClean="0">
                <a:solidFill>
                  <a:schemeClr val="tx1"/>
                </a:solidFill>
              </a:rPr>
              <a:t>Cattedra di Ingegneria del Software</a:t>
            </a:r>
          </a:p>
          <a:p>
            <a:endParaRPr lang="it-IT" sz="1200" b="0" dirty="0" smtClean="0">
              <a:solidFill>
                <a:schemeClr val="tx1"/>
              </a:solidFill>
            </a:endParaRPr>
          </a:p>
          <a:p>
            <a:r>
              <a:rPr lang="it-IT" sz="1200" b="0" dirty="0" smtClean="0">
                <a:solidFill>
                  <a:schemeClr val="tx1"/>
                </a:solidFill>
              </a:rPr>
              <a:t>Candidato</a:t>
            </a:r>
          </a:p>
          <a:p>
            <a:r>
              <a:rPr lang="it-IT" sz="1200" b="0" dirty="0" err="1" smtClean="0">
                <a:solidFill>
                  <a:schemeClr val="tx1"/>
                </a:solidFill>
              </a:rPr>
              <a:t>Valentini</a:t>
            </a:r>
            <a:r>
              <a:rPr lang="it-IT" sz="1200" b="0" dirty="0" smtClean="0">
                <a:solidFill>
                  <a:schemeClr val="tx1"/>
                </a:solidFill>
              </a:rPr>
              <a:t> Simona</a:t>
            </a:r>
          </a:p>
          <a:p>
            <a:endParaRPr lang="it-IT" sz="1200" b="0" dirty="0" smtClean="0">
              <a:solidFill>
                <a:schemeClr val="tx1"/>
              </a:solidFill>
            </a:endParaRPr>
          </a:p>
          <a:p>
            <a:r>
              <a:rPr lang="it-IT" sz="1200" b="0" dirty="0" smtClean="0">
                <a:solidFill>
                  <a:schemeClr val="tx1"/>
                </a:solidFill>
              </a:rPr>
              <a:t>Relatore 			Correlatore</a:t>
            </a:r>
          </a:p>
          <a:p>
            <a:r>
              <a:rPr lang="it-IT" sz="1200" b="0" dirty="0" smtClean="0">
                <a:solidFill>
                  <a:schemeClr val="tx1"/>
                </a:solidFill>
              </a:rPr>
              <a:t>Paolo Bottoni		Michele </a:t>
            </a:r>
            <a:r>
              <a:rPr lang="it-IT" sz="1200" b="0" dirty="0" err="1" smtClean="0">
                <a:solidFill>
                  <a:schemeClr val="tx1"/>
                </a:solidFill>
              </a:rPr>
              <a:t>Ceriani</a:t>
            </a:r>
            <a:endParaRPr lang="it-IT" sz="1200" b="0" dirty="0" smtClean="0">
              <a:solidFill>
                <a:schemeClr val="tx1"/>
              </a:solidFill>
            </a:endParaRPr>
          </a:p>
          <a:p>
            <a:endParaRPr lang="it-IT" sz="1200" b="0" dirty="0" smtClean="0">
              <a:solidFill>
                <a:schemeClr val="tx1"/>
              </a:solidFill>
            </a:endParaRPr>
          </a:p>
          <a:p>
            <a:r>
              <a:rPr lang="it-IT" sz="1200" b="0" dirty="0" smtClean="0">
                <a:solidFill>
                  <a:schemeClr val="tx1"/>
                </a:solidFill>
              </a:rPr>
              <a:t>A/</a:t>
            </a:r>
            <a:r>
              <a:rPr lang="it-IT" sz="1200" b="0" dirty="0" err="1" smtClean="0">
                <a:solidFill>
                  <a:schemeClr val="tx1"/>
                </a:solidFill>
              </a:rPr>
              <a:t>A</a:t>
            </a:r>
            <a:r>
              <a:rPr lang="it-IT" sz="1200" b="0" dirty="0" smtClean="0">
                <a:solidFill>
                  <a:schemeClr val="tx1"/>
                </a:solidFill>
              </a:rPr>
              <a:t> 2012/2013</a:t>
            </a:r>
          </a:p>
          <a:p>
            <a:endParaRPr lang="it-IT" sz="1200" dirty="0" smtClean="0">
              <a:solidFill>
                <a:schemeClr val="tx1"/>
              </a:solidFill>
            </a:endParaRPr>
          </a:p>
          <a:p>
            <a:endParaRPr lang="it-IT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503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- RDF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Strumento base per la codifica, lo scambio e il riutilizzo dei metadati - e dunque per introdurre la semantica nel Web.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RDF fornisce un modello per descrivere le risorse del Web.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Si basa su tre tipi oggetti:</a:t>
            </a:r>
          </a:p>
          <a:p>
            <a:pPr marL="274320" lvl="1" algn="just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548640" lvl="2" algn="ctr">
              <a:spcBef>
                <a:spcPts val="600"/>
              </a:spcBef>
              <a:buSzPct val="70000"/>
              <a:buNone/>
            </a:pPr>
            <a:r>
              <a:rPr lang="it-IT" sz="2400" i="1" dirty="0" smtClean="0"/>
              <a:t>Risorse - Proprietà - Asserzioni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548640" lvl="2" algn="just">
              <a:spcBef>
                <a:spcPts val="600"/>
              </a:spcBef>
              <a:buSzPct val="70000"/>
            </a:pPr>
            <a:endParaRPr lang="it-IT" dirty="0" smtClean="0"/>
          </a:p>
          <a:p>
            <a:pPr marL="548640" lvl="2" algn="just">
              <a:spcBef>
                <a:spcPts val="600"/>
              </a:spcBef>
              <a:buSzPct val="70000"/>
            </a:pPr>
            <a:endParaRPr lang="it-IT" b="1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b="1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700" dirty="0" smtClean="0"/>
          </a:p>
          <a:p>
            <a:pPr marL="274320" lvl="1" algn="just">
              <a:spcBef>
                <a:spcPts val="600"/>
              </a:spcBef>
              <a:buSzPct val="70000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- RDF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Le relazioni tra risorse, proprietà e oggetto sono rappresentate mediante </a:t>
            </a:r>
            <a:r>
              <a:rPr lang="it-IT" sz="2400" i="1" dirty="0" smtClean="0"/>
              <a:t>grafi etichettati orientati</a:t>
            </a: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b="1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700" dirty="0" smtClean="0"/>
          </a:p>
          <a:p>
            <a:pPr marL="274320" lvl="1" algn="just">
              <a:spcBef>
                <a:spcPts val="600"/>
              </a:spcBef>
              <a:buSzPct val="70000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  <p:pic>
        <p:nvPicPr>
          <p:cNvPr id="6" name="Immagine 5" descr="graford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384" y="2866972"/>
            <a:ext cx="7272000" cy="3514356"/>
          </a:xfrm>
          <a:prstGeom prst="rect">
            <a:avLst/>
          </a:prstGeom>
        </p:spPr>
      </p:pic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– SPARQL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35568"/>
            <a:ext cx="7467600" cy="4873752"/>
          </a:xfrm>
        </p:spPr>
        <p:txBody>
          <a:bodyPr>
            <a:normAutofit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SPARQL consente di estrarre informazioni dalle basi di conoscenza distribuite sul Web</a:t>
            </a:r>
          </a:p>
          <a:p>
            <a:endParaRPr lang="it-IT" dirty="0" smtClean="0"/>
          </a:p>
          <a:p>
            <a:r>
              <a:rPr lang="it-IT" dirty="0" smtClean="0"/>
              <a:t>Ispirato a SQL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Prende in input un insieme di grafi RDF</a:t>
            </a:r>
          </a:p>
          <a:p>
            <a:endParaRPr lang="it-IT" dirty="0" smtClean="0"/>
          </a:p>
          <a:p>
            <a:r>
              <a:rPr lang="it-IT" dirty="0" smtClean="0"/>
              <a:t>Restituisce dati in formato tabulare o come grafo RDF</a:t>
            </a:r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– SPARQL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2" name="Segnaposto contenuto 11"/>
          <p:cNvSpPr>
            <a:spLocks noGrp="1"/>
          </p:cNvSpPr>
          <p:nvPr>
            <p:ph sz="quarter" idx="4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Batang" pitchFamily="18" charset="-127"/>
                <a:ea typeface="Batang" pitchFamily="18" charset="-127"/>
              </a:rPr>
              <a:t>PREFIX</a:t>
            </a:r>
            <a:r>
              <a:rPr lang="en-US" sz="16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n-US" sz="1600" dirty="0" err="1" smtClean="0">
                <a:latin typeface="Batang" pitchFamily="18" charset="-127"/>
                <a:ea typeface="Batang" pitchFamily="18" charset="-127"/>
              </a:rPr>
              <a:t>cd</a:t>
            </a:r>
            <a:r>
              <a:rPr lang="en-US" sz="1600" dirty="0" smtClean="0">
                <a:latin typeface="Batang" pitchFamily="18" charset="-127"/>
                <a:ea typeface="Batang" pitchFamily="18" charset="-127"/>
              </a:rPr>
              <a:t>: &lt;http://exsample.org/cd/&gt;</a:t>
            </a:r>
          </a:p>
          <a:p>
            <a:pPr>
              <a:buNone/>
            </a:pPr>
            <a:endParaRPr lang="it-IT" sz="1600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it-IT" sz="1600" b="1" dirty="0" smtClean="0">
                <a:latin typeface="Batang" pitchFamily="18" charset="-127"/>
                <a:ea typeface="Batang" pitchFamily="18" charset="-127"/>
              </a:rPr>
              <a:t>SELECT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?titolo ?autore ?anno </a:t>
            </a:r>
          </a:p>
          <a:p>
            <a:pPr>
              <a:buNone/>
            </a:pPr>
            <a:endParaRPr lang="it-IT" sz="1600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it-IT" sz="1600" b="1" dirty="0" smtClean="0">
                <a:latin typeface="Batang" pitchFamily="18" charset="-127"/>
                <a:ea typeface="Batang" pitchFamily="18" charset="-127"/>
              </a:rPr>
              <a:t>FROM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&lt;http://cd.com/listacd.ttl&gt;</a:t>
            </a:r>
          </a:p>
          <a:p>
            <a:pPr>
              <a:buNone/>
            </a:pPr>
            <a:endParaRPr lang="it-IT" sz="1600" dirty="0" smtClean="0">
              <a:latin typeface="Batang" pitchFamily="18" charset="-127"/>
              <a:ea typeface="Batang" pitchFamily="18" charset="-127"/>
            </a:endParaRPr>
          </a:p>
          <a:p>
            <a:pPr>
              <a:buNone/>
            </a:pPr>
            <a:r>
              <a:rPr lang="it-IT" sz="1600" b="1" dirty="0" smtClean="0">
                <a:latin typeface="Batang" pitchFamily="18" charset="-127"/>
                <a:ea typeface="Batang" pitchFamily="18" charset="-127"/>
              </a:rPr>
              <a:t>WHERE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{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	?titolo cd:autore ?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autore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	?titolo cd:anno ?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anno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}</a:t>
            </a:r>
          </a:p>
          <a:p>
            <a:endParaRPr lang="it-IT" sz="1600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smtClean="0">
                <a:solidFill>
                  <a:schemeClr val="tx1"/>
                </a:solidFill>
              </a:rPr>
              <a:t>Set di triple RDF</a:t>
            </a: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err="1" smtClean="0">
                <a:solidFill>
                  <a:schemeClr val="tx1"/>
                </a:solidFill>
              </a:rPr>
              <a:t>Query</a:t>
            </a:r>
            <a:r>
              <a:rPr lang="it-IT" b="0" dirty="0" smtClean="0">
                <a:solidFill>
                  <a:schemeClr val="tx1"/>
                </a:solidFill>
              </a:rPr>
              <a:t> di selezione SPARQL</a:t>
            </a: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13" name="Segnaposto contenuto 13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http://example.org/cd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http://example.org/esempio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:Buona domenica cd:autore “Antonello Venditti”.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:Amo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cd:anno 1978.</a:t>
            </a:r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– SPARQL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4" name="Segnaposto contenuto 13"/>
          <p:cNvSpPr>
            <a:spLocks noGrp="1"/>
          </p:cNvSpPr>
          <p:nvPr>
            <p:ph sz="quarter" idx="2"/>
          </p:nvPr>
        </p:nvSpPr>
        <p:spPr>
          <a:ln w="3175"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http://example.org/cd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@prefix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 &lt;</a:t>
            </a:r>
            <a:r>
              <a:rPr lang="it-IT" sz="1600" u="sng" dirty="0" smtClean="0">
                <a:latin typeface="Batang" pitchFamily="18" charset="-127"/>
                <a:ea typeface="Batang" pitchFamily="18" charset="-127"/>
              </a:rPr>
              <a:t>http://example.org/esempio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&gt;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:Buona domenica cd:autore “Antonello Venditti”.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:Amo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cd:autore “Renato Zero”.</a:t>
            </a:r>
          </a:p>
          <a:p>
            <a:pPr>
              <a:buNone/>
            </a:pP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:</a:t>
            </a:r>
            <a:r>
              <a:rPr lang="it-IT" sz="1600" dirty="0" err="1" smtClean="0">
                <a:latin typeface="Batang" pitchFamily="18" charset="-127"/>
                <a:ea typeface="Batang" pitchFamily="18" charset="-127"/>
              </a:rPr>
              <a:t>Zerolandia</a:t>
            </a:r>
            <a:r>
              <a:rPr lang="it-IT" sz="1600" dirty="0" smtClean="0">
                <a:latin typeface="Batang" pitchFamily="18" charset="-127"/>
                <a:ea typeface="Batang" pitchFamily="18" charset="-127"/>
              </a:rPr>
              <a:t> cd:anno 1978.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smtClean="0">
                <a:solidFill>
                  <a:schemeClr val="tx1"/>
                </a:solidFill>
              </a:rPr>
              <a:t>Set di triple RDF</a:t>
            </a:r>
            <a:endParaRPr lang="it-IT" b="0" dirty="0">
              <a:solidFill>
                <a:schemeClr val="tx1"/>
              </a:solidFill>
            </a:endParaRP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noFill/>
          <a:ln>
            <a:noFill/>
          </a:ln>
        </p:spPr>
        <p:txBody>
          <a:bodyPr/>
          <a:lstStyle/>
          <a:p>
            <a:pPr algn="ctr"/>
            <a:r>
              <a:rPr lang="it-IT" b="0" dirty="0" smtClean="0">
                <a:solidFill>
                  <a:schemeClr val="tx1"/>
                </a:solidFill>
              </a:rPr>
              <a:t>Risultato </a:t>
            </a:r>
            <a:r>
              <a:rPr lang="it-IT" b="0" dirty="0" err="1" smtClean="0">
                <a:solidFill>
                  <a:schemeClr val="tx1"/>
                </a:solidFill>
              </a:rPr>
              <a:t>query</a:t>
            </a:r>
            <a:r>
              <a:rPr lang="it-IT" b="0" dirty="0" smtClean="0">
                <a:solidFill>
                  <a:schemeClr val="tx1"/>
                </a:solidFill>
              </a:rPr>
              <a:t> SPARQL</a:t>
            </a:r>
            <a:endParaRPr lang="it-IT" b="0" dirty="0">
              <a:solidFill>
                <a:schemeClr val="tx1"/>
              </a:solidFill>
            </a:endParaRPr>
          </a:p>
        </p:txBody>
      </p:sp>
      <p:graphicFrame>
        <p:nvGraphicFramePr>
          <p:cNvPr id="18" name="Segnaposto contenuto 17"/>
          <p:cNvGraphicFramePr>
            <a:graphicFrameLocks noGrp="1"/>
          </p:cNvGraphicFramePr>
          <p:nvPr>
            <p:ph sz="quarter" idx="4"/>
          </p:nvPr>
        </p:nvGraphicFramePr>
        <p:xfrm>
          <a:off x="4514800" y="3140968"/>
          <a:ext cx="36576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/>
                        <a:t>Titolo</a:t>
                      </a:r>
                      <a:endParaRPr lang="it-I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/>
                        <a:t>Autore</a:t>
                      </a:r>
                      <a:endParaRPr lang="it-I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smtClean="0"/>
                        <a:t>Anno</a:t>
                      </a:r>
                      <a:endParaRPr lang="it-IT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Zerolandia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Renato Zero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1978</a:t>
                      </a:r>
                      <a:endParaRPr lang="it-IT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Tool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Proposto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/>
          </a:bodyPr>
          <a:lstStyle/>
          <a:p>
            <a:pPr algn="just"/>
            <a:endParaRPr lang="it-IT" dirty="0" smtClean="0"/>
          </a:p>
          <a:p>
            <a:pPr algn="just"/>
            <a:r>
              <a:rPr lang="it-IT" dirty="0" smtClean="0"/>
              <a:t>Sfrutta le tecnologie del Web Semantico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Un’applicazione è progettata costruendo una pipeline composta di un insieme di operatori su grafi RDF.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Interfaccia visuale </a:t>
            </a:r>
            <a:r>
              <a:rPr lang="it-IT" dirty="0" err="1" smtClean="0"/>
              <a:t>Web-based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Supporto all’interazione.</a:t>
            </a:r>
          </a:p>
        </p:txBody>
      </p:sp>
    </p:spTree>
    <p:custDataLst>
      <p:tags r:id="rId1"/>
    </p:custDataLst>
  </p:cSld>
  <p:clrMapOvr>
    <a:masterClrMapping/>
  </p:clrMapOvr>
  <p:transition spd="med" advTm="53181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pic>
        <p:nvPicPr>
          <p:cNvPr id="10" name="Segnaposto contenuto 9" descr="Pipeline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66460" y="1600200"/>
            <a:ext cx="6649080" cy="4873625"/>
          </a:xfrm>
        </p:spPr>
      </p:pic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 advTm="53181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17</a:t>
            </a:fld>
            <a:endParaRPr lang="it-IT"/>
          </a:p>
        </p:txBody>
      </p:sp>
      <p:pic>
        <p:nvPicPr>
          <p:cNvPr id="13" name="Segnaposto contenuto 12" descr="ConstrEndpoin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03800" y="1628800"/>
            <a:ext cx="2268000" cy="1011547"/>
          </a:xfrm>
        </p:spPr>
      </p:pic>
      <p:sp>
        <p:nvSpPr>
          <p:cNvPr id="14" name="Ovale 13"/>
          <p:cNvSpPr/>
          <p:nvPr/>
        </p:nvSpPr>
        <p:spPr>
          <a:xfrm>
            <a:off x="5580112" y="5052739"/>
            <a:ext cx="2520280" cy="576064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ex: construct1</a:t>
            </a:r>
            <a:endParaRPr lang="it-IT" sz="1250" b="1" dirty="0"/>
          </a:p>
        </p:txBody>
      </p:sp>
      <p:sp>
        <p:nvSpPr>
          <p:cNvPr id="15" name="Ovale 14"/>
          <p:cNvSpPr/>
          <p:nvPr/>
        </p:nvSpPr>
        <p:spPr>
          <a:xfrm>
            <a:off x="5580112" y="3684631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ConstructGraph</a:t>
            </a:r>
            <a:endParaRPr lang="it-IT" sz="1250" b="1" dirty="0"/>
          </a:p>
        </p:txBody>
      </p:sp>
      <p:cxnSp>
        <p:nvCxnSpPr>
          <p:cNvPr id="17" name="Connettore 2 16"/>
          <p:cNvCxnSpPr>
            <a:stCxn id="14" idx="0"/>
            <a:endCxn id="15" idx="4"/>
          </p:cNvCxnSpPr>
          <p:nvPr/>
        </p:nvCxnSpPr>
        <p:spPr>
          <a:xfrm flipV="1">
            <a:off x="6840252" y="4260695"/>
            <a:ext cx="0" cy="79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5580112" y="2316523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Graph</a:t>
            </a:r>
            <a:endParaRPr lang="it-IT" sz="1250" b="1" dirty="0"/>
          </a:p>
        </p:txBody>
      </p:sp>
      <p:cxnSp>
        <p:nvCxnSpPr>
          <p:cNvPr id="20" name="Connettore 2 19"/>
          <p:cNvCxnSpPr>
            <a:endCxn id="19" idx="4"/>
          </p:cNvCxnSpPr>
          <p:nvPr/>
        </p:nvCxnSpPr>
        <p:spPr>
          <a:xfrm flipV="1">
            <a:off x="6840252" y="2892587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695232" y="3972707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sp>
        <p:nvSpPr>
          <p:cNvPr id="23" name="Ovale 22"/>
          <p:cNvSpPr/>
          <p:nvPr/>
        </p:nvSpPr>
        <p:spPr>
          <a:xfrm>
            <a:off x="2843808" y="2892587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Dataset</a:t>
            </a:r>
            <a:endParaRPr lang="it-IT" sz="1250" b="1" dirty="0"/>
          </a:p>
        </p:txBody>
      </p:sp>
      <p:cxnSp>
        <p:nvCxnSpPr>
          <p:cNvPr id="24" name="Connettore 2 23"/>
          <p:cNvCxnSpPr>
            <a:stCxn id="22" idx="0"/>
            <a:endCxn id="23" idx="4"/>
          </p:cNvCxnSpPr>
          <p:nvPr/>
        </p:nvCxnSpPr>
        <p:spPr>
          <a:xfrm flipH="1" flipV="1">
            <a:off x="4103948" y="3468651"/>
            <a:ext cx="528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1"/>
            <a:endCxn id="22" idx="5"/>
          </p:cNvCxnSpPr>
          <p:nvPr/>
        </p:nvCxnSpPr>
        <p:spPr>
          <a:xfrm flipH="1" flipV="1">
            <a:off x="4401974" y="4464408"/>
            <a:ext cx="1547225" cy="67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843808" y="5877272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CONSTRUCT {…}</a:t>
            </a:r>
          </a:p>
          <a:p>
            <a:pPr algn="ctr"/>
            <a:r>
              <a:rPr lang="it-IT" sz="1250" b="1" dirty="0" smtClean="0"/>
              <a:t>WHERE {…}</a:t>
            </a:r>
            <a:endParaRPr lang="it-IT" sz="1250" b="1" dirty="0"/>
          </a:p>
        </p:txBody>
      </p:sp>
      <p:cxnSp>
        <p:nvCxnSpPr>
          <p:cNvPr id="32" name="Connettore 2 31"/>
          <p:cNvCxnSpPr>
            <a:stCxn id="14" idx="3"/>
            <a:endCxn id="31" idx="7"/>
          </p:cNvCxnSpPr>
          <p:nvPr/>
        </p:nvCxnSpPr>
        <p:spPr>
          <a:xfrm flipH="1">
            <a:off x="4995001" y="5544440"/>
            <a:ext cx="954198" cy="4171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76256" y="453947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923721" y="31806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subClassOf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160451" y="361266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364088" y="573325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</a:t>
            </a:r>
            <a:r>
              <a:rPr lang="it-IT" sz="1400" dirty="0" err="1" smtClean="0"/>
              <a:t>configTxt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888643" y="434535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2" grpId="0" animBg="1"/>
      <p:bldP spid="23" grpId="0" animBg="1"/>
      <p:bldP spid="31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580112" y="5052739"/>
            <a:ext cx="2520280" cy="576064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ex: updatable1</a:t>
            </a:r>
            <a:endParaRPr lang="it-IT" sz="1250" b="1" dirty="0"/>
          </a:p>
        </p:txBody>
      </p:sp>
      <p:sp>
        <p:nvSpPr>
          <p:cNvPr id="15" name="Ovale 14"/>
          <p:cNvSpPr/>
          <p:nvPr/>
        </p:nvSpPr>
        <p:spPr>
          <a:xfrm>
            <a:off x="5580112" y="3684631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UpdatableGraph</a:t>
            </a:r>
            <a:endParaRPr lang="it-IT" sz="1250" b="1" dirty="0"/>
          </a:p>
        </p:txBody>
      </p:sp>
      <p:cxnSp>
        <p:nvCxnSpPr>
          <p:cNvPr id="17" name="Connettore 2 16"/>
          <p:cNvCxnSpPr>
            <a:stCxn id="14" idx="0"/>
            <a:endCxn id="15" idx="4"/>
          </p:cNvCxnSpPr>
          <p:nvPr/>
        </p:nvCxnSpPr>
        <p:spPr>
          <a:xfrm flipV="1">
            <a:off x="6840252" y="4260695"/>
            <a:ext cx="0" cy="79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5580112" y="2316523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Graph</a:t>
            </a:r>
            <a:endParaRPr lang="it-IT" sz="1250" b="1" dirty="0"/>
          </a:p>
        </p:txBody>
      </p:sp>
      <p:cxnSp>
        <p:nvCxnSpPr>
          <p:cNvPr id="20" name="Connettore 2 19"/>
          <p:cNvCxnSpPr>
            <a:endCxn id="19" idx="4"/>
          </p:cNvCxnSpPr>
          <p:nvPr/>
        </p:nvCxnSpPr>
        <p:spPr>
          <a:xfrm flipV="1">
            <a:off x="6840252" y="2892587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695232" y="3972707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sp>
        <p:nvSpPr>
          <p:cNvPr id="23" name="Ovale 22"/>
          <p:cNvSpPr/>
          <p:nvPr/>
        </p:nvSpPr>
        <p:spPr>
          <a:xfrm>
            <a:off x="2843808" y="2892587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Dataset</a:t>
            </a:r>
            <a:endParaRPr lang="it-IT" sz="1250" b="1" dirty="0"/>
          </a:p>
        </p:txBody>
      </p:sp>
      <p:cxnSp>
        <p:nvCxnSpPr>
          <p:cNvPr id="24" name="Connettore 2 23"/>
          <p:cNvCxnSpPr>
            <a:stCxn id="22" idx="0"/>
            <a:endCxn id="23" idx="4"/>
          </p:cNvCxnSpPr>
          <p:nvPr/>
        </p:nvCxnSpPr>
        <p:spPr>
          <a:xfrm flipH="1" flipV="1">
            <a:off x="4103948" y="3468651"/>
            <a:ext cx="528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1"/>
            <a:endCxn id="22" idx="5"/>
          </p:cNvCxnSpPr>
          <p:nvPr/>
        </p:nvCxnSpPr>
        <p:spPr>
          <a:xfrm flipH="1" flipV="1">
            <a:off x="4401974" y="4464408"/>
            <a:ext cx="1547225" cy="67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2843808" y="5877272"/>
            <a:ext cx="2520280" cy="6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DELETE{…}</a:t>
            </a:r>
          </a:p>
          <a:p>
            <a:pPr algn="ctr"/>
            <a:r>
              <a:rPr lang="it-IT" sz="1250" b="1" dirty="0" smtClean="0"/>
              <a:t>INSERT{…}</a:t>
            </a:r>
          </a:p>
          <a:p>
            <a:pPr algn="ctr"/>
            <a:r>
              <a:rPr lang="it-IT" sz="1250" b="1" dirty="0" smtClean="0"/>
              <a:t>WHERE {…}</a:t>
            </a:r>
            <a:endParaRPr lang="it-IT" sz="1250" b="1" dirty="0"/>
          </a:p>
        </p:txBody>
      </p:sp>
      <p:cxnSp>
        <p:nvCxnSpPr>
          <p:cNvPr id="32" name="Connettore 2 31"/>
          <p:cNvCxnSpPr>
            <a:stCxn id="14" idx="3"/>
            <a:endCxn id="31" idx="7"/>
          </p:cNvCxnSpPr>
          <p:nvPr/>
        </p:nvCxnSpPr>
        <p:spPr>
          <a:xfrm flipH="1">
            <a:off x="4995001" y="5544440"/>
            <a:ext cx="954198" cy="427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76256" y="453947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923721" y="31806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subClassOf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160451" y="361266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364088" y="573325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</a:t>
            </a:r>
            <a:r>
              <a:rPr lang="it-IT" sz="1400" dirty="0" err="1" smtClean="0"/>
              <a:t>configTxt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888643" y="434535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pic>
        <p:nvPicPr>
          <p:cNvPr id="26" name="Segnaposto contenuto 25" descr="updatabl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03800" y="1772813"/>
            <a:ext cx="2268000" cy="975030"/>
          </a:xfrm>
        </p:spPr>
      </p:pic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5" grpId="0" animBg="1"/>
      <p:bldP spid="19" grpId="0" animBg="1"/>
      <p:bldP spid="22" grpId="0" animBg="1"/>
      <p:bldP spid="23" grpId="0" animBg="1"/>
      <p:bldP spid="31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e 25"/>
          <p:cNvSpPr/>
          <p:nvPr/>
        </p:nvSpPr>
        <p:spPr>
          <a:xfrm>
            <a:off x="2195736" y="4005064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DfPL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i="1" dirty="0" smtClean="0">
                <a:solidFill>
                  <a:schemeClr val="accent1">
                    <a:lumMod val="50000"/>
                  </a:schemeClr>
                </a:solidFill>
              </a:rPr>
              <a:t> Pipeline </a:t>
            </a:r>
            <a:r>
              <a:rPr lang="it-IT" b="1" i="1" dirty="0" err="1" smtClean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) –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Dataflow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Graph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580112" y="5052739"/>
            <a:ext cx="2520280" cy="576064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ex: union1</a:t>
            </a:r>
            <a:endParaRPr lang="it-IT" sz="1250" b="1" dirty="0"/>
          </a:p>
        </p:txBody>
      </p:sp>
      <p:sp>
        <p:nvSpPr>
          <p:cNvPr id="15" name="Ovale 14"/>
          <p:cNvSpPr/>
          <p:nvPr/>
        </p:nvSpPr>
        <p:spPr>
          <a:xfrm>
            <a:off x="5580112" y="3684631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UnionGraph</a:t>
            </a:r>
            <a:endParaRPr lang="it-IT" sz="1250" b="1" dirty="0"/>
          </a:p>
        </p:txBody>
      </p:sp>
      <p:cxnSp>
        <p:nvCxnSpPr>
          <p:cNvPr id="17" name="Connettore 2 16"/>
          <p:cNvCxnSpPr>
            <a:stCxn id="14" idx="0"/>
            <a:endCxn id="15" idx="4"/>
          </p:cNvCxnSpPr>
          <p:nvPr/>
        </p:nvCxnSpPr>
        <p:spPr>
          <a:xfrm flipV="1">
            <a:off x="6840252" y="4260695"/>
            <a:ext cx="0" cy="79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5580112" y="2316523"/>
            <a:ext cx="252028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50" b="1" dirty="0" smtClean="0"/>
              <a:t>df:</a:t>
            </a:r>
            <a:r>
              <a:rPr lang="it-IT" sz="1250" b="1" dirty="0" err="1" smtClean="0"/>
              <a:t>Graph</a:t>
            </a:r>
            <a:endParaRPr lang="it-IT" sz="1250" b="1" dirty="0"/>
          </a:p>
        </p:txBody>
      </p:sp>
      <p:cxnSp>
        <p:nvCxnSpPr>
          <p:cNvPr id="20" name="Connettore 2 19"/>
          <p:cNvCxnSpPr>
            <a:endCxn id="19" idx="4"/>
          </p:cNvCxnSpPr>
          <p:nvPr/>
        </p:nvCxnSpPr>
        <p:spPr>
          <a:xfrm flipV="1">
            <a:off x="6840252" y="2892587"/>
            <a:ext cx="0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695232" y="3972707"/>
            <a:ext cx="82800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50" b="1" dirty="0"/>
          </a:p>
        </p:txBody>
      </p:sp>
      <p:cxnSp>
        <p:nvCxnSpPr>
          <p:cNvPr id="24" name="Connettore 2 23"/>
          <p:cNvCxnSpPr>
            <a:stCxn id="22" idx="0"/>
            <a:endCxn id="19" idx="3"/>
          </p:cNvCxnSpPr>
          <p:nvPr/>
        </p:nvCxnSpPr>
        <p:spPr>
          <a:xfrm flipV="1">
            <a:off x="4109232" y="2808224"/>
            <a:ext cx="1839967" cy="11644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4" idx="1"/>
            <a:endCxn id="22" idx="5"/>
          </p:cNvCxnSpPr>
          <p:nvPr/>
        </p:nvCxnSpPr>
        <p:spPr>
          <a:xfrm flipH="1" flipV="1">
            <a:off x="4401974" y="4464408"/>
            <a:ext cx="1547225" cy="6726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76256" y="453947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6923721" y="318061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subClassOf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499992" y="357301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4888643" y="4345359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cxnSp>
        <p:nvCxnSpPr>
          <p:cNvPr id="29" name="Connettore 2 28"/>
          <p:cNvCxnSpPr>
            <a:stCxn id="14" idx="2"/>
            <a:endCxn id="26" idx="6"/>
          </p:cNvCxnSpPr>
          <p:nvPr/>
        </p:nvCxnSpPr>
        <p:spPr>
          <a:xfrm flipH="1" flipV="1">
            <a:off x="3023736" y="4293096"/>
            <a:ext cx="2556376" cy="10476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3923928" y="494116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df:input</a:t>
            </a:r>
            <a:endParaRPr lang="it-IT" sz="14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160451" y="3140968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rdf</a:t>
            </a:r>
            <a:r>
              <a:rPr lang="it-IT" sz="1400" dirty="0" smtClean="0"/>
              <a:t>:</a:t>
            </a:r>
            <a:r>
              <a:rPr lang="it-IT" sz="1400" dirty="0" err="1" smtClean="0"/>
              <a:t>type</a:t>
            </a:r>
            <a:endParaRPr lang="it-IT" sz="1400" dirty="0"/>
          </a:p>
        </p:txBody>
      </p:sp>
      <p:cxnSp>
        <p:nvCxnSpPr>
          <p:cNvPr id="43" name="Connettore 2 42"/>
          <p:cNvCxnSpPr>
            <a:stCxn id="26" idx="0"/>
            <a:endCxn id="19" idx="2"/>
          </p:cNvCxnSpPr>
          <p:nvPr/>
        </p:nvCxnSpPr>
        <p:spPr>
          <a:xfrm flipV="1">
            <a:off x="2609736" y="2604555"/>
            <a:ext cx="2970376" cy="14005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Segnaposto contenuto 46" descr="Union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67543" y="1700808"/>
            <a:ext cx="2268000" cy="970443"/>
          </a:xfrm>
        </p:spPr>
      </p:pic>
    </p:spTree>
    <p:custDataLst>
      <p:tags r:id="rId1"/>
    </p:custDataLst>
  </p:cSld>
  <p:clrMapOvr>
    <a:masterClrMapping/>
  </p:clrMapOvr>
  <p:transition spd="med" advTm="569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/>
      <p:bldP spid="4" grpId="0"/>
      <p:bldP spid="14" grpId="0" animBg="1"/>
      <p:bldP spid="15" grpId="0" animBg="1"/>
      <p:bldP spid="19" grpId="0" animBg="1"/>
      <p:bldP spid="22" grpId="0" animBg="1"/>
      <p:bldP spid="35" grpId="0"/>
      <p:bldP spid="36" grpId="0"/>
      <p:bldP spid="37" grpId="0"/>
      <p:bldP spid="39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Indice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smtClean="0"/>
              <a:t>Motivazioni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Tecnologie utilizzate</a:t>
            </a:r>
          </a:p>
          <a:p>
            <a:pPr algn="just">
              <a:buNone/>
            </a:pPr>
            <a:endParaRPr lang="it-IT" dirty="0" smtClean="0"/>
          </a:p>
          <a:p>
            <a:pPr algn="just"/>
            <a:r>
              <a:rPr lang="it-IT" dirty="0" smtClean="0"/>
              <a:t>Soluzione Proposta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Conclusioni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Sviluppi futuri</a:t>
            </a:r>
          </a:p>
          <a:p>
            <a:pPr algn="just">
              <a:buNone/>
            </a:pPr>
            <a:endParaRPr lang="it-IT" dirty="0" smtClean="0"/>
          </a:p>
          <a:p>
            <a:pPr algn="just">
              <a:buNone/>
            </a:pP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  <p:custDataLst>
      <p:tags r:id="rId1"/>
    </p:custDataLst>
  </p:cSld>
  <p:clrMapOvr>
    <a:masterClrMapping/>
  </p:clrMapOvr>
  <p:transition spd="med" advTm="12729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SWOWS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/>
          </a:bodyPr>
          <a:lstStyle/>
          <a:p>
            <a:pPr algn="just"/>
            <a:endParaRPr lang="it-IT" dirty="0" smtClean="0"/>
          </a:p>
          <a:p>
            <a:pPr algn="just"/>
            <a:r>
              <a:rPr lang="it-IT" dirty="0" err="1" smtClean="0"/>
              <a:t>DfPL</a:t>
            </a:r>
            <a:r>
              <a:rPr lang="it-IT" dirty="0" smtClean="0"/>
              <a:t> è in uso in SWOWS, un ambiente di applicazioni </a:t>
            </a:r>
            <a:r>
              <a:rPr lang="it-IT" i="1" dirty="0" err="1" smtClean="0"/>
              <a:t>event-based</a:t>
            </a:r>
            <a:r>
              <a:rPr lang="it-IT" dirty="0" smtClean="0"/>
              <a:t> specificate tramite </a:t>
            </a:r>
            <a:r>
              <a:rPr lang="it-IT" dirty="0" err="1" smtClean="0"/>
              <a:t>DfPL</a:t>
            </a:r>
            <a:r>
              <a:rPr lang="it-IT" dirty="0" smtClean="0"/>
              <a:t>, che possono essere utilizzate tramite interfacce GUI.</a:t>
            </a:r>
          </a:p>
          <a:p>
            <a:pPr algn="just"/>
            <a:endParaRPr lang="it-IT" dirty="0" smtClean="0"/>
          </a:p>
        </p:txBody>
      </p:sp>
      <p:pic>
        <p:nvPicPr>
          <p:cNvPr id="6" name="Immagine 5" descr="swo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4352" y="3604202"/>
            <a:ext cx="6696000" cy="28491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Click="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SWOWS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9" name="Segnaposto contenuto 6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467600" cy="4873752"/>
          </a:xfrm>
        </p:spPr>
        <p:txBody>
          <a:bodyPr>
            <a:normAutofit/>
          </a:bodyPr>
          <a:lstStyle/>
          <a:p>
            <a:pPr algn="just"/>
            <a:endParaRPr lang="it-IT" dirty="0" smtClean="0"/>
          </a:p>
          <a:p>
            <a:pPr algn="just"/>
            <a:r>
              <a:rPr lang="it-IT" dirty="0" smtClean="0"/>
              <a:t>Lo sviluppo di un’applicazione GUI deve definire un livello superiore di </a:t>
            </a:r>
            <a:r>
              <a:rPr lang="it-IT" i="1" dirty="0" err="1" smtClean="0"/>
              <a:t>dataflow</a:t>
            </a:r>
            <a:r>
              <a:rPr lang="it-IT" i="1" dirty="0" smtClean="0"/>
              <a:t> </a:t>
            </a:r>
            <a:r>
              <a:rPr lang="it-IT" i="1" dirty="0" err="1" smtClean="0"/>
              <a:t>graph</a:t>
            </a:r>
            <a:r>
              <a:rPr lang="it-IT" dirty="0" smtClean="0"/>
              <a:t>. 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L’output è un’immagine da visualizzare nella finestra dell’applicazione.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Mentre l’input è dato da eventi del mouse generati dal sistema come risultato di un’interazione dell’utente. </a:t>
            </a:r>
          </a:p>
          <a:p>
            <a:pPr algn="just"/>
            <a:endParaRPr lang="it-IT" dirty="0" smtClean="0"/>
          </a:p>
          <a:p>
            <a:pPr algn="just"/>
            <a:endParaRPr lang="it-IT" dirty="0" smtClean="0"/>
          </a:p>
        </p:txBody>
      </p:sp>
    </p:spTree>
    <p:custDataLst>
      <p:tags r:id="rId1"/>
    </p:custDataLst>
  </p:cSld>
  <p:clrMapOvr>
    <a:masterClrMapping/>
  </p:clrMapOvr>
  <p:transition spd="med" advTm="2120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pic>
        <p:nvPicPr>
          <p:cNvPr id="10" name="Segnaposto contenuto 9" descr="Pipeline.jpg"/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866460" y="1600200"/>
            <a:ext cx="6649080" cy="4873625"/>
          </a:xfrm>
        </p:spPr>
      </p:pic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SWOWS: Output Iniziale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2915816" y="2852936"/>
            <a:ext cx="720080" cy="28803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1547664" y="3284984"/>
            <a:ext cx="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2616736" y="4400536"/>
            <a:ext cx="792008" cy="21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4416936" y="3944104"/>
            <a:ext cx="0" cy="5760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5148064" y="3656072"/>
            <a:ext cx="720000" cy="3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 flipV="1">
            <a:off x="5364088" y="4509120"/>
            <a:ext cx="720000" cy="324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4067944" y="5517232"/>
            <a:ext cx="216024" cy="64807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med" advTm="53181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dirty="0" err="1" smtClean="0"/>
              <a:t>Valentini</a:t>
            </a:r>
            <a:r>
              <a:rPr lang="it-IT" dirty="0" smtClean="0"/>
              <a:t> Simona - A/</a:t>
            </a:r>
            <a:r>
              <a:rPr lang="it-IT" dirty="0" err="1" smtClean="0"/>
              <a:t>A</a:t>
            </a:r>
            <a:r>
              <a:rPr lang="it-IT" dirty="0" smtClean="0"/>
              <a:t> 2012/2013</a:t>
            </a:r>
            <a:endParaRPr lang="it-IT" dirty="0"/>
          </a:p>
        </p:txBody>
      </p:sp>
      <p:pic>
        <p:nvPicPr>
          <p:cNvPr id="10" name="Segnaposto contenuto 9" descr="Pipeline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66460" y="1600200"/>
            <a:ext cx="6649080" cy="4873625"/>
          </a:xfrm>
        </p:spPr>
      </p:pic>
      <p:cxnSp>
        <p:nvCxnSpPr>
          <p:cNvPr id="8" name="Connettore 2 7"/>
          <p:cNvCxnSpPr/>
          <p:nvPr/>
        </p:nvCxnSpPr>
        <p:spPr>
          <a:xfrm flipH="1" flipV="1">
            <a:off x="2399568" y="2275728"/>
            <a:ext cx="792088" cy="2160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2915816" y="2852936"/>
            <a:ext cx="720080" cy="28803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1547664" y="3284984"/>
            <a:ext cx="0" cy="57606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2616736" y="4400536"/>
            <a:ext cx="792008" cy="2160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5148064" y="3656072"/>
            <a:ext cx="720000" cy="3240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4067944" y="5517232"/>
            <a:ext cx="216024" cy="64807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SWOWS: Gestione Evento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 advTm="53181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World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Pipes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- Demo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AuthorBookMovie.avi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87555" y="1772816"/>
            <a:ext cx="6492757" cy="4057973"/>
          </a:xfrm>
          <a:prstGeom prst="rect">
            <a:avLst/>
          </a:prstGeom>
        </p:spPr>
      </p:pic>
    </p:spTree>
  </p:cSld>
  <p:clrMapOvr>
    <a:masterClrMapping/>
  </p:clrMapOvr>
  <p:transition spd="med" advTm="343">
    <p:pull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Architettura Generale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pic>
        <p:nvPicPr>
          <p:cNvPr id="6" name="Segnaposto contenuto 5" descr="ArchitetturaWeb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77507" y="1600200"/>
            <a:ext cx="6626985" cy="4873625"/>
          </a:xfrm>
        </p:spPr>
      </p:pic>
      <p:sp>
        <p:nvSpPr>
          <p:cNvPr id="7" name="CasellaDiTesto 6"/>
          <p:cNvSpPr txBox="1"/>
          <p:nvPr/>
        </p:nvSpPr>
        <p:spPr>
          <a:xfrm>
            <a:off x="1187624" y="15469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Apache2 Web Server</a:t>
            </a:r>
            <a:endParaRPr lang="it-IT" sz="14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48064" y="15469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Apache </a:t>
            </a:r>
            <a:r>
              <a:rPr lang="it-IT" sz="1400" b="1" dirty="0" err="1" smtClean="0"/>
              <a:t>Tomcat</a:t>
            </a:r>
            <a:r>
              <a:rPr lang="it-IT" sz="1400" b="1" dirty="0" smtClean="0"/>
              <a:t> 7</a:t>
            </a:r>
            <a:endParaRPr lang="it-IT" sz="14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75656" y="64335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Web Browser</a:t>
            </a:r>
            <a:endParaRPr lang="it-IT" sz="1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436096" y="64335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Web Browser</a:t>
            </a:r>
            <a:endParaRPr lang="it-IT" sz="1400" b="1" dirty="0"/>
          </a:p>
        </p:txBody>
      </p:sp>
    </p:spTree>
    <p:custDataLst>
      <p:tags r:id="rId1"/>
    </p:custDataLst>
  </p:cSld>
  <p:clrMapOvr>
    <a:masterClrMapping/>
  </p:clrMapOvr>
  <p:transition spd="med" advTm="104816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Struttura lato Client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pic>
        <p:nvPicPr>
          <p:cNvPr id="6" name="Segnaposto contenuto 5" descr="ArchitetturaWeb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77507" y="1600200"/>
            <a:ext cx="6626985" cy="4873625"/>
          </a:xfrm>
        </p:spPr>
      </p:pic>
      <p:sp>
        <p:nvSpPr>
          <p:cNvPr id="7" name="CasellaDiTesto 6"/>
          <p:cNvSpPr txBox="1"/>
          <p:nvPr/>
        </p:nvSpPr>
        <p:spPr>
          <a:xfrm>
            <a:off x="1187624" y="15469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Apache2 Web Server</a:t>
            </a:r>
            <a:endParaRPr lang="it-IT" sz="14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48064" y="15469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Apache </a:t>
            </a:r>
            <a:r>
              <a:rPr lang="it-IT" sz="1400" b="1" dirty="0" err="1" smtClean="0"/>
              <a:t>Tomcat</a:t>
            </a:r>
            <a:r>
              <a:rPr lang="it-IT" sz="1400" b="1" dirty="0" smtClean="0"/>
              <a:t> 7</a:t>
            </a:r>
            <a:endParaRPr lang="it-IT" sz="14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75656" y="64335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Web Browser</a:t>
            </a:r>
            <a:endParaRPr lang="it-IT" sz="1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436096" y="64335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Web Browser</a:t>
            </a:r>
            <a:endParaRPr lang="it-IT" sz="1400" b="1" dirty="0"/>
          </a:p>
        </p:txBody>
      </p:sp>
      <p:pic>
        <p:nvPicPr>
          <p:cNvPr id="11" name="Segnaposto contenuto 16" descr="ComponentVet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9638" y="1412776"/>
            <a:ext cx="5444770" cy="4248472"/>
          </a:xfrm>
          <a:prstGeom prst="rect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</p:pic>
      <p:cxnSp>
        <p:nvCxnSpPr>
          <p:cNvPr id="20" name="Connettore 2 19"/>
          <p:cNvCxnSpPr/>
          <p:nvPr/>
        </p:nvCxnSpPr>
        <p:spPr>
          <a:xfrm flipH="1">
            <a:off x="2123728" y="4725144"/>
            <a:ext cx="720080" cy="57606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med" advTm="104816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Architettura Generale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pic>
        <p:nvPicPr>
          <p:cNvPr id="6" name="Segnaposto contenuto 5" descr="ArchitetturaWeb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77507" y="1600200"/>
            <a:ext cx="6626985" cy="4873625"/>
          </a:xfrm>
        </p:spPr>
      </p:pic>
      <p:sp>
        <p:nvSpPr>
          <p:cNvPr id="7" name="CasellaDiTesto 6"/>
          <p:cNvSpPr txBox="1"/>
          <p:nvPr/>
        </p:nvSpPr>
        <p:spPr>
          <a:xfrm>
            <a:off x="1187624" y="15469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Apache2 Web Server</a:t>
            </a:r>
            <a:endParaRPr lang="it-IT" sz="14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148064" y="15469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Apache </a:t>
            </a:r>
            <a:r>
              <a:rPr lang="it-IT" sz="1400" b="1" dirty="0" err="1" smtClean="0"/>
              <a:t>Tomcat</a:t>
            </a:r>
            <a:r>
              <a:rPr lang="it-IT" sz="1400" b="1" dirty="0" smtClean="0"/>
              <a:t> 7</a:t>
            </a:r>
            <a:endParaRPr lang="it-IT" sz="1400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475656" y="64335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Web Browser</a:t>
            </a:r>
            <a:endParaRPr lang="it-IT" sz="1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436096" y="64335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Web Browser</a:t>
            </a:r>
            <a:endParaRPr lang="it-IT" sz="1400" b="1" dirty="0"/>
          </a:p>
        </p:txBody>
      </p:sp>
      <p:sp>
        <p:nvSpPr>
          <p:cNvPr id="11" name="Rettangolo 10"/>
          <p:cNvSpPr/>
          <p:nvPr/>
        </p:nvSpPr>
        <p:spPr>
          <a:xfrm>
            <a:off x="3059832" y="2636912"/>
            <a:ext cx="5040560" cy="266429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e 11"/>
          <p:cNvSpPr/>
          <p:nvPr/>
        </p:nvSpPr>
        <p:spPr>
          <a:xfrm>
            <a:off x="3563888" y="3284984"/>
            <a:ext cx="864096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5076056" y="3284984"/>
            <a:ext cx="864096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6588224" y="3284984"/>
            <a:ext cx="864096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419872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Dataflow</a:t>
            </a:r>
            <a:r>
              <a:rPr lang="it-IT" sz="1400" dirty="0" smtClean="0"/>
              <a:t> (</a:t>
            </a:r>
            <a:r>
              <a:rPr lang="it-IT" sz="1400" dirty="0" err="1" smtClean="0"/>
              <a:t>DfPL</a:t>
            </a:r>
            <a:r>
              <a:rPr lang="it-IT" sz="1400" dirty="0" smtClean="0"/>
              <a:t>)</a:t>
            </a:r>
            <a:endParaRPr lang="it-IT" sz="1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932040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Pipeline</a:t>
            </a:r>
          </a:p>
          <a:p>
            <a:pPr algn="ctr"/>
            <a:r>
              <a:rPr lang="it-IT" sz="1400" dirty="0" err="1" smtClean="0"/>
              <a:t>Structure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44208" y="414908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Pipeline</a:t>
            </a:r>
          </a:p>
          <a:p>
            <a:pPr algn="ctr"/>
            <a:r>
              <a:rPr lang="it-IT" sz="1400" dirty="0" smtClean="0"/>
              <a:t>Layout</a:t>
            </a:r>
            <a:endParaRPr lang="it-IT" sz="1400" dirty="0"/>
          </a:p>
        </p:txBody>
      </p:sp>
      <p:pic>
        <p:nvPicPr>
          <p:cNvPr id="18" name="Immagine 17" descr="logoRD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2288" y="3408078"/>
            <a:ext cx="432000" cy="461700"/>
          </a:xfrm>
          <a:prstGeom prst="rect">
            <a:avLst/>
          </a:prstGeom>
        </p:spPr>
      </p:pic>
      <p:pic>
        <p:nvPicPr>
          <p:cNvPr id="19" name="Immagine 18" descr="logoRD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3408078"/>
            <a:ext cx="432000" cy="461700"/>
          </a:xfrm>
          <a:prstGeom prst="rect">
            <a:avLst/>
          </a:prstGeom>
        </p:spPr>
      </p:pic>
      <p:pic>
        <p:nvPicPr>
          <p:cNvPr id="20" name="Immagine 19" descr="logoRD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2264" y="3408078"/>
            <a:ext cx="432000" cy="461700"/>
          </a:xfrm>
          <a:prstGeom prst="rect">
            <a:avLst/>
          </a:prstGeom>
        </p:spPr>
      </p:pic>
      <p:cxnSp>
        <p:nvCxnSpPr>
          <p:cNvPr id="21" name="Connettore 2 20"/>
          <p:cNvCxnSpPr/>
          <p:nvPr/>
        </p:nvCxnSpPr>
        <p:spPr>
          <a:xfrm flipV="1">
            <a:off x="3707904" y="2276872"/>
            <a:ext cx="504056" cy="648072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med" advTm="104816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Conclusioni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Segnaposto contenuto 14"/>
          <p:cNvSpPr>
            <a:spLocks noGrp="1"/>
          </p:cNvSpPr>
          <p:nvPr>
            <p:ph sz="quarter" idx="1"/>
          </p:nvPr>
        </p:nvSpPr>
        <p:spPr>
          <a:ln w="3175">
            <a:noFill/>
          </a:ln>
        </p:spPr>
        <p:txBody>
          <a:bodyPr>
            <a:normAutofit/>
          </a:bodyPr>
          <a:lstStyle/>
          <a:p>
            <a:pPr algn="just">
              <a:buNone/>
            </a:pPr>
            <a:endParaRPr lang="it-IT" sz="2900" dirty="0" smtClean="0"/>
          </a:p>
          <a:p>
            <a:pPr algn="just">
              <a:buNone/>
            </a:pPr>
            <a:endParaRPr lang="it-IT" sz="29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900" dirty="0" smtClean="0"/>
              <a:t>Prototipo preliminare che permette di creare visualizzazioni a un utente esperto che conosca le tecnologie del web semantico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900" dirty="0" smtClean="0"/>
          </a:p>
          <a:p>
            <a:pPr algn="just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  <p:custDataLst>
      <p:tags r:id="rId1"/>
    </p:custDataLst>
  </p:cSld>
  <p:clrMapOvr>
    <a:masterClrMapping/>
  </p:clrMapOvr>
  <p:transition spd="med" advTm="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Sviluppi Futuri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Segnaposto contenuto 14"/>
          <p:cNvSpPr>
            <a:spLocks noGrp="1"/>
          </p:cNvSpPr>
          <p:nvPr>
            <p:ph sz="quarter" idx="1"/>
          </p:nvPr>
        </p:nvSpPr>
        <p:spPr>
          <a:xfrm>
            <a:off x="457200" y="1579584"/>
            <a:ext cx="7467600" cy="4873752"/>
          </a:xfrm>
          <a:ln w="3175">
            <a:noFill/>
          </a:ln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endParaRPr lang="it-IT" sz="2900" dirty="0" smtClean="0"/>
          </a:p>
          <a:p>
            <a:pPr algn="just"/>
            <a:r>
              <a:rPr lang="it-IT" sz="2900" dirty="0" smtClean="0"/>
              <a:t>Estendere Compatibilità  con browser</a:t>
            </a:r>
          </a:p>
          <a:p>
            <a:pPr algn="just"/>
            <a:endParaRPr lang="it-IT" sz="2900" dirty="0" smtClean="0"/>
          </a:p>
          <a:p>
            <a:pPr algn="just"/>
            <a:r>
              <a:rPr lang="it-IT" sz="2900" dirty="0" smtClean="0"/>
              <a:t>Implementazione del riuso di una pipeline come componente di un’altra pipeline.</a:t>
            </a:r>
          </a:p>
          <a:p>
            <a:pPr algn="just"/>
            <a:endParaRPr lang="it-IT" sz="2900" dirty="0" smtClean="0"/>
          </a:p>
          <a:p>
            <a:pPr algn="just"/>
            <a:r>
              <a:rPr lang="it-IT" sz="2900" dirty="0" smtClean="0"/>
              <a:t>Gestione di </a:t>
            </a:r>
            <a:r>
              <a:rPr lang="it-IT" sz="2900" dirty="0" err="1" smtClean="0"/>
              <a:t>repository</a:t>
            </a:r>
            <a:r>
              <a:rPr lang="it-IT" sz="2900" dirty="0" smtClean="0"/>
              <a:t> con utenze</a:t>
            </a:r>
          </a:p>
          <a:p>
            <a:pPr algn="just"/>
            <a:endParaRPr lang="it-IT" sz="2900" dirty="0" smtClean="0"/>
          </a:p>
          <a:p>
            <a:pPr algn="just"/>
            <a:r>
              <a:rPr lang="it-IT" sz="2900" dirty="0" smtClean="0"/>
              <a:t>Integrazione con </a:t>
            </a:r>
            <a:r>
              <a:rPr lang="it-IT" sz="2900" dirty="0" err="1" smtClean="0"/>
              <a:t>editor</a:t>
            </a:r>
            <a:r>
              <a:rPr lang="it-IT" sz="2900" dirty="0" smtClean="0"/>
              <a:t> di SPARQL</a:t>
            </a:r>
          </a:p>
          <a:p>
            <a:pPr algn="just"/>
            <a:endParaRPr lang="it-IT" sz="2900" dirty="0" smtClean="0"/>
          </a:p>
          <a:p>
            <a:pPr algn="just"/>
            <a:r>
              <a:rPr lang="it-IT" sz="2900" dirty="0" smtClean="0"/>
              <a:t>Sistema di </a:t>
            </a:r>
            <a:r>
              <a:rPr lang="it-IT" sz="2900" dirty="0" err="1" smtClean="0"/>
              <a:t>versioning</a:t>
            </a:r>
            <a:r>
              <a:rPr lang="it-IT" sz="2900" dirty="0" smtClean="0"/>
              <a:t> delle pipeline</a:t>
            </a:r>
          </a:p>
          <a:p>
            <a:pPr algn="just"/>
            <a:endParaRPr lang="it-IT" sz="2900" dirty="0" smtClean="0"/>
          </a:p>
          <a:p>
            <a:pPr algn="just"/>
            <a:r>
              <a:rPr lang="it-IT" sz="2900" dirty="0" smtClean="0"/>
              <a:t>Test di usabilità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900" dirty="0" smtClean="0"/>
          </a:p>
          <a:p>
            <a:pPr algn="just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</p:spTree>
    <p:custDataLst>
      <p:tags r:id="rId1"/>
    </p:custDataLst>
  </p:cSld>
  <p:clrMapOvr>
    <a:masterClrMapping/>
  </p:clrMapOvr>
  <p:transition spd="med" advTm="80231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Motivazioni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t-IT" dirty="0" smtClean="0"/>
              <a:t>Partiamo da un esempio concreto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Christian vuole andare al cinema. Navigando in Internet trova un sito contenente dati sui film,   con recensioni, titoli, attori e nome del regista. In un altro sito trova la lista delle sale di Roma in cui il film da lui scelto è in programmazione.</a:t>
            </a:r>
          </a:p>
          <a:p>
            <a:pPr algn="just"/>
            <a:endParaRPr lang="it-IT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È possibile automatizzare in parte questo processo? </a:t>
            </a:r>
          </a:p>
          <a:p>
            <a:pPr algn="ctr">
              <a:buNone/>
            </a:pPr>
            <a:endParaRPr lang="it-IT" dirty="0" smtClean="0"/>
          </a:p>
          <a:p>
            <a:pPr algn="just"/>
            <a:r>
              <a:rPr lang="it-IT" dirty="0" smtClean="0"/>
              <a:t>Per rispondere a queste problematiche è stato proposto il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Web semantico</a:t>
            </a:r>
            <a:r>
              <a:rPr lang="it-IT" dirty="0" smtClean="0"/>
              <a:t> (o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Web dei dati</a:t>
            </a:r>
            <a:r>
              <a:rPr lang="it-IT" dirty="0" smtClean="0"/>
              <a:t>). </a:t>
            </a:r>
          </a:p>
        </p:txBody>
      </p:sp>
      <p:pic>
        <p:nvPicPr>
          <p:cNvPr id="1031" name="Picture 7" descr="C:\Users\Massimiliano\AppData\Local\Microsoft\Windows\Temporary Internet Files\Content.IE5\K93KN5G3\MC90021789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6164" y="260645"/>
            <a:ext cx="2052000" cy="1625141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med" advTm="28969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Il Web Semantico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dirty="0" err="1" smtClean="0"/>
              <a:t>Valentini</a:t>
            </a:r>
            <a:r>
              <a:rPr lang="it-IT" dirty="0" smtClean="0"/>
              <a:t> Simona - A/</a:t>
            </a:r>
            <a:r>
              <a:rPr lang="it-IT" dirty="0" err="1" smtClean="0"/>
              <a:t>A</a:t>
            </a:r>
            <a:r>
              <a:rPr lang="it-IT" dirty="0" smtClean="0"/>
              <a:t> 2012/2013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it-IT" dirty="0" smtClean="0"/>
          </a:p>
          <a:p>
            <a:pPr algn="just"/>
            <a:r>
              <a:rPr lang="it-IT" dirty="0" smtClean="0"/>
              <a:t>La parola semantica implica di per se significato e comprensione.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Come tale, il Web Semantico si occupa del significato e non della struttura dei dati. </a:t>
            </a:r>
          </a:p>
          <a:p>
            <a:pPr algn="just"/>
            <a:endParaRPr lang="it-IT" dirty="0" smtClean="0"/>
          </a:p>
          <a:p>
            <a:pPr algn="just"/>
            <a:endParaRPr lang="it-IT" dirty="0" smtClean="0"/>
          </a:p>
        </p:txBody>
      </p:sp>
      <p:pic>
        <p:nvPicPr>
          <p:cNvPr id="10" name="Immagine 9" descr="pcim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500631"/>
            <a:ext cx="2052000" cy="1664673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059832" y="4523636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it-IT" sz="2400" dirty="0" smtClean="0"/>
              <a:t>L’idea principale è quella di rendere le informazioni elaborabili e comprensibili direttamente dalle macchine.</a:t>
            </a:r>
          </a:p>
        </p:txBody>
      </p:sp>
    </p:spTree>
  </p:cSld>
  <p:clrMapOvr>
    <a:masterClrMapping/>
  </p:clrMapOvr>
  <p:transition spd="med" advTm="52556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I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</a:rPr>
              <a:t>Linked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it-IT" dirty="0" smtClean="0"/>
          </a:p>
          <a:p>
            <a:pPr algn="just"/>
            <a:r>
              <a:rPr lang="it-IT" dirty="0" smtClean="0"/>
              <a:t>Il cuore del Web Semantico sono 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</a:rPr>
              <a:t>Linked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</a:p>
          <a:p>
            <a:pPr algn="just"/>
            <a:endParaRPr lang="it-IT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it-IT" dirty="0" smtClean="0"/>
              <a:t>Si basano su quattro principi:</a:t>
            </a:r>
          </a:p>
          <a:p>
            <a:pPr algn="just"/>
            <a:endParaRPr lang="it-IT" dirty="0" smtClean="0"/>
          </a:p>
          <a:p>
            <a:pPr marL="914400" lvl="1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it-IT" sz="1800" dirty="0" smtClean="0"/>
              <a:t>Utilizzare gli URI come nomi per ogni oggetto</a:t>
            </a:r>
          </a:p>
          <a:p>
            <a:pPr marL="914400" lvl="1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it-IT" sz="1800" dirty="0" smtClean="0"/>
              <a:t>Utilizzare URI/HTTP in modo che gli utenti possano cercare tali nomi</a:t>
            </a:r>
          </a:p>
          <a:p>
            <a:pPr marL="914400" lvl="1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it-IT" sz="1800" dirty="0" smtClean="0"/>
              <a:t>Utilizzare gli standard RDF e SPARQL</a:t>
            </a:r>
          </a:p>
          <a:p>
            <a:pPr marL="914400" lvl="1" indent="-457200" algn="just">
              <a:spcBef>
                <a:spcPts val="6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it-IT" sz="1800" dirty="0" smtClean="0"/>
              <a:t>Includere link ad altri URI in modo che si possano scoprire più cose.</a:t>
            </a:r>
          </a:p>
          <a:p>
            <a:pPr algn="just"/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magine 6" descr="happy-link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32656"/>
            <a:ext cx="2052000" cy="14974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36926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Soluzione al nostro problema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smtClean="0"/>
              <a:t>Come possiamo evitare a Christian 		        di cercare le informazioni in 	                     diversi siti?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Mettendo i dati in una forma		         riusabile dalle tecnologie del Web 	      Semantico.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Così che, sia possibile costruire a partire da questi dati un servizio che permetta di visualizzare in maniera integrata queste due risorse. 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  <p:pic>
        <p:nvPicPr>
          <p:cNvPr id="9" name="Immagine 8" descr="pcs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2188479"/>
            <a:ext cx="2052000" cy="21046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24617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problema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74320" lvl="1" algn="ctr">
              <a:spcBef>
                <a:spcPts val="600"/>
              </a:spcBef>
              <a:buSzPct val="70000"/>
              <a:buNone/>
            </a:pPr>
            <a:r>
              <a:rPr lang="it-IT" sz="2400" b="1" dirty="0" smtClean="0">
                <a:solidFill>
                  <a:schemeClr val="accent1">
                    <a:lumMod val="50000"/>
                  </a:schemeClr>
                </a:solidFill>
              </a:rPr>
              <a:t>Se uno o più utenti vuole costruire una propria visualizzazione delle risorse? </a:t>
            </a:r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I sistemi attuali richiedono l’uso di più tecnologie eterogenee  rendendo difficile all’utente la comprensione dell’intero processo ed il riuso di parti dello stesso.</a:t>
            </a:r>
          </a:p>
          <a:p>
            <a:pPr marL="274320" lvl="1" algn="just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algn="just"/>
            <a:endParaRPr lang="it-IT" dirty="0"/>
          </a:p>
        </p:txBody>
      </p:sp>
      <p:pic>
        <p:nvPicPr>
          <p:cNvPr id="10" name="Immagine 9" descr="pcprobl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4664"/>
            <a:ext cx="2052000" cy="15412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25725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Soluzione Proposta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E09562-A60E-4138-8C8E-94927DB2C3F0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74320" lvl="1" algn="ctr">
              <a:spcBef>
                <a:spcPts val="600"/>
              </a:spcBef>
              <a:buSzPct val="70000"/>
              <a:buNone/>
            </a:pPr>
            <a:r>
              <a:rPr lang="it-IT" sz="2400" b="1" dirty="0" smtClean="0">
                <a:solidFill>
                  <a:schemeClr val="accent1">
                    <a:lumMod val="50000"/>
                  </a:schemeClr>
                </a:solidFill>
              </a:rPr>
              <a:t>Fornire un sistema che permetta all’utente di costruire una propria visualizzazione delle risorse utilizzando un’interfaccia unificata e visuale.</a:t>
            </a:r>
          </a:p>
          <a:p>
            <a:pPr marL="274320" lvl="1" algn="ctr">
              <a:spcBef>
                <a:spcPts val="600"/>
              </a:spcBef>
              <a:buSzPct val="70000"/>
              <a:buNone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  <p:pic>
        <p:nvPicPr>
          <p:cNvPr id="7" name="Immagine 6" descr="pcs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892335"/>
            <a:ext cx="2052000" cy="21046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 advTm="14633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</a:rPr>
              <a:t>Tecnologie utilizzate 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0E09562-A60E-4138-8C8E-94927DB2C3F0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294967295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Valentini Simona - A/A 2012/2013</a:t>
            </a:r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RDF 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Resource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Description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Framework</a:t>
            </a:r>
            <a:r>
              <a:rPr lang="it-IT" sz="2400" i="1" dirty="0" smtClean="0"/>
              <a:t>)</a:t>
            </a:r>
          </a:p>
          <a:p>
            <a:pPr marL="274320" lvl="1" algn="ctr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it-IT" sz="2400" dirty="0" smtClean="0"/>
              <a:t>SPARQL (</a:t>
            </a:r>
            <a:r>
              <a:rPr lang="it-IT" sz="2400" i="1" dirty="0" err="1" smtClean="0"/>
              <a:t>Simple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Protocol</a:t>
            </a:r>
            <a:r>
              <a:rPr lang="it-IT" sz="2400" i="1" dirty="0" smtClean="0"/>
              <a:t> and RDF </a:t>
            </a:r>
            <a:r>
              <a:rPr lang="it-IT" sz="2400" i="1" dirty="0" err="1" smtClean="0"/>
              <a:t>Query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Language</a:t>
            </a:r>
            <a:r>
              <a:rPr lang="it-IT" sz="2400" dirty="0" smtClean="0"/>
              <a:t>)</a:t>
            </a:r>
          </a:p>
          <a:p>
            <a:pPr marL="68580" indent="-342900" algn="just">
              <a:buNone/>
            </a:pPr>
            <a:endParaRPr lang="it-IT" sz="2700" dirty="0" smtClean="0"/>
          </a:p>
          <a:p>
            <a:pPr marL="274320" lvl="1" algn="just">
              <a:spcBef>
                <a:spcPts val="600"/>
              </a:spcBef>
              <a:buSzPct val="70000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marL="274320" lvl="1" algn="just">
              <a:spcBef>
                <a:spcPts val="600"/>
              </a:spcBef>
              <a:buSzPct val="70000"/>
              <a:buFont typeface="Wingdings"/>
              <a:buChar char=""/>
            </a:pPr>
            <a:endParaRPr lang="it-IT" sz="2400" dirty="0" smtClean="0"/>
          </a:p>
          <a:p>
            <a:pPr algn="just"/>
            <a:endParaRPr lang="it-IT" dirty="0"/>
          </a:p>
        </p:txBody>
      </p:sp>
    </p:spTree>
  </p:cSld>
  <p:clrMapOvr>
    <a:masterClrMapping/>
  </p:clrMapOvr>
  <p:transition spd="med" advTm="20140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1503</TotalTime>
  <Words>1007</Words>
  <Application>Microsoft Office PowerPoint</Application>
  <PresentationFormat>Presentazione su schermo (4:3)</PresentationFormat>
  <Paragraphs>296</Paragraphs>
  <Slides>29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Loggia</vt:lpstr>
      <vt:lpstr>Interfaccia per l’interrogazione e l’interazione con dataset semantici</vt:lpstr>
      <vt:lpstr>Indice</vt:lpstr>
      <vt:lpstr>Motivazioni</vt:lpstr>
      <vt:lpstr>Il Web Semantico </vt:lpstr>
      <vt:lpstr>I Linked Data</vt:lpstr>
      <vt:lpstr>Soluzione al nostro problema </vt:lpstr>
      <vt:lpstr>problema </vt:lpstr>
      <vt:lpstr>Soluzione Proposta</vt:lpstr>
      <vt:lpstr>Tecnologie utilizzate </vt:lpstr>
      <vt:lpstr>Tecnologie utilizzate - RDF</vt:lpstr>
      <vt:lpstr>Tecnologie utilizzate - RDF</vt:lpstr>
      <vt:lpstr>Tecnologie utilizzate – SPARQL</vt:lpstr>
      <vt:lpstr>Tecnologie utilizzate – SPARQL</vt:lpstr>
      <vt:lpstr>Tecnologie utilizzate – SPARQL</vt:lpstr>
      <vt:lpstr>Tool Proposto</vt:lpstr>
      <vt:lpstr>DfPL (Dataflow Pipeline Language) </vt:lpstr>
      <vt:lpstr>DfPL (Dataflow Pipeline Language) – Dataflow Graph</vt:lpstr>
      <vt:lpstr>DfPL (Dataflow Pipeline Language) – Dataflow Graph</vt:lpstr>
      <vt:lpstr>DfPL (Dataflow Pipeline Language) – Dataflow Graph</vt:lpstr>
      <vt:lpstr>SWOWS</vt:lpstr>
      <vt:lpstr>SWOWS</vt:lpstr>
      <vt:lpstr>SWOWS: Output Iniziale</vt:lpstr>
      <vt:lpstr>SWOWS: Gestione Evento</vt:lpstr>
      <vt:lpstr>World Pipes - Demo</vt:lpstr>
      <vt:lpstr>Architettura Generale</vt:lpstr>
      <vt:lpstr>Struttura lato Client</vt:lpstr>
      <vt:lpstr>Architettura Generale</vt:lpstr>
      <vt:lpstr>Conclusioni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Interfaccia per l’interrogazione e l’interazione con dataset semantici</dc:title>
  <dc:creator>Massimiliano</dc:creator>
  <cp:lastModifiedBy>Massimiliano</cp:lastModifiedBy>
  <cp:revision>197</cp:revision>
  <dcterms:created xsi:type="dcterms:W3CDTF">2013-09-09T09:51:23Z</dcterms:created>
  <dcterms:modified xsi:type="dcterms:W3CDTF">2013-09-23T17:12:16Z</dcterms:modified>
</cp:coreProperties>
</file>