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Default Extension="png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5" r:id="rId11"/>
    <p:sldId id="263" r:id="rId12"/>
    <p:sldId id="264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5777-EB01-4E30-8BC1-460FD757E8A5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EB6B-66D7-4D7F-9E21-CBBFEAB0BCC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ows.org/dataflow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RDF </a:t>
            </a:r>
            <a:r>
              <a:rPr lang="it-IT" sz="2400" i="1" dirty="0" smtClean="0"/>
              <a:t>(</a:t>
            </a:r>
            <a:r>
              <a:rPr lang="it-IT" sz="2400" i="1" dirty="0" err="1" smtClean="0"/>
              <a:t>Uniform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Description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Framework</a:t>
            </a:r>
            <a:r>
              <a:rPr lang="it-IT" sz="2400" i="1" dirty="0" smtClean="0"/>
              <a:t>)</a:t>
            </a:r>
          </a:p>
          <a:p>
            <a:pPr marL="274320" lvl="1" algn="ctr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SPARQL (</a:t>
            </a:r>
            <a:r>
              <a:rPr lang="it-IT" sz="2400" i="1" dirty="0" err="1" smtClean="0"/>
              <a:t>Simple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Protocol</a:t>
            </a:r>
            <a:r>
              <a:rPr lang="it-IT" sz="2400" i="1" dirty="0" smtClean="0"/>
              <a:t> and RDF </a:t>
            </a:r>
            <a:r>
              <a:rPr lang="it-IT" sz="2400" i="1" dirty="0" err="1" smtClean="0"/>
              <a:t>Query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Language</a:t>
            </a:r>
            <a:r>
              <a:rPr lang="it-IT" sz="2400" dirty="0" smtClean="0"/>
              <a:t>)</a:t>
            </a:r>
          </a:p>
          <a:p>
            <a:pPr marL="68580" indent="-342900" algn="just">
              <a:buNone/>
            </a:pPr>
            <a:endParaRPr lang="it-IT" sz="2700" dirty="0" smtClean="0"/>
          </a:p>
          <a:p>
            <a:pPr marL="274320" lvl="1" algn="just">
              <a:spcBef>
                <a:spcPts val="600"/>
              </a:spcBef>
              <a:buSzPct val="70000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algn="just"/>
            <a:endParaRPr lang="it-IT" dirty="0"/>
          </a:p>
        </p:txBody>
      </p:sp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Graph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 fontScale="77500" lnSpcReduction="20000"/>
          </a:bodyPr>
          <a:lstStyle/>
          <a:p>
            <a:endParaRPr lang="it-IT" dirty="0" smtClean="0"/>
          </a:p>
          <a:p>
            <a:pPr algn="just"/>
            <a:r>
              <a:rPr lang="it-IT" dirty="0" smtClean="0"/>
              <a:t>I </a:t>
            </a:r>
            <a:r>
              <a:rPr lang="it-IT" i="1" dirty="0" err="1" smtClean="0"/>
              <a:t>dataflow</a:t>
            </a:r>
            <a:r>
              <a:rPr lang="it-IT" i="1" dirty="0" smtClean="0"/>
              <a:t> </a:t>
            </a:r>
            <a:r>
              <a:rPr lang="it-IT" i="1" dirty="0" err="1" smtClean="0"/>
              <a:t>graph</a:t>
            </a:r>
            <a:r>
              <a:rPr lang="it-IT" dirty="0" smtClean="0"/>
              <a:t> sono istanze del </a:t>
            </a:r>
            <a:r>
              <a:rPr lang="it-IT" i="1" dirty="0" err="1" smtClean="0"/>
              <a:t>dataflow</a:t>
            </a:r>
            <a:r>
              <a:rPr lang="it-IT" i="1" dirty="0" smtClean="0"/>
              <a:t> </a:t>
            </a:r>
            <a:r>
              <a:rPr lang="it-IT" i="1" dirty="0" err="1" smtClean="0"/>
              <a:t>ontology</a:t>
            </a:r>
            <a:r>
              <a:rPr lang="it-IT" dirty="0" smtClean="0"/>
              <a:t> associato con il </a:t>
            </a:r>
            <a:r>
              <a:rPr lang="it-IT" dirty="0" err="1" smtClean="0"/>
              <a:t>namespace</a:t>
            </a:r>
            <a:r>
              <a:rPr lang="it-IT" dirty="0" smtClean="0"/>
              <a:t> </a:t>
            </a:r>
            <a:r>
              <a:rPr lang="it-IT" dirty="0" smtClean="0">
                <a:latin typeface="Batang" pitchFamily="18" charset="-127"/>
                <a:ea typeface="Batang" pitchFamily="18" charset="-127"/>
                <a:hlinkClick r:id="rId3"/>
              </a:rPr>
              <a:t>http://www.swows.org/</a:t>
            </a:r>
            <a:r>
              <a:rPr lang="it-IT" dirty="0" err="1" smtClean="0">
                <a:latin typeface="Batang" pitchFamily="18" charset="-127"/>
                <a:ea typeface="Batang" pitchFamily="18" charset="-127"/>
                <a:hlinkClick r:id="rId3"/>
              </a:rPr>
              <a:t>dataflow#</a:t>
            </a:r>
            <a:r>
              <a:rPr lang="it-IT" dirty="0" smtClean="0">
                <a:ea typeface="Batang" pitchFamily="18" charset="-127"/>
              </a:rPr>
              <a:t>, usato per definire i </a:t>
            </a:r>
            <a:r>
              <a:rPr lang="it-IT" dirty="0" err="1" smtClean="0">
                <a:ea typeface="Batang" pitchFamily="18" charset="-127"/>
              </a:rPr>
              <a:t>dataflow</a:t>
            </a:r>
            <a:r>
              <a:rPr lang="it-IT" dirty="0" smtClean="0">
                <a:ea typeface="Batang" pitchFamily="18" charset="-127"/>
              </a:rPr>
              <a:t>. </a:t>
            </a:r>
          </a:p>
          <a:p>
            <a:pPr algn="just"/>
            <a:endParaRPr lang="it-IT" dirty="0" smtClean="0">
              <a:ea typeface="Batang" pitchFamily="18" charset="-127"/>
            </a:endParaRPr>
          </a:p>
          <a:p>
            <a:pPr algn="just"/>
            <a:r>
              <a:rPr lang="it-IT" dirty="0" smtClean="0">
                <a:ea typeface="Batang" pitchFamily="18" charset="-127"/>
              </a:rPr>
              <a:t>I grafi definiti nei </a:t>
            </a:r>
            <a:r>
              <a:rPr lang="it-IT" dirty="0" err="1" smtClean="0">
                <a:ea typeface="Batang" pitchFamily="18" charset="-127"/>
              </a:rPr>
              <a:t>dataflow</a:t>
            </a:r>
            <a:r>
              <a:rPr lang="it-IT" dirty="0" smtClean="0">
                <a:ea typeface="Batang" pitchFamily="18" charset="-127"/>
              </a:rPr>
              <a:t> sono rappresentati da risorse di tipo </a:t>
            </a:r>
          </a:p>
          <a:p>
            <a:pPr algn="ctr">
              <a:buNone/>
            </a:pPr>
            <a:r>
              <a:rPr lang="it-IT" dirty="0" smtClean="0">
                <a:latin typeface="Batang" pitchFamily="18" charset="-127"/>
                <a:ea typeface="Batang" pitchFamily="18" charset="-127"/>
              </a:rPr>
              <a:t>df: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Graph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it-IT" dirty="0" smtClean="0">
                <a:ea typeface="Batang" pitchFamily="18" charset="-127"/>
              </a:rPr>
              <a:t>o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 df: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Dataset</a:t>
            </a:r>
            <a:r>
              <a:rPr lang="it-IT" dirty="0" smtClean="0">
                <a:ea typeface="Batang" pitchFamily="18" charset="-127"/>
              </a:rPr>
              <a:t>.</a:t>
            </a:r>
          </a:p>
          <a:p>
            <a:pPr algn="just"/>
            <a:endParaRPr lang="it-IT" dirty="0" smtClean="0">
              <a:ea typeface="Batang" pitchFamily="18" charset="-127"/>
            </a:endParaRPr>
          </a:p>
          <a:p>
            <a:pPr algn="just"/>
            <a:r>
              <a:rPr lang="it-IT" dirty="0" smtClean="0">
                <a:ea typeface="Batang" pitchFamily="18" charset="-127"/>
              </a:rPr>
              <a:t>In ogni </a:t>
            </a:r>
            <a:r>
              <a:rPr lang="it-IT" i="1" dirty="0" err="1" smtClean="0">
                <a:ea typeface="Batang" pitchFamily="18" charset="-127"/>
              </a:rPr>
              <a:t>dataflow</a:t>
            </a:r>
            <a:r>
              <a:rPr lang="it-IT" i="1" dirty="0" smtClean="0">
                <a:ea typeface="Batang" pitchFamily="18" charset="-127"/>
              </a:rPr>
              <a:t> </a:t>
            </a:r>
            <a:r>
              <a:rPr lang="it-IT" i="1" dirty="0" err="1" smtClean="0">
                <a:ea typeface="Batang" pitchFamily="18" charset="-127"/>
              </a:rPr>
              <a:t>graph</a:t>
            </a:r>
            <a:r>
              <a:rPr lang="it-IT" dirty="0" smtClean="0">
                <a:ea typeface="Batang" pitchFamily="18" charset="-127"/>
              </a:rPr>
              <a:t> si hanno due risorse speciali per l’input e l’output </a:t>
            </a:r>
          </a:p>
          <a:p>
            <a:pPr algn="ctr">
              <a:buNone/>
            </a:pP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swi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InputDataset</a:t>
            </a:r>
            <a:r>
              <a:rPr lang="it-IT" dirty="0" smtClean="0">
                <a:ea typeface="Batang" pitchFamily="18" charset="-127"/>
              </a:rPr>
              <a:t> e 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swi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OutputDataset</a:t>
            </a:r>
            <a:r>
              <a:rPr lang="it-IT" dirty="0" smtClean="0">
                <a:ea typeface="Batang" pitchFamily="18" charset="-127"/>
              </a:rPr>
              <a:t>.</a:t>
            </a:r>
            <a:endParaRPr lang="it-IT" dirty="0" smtClean="0"/>
          </a:p>
        </p:txBody>
      </p:sp>
    </p:spTree>
    <p:custDataLst>
      <p:tags r:id="rId1"/>
    </p:custDataLst>
  </p:cSld>
  <p:clrMapOvr>
    <a:masterClrMapping/>
  </p:clrMapOvr>
  <p:transition spd="med" advTm="56925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Grafi del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 fontScale="77500" lnSpcReduction="20000"/>
          </a:bodyPr>
          <a:lstStyle/>
          <a:p>
            <a:endParaRPr lang="it-IT" dirty="0" smtClean="0"/>
          </a:p>
          <a:p>
            <a:pPr lvl="0" algn="just"/>
            <a:r>
              <a:rPr lang="it-IT" dirty="0" err="1" smtClean="0">
                <a:latin typeface="Batang" pitchFamily="18" charset="-127"/>
                <a:ea typeface="Batang" pitchFamily="18" charset="-127"/>
              </a:rPr>
              <a:t>Union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Graph</a:t>
            </a:r>
            <a:r>
              <a:rPr lang="it-IT" dirty="0" smtClean="0">
                <a:ea typeface="Batang" pitchFamily="18" charset="-127"/>
              </a:rPr>
              <a:t> - </a:t>
            </a:r>
            <a:r>
              <a:rPr lang="it-IT" dirty="0" smtClean="0"/>
              <a:t> è il risultato della combinazione di triple di un set di grafi. Rappresentato da risorse di tipo 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df: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UnionGraph</a:t>
            </a:r>
            <a:r>
              <a:rPr lang="it-IT" dirty="0" smtClean="0"/>
              <a:t>, è collegato a ognuno dei grafi da unire tramite la proprietà 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df: input</a:t>
            </a:r>
            <a:r>
              <a:rPr lang="it-IT" dirty="0" smtClean="0"/>
              <a:t>.</a:t>
            </a:r>
          </a:p>
          <a:p>
            <a:pPr algn="just"/>
            <a:endParaRPr lang="it-IT" dirty="0" smtClean="0">
              <a:latin typeface="Batang" pitchFamily="18" charset="-127"/>
              <a:ea typeface="Batang" pitchFamily="18" charset="-127"/>
            </a:endParaRPr>
          </a:p>
          <a:p>
            <a:pPr lvl="0" algn="just"/>
            <a:r>
              <a:rPr lang="it-IT" dirty="0" err="1" smtClean="0">
                <a:latin typeface="Batang" pitchFamily="18" charset="-127"/>
                <a:ea typeface="Batang" pitchFamily="18" charset="-127"/>
              </a:rPr>
              <a:t>Construct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Graph</a:t>
            </a:r>
            <a:r>
              <a:rPr lang="it-IT" dirty="0" smtClean="0">
                <a:ea typeface="Batang" pitchFamily="18" charset="-127"/>
              </a:rPr>
              <a:t> - </a:t>
            </a:r>
            <a:r>
              <a:rPr lang="it-IT" dirty="0" smtClean="0"/>
              <a:t>costruito tramite una </a:t>
            </a:r>
            <a:r>
              <a:rPr lang="it-IT" dirty="0" err="1" smtClean="0"/>
              <a:t>query</a:t>
            </a:r>
            <a:r>
              <a:rPr lang="it-IT" dirty="0" smtClean="0"/>
              <a:t> SPARQL CONSTRUCT su un set di dati. È rappresentato da risorse di tipo 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df: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ConstructGraph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it-IT" dirty="0" smtClean="0"/>
              <a:t>e collegato tramite la proprietà 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df: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config</a:t>
            </a:r>
            <a:r>
              <a:rPr lang="it-IT" dirty="0" smtClean="0"/>
              <a:t> di un grafo che rappresenta la </a:t>
            </a:r>
            <a:r>
              <a:rPr lang="it-IT" dirty="0" err="1" smtClean="0"/>
              <a:t>query</a:t>
            </a:r>
            <a:r>
              <a:rPr lang="it-IT" dirty="0" smtClean="0"/>
              <a:t>. È collegato al set di dati d’input tramite la proprietà 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df:input</a:t>
            </a:r>
            <a:r>
              <a:rPr lang="it-IT" dirty="0" smtClean="0"/>
              <a:t>.</a:t>
            </a:r>
          </a:p>
          <a:p>
            <a:pPr algn="just"/>
            <a:endParaRPr lang="it-IT" dirty="0" smtClean="0">
              <a:latin typeface="Batang" pitchFamily="18" charset="-127"/>
              <a:ea typeface="Batang" pitchFamily="18" charset="-127"/>
            </a:endParaRPr>
          </a:p>
          <a:p>
            <a:pPr algn="just"/>
            <a:endParaRPr lang="it-IT" dirty="0" smtClean="0"/>
          </a:p>
        </p:txBody>
      </p:sp>
    </p:spTree>
    <p:custDataLst>
      <p:tags r:id="rId1"/>
    </p:custDataLst>
  </p:cSld>
  <p:clrMapOvr>
    <a:masterClrMapping/>
  </p:clrMapOvr>
  <p:transition spd="med" advClick="0" advTm="38048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Grafi del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 fontScale="92500"/>
          </a:bodyPr>
          <a:lstStyle/>
          <a:p>
            <a:pPr algn="just"/>
            <a:endParaRPr lang="it-IT" dirty="0" smtClean="0">
              <a:latin typeface="Batang" pitchFamily="18" charset="-127"/>
              <a:ea typeface="Batang" pitchFamily="18" charset="-127"/>
            </a:endParaRPr>
          </a:p>
          <a:p>
            <a:pPr algn="just">
              <a:buNone/>
            </a:pPr>
            <a:endParaRPr lang="it-IT" dirty="0" smtClean="0">
              <a:latin typeface="Batang" pitchFamily="18" charset="-127"/>
              <a:ea typeface="Batang" pitchFamily="18" charset="-127"/>
            </a:endParaRPr>
          </a:p>
          <a:p>
            <a:pPr lvl="0" algn="just"/>
            <a:r>
              <a:rPr lang="it-IT" dirty="0" err="1" smtClean="0">
                <a:latin typeface="Batang" pitchFamily="18" charset="-127"/>
                <a:ea typeface="Batang" pitchFamily="18" charset="-127"/>
              </a:rPr>
              <a:t>Updatable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Graph</a:t>
            </a:r>
            <a:r>
              <a:rPr lang="it-IT" dirty="0" smtClean="0">
                <a:ea typeface="Batang" pitchFamily="18" charset="-127"/>
              </a:rPr>
              <a:t> - </a:t>
            </a:r>
            <a:r>
              <a:rPr lang="it-IT" dirty="0" smtClean="0"/>
              <a:t>è rappresentato da risorse di tipo 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df: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UpdatableGraph</a:t>
            </a:r>
            <a:r>
              <a:rPr lang="it-IT" dirty="0" smtClean="0"/>
              <a:t>. Ogni volta che al grafo sono notificati dei cambiamenti, la richiesta di aggiornamento corrispondente è eseguita sul grafo, prendendo come input il corrispondente set di dati. Il contenuto del grafo è definito con la proprietà 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swi</a:t>
            </a:r>
            <a:r>
              <a:rPr lang="it-IT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dirty="0" err="1" smtClean="0">
                <a:latin typeface="Batang" pitchFamily="18" charset="-127"/>
                <a:ea typeface="Batang" pitchFamily="18" charset="-127"/>
              </a:rPr>
              <a:t>baseGraph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</p:txBody>
      </p:sp>
    </p:spTree>
    <p:custDataLst>
      <p:tags r:id="rId1"/>
    </p:custDataLst>
  </p:cSld>
  <p:clrMapOvr>
    <a:masterClrMapping/>
  </p:clrMapOvr>
  <p:transition spd="med" advClick="0" advTm="20982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Graph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13" name="Segnaposto contenuto 12" descr="ConstrEndpoin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503800" y="1628800"/>
            <a:ext cx="2268000" cy="1011547"/>
          </a:xfrm>
        </p:spPr>
      </p:pic>
      <p:sp>
        <p:nvSpPr>
          <p:cNvPr id="14" name="Ovale 13"/>
          <p:cNvSpPr/>
          <p:nvPr/>
        </p:nvSpPr>
        <p:spPr>
          <a:xfrm>
            <a:off x="5580112" y="5052739"/>
            <a:ext cx="2520280" cy="576064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e</a:t>
            </a:r>
            <a:r>
              <a:rPr lang="it-IT" sz="1250" b="1" dirty="0" smtClean="0"/>
              <a:t>x: construct1</a:t>
            </a:r>
            <a:endParaRPr lang="it-IT" sz="1250" b="1" dirty="0"/>
          </a:p>
        </p:txBody>
      </p:sp>
      <p:sp>
        <p:nvSpPr>
          <p:cNvPr id="15" name="Ovale 14"/>
          <p:cNvSpPr/>
          <p:nvPr/>
        </p:nvSpPr>
        <p:spPr>
          <a:xfrm>
            <a:off x="5580112" y="3684631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ConstructGraph</a:t>
            </a:r>
            <a:endParaRPr lang="it-IT" sz="1250" b="1" dirty="0"/>
          </a:p>
        </p:txBody>
      </p:sp>
      <p:cxnSp>
        <p:nvCxnSpPr>
          <p:cNvPr id="17" name="Connettore 2 16"/>
          <p:cNvCxnSpPr>
            <a:stCxn id="14" idx="0"/>
            <a:endCxn id="15" idx="4"/>
          </p:cNvCxnSpPr>
          <p:nvPr/>
        </p:nvCxnSpPr>
        <p:spPr>
          <a:xfrm flipV="1">
            <a:off x="6840252" y="4260695"/>
            <a:ext cx="0" cy="79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5580112" y="2316523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Graph</a:t>
            </a:r>
            <a:endParaRPr lang="it-IT" sz="1250" b="1" dirty="0"/>
          </a:p>
        </p:txBody>
      </p:sp>
      <p:cxnSp>
        <p:nvCxnSpPr>
          <p:cNvPr id="20" name="Connettore 2 19"/>
          <p:cNvCxnSpPr>
            <a:endCxn id="19" idx="4"/>
          </p:cNvCxnSpPr>
          <p:nvPr/>
        </p:nvCxnSpPr>
        <p:spPr>
          <a:xfrm flipV="1">
            <a:off x="6840252" y="2892587"/>
            <a:ext cx="0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695232" y="3972707"/>
            <a:ext cx="82800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50" b="1" dirty="0"/>
          </a:p>
        </p:txBody>
      </p:sp>
      <p:sp>
        <p:nvSpPr>
          <p:cNvPr id="23" name="Ovale 22"/>
          <p:cNvSpPr/>
          <p:nvPr/>
        </p:nvSpPr>
        <p:spPr>
          <a:xfrm>
            <a:off x="2843808" y="2892587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Dataset</a:t>
            </a:r>
            <a:endParaRPr lang="it-IT" sz="1250" b="1" dirty="0"/>
          </a:p>
        </p:txBody>
      </p:sp>
      <p:cxnSp>
        <p:nvCxnSpPr>
          <p:cNvPr id="24" name="Connettore 2 23"/>
          <p:cNvCxnSpPr>
            <a:stCxn id="22" idx="0"/>
            <a:endCxn id="23" idx="4"/>
          </p:cNvCxnSpPr>
          <p:nvPr/>
        </p:nvCxnSpPr>
        <p:spPr>
          <a:xfrm flipH="1" flipV="1">
            <a:off x="4103948" y="3468651"/>
            <a:ext cx="528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1"/>
            <a:endCxn id="22" idx="5"/>
          </p:cNvCxnSpPr>
          <p:nvPr/>
        </p:nvCxnSpPr>
        <p:spPr>
          <a:xfrm flipH="1" flipV="1">
            <a:off x="4401974" y="4464408"/>
            <a:ext cx="1547225" cy="67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843808" y="5877272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CONSTRUCT {…}</a:t>
            </a:r>
          </a:p>
          <a:p>
            <a:pPr algn="ctr"/>
            <a:r>
              <a:rPr lang="it-IT" sz="1250" b="1" dirty="0" smtClean="0"/>
              <a:t>WHERE {…}</a:t>
            </a:r>
            <a:endParaRPr lang="it-IT" sz="1250" b="1" dirty="0"/>
          </a:p>
        </p:txBody>
      </p:sp>
      <p:cxnSp>
        <p:nvCxnSpPr>
          <p:cNvPr id="32" name="Connettore 2 31"/>
          <p:cNvCxnSpPr>
            <a:stCxn id="14" idx="3"/>
            <a:endCxn id="31" idx="7"/>
          </p:cNvCxnSpPr>
          <p:nvPr/>
        </p:nvCxnSpPr>
        <p:spPr>
          <a:xfrm flipH="1">
            <a:off x="4995001" y="5544440"/>
            <a:ext cx="954198" cy="4171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876256" y="4539479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</a:t>
            </a:r>
            <a:r>
              <a:rPr lang="it-IT" sz="1400" dirty="0" err="1" smtClean="0"/>
              <a:t>ype</a:t>
            </a:r>
            <a:endParaRPr lang="it-IT" sz="14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923721" y="318061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subClassOf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160451" y="361266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364088" y="5733256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</a:t>
            </a:r>
            <a:r>
              <a:rPr lang="it-IT" sz="1400" dirty="0" err="1" smtClean="0"/>
              <a:t>c</a:t>
            </a:r>
            <a:r>
              <a:rPr lang="it-IT" sz="1400" dirty="0" err="1" smtClean="0"/>
              <a:t>onfigTxt</a:t>
            </a:r>
            <a:endParaRPr lang="it-IT" sz="1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888643" y="434535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df:input</a:t>
            </a:r>
            <a:endParaRPr lang="it-IT" sz="14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90849" y="4532927"/>
            <a:ext cx="4915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Prende in input un </a:t>
            </a:r>
            <a:r>
              <a:rPr lang="it-IT" dirty="0" err="1" smtClean="0"/>
              <a:t>dataset</a:t>
            </a:r>
            <a:r>
              <a:rPr lang="it-IT" dirty="0" smtClean="0"/>
              <a:t>.</a:t>
            </a:r>
          </a:p>
          <a:p>
            <a:r>
              <a:rPr lang="it-IT" dirty="0" smtClean="0"/>
              <a:t>Quello che fa è eseguire una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construct</a:t>
            </a:r>
            <a:endParaRPr lang="it-IT" dirty="0" smtClean="0"/>
          </a:p>
          <a:p>
            <a:r>
              <a:rPr lang="it-IT" dirty="0" smtClean="0"/>
              <a:t>Definita con la </a:t>
            </a:r>
            <a:r>
              <a:rPr lang="it-IT" dirty="0" err="1" smtClean="0"/>
              <a:t>propr</a:t>
            </a:r>
            <a:r>
              <a:rPr lang="it-IT" dirty="0" smtClean="0"/>
              <a:t> </a:t>
            </a:r>
            <a:r>
              <a:rPr lang="it-IT" dirty="0" err="1" smtClean="0"/>
              <a:t>configTxt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  <p:custDataLst>
      <p:tags r:id="rId1"/>
    </p:custDataLst>
  </p:cSld>
  <p:clrMapOvr>
    <a:masterClrMapping/>
  </p:clrMapOvr>
  <p:transition spd="med" advTm="56925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2" grpId="0" animBg="1"/>
      <p:bldP spid="23" grpId="0" animBg="1"/>
      <p:bldP spid="31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Graph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5580112" y="5052739"/>
            <a:ext cx="2520280" cy="576064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e</a:t>
            </a:r>
            <a:r>
              <a:rPr lang="it-IT" sz="1250" b="1" dirty="0" smtClean="0"/>
              <a:t>x: updatable1</a:t>
            </a:r>
            <a:endParaRPr lang="it-IT" sz="1250" b="1" dirty="0"/>
          </a:p>
        </p:txBody>
      </p:sp>
      <p:sp>
        <p:nvSpPr>
          <p:cNvPr id="15" name="Ovale 14"/>
          <p:cNvSpPr/>
          <p:nvPr/>
        </p:nvSpPr>
        <p:spPr>
          <a:xfrm>
            <a:off x="5580112" y="3684631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UpdatableGraph</a:t>
            </a:r>
            <a:endParaRPr lang="it-IT" sz="1250" b="1" dirty="0"/>
          </a:p>
        </p:txBody>
      </p:sp>
      <p:cxnSp>
        <p:nvCxnSpPr>
          <p:cNvPr id="17" name="Connettore 2 16"/>
          <p:cNvCxnSpPr>
            <a:stCxn id="14" idx="0"/>
            <a:endCxn id="15" idx="4"/>
          </p:cNvCxnSpPr>
          <p:nvPr/>
        </p:nvCxnSpPr>
        <p:spPr>
          <a:xfrm flipV="1">
            <a:off x="6840252" y="4260695"/>
            <a:ext cx="0" cy="79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5580112" y="2316523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Graph</a:t>
            </a:r>
            <a:endParaRPr lang="it-IT" sz="1250" b="1" dirty="0"/>
          </a:p>
        </p:txBody>
      </p:sp>
      <p:cxnSp>
        <p:nvCxnSpPr>
          <p:cNvPr id="20" name="Connettore 2 19"/>
          <p:cNvCxnSpPr>
            <a:endCxn id="19" idx="4"/>
          </p:cNvCxnSpPr>
          <p:nvPr/>
        </p:nvCxnSpPr>
        <p:spPr>
          <a:xfrm flipV="1">
            <a:off x="6840252" y="2892587"/>
            <a:ext cx="0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695232" y="3972707"/>
            <a:ext cx="82800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50" b="1" dirty="0"/>
          </a:p>
        </p:txBody>
      </p:sp>
      <p:sp>
        <p:nvSpPr>
          <p:cNvPr id="23" name="Ovale 22"/>
          <p:cNvSpPr/>
          <p:nvPr/>
        </p:nvSpPr>
        <p:spPr>
          <a:xfrm>
            <a:off x="2843808" y="2892587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Dataset</a:t>
            </a:r>
            <a:endParaRPr lang="it-IT" sz="1250" b="1" dirty="0"/>
          </a:p>
        </p:txBody>
      </p:sp>
      <p:cxnSp>
        <p:nvCxnSpPr>
          <p:cNvPr id="24" name="Connettore 2 23"/>
          <p:cNvCxnSpPr>
            <a:stCxn id="22" idx="0"/>
            <a:endCxn id="23" idx="4"/>
          </p:cNvCxnSpPr>
          <p:nvPr/>
        </p:nvCxnSpPr>
        <p:spPr>
          <a:xfrm flipH="1" flipV="1">
            <a:off x="4103948" y="3468651"/>
            <a:ext cx="528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1"/>
            <a:endCxn id="22" idx="5"/>
          </p:cNvCxnSpPr>
          <p:nvPr/>
        </p:nvCxnSpPr>
        <p:spPr>
          <a:xfrm flipH="1" flipV="1">
            <a:off x="4401974" y="4464408"/>
            <a:ext cx="1547225" cy="67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843808" y="5877272"/>
            <a:ext cx="2520280" cy="6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DELETE{…}</a:t>
            </a:r>
          </a:p>
          <a:p>
            <a:pPr algn="ctr"/>
            <a:r>
              <a:rPr lang="it-IT" sz="1250" b="1" dirty="0" smtClean="0"/>
              <a:t>INSERT{…}</a:t>
            </a:r>
          </a:p>
          <a:p>
            <a:pPr algn="ctr"/>
            <a:r>
              <a:rPr lang="it-IT" sz="1250" b="1" dirty="0" smtClean="0"/>
              <a:t>WHERE {…}</a:t>
            </a:r>
            <a:endParaRPr lang="it-IT" sz="1250" b="1" dirty="0"/>
          </a:p>
        </p:txBody>
      </p:sp>
      <p:cxnSp>
        <p:nvCxnSpPr>
          <p:cNvPr id="32" name="Connettore 2 31"/>
          <p:cNvCxnSpPr>
            <a:stCxn id="14" idx="3"/>
            <a:endCxn id="31" idx="7"/>
          </p:cNvCxnSpPr>
          <p:nvPr/>
        </p:nvCxnSpPr>
        <p:spPr>
          <a:xfrm flipH="1">
            <a:off x="4995001" y="5544440"/>
            <a:ext cx="954198" cy="4277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876256" y="4539479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</a:t>
            </a:r>
            <a:r>
              <a:rPr lang="it-IT" sz="1400" dirty="0" err="1" smtClean="0"/>
              <a:t>ype</a:t>
            </a:r>
            <a:endParaRPr lang="it-IT" sz="14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923721" y="318061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subClassOf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160451" y="361266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364088" y="5733256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</a:t>
            </a:r>
            <a:r>
              <a:rPr lang="it-IT" sz="1400" dirty="0" err="1" smtClean="0"/>
              <a:t>c</a:t>
            </a:r>
            <a:r>
              <a:rPr lang="it-IT" sz="1400" dirty="0" err="1" smtClean="0"/>
              <a:t>onfigTxt</a:t>
            </a:r>
            <a:endParaRPr lang="it-IT" sz="1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888643" y="434535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df:input</a:t>
            </a:r>
            <a:endParaRPr lang="it-IT" sz="14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90849" y="4532927"/>
            <a:ext cx="5950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Prende in input un </a:t>
            </a:r>
            <a:r>
              <a:rPr lang="it-IT" dirty="0" err="1" smtClean="0"/>
              <a:t>dataset</a:t>
            </a:r>
            <a:r>
              <a:rPr lang="it-IT" dirty="0" smtClean="0"/>
              <a:t>.</a:t>
            </a:r>
          </a:p>
          <a:p>
            <a:r>
              <a:rPr lang="it-IT" dirty="0" smtClean="0"/>
              <a:t>Rappresenta un grafo inizialmente vuoto che </a:t>
            </a:r>
          </a:p>
          <a:p>
            <a:r>
              <a:rPr lang="it-IT" dirty="0" smtClean="0"/>
              <a:t>Viene modificato ogni volta che uno dei grafi in input</a:t>
            </a:r>
          </a:p>
          <a:p>
            <a:r>
              <a:rPr lang="it-IT" dirty="0" smtClean="0"/>
              <a:t>Cambia. La modifica è definita con una </a:t>
            </a:r>
            <a:r>
              <a:rPr lang="it-IT" dirty="0" err="1" smtClean="0"/>
              <a:t>sparql</a:t>
            </a:r>
            <a:r>
              <a:rPr lang="it-IT" dirty="0" smtClean="0"/>
              <a:t> Update</a:t>
            </a:r>
          </a:p>
          <a:p>
            <a:r>
              <a:rPr lang="it-IT" dirty="0" smtClean="0"/>
              <a:t>Attraverso la </a:t>
            </a:r>
            <a:r>
              <a:rPr lang="it-IT" dirty="0" err="1" smtClean="0"/>
              <a:t>propr</a:t>
            </a:r>
            <a:r>
              <a:rPr lang="it-IT" dirty="0" smtClean="0"/>
              <a:t> </a:t>
            </a:r>
            <a:r>
              <a:rPr lang="it-IT" dirty="0" err="1" smtClean="0"/>
              <a:t>configTxt</a:t>
            </a:r>
            <a:endParaRPr lang="it-IT" dirty="0"/>
          </a:p>
        </p:txBody>
      </p:sp>
      <p:pic>
        <p:nvPicPr>
          <p:cNvPr id="26" name="Segnaposto contenuto 25" descr="updatabl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503800" y="1772813"/>
            <a:ext cx="2268000" cy="975030"/>
          </a:xfrm>
        </p:spPr>
      </p:pic>
    </p:spTree>
    <p:custDataLst>
      <p:tags r:id="rId1"/>
    </p:custDataLst>
  </p:cSld>
  <p:clrMapOvr>
    <a:masterClrMapping/>
  </p:clrMapOvr>
  <p:transition spd="med" advTm="56925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2" grpId="0" animBg="1"/>
      <p:bldP spid="23" grpId="0" animBg="1"/>
      <p:bldP spid="31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e 25"/>
          <p:cNvSpPr/>
          <p:nvPr/>
        </p:nvSpPr>
        <p:spPr>
          <a:xfrm>
            <a:off x="2195736" y="4005064"/>
            <a:ext cx="82800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50" b="1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Graph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5580112" y="5052739"/>
            <a:ext cx="2520280" cy="576064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e</a:t>
            </a:r>
            <a:r>
              <a:rPr lang="it-IT" sz="1250" b="1" dirty="0" smtClean="0"/>
              <a:t>x: union1</a:t>
            </a:r>
            <a:endParaRPr lang="it-IT" sz="1250" b="1" dirty="0"/>
          </a:p>
        </p:txBody>
      </p:sp>
      <p:sp>
        <p:nvSpPr>
          <p:cNvPr id="15" name="Ovale 14"/>
          <p:cNvSpPr/>
          <p:nvPr/>
        </p:nvSpPr>
        <p:spPr>
          <a:xfrm>
            <a:off x="5580112" y="3684631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UnionGraph</a:t>
            </a:r>
            <a:endParaRPr lang="it-IT" sz="1250" b="1" dirty="0"/>
          </a:p>
        </p:txBody>
      </p:sp>
      <p:cxnSp>
        <p:nvCxnSpPr>
          <p:cNvPr id="17" name="Connettore 2 16"/>
          <p:cNvCxnSpPr>
            <a:stCxn id="14" idx="0"/>
            <a:endCxn id="15" idx="4"/>
          </p:cNvCxnSpPr>
          <p:nvPr/>
        </p:nvCxnSpPr>
        <p:spPr>
          <a:xfrm flipV="1">
            <a:off x="6840252" y="4260695"/>
            <a:ext cx="0" cy="79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5580112" y="2316523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Graph</a:t>
            </a:r>
            <a:endParaRPr lang="it-IT" sz="1250" b="1" dirty="0"/>
          </a:p>
        </p:txBody>
      </p:sp>
      <p:cxnSp>
        <p:nvCxnSpPr>
          <p:cNvPr id="20" name="Connettore 2 19"/>
          <p:cNvCxnSpPr>
            <a:endCxn id="19" idx="4"/>
          </p:cNvCxnSpPr>
          <p:nvPr/>
        </p:nvCxnSpPr>
        <p:spPr>
          <a:xfrm flipV="1">
            <a:off x="6840252" y="2892587"/>
            <a:ext cx="0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695232" y="3972707"/>
            <a:ext cx="82800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50" b="1" dirty="0"/>
          </a:p>
        </p:txBody>
      </p:sp>
      <p:cxnSp>
        <p:nvCxnSpPr>
          <p:cNvPr id="24" name="Connettore 2 23"/>
          <p:cNvCxnSpPr>
            <a:stCxn id="22" idx="0"/>
            <a:endCxn id="19" idx="3"/>
          </p:cNvCxnSpPr>
          <p:nvPr/>
        </p:nvCxnSpPr>
        <p:spPr>
          <a:xfrm flipV="1">
            <a:off x="4109232" y="2808224"/>
            <a:ext cx="1839967" cy="11644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1"/>
            <a:endCxn id="22" idx="5"/>
          </p:cNvCxnSpPr>
          <p:nvPr/>
        </p:nvCxnSpPr>
        <p:spPr>
          <a:xfrm flipH="1" flipV="1">
            <a:off x="4401974" y="4464408"/>
            <a:ext cx="1547225" cy="67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876256" y="4539479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</a:t>
            </a:r>
            <a:r>
              <a:rPr lang="it-IT" sz="1400" dirty="0" err="1" smtClean="0"/>
              <a:t>ype</a:t>
            </a:r>
            <a:endParaRPr lang="it-IT" sz="14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923721" y="318061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subClassOf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499992" y="357301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888643" y="434535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df:input</a:t>
            </a:r>
            <a:endParaRPr lang="it-IT" sz="14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79512" y="5517232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Prende in input un insieme di grafi.</a:t>
            </a:r>
          </a:p>
          <a:p>
            <a:r>
              <a:rPr lang="it-IT" dirty="0" smtClean="0"/>
              <a:t>Rappresenta l’unione dei grafi in input</a:t>
            </a:r>
            <a:endParaRPr lang="it-IT" dirty="0"/>
          </a:p>
        </p:txBody>
      </p:sp>
      <p:cxnSp>
        <p:nvCxnSpPr>
          <p:cNvPr id="29" name="Connettore 2 28"/>
          <p:cNvCxnSpPr>
            <a:stCxn id="14" idx="2"/>
            <a:endCxn id="26" idx="6"/>
          </p:cNvCxnSpPr>
          <p:nvPr/>
        </p:nvCxnSpPr>
        <p:spPr>
          <a:xfrm flipH="1" flipV="1">
            <a:off x="3023736" y="4293096"/>
            <a:ext cx="2556376" cy="10476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3923928" y="4941168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df:input</a:t>
            </a:r>
            <a:endParaRPr lang="it-IT" sz="14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3160451" y="3140968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cxnSp>
        <p:nvCxnSpPr>
          <p:cNvPr id="43" name="Connettore 2 42"/>
          <p:cNvCxnSpPr>
            <a:stCxn id="26" idx="0"/>
            <a:endCxn id="19" idx="2"/>
          </p:cNvCxnSpPr>
          <p:nvPr/>
        </p:nvCxnSpPr>
        <p:spPr>
          <a:xfrm flipV="1">
            <a:off x="2609736" y="2604555"/>
            <a:ext cx="2970376" cy="14005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Segnaposto contenuto 46" descr="Union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67543" y="1700808"/>
            <a:ext cx="2268000" cy="970443"/>
          </a:xfrm>
        </p:spPr>
      </p:pic>
    </p:spTree>
    <p:custDataLst>
      <p:tags r:id="rId1"/>
    </p:custDataLst>
  </p:cSld>
  <p:clrMapOvr>
    <a:masterClrMapping/>
  </p:clrMapOvr>
  <p:transition spd="med" advTm="56925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39552" y="28529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/>
              <a:t>(ossia: sistema che tiene traccia di tutte le versioni di una pipeline, quindi che permetta di tornare indietro e confrontarle) 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- RDF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Strumento base per la codifica, lo scambio e il riutilizzo dei metadati - e dunque per introdurre la semantica nel Web.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RDF fornisce un modello per descrivere le risorse del Web.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Si basa su tre tipi oggetti:</a:t>
            </a:r>
          </a:p>
          <a:p>
            <a:pPr marL="274320" lvl="1" algn="just">
              <a:spcBef>
                <a:spcPts val="600"/>
              </a:spcBef>
              <a:buSzPct val="70000"/>
              <a:buNone/>
            </a:pPr>
            <a:endParaRPr lang="it-IT" sz="2400" dirty="0" smtClean="0"/>
          </a:p>
          <a:p>
            <a:pPr marL="548640" lvl="2" algn="ctr">
              <a:spcBef>
                <a:spcPts val="600"/>
              </a:spcBef>
              <a:buSzPct val="70000"/>
              <a:buNone/>
            </a:pPr>
            <a:r>
              <a:rPr lang="it-IT" sz="2400" i="1" dirty="0" smtClean="0"/>
              <a:t>Risorse - Proprietà - Asserzioni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548640" lvl="2" algn="just">
              <a:spcBef>
                <a:spcPts val="600"/>
              </a:spcBef>
              <a:buSzPct val="70000"/>
            </a:pPr>
            <a:endParaRPr lang="it-IT" dirty="0" smtClean="0"/>
          </a:p>
          <a:p>
            <a:pPr marL="548640" lvl="2" algn="just">
              <a:spcBef>
                <a:spcPts val="600"/>
              </a:spcBef>
              <a:buSzPct val="70000"/>
            </a:pPr>
            <a:endParaRPr lang="it-IT" b="1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b="1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700" dirty="0" smtClean="0"/>
          </a:p>
          <a:p>
            <a:pPr marL="274320" lvl="1" algn="just">
              <a:spcBef>
                <a:spcPts val="600"/>
              </a:spcBef>
              <a:buSzPct val="70000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algn="just"/>
            <a:endParaRPr lang="it-IT" dirty="0"/>
          </a:p>
        </p:txBody>
      </p:sp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- RDF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Le relazioni tra risorse, proprietà e oggetto sono rappresentate mediante </a:t>
            </a:r>
            <a:r>
              <a:rPr lang="it-IT" sz="2400" i="1" dirty="0" smtClean="0"/>
              <a:t>grafi etichettati orientati</a:t>
            </a: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b="1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700" dirty="0" smtClean="0"/>
          </a:p>
          <a:p>
            <a:pPr marL="274320" lvl="1" algn="just">
              <a:spcBef>
                <a:spcPts val="600"/>
              </a:spcBef>
              <a:buSzPct val="70000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algn="just"/>
            <a:endParaRPr lang="it-IT" dirty="0"/>
          </a:p>
        </p:txBody>
      </p:sp>
      <p:pic>
        <p:nvPicPr>
          <p:cNvPr id="6" name="Immagine 5" descr="graford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384" y="2578940"/>
            <a:ext cx="7272000" cy="3514356"/>
          </a:xfrm>
          <a:prstGeom prst="rect">
            <a:avLst/>
          </a:prstGeom>
        </p:spPr>
      </p:pic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– SPARQL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 fontScale="85000" lnSpcReduction="20000"/>
          </a:bodyPr>
          <a:lstStyle/>
          <a:p>
            <a:endParaRPr lang="it-IT" dirty="0" smtClean="0"/>
          </a:p>
          <a:p>
            <a:r>
              <a:rPr lang="it-IT" dirty="0" smtClean="0"/>
              <a:t>RDF serve a definire la semantica, ma per effettuare ricerche all’interno delle proprietà dei documenti indicizzati, occorre un linguaggio apposito.</a:t>
            </a:r>
          </a:p>
          <a:p>
            <a:endParaRPr lang="it-IT" dirty="0" smtClean="0"/>
          </a:p>
          <a:p>
            <a:r>
              <a:rPr lang="it-IT" dirty="0" smtClean="0"/>
              <a:t>SPARQL consente di estrarre informazioni dalle basi di conoscenza distribuite sul Web.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Non fa altro che prendere la descrizione di ciò che l’applicazione desidera in forma di </a:t>
            </a:r>
            <a:r>
              <a:rPr lang="it-IT" dirty="0" err="1" smtClean="0"/>
              <a:t>query</a:t>
            </a:r>
            <a:r>
              <a:rPr lang="it-IT" dirty="0" smtClean="0"/>
              <a:t> e restituisce tali informazioni come insieme di associazioni o come grafo RDF.</a:t>
            </a:r>
          </a:p>
        </p:txBody>
      </p:sp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– SPARQL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4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300" b="1" dirty="0" smtClean="0">
                <a:latin typeface="Batang" pitchFamily="18" charset="-127"/>
                <a:ea typeface="Batang" pitchFamily="18" charset="-127"/>
              </a:rPr>
              <a:t>PREFIX</a:t>
            </a:r>
            <a:r>
              <a:rPr lang="en-US" sz="23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2300" dirty="0" err="1" smtClean="0">
                <a:latin typeface="Batang" pitchFamily="18" charset="-127"/>
                <a:ea typeface="Batang" pitchFamily="18" charset="-127"/>
              </a:rPr>
              <a:t>cd</a:t>
            </a:r>
            <a:r>
              <a:rPr lang="en-US" sz="2300" dirty="0" smtClean="0">
                <a:latin typeface="Batang" pitchFamily="18" charset="-127"/>
                <a:ea typeface="Batang" pitchFamily="18" charset="-127"/>
              </a:rPr>
              <a:t>: &lt;http://exsample.org/cd/&gt;</a:t>
            </a:r>
          </a:p>
          <a:p>
            <a:pPr>
              <a:buNone/>
            </a:pPr>
            <a:endParaRPr lang="it-IT" sz="2300" dirty="0" smtClean="0"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r>
              <a:rPr lang="it-IT" sz="2300" b="1" dirty="0" smtClean="0">
                <a:latin typeface="Batang" pitchFamily="18" charset="-127"/>
                <a:ea typeface="Batang" pitchFamily="18" charset="-127"/>
              </a:rPr>
              <a:t>SELECT</a:t>
            </a:r>
            <a:r>
              <a:rPr lang="it-IT" sz="2300" dirty="0" smtClean="0">
                <a:latin typeface="Batang" pitchFamily="18" charset="-127"/>
                <a:ea typeface="Batang" pitchFamily="18" charset="-127"/>
              </a:rPr>
              <a:t> ?titolo ?autore ?anno </a:t>
            </a:r>
          </a:p>
          <a:p>
            <a:pPr>
              <a:buNone/>
            </a:pPr>
            <a:endParaRPr lang="it-IT" sz="2300" dirty="0" smtClean="0"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r>
              <a:rPr lang="it-IT" sz="2300" b="1" dirty="0" smtClean="0">
                <a:latin typeface="Batang" pitchFamily="18" charset="-127"/>
                <a:ea typeface="Batang" pitchFamily="18" charset="-127"/>
              </a:rPr>
              <a:t>FROM</a:t>
            </a:r>
            <a:r>
              <a:rPr lang="it-IT" sz="2300" dirty="0" smtClean="0">
                <a:latin typeface="Batang" pitchFamily="18" charset="-127"/>
                <a:ea typeface="Batang" pitchFamily="18" charset="-127"/>
              </a:rPr>
              <a:t> &lt;http://cd.com/listacd.ttl&gt;</a:t>
            </a:r>
          </a:p>
          <a:p>
            <a:pPr>
              <a:buNone/>
            </a:pPr>
            <a:endParaRPr lang="it-IT" sz="2300" dirty="0" smtClean="0"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r>
              <a:rPr lang="it-IT" sz="2300" b="1" dirty="0" smtClean="0">
                <a:latin typeface="Batang" pitchFamily="18" charset="-127"/>
                <a:ea typeface="Batang" pitchFamily="18" charset="-127"/>
              </a:rPr>
              <a:t>WHERE</a:t>
            </a:r>
            <a:r>
              <a:rPr lang="it-IT" sz="2300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>
              <a:buNone/>
            </a:pPr>
            <a:r>
              <a:rPr lang="it-IT" sz="2300" dirty="0" smtClean="0">
                <a:latin typeface="Batang" pitchFamily="18" charset="-127"/>
                <a:ea typeface="Batang" pitchFamily="18" charset="-127"/>
              </a:rPr>
              <a:t>	?titolo cd:autore ?</a:t>
            </a:r>
            <a:r>
              <a:rPr lang="it-IT" sz="2300" dirty="0" err="1" smtClean="0">
                <a:latin typeface="Batang" pitchFamily="18" charset="-127"/>
                <a:ea typeface="Batang" pitchFamily="18" charset="-127"/>
              </a:rPr>
              <a:t>autore</a:t>
            </a:r>
            <a:r>
              <a:rPr lang="it-IT" sz="23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pPr>
              <a:buNone/>
            </a:pPr>
            <a:r>
              <a:rPr lang="it-IT" sz="2300" dirty="0" smtClean="0">
                <a:latin typeface="Batang" pitchFamily="18" charset="-127"/>
                <a:ea typeface="Batang" pitchFamily="18" charset="-127"/>
              </a:rPr>
              <a:t>	?titolo cd:anno ?</a:t>
            </a:r>
            <a:r>
              <a:rPr lang="it-IT" sz="2300" dirty="0" err="1" smtClean="0">
                <a:latin typeface="Batang" pitchFamily="18" charset="-127"/>
                <a:ea typeface="Batang" pitchFamily="18" charset="-127"/>
              </a:rPr>
              <a:t>anno</a:t>
            </a:r>
            <a:r>
              <a:rPr lang="it-IT" sz="23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pPr>
              <a:buNone/>
            </a:pPr>
            <a:r>
              <a:rPr lang="it-IT" sz="2300" dirty="0" smtClean="0">
                <a:latin typeface="Batang" pitchFamily="18" charset="-127"/>
                <a:ea typeface="Batang" pitchFamily="18" charset="-127"/>
              </a:rPr>
              <a:t>}</a:t>
            </a:r>
          </a:p>
          <a:p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it-IT" b="0" dirty="0" smtClean="0">
                <a:solidFill>
                  <a:schemeClr val="tx1"/>
                </a:solidFill>
              </a:rPr>
              <a:t>Set di triple RDF</a:t>
            </a: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it-IT" b="0" dirty="0" err="1" smtClean="0">
                <a:solidFill>
                  <a:schemeClr val="tx1"/>
                </a:solidFill>
              </a:rPr>
              <a:t>Query</a:t>
            </a:r>
            <a:r>
              <a:rPr lang="it-IT" b="0" dirty="0" smtClean="0">
                <a:solidFill>
                  <a:schemeClr val="tx1"/>
                </a:solidFill>
              </a:rPr>
              <a:t> di selezione SPARQL</a:t>
            </a: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13" name="Segnaposto contenuto 13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@prefix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 &lt;</a:t>
            </a:r>
            <a:r>
              <a:rPr lang="it-IT" sz="1600" u="sng" dirty="0" smtClean="0">
                <a:latin typeface="Batang" pitchFamily="18" charset="-127"/>
                <a:ea typeface="Batang" pitchFamily="18" charset="-127"/>
              </a:rPr>
              <a:t>http://example.org/cd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>
              <a:buNone/>
            </a:pP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@prefix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 &lt;</a:t>
            </a:r>
            <a:r>
              <a:rPr lang="it-IT" sz="1600" u="sng" dirty="0" smtClean="0">
                <a:latin typeface="Batang" pitchFamily="18" charset="-127"/>
                <a:ea typeface="Batang" pitchFamily="18" charset="-127"/>
              </a:rPr>
              <a:t>http://example.org/esempio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:Buona domenica cd:autore “Antonello Venditti”.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:Amo cd:autore “Renato Zero”.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Zerolandia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cd:autore “Renato Zero”.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Zerolandia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cd:anno 1978.</a:t>
            </a:r>
          </a:p>
        </p:txBody>
      </p:sp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– SPARQL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4" name="Segnaposto contenuto 13"/>
          <p:cNvSpPr>
            <a:spLocks noGrp="1"/>
          </p:cNvSpPr>
          <p:nvPr>
            <p:ph sz="quarter" idx="2"/>
          </p:nvPr>
        </p:nvSpPr>
        <p:spPr>
          <a:ln w="3175"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@prefix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 &lt;</a:t>
            </a:r>
            <a:r>
              <a:rPr lang="it-IT" sz="1600" u="sng" dirty="0" smtClean="0">
                <a:latin typeface="Batang" pitchFamily="18" charset="-127"/>
                <a:ea typeface="Batang" pitchFamily="18" charset="-127"/>
              </a:rPr>
              <a:t>http://example.org/cd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>
              <a:buNone/>
            </a:pP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@prefix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 &lt;</a:t>
            </a:r>
            <a:r>
              <a:rPr lang="it-IT" sz="1600" u="sng" dirty="0" smtClean="0">
                <a:latin typeface="Batang" pitchFamily="18" charset="-127"/>
                <a:ea typeface="Batang" pitchFamily="18" charset="-127"/>
              </a:rPr>
              <a:t>http://example.org/esempio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:Buona domenica cd:autore “Antonello Venditti”.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:Amo cd:autore “Renato Zero”.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Zerolandia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cd:autore “Renato Zero”.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Zerolandia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cd:anno 1978.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it-IT" b="0" dirty="0" smtClean="0">
                <a:solidFill>
                  <a:schemeClr val="tx1"/>
                </a:solidFill>
              </a:rPr>
              <a:t>Set di triple RDF</a:t>
            </a: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it-IT" b="0" dirty="0" smtClean="0">
                <a:solidFill>
                  <a:schemeClr val="tx1"/>
                </a:solidFill>
              </a:rPr>
              <a:t>Risultato </a:t>
            </a:r>
            <a:r>
              <a:rPr lang="it-IT" b="0" dirty="0" err="1" smtClean="0">
                <a:solidFill>
                  <a:schemeClr val="tx1"/>
                </a:solidFill>
              </a:rPr>
              <a:t>query</a:t>
            </a:r>
            <a:r>
              <a:rPr lang="it-IT" b="0" dirty="0" smtClean="0">
                <a:solidFill>
                  <a:schemeClr val="tx1"/>
                </a:solidFill>
              </a:rPr>
              <a:t> SPARQL</a:t>
            </a:r>
            <a:endParaRPr lang="it-IT" b="0" dirty="0">
              <a:solidFill>
                <a:schemeClr val="tx1"/>
              </a:solidFill>
            </a:endParaRPr>
          </a:p>
        </p:txBody>
      </p:sp>
      <p:graphicFrame>
        <p:nvGraphicFramePr>
          <p:cNvPr id="18" name="Segnaposto contenuto 17"/>
          <p:cNvGraphicFramePr>
            <a:graphicFrameLocks noGrp="1"/>
          </p:cNvGraphicFramePr>
          <p:nvPr>
            <p:ph sz="quarter" idx="4"/>
          </p:nvPr>
        </p:nvGraphicFramePr>
        <p:xfrm>
          <a:off x="4514800" y="3140968"/>
          <a:ext cx="36576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/>
                        <a:t>Titolo</a:t>
                      </a:r>
                      <a:endParaRPr lang="it-I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/>
                        <a:t>Autore</a:t>
                      </a:r>
                      <a:endParaRPr lang="it-I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/>
                        <a:t>Anno</a:t>
                      </a:r>
                      <a:endParaRPr lang="it-IT" sz="1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Zerolandia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Renato Zero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1978</a:t>
                      </a:r>
                      <a:endParaRPr lang="it-IT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algn="just"/>
            <a:endParaRPr lang="it-IT" dirty="0" smtClean="0"/>
          </a:p>
          <a:p>
            <a:pPr algn="just"/>
            <a:r>
              <a:rPr lang="it-IT" dirty="0" smtClean="0"/>
              <a:t>Il linguaggio utilizzato per definire le applicazioni è </a:t>
            </a:r>
            <a:r>
              <a:rPr lang="it-IT" dirty="0" err="1" smtClean="0"/>
              <a:t>DfPL</a:t>
            </a:r>
            <a:r>
              <a:rPr lang="it-IT" dirty="0" smtClean="0"/>
              <a:t>, un linguaggio </a:t>
            </a:r>
            <a:r>
              <a:rPr lang="it-IT" i="1" dirty="0" err="1" smtClean="0"/>
              <a:t>RDF-based</a:t>
            </a:r>
            <a:r>
              <a:rPr lang="it-IT" dirty="0" smtClean="0"/>
              <a:t> per sostenere la realizzazione di applicazioni interamente in RDF.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err="1" smtClean="0"/>
              <a:t>DfPL</a:t>
            </a:r>
            <a:r>
              <a:rPr lang="it-IT" dirty="0" smtClean="0"/>
              <a:t> definisce un’applicazione tramite una pipeline, cioè un grafo di nodi interconnessi: l’uscita di un nodo è collegata all’ingresso di un altro nodo o all’output della pipeline.</a:t>
            </a:r>
          </a:p>
          <a:p>
            <a:pPr algn="just"/>
            <a:endParaRPr lang="it-IT" dirty="0" smtClean="0"/>
          </a:p>
        </p:txBody>
      </p:sp>
    </p:spTree>
  </p:cSld>
  <p:clrMapOvr>
    <a:masterClrMapping/>
  </p:clrMapOvr>
  <p:transition spd="med" advTm="37924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dirty="0" err="1" smtClean="0"/>
              <a:t>Valentini</a:t>
            </a:r>
            <a:r>
              <a:rPr lang="it-IT" dirty="0" smtClean="0"/>
              <a:t> Simona - A/</a:t>
            </a:r>
            <a:r>
              <a:rPr lang="it-IT" dirty="0" err="1" smtClean="0"/>
              <a:t>A</a:t>
            </a:r>
            <a:r>
              <a:rPr lang="it-IT" dirty="0" smtClean="0"/>
              <a:t> 2012/2013</a:t>
            </a:r>
            <a:endParaRPr lang="it-IT" dirty="0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 fontScale="85000" lnSpcReduction="20000"/>
          </a:bodyPr>
          <a:lstStyle/>
          <a:p>
            <a:pPr algn="just"/>
            <a:endParaRPr lang="it-IT" dirty="0" smtClean="0"/>
          </a:p>
          <a:p>
            <a:pPr algn="just"/>
            <a:r>
              <a:rPr lang="it-IT" dirty="0" err="1" smtClean="0"/>
              <a:t>DfPL</a:t>
            </a:r>
            <a:r>
              <a:rPr lang="it-IT" dirty="0" smtClean="0"/>
              <a:t> è finalizzato alla creazione di applicazioni e moduli che possano essere condivisi e riutilizzati.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Il modulo funzionale di base è il </a:t>
            </a:r>
            <a:r>
              <a:rPr lang="it-IT" i="1" dirty="0" err="1" smtClean="0"/>
              <a:t>Dataflow</a:t>
            </a:r>
            <a:endParaRPr lang="it-IT" i="1" dirty="0" smtClean="0"/>
          </a:p>
          <a:p>
            <a:pPr lvl="1" algn="just"/>
            <a:r>
              <a:rPr lang="it-IT" dirty="0" smtClean="0"/>
              <a:t>Definisce come si ottiene un output parendo da un unico input, attraverso una configurazione di grafi RDF, chiamati </a:t>
            </a:r>
            <a:r>
              <a:rPr lang="it-IT" i="1" dirty="0" err="1" smtClean="0"/>
              <a:t>dataflow</a:t>
            </a:r>
            <a:r>
              <a:rPr lang="it-IT" i="1" dirty="0" smtClean="0"/>
              <a:t> </a:t>
            </a:r>
            <a:r>
              <a:rPr lang="it-IT" i="1" dirty="0" err="1" smtClean="0"/>
              <a:t>graph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Il contenuto del </a:t>
            </a:r>
            <a:r>
              <a:rPr lang="it-IT" dirty="0" err="1" smtClean="0"/>
              <a:t>dataset</a:t>
            </a:r>
            <a:r>
              <a:rPr lang="it-IT" dirty="0" smtClean="0"/>
              <a:t> di output è definito come il risultato dell’applicazione a cascata degli operatori al </a:t>
            </a:r>
            <a:r>
              <a:rPr lang="it-IT" dirty="0" err="1" smtClean="0"/>
              <a:t>dataset</a:t>
            </a:r>
            <a:r>
              <a:rPr lang="it-IT" dirty="0" smtClean="0"/>
              <a:t> di input. </a:t>
            </a:r>
          </a:p>
        </p:txBody>
      </p:sp>
    </p:spTree>
    <p:custDataLst>
      <p:tags r:id="rId1"/>
    </p:custDataLst>
  </p:cSld>
  <p:clrMapOvr>
    <a:masterClrMapping/>
  </p:clrMapOvr>
  <p:transition spd="med" advTm="68142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 fontScale="85000" lnSpcReduction="10000"/>
          </a:bodyPr>
          <a:lstStyle/>
          <a:p>
            <a:endParaRPr lang="it-IT" dirty="0" smtClean="0"/>
          </a:p>
          <a:p>
            <a:pPr algn="just"/>
            <a:r>
              <a:rPr lang="it-IT" dirty="0" smtClean="0"/>
              <a:t>Quando un </a:t>
            </a:r>
            <a:r>
              <a:rPr lang="it-IT" i="1" dirty="0" err="1" smtClean="0"/>
              <a:t>Dataflow</a:t>
            </a:r>
            <a:r>
              <a:rPr lang="it-IT" dirty="0" smtClean="0"/>
              <a:t> è eseguito, le operazioni sui grafi sono applicate per calcolare l’output da un input iniziale.</a:t>
            </a:r>
          </a:p>
          <a:p>
            <a:endParaRPr lang="it-IT" dirty="0" smtClean="0"/>
          </a:p>
          <a:p>
            <a:pPr algn="just"/>
            <a:r>
              <a:rPr lang="it-IT" dirty="0" smtClean="0"/>
              <a:t>Ogni grafo intermedio è aggiornato solamente quando se ne ha bisogno.</a:t>
            </a:r>
          </a:p>
          <a:p>
            <a:endParaRPr lang="it-IT" dirty="0" smtClean="0"/>
          </a:p>
          <a:p>
            <a:r>
              <a:rPr lang="it-IT" dirty="0" smtClean="0"/>
              <a:t>Se dopo questa fase iniziale, l’input di partenza è modificato, la modifica si propaga su tutti i grafi intermedi, come un </a:t>
            </a:r>
            <a:r>
              <a:rPr lang="it-IT" i="1" dirty="0" err="1" smtClean="0"/>
              <a:t>update-event</a:t>
            </a:r>
            <a:r>
              <a:rPr lang="it-IT" dirty="0" smtClean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 advTm="36909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966</Words>
  <Application>Microsoft Office PowerPoint</Application>
  <PresentationFormat>Presentazione su schermo (4:3)</PresentationFormat>
  <Paragraphs>188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Tecnologie utilizzate </vt:lpstr>
      <vt:lpstr>Tecnologie utilizzate - RDF</vt:lpstr>
      <vt:lpstr>Tecnologie utilizzate - RDF</vt:lpstr>
      <vt:lpstr>Tecnologie utilizzate – SPARQL</vt:lpstr>
      <vt:lpstr>Tecnologie utilizzate – SPARQL</vt:lpstr>
      <vt:lpstr>Tecnologie utilizzate – SPARQL</vt:lpstr>
      <vt:lpstr>DfPL (Dataflow Pipeline Language)</vt:lpstr>
      <vt:lpstr>DfPL (Dataflow Pipeline Language)</vt:lpstr>
      <vt:lpstr>DfPL (Dataflow Pipeline Language)</vt:lpstr>
      <vt:lpstr>DfPL (Dataflow Pipeline Language) – Dataflow Graph</vt:lpstr>
      <vt:lpstr>DfPL (Dataflow Pipeline Language) – Grafi del Dataflow </vt:lpstr>
      <vt:lpstr>DfPL (Dataflow Pipeline Language) – Grafi del Dataflow </vt:lpstr>
      <vt:lpstr>DfPL (Dataflow Pipeline Language) – Dataflow Graph</vt:lpstr>
      <vt:lpstr>DfPL (Dataflow Pipeline Language) – Dataflow Graph</vt:lpstr>
      <vt:lpstr>DfPL (Dataflow Pipeline Language) – Dataflow Graph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utilizzate - RDF</dc:title>
  <dc:creator>Massimiliano</dc:creator>
  <cp:lastModifiedBy>Massimiliano</cp:lastModifiedBy>
  <cp:revision>12</cp:revision>
  <dcterms:created xsi:type="dcterms:W3CDTF">2013-09-21T06:55:36Z</dcterms:created>
  <dcterms:modified xsi:type="dcterms:W3CDTF">2013-09-23T11:26:23Z</dcterms:modified>
</cp:coreProperties>
</file>