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5143500" cx="9144000"/>
  <p:notesSz cx="6858000" cy="9144000"/>
  <p:embeddedFontLst>
    <p:embeddedFont>
      <p:font typeface="Raleway"/>
      <p:regular r:id="rId79"/>
      <p:bold r:id="rId80"/>
      <p:italic r:id="rId81"/>
      <p:boldItalic r:id="rId82"/>
    </p:embeddedFont>
    <p:embeddedFont>
      <p:font typeface="Roboto"/>
      <p:regular r:id="rId83"/>
      <p:bold r:id="rId84"/>
      <p:italic r:id="rId85"/>
      <p:boldItalic r:id="rId86"/>
    </p:embeddedFont>
    <p:embeddedFont>
      <p:font typeface="Economica"/>
      <p:regular r:id="rId87"/>
      <p:bold r:id="rId88"/>
      <p:italic r:id="rId89"/>
      <p:boldItalic r:id="rId90"/>
    </p:embeddedFont>
    <p:embeddedFont>
      <p:font typeface="Karla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A4B8FD-EA81-43E0-AE57-B3385E9B8AFF}">
  <a:tblStyle styleId="{91A4B8FD-EA81-43E0-AE57-B3385E9B8A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6EBCC40-56CE-4B16-B25C-8FD9343B408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8E0998-F6B4-42C8-809B-B3166ACCFBC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-bold.fntdata"/><Relationship Id="rId83" Type="http://schemas.openxmlformats.org/officeDocument/2006/relationships/font" Target="fonts/Roboto-regular.fntdata"/><Relationship Id="rId42" Type="http://schemas.openxmlformats.org/officeDocument/2006/relationships/slide" Target="slides/slide36.xml"/><Relationship Id="rId86" Type="http://schemas.openxmlformats.org/officeDocument/2006/relationships/font" Target="fonts/Roboto-boldItalic.fntdata"/><Relationship Id="rId41" Type="http://schemas.openxmlformats.org/officeDocument/2006/relationships/slide" Target="slides/slide35.xml"/><Relationship Id="rId85" Type="http://schemas.openxmlformats.org/officeDocument/2006/relationships/font" Target="fonts/Roboto-italic.fntdata"/><Relationship Id="rId44" Type="http://schemas.openxmlformats.org/officeDocument/2006/relationships/slide" Target="slides/slide38.xml"/><Relationship Id="rId88" Type="http://schemas.openxmlformats.org/officeDocument/2006/relationships/font" Target="fonts/Economica-bold.fntdata"/><Relationship Id="rId43" Type="http://schemas.openxmlformats.org/officeDocument/2006/relationships/slide" Target="slides/slide37.xml"/><Relationship Id="rId87" Type="http://schemas.openxmlformats.org/officeDocument/2006/relationships/font" Target="fonts/Economica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Economica-italic.fntdata"/><Relationship Id="rId80" Type="http://schemas.openxmlformats.org/officeDocument/2006/relationships/font" Target="fonts/Raleway-bold.fntdata"/><Relationship Id="rId82" Type="http://schemas.openxmlformats.org/officeDocument/2006/relationships/font" Target="fonts/Raleway-boldItalic.fntdata"/><Relationship Id="rId81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Raleway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94" Type="http://schemas.openxmlformats.org/officeDocument/2006/relationships/font" Target="fonts/Karla-boldItalic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Karla-regular.fntdata"/><Relationship Id="rId90" Type="http://schemas.openxmlformats.org/officeDocument/2006/relationships/font" Target="fonts/Economica-boldItalic.fntdata"/><Relationship Id="rId93" Type="http://schemas.openxmlformats.org/officeDocument/2006/relationships/font" Target="fonts/Karla-italic.fntdata"/><Relationship Id="rId92" Type="http://schemas.openxmlformats.org/officeDocument/2006/relationships/font" Target="fonts/Karla-bold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089d17a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089d17a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7089d17a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7089d17a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089d17a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7089d17a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7089d17a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7089d17a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089d17a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089d17a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7089d17a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7089d17a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7089d17a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7089d17a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1e2f6a4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1e2f6a4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1e2f6a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1e2f6a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7089d17a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7089d17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1e2f6a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1e2f6a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7089d1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7089d1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089d17a0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7089d17a0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7089d17a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7089d17a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7089d17a0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7089d17a0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7089d17a0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7089d17a0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7089d17a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7089d17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1e2f6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1e2f6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7089d17a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7089d17a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7089d17a0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7089d17a0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7089d17a0_0_6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7089d17a0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7089d17a0_0_7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7089d17a0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7089d16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7089d16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7089d17a0_0_7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b7089d17a0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7089d17a0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7089d17a0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7089d17a0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7089d17a0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7089d17a0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7089d17a0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7089d17a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7089d17a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7132f75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7132f75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7089d17a0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7089d17a0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7089d17a0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7089d17a0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7089d17a0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7089d17a0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7089d17a0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7089d17a0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7089d17a0_0_5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7089d17a0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7089d17a0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7089d17a0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7089d17a0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7089d17a0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7089d17a0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7089d17a0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7089d17a0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7089d17a0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7089d17a0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7089d17a0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7089d17a0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7089d17a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7089d17a0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7089d17a0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7089d17a0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7089d17a0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7089d17a0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7089d17a0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b7089d17a0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b7089d17a0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7089d17a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7089d17a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7089d167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7089d167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31e2f6a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31e2f6a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31e2f6a4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31e2f6a4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31e2f6a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31e2f6a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31e2f6a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31e2f6a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caa81c6de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caa81c6de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31e2f6a4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31e2f6a4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b7db9060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b7db9060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caa81c6de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caa81c6d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089d17a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7089d17a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31e2f6a4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31e2f6a4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7089d17a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7089d17a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b7089d17a0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b7089d17a0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b7089d17a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b7089d17a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7089d17a0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7089d17a0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b7089d17a0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b7089d17a0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b7089d17a0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b7089d17a0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b7089d17a0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b7089d17a0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7089d17a0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7089d17a0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b7089d17a0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b7089d17a0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7089d17a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7089d17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b7089d17a0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b7089d17a0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b7089d17a0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b7089d17a0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6caa81c6de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6caa81c6de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089d17a0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089d17a0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089d17a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7089d17a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www.lemonade.org.br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github.com/michelboaventura/cpareia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://github.com/michelboaventura/cparei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Pareamento Probabilístico de Registros PNAD Contínua, PNAD COVID19 e fontes externas de dados</a:t>
            </a:r>
            <a:endParaRPr sz="32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Ramon Pereira</a:t>
            </a:r>
            <a:br>
              <a:rPr lang="en"/>
            </a:br>
            <a:r>
              <a:rPr lang="en"/>
              <a:t>IBGE - 2021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Pareamento Probabilístico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Pares de registros com probabilidades acima de um determinado limite são considerados verdadeiros;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Pares com probabilidades abaixo de outro limite são considerados pares falsos;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Pares que caem entre esses dois limites são considerados "possíveis correspondências" e podem ser tratados em conformidade (por exemplo, revisados ​​por humanos, vinculados ou não vinculados, dependendo dos requisitos).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Pareamento Probabilístico  x Pareamento Determinístico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areamento determinístico:</a:t>
            </a:r>
            <a:r>
              <a:rPr lang="en"/>
              <a:t> registros requer uma série de regras potencialmente complexas a serem programadas com antecedência, funciona para bons identificadores e para conjuntos de dados com alta qualidade.</a:t>
            </a:r>
            <a:br>
              <a:rPr lang="en"/>
            </a:b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Pareamento probabilístico:</a:t>
            </a:r>
            <a:r>
              <a:rPr lang="en"/>
              <a:t> os métodos de pareamento probabilístico de registros podem ser "treinados" para um bom desempenho com menor intervenção humana, pode ser usando com inteligência artificial e baseado em estatísticas.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Pareamento Probabilístico - Parâmetros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Muitos algoritmos de ligação de registros probabilísticos atribuem pesos de correspondência / não correspondência a identificadores por meio de duas probabilidades chamadas </a:t>
            </a:r>
            <a:r>
              <a:rPr b="1" lang="en"/>
              <a:t>u</a:t>
            </a:r>
            <a:r>
              <a:rPr lang="en"/>
              <a:t> e </a:t>
            </a:r>
            <a:r>
              <a:rPr b="1" lang="en"/>
              <a:t>m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Além disso é necessário o cálculo de </a:t>
            </a:r>
            <a:r>
              <a:rPr b="1" lang="en"/>
              <a:t>missing</a:t>
            </a:r>
            <a:r>
              <a:rPr lang="en"/>
              <a:t>, isto é, quando um dos registros a serem vinculados possuem valor ausente ou nulo para determinado atributo.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Além dos pesos </a:t>
            </a:r>
            <a:r>
              <a:rPr b="1" lang="en"/>
              <a:t>u,m,missing</a:t>
            </a:r>
            <a:r>
              <a:rPr lang="en"/>
              <a:t> um pareamento probabilístico pode estimar pesos para os identificadores através da tabela de frequência de valores existentes no conjunto de dados.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Pareamento Probabilístico - Parâmetros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probabilidade </a:t>
            </a:r>
            <a:r>
              <a:rPr b="1" lang="en"/>
              <a:t>u</a:t>
            </a:r>
            <a:r>
              <a:rPr lang="en"/>
              <a:t> é a probabilidade de um identificador em dois registros não correspondentes concordar puramente por acaso.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Por exemplo, a probabilidade </a:t>
            </a:r>
            <a:r>
              <a:rPr b="1" lang="en"/>
              <a:t>u</a:t>
            </a:r>
            <a:r>
              <a:rPr lang="en"/>
              <a:t> para o mês de nascimento (onde existem doze valores que são distribuídos aproximadamente uniformemente) é 1/12 ≈ 0,083; identificadores com valores que não são distribuídos uniformemente terão probabilidades </a:t>
            </a:r>
            <a:r>
              <a:rPr b="1" lang="en"/>
              <a:t>u</a:t>
            </a:r>
            <a:r>
              <a:rPr lang="en"/>
              <a:t> diferentes para valores diferentes (possivelmente incluindo valores ausentes). 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Pareamento Probabilístico - Parâmetros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probabilidade </a:t>
            </a:r>
            <a:r>
              <a:rPr b="1" lang="en"/>
              <a:t>m</a:t>
            </a:r>
            <a:r>
              <a:rPr lang="en"/>
              <a:t> é a probabilidade de que um identificador em pares correspondentes concorde (ou seja suficientemente semelhante, como em algoritmos de comparação de strings, Jaro-Winkler ou Levenshtein). Esse valor seria 1,0 no caso de dados perfeitos, mas como isso raramente (ou nunca) é verdade, ele pode ser estimado.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Esta estimativa pode ser feita com base no conhecimento prévio dos conjuntos de dados, selecionando uma amostra suficientemente boa.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Execução iterativa do algoritmo de </a:t>
            </a:r>
            <a:r>
              <a:rPr b="1" lang="en"/>
              <a:t>expectation e maximization </a:t>
            </a:r>
            <a:r>
              <a:rPr lang="en"/>
              <a:t>para obter estimativas mais próximas de </a:t>
            </a:r>
            <a:r>
              <a:rPr b="1" lang="en"/>
              <a:t>m</a:t>
            </a:r>
            <a:r>
              <a:rPr lang="en"/>
              <a:t> probabilidade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m x u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508550" y="1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{36EBCC40-56CE-4B16-B25C-8FD9343B408D}</a:tableStyleId>
              </a:tblPr>
              <a:tblGrid>
                <a:gridCol w="1356325"/>
                <a:gridCol w="1601300"/>
                <a:gridCol w="1533425"/>
                <a:gridCol w="1516625"/>
                <a:gridCol w="1953525"/>
              </a:tblGrid>
              <a:tr h="291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Resultado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Proporção de Verdadeiro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Proporção de Falso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Frequência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Peso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Atributo Concorda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 = 0.95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 ≈ 0.083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m/u ≈ 11.4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ln(m/u)/ln(2) ≈ 3.51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Atributo Discorda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1-m = 0.05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1-u ≈ 0.917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(1-m)/(1-u) ≈ 0.0545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ln((1-m)/(1-u))/ln(2) ≈ -4.20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 Processo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500" y="652475"/>
            <a:ext cx="67818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/>
        </p:nvSpPr>
        <p:spPr>
          <a:xfrm>
            <a:off x="2785950" y="4322200"/>
            <a:ext cx="3572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SANTOS, WALTER DOS</a:t>
            </a:r>
            <a:r>
              <a:rPr lang="en"/>
              <a:t> (2007)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Pareamento Probabilístico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835375" y="2103000"/>
            <a:ext cx="1051650" cy="1016000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Dados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1953875" y="2504050"/>
            <a:ext cx="4812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4231850" y="2504050"/>
            <a:ext cx="4812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6495550" y="2504050"/>
            <a:ext cx="4812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2564300" y="2245700"/>
            <a:ext cx="1497300" cy="87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 e Padronização</a:t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4883300" y="2245625"/>
            <a:ext cx="1497300" cy="873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dos Dados</a:t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7091700" y="2245625"/>
            <a:ext cx="1497300" cy="873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Parâmetros</a:t>
            </a:r>
            <a:endParaRPr/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636500" y="213550"/>
            <a:ext cx="8101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Paramento Probabilístico de Registros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975725" y="2054300"/>
            <a:ext cx="3063000" cy="163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Limpeza e Padronização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5003397" y="2054300"/>
            <a:ext cx="2938800" cy="163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Modelagem e Análise dos Dados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91" name="Google Shape;191;p3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</a:t>
            </a:r>
            <a:r>
              <a:rPr lang="en">
                <a:solidFill>
                  <a:schemeClr val="accent4"/>
                </a:solidFill>
              </a:rPr>
              <a:t>º</a:t>
            </a:r>
            <a:r>
              <a:rPr lang="en"/>
              <a:t> Etapa do Processo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sou eu?	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Doutorando em Ciência da Computação - DCC/UFMG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MS.c</a:t>
            </a:r>
            <a:r>
              <a:rPr lang="en"/>
              <a:t> Ramon Pereira em Ciência da Computação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Especialista em Vinculação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Consultor IBGE desde Março de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 Centro Universitário de Belo Horizonte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Principais Orientadores: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Wagner Meira Júnior</a:t>
            </a:r>
            <a:br>
              <a:rPr lang="en"/>
            </a:br>
            <a:r>
              <a:rPr lang="en"/>
              <a:t>Augusto Afonso Guerra Júnior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975" y="13543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Limpeza e Padronização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 e Padronização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Remoção de Caracteres Inválidos;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Remoção de Acentuação, Conectivos, Proposições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Padronização no número de dígitos dos campos;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Validação da veracidade da informação;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Separação dos campos e determinação dos conjuntos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Tipos de Dados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 e Padronização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Exclusão de linhas com informação inconsistente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Enriquecimento com novas colunas ou separação das colunas para melhor distinção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02" y="2615575"/>
            <a:ext cx="7329151" cy="22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 e Padronização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25" y="1803175"/>
            <a:ext cx="8520601" cy="139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509775" y="1579275"/>
            <a:ext cx="1051650" cy="1016000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Bases de Dados</a:t>
            </a: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1628275" y="1980325"/>
            <a:ext cx="4812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3906250" y="1980325"/>
            <a:ext cx="4812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6169950" y="1980325"/>
            <a:ext cx="4812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2238700" y="1721975"/>
            <a:ext cx="1497300" cy="873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Blocagem</a:t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4557700" y="1721900"/>
            <a:ext cx="1497300" cy="873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Comparação	</a:t>
            </a: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6766100" y="1721900"/>
            <a:ext cx="1497300" cy="8733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3398200" y="3038350"/>
            <a:ext cx="1497300" cy="873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Parâmetros</a:t>
            </a: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4932100" y="2766450"/>
            <a:ext cx="800700" cy="584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/>
          <p:nvPr/>
        </p:nvSpPr>
        <p:spPr>
          <a:xfrm flipH="1">
            <a:off x="2510800" y="2766450"/>
            <a:ext cx="800700" cy="584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4932100" y="2939525"/>
            <a:ext cx="2791500" cy="783000"/>
          </a:xfrm>
          <a:prstGeom prst="bentUpArrow">
            <a:avLst>
              <a:gd fmla="val 25000" name="adj1"/>
              <a:gd fmla="val 216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rocessamento</a:t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/>
        </p:nvSpPr>
        <p:spPr>
          <a:xfrm>
            <a:off x="636500" y="213550"/>
            <a:ext cx="8101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Paramento Probabilístico de Registros</a:t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594000" y="1384825"/>
            <a:ext cx="1253100" cy="77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Cálculo de MxU (Pesos)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2071450" y="1627750"/>
            <a:ext cx="5484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2793675" y="1432900"/>
            <a:ext cx="1326600" cy="725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Blocagem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5052426" y="1432900"/>
            <a:ext cx="1242000" cy="695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Execução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7319536" y="1384825"/>
            <a:ext cx="1253100" cy="77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Conferência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7878450" y="2444650"/>
            <a:ext cx="274200" cy="548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/>
          <p:nvPr/>
        </p:nvSpPr>
        <p:spPr>
          <a:xfrm>
            <a:off x="7344488" y="3348880"/>
            <a:ext cx="1253100" cy="77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Clusters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6549500" y="3611950"/>
            <a:ext cx="548400" cy="2742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/>
          <p:nvPr/>
        </p:nvSpPr>
        <p:spPr>
          <a:xfrm>
            <a:off x="4909050" y="3340800"/>
            <a:ext cx="1461600" cy="773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Base Individualizada</a:t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4281250" y="1627750"/>
            <a:ext cx="5484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7"/>
          <p:cNvSpPr/>
          <p:nvPr/>
        </p:nvSpPr>
        <p:spPr>
          <a:xfrm>
            <a:off x="6491050" y="1627750"/>
            <a:ext cx="5484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2º</a:t>
            </a:r>
            <a:r>
              <a:rPr lang="en"/>
              <a:t> Etapa do Processo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Blocagem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Blocagem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blocagem tem como foco principal diminuir o número de comparações entre pares de registros e aumentar a velocidade de execução do processo de pareamento probabilístico;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Mais do que aumentar, tornar possível que este pareamento aconteça/ocorra uma vez que o número de comparações é exponencial e provavelmente consumirá toda memória e processamento do computador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determinada através de atributos que devem ser </a:t>
            </a:r>
            <a:r>
              <a:rPr b="1" lang="en"/>
              <a:t>MINIMAMENTE IGUAIS </a:t>
            </a:r>
            <a:r>
              <a:rPr lang="en"/>
              <a:t>para um par de registros ser comparado. </a:t>
            </a:r>
            <a:r>
              <a:rPr i="1" lang="en">
                <a:solidFill>
                  <a:schemeClr val="accent1"/>
                </a:solidFill>
              </a:rPr>
              <a:t>Lembra da chave determinística?</a:t>
            </a:r>
            <a:endParaRPr i="1">
              <a:solidFill>
                <a:schemeClr val="accent1"/>
              </a:solidFill>
            </a:endParaRPr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Blocagem - Tabela</a:t>
            </a:r>
            <a:endParaRPr/>
          </a:p>
        </p:txBody>
      </p:sp>
      <p:graphicFrame>
        <p:nvGraphicFramePr>
          <p:cNvPr id="270" name="Google Shape;270;p40"/>
          <p:cNvGraphicFramePr/>
          <p:nvPr/>
        </p:nvGraphicFramePr>
        <p:xfrm>
          <a:off x="1606300" y="1601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{008E0998-F6B4-42C8-809B-B3166ACCFBC5}</a:tableStyleId>
              </a:tblPr>
              <a:tblGrid>
                <a:gridCol w="1120325"/>
                <a:gridCol w="1120325"/>
                <a:gridCol w="1120325"/>
                <a:gridCol w="1120325"/>
                <a:gridCol w="1646150"/>
              </a:tblGrid>
              <a:tr h="59287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EXEMPLO DE ERROS EM UMA BASE DE DADOS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ID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SNOME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CPF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CIDADE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Sousa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145396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BH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145396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Belo Horizonte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Souza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325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Blocagem padrão - Problema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609850"/>
            <a:ext cx="54483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5451300" y="2130300"/>
            <a:ext cx="251100" cy="17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</a:t>
            </a:r>
            <a:endParaRPr sz="900"/>
          </a:p>
        </p:txBody>
      </p:sp>
      <p:sp>
        <p:nvSpPr>
          <p:cNvPr id="280" name="Google Shape;280;p41"/>
          <p:cNvSpPr/>
          <p:nvPr/>
        </p:nvSpPr>
        <p:spPr>
          <a:xfrm>
            <a:off x="5417400" y="3183000"/>
            <a:ext cx="285000" cy="2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</a:t>
            </a:r>
            <a:endParaRPr sz="900"/>
          </a:p>
        </p:txBody>
      </p:sp>
      <p:sp>
        <p:nvSpPr>
          <p:cNvPr id="281" name="Google Shape;281;p41"/>
          <p:cNvSpPr/>
          <p:nvPr/>
        </p:nvSpPr>
        <p:spPr>
          <a:xfrm>
            <a:off x="5434350" y="4088700"/>
            <a:ext cx="285000" cy="2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Projetos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Vinculação de Dados do SUS - 2000 - 2010;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Vinculação de Dados do SUS - 2000 - 2015;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Extração de coorte e estudos clínicos de Saúde;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DataPrev;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IBGE - Pnad Contínua;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IBGE - Pnad COVID.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Blocagem padrão - Problema</a:t>
            </a:r>
            <a:endParaRPr/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475" y="1152450"/>
            <a:ext cx="6078200" cy="37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/>
          <p:nvPr/>
        </p:nvSpPr>
        <p:spPr>
          <a:xfrm>
            <a:off x="5352600" y="2016600"/>
            <a:ext cx="487500" cy="2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A,B C</a:t>
            </a:r>
            <a:endParaRPr sz="800"/>
          </a:p>
        </p:txBody>
      </p:sp>
      <p:sp>
        <p:nvSpPr>
          <p:cNvPr id="290" name="Google Shape;290;p42"/>
          <p:cNvSpPr/>
          <p:nvPr/>
        </p:nvSpPr>
        <p:spPr>
          <a:xfrm>
            <a:off x="5352600" y="3505500"/>
            <a:ext cx="487500" cy="2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A,B</a:t>
            </a:r>
            <a:endParaRPr sz="800"/>
          </a:p>
        </p:txBody>
      </p:sp>
      <p:sp>
        <p:nvSpPr>
          <p:cNvPr id="291" name="Google Shape;291;p42"/>
          <p:cNvSpPr/>
          <p:nvPr/>
        </p:nvSpPr>
        <p:spPr>
          <a:xfrm>
            <a:off x="5352600" y="4427400"/>
            <a:ext cx="487500" cy="23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Estimativa de Parâmetros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Estimativa de Parâmetros</a:t>
            </a:r>
            <a:endParaRPr/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Cálculos de m x u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 Iterativo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cada atributo deverá ser calculado o seu valor m, seu valor u, seu peso, peso de missing</a:t>
            </a:r>
            <a:endParaRPr/>
          </a:p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Estimativa de Parâmetros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Probabilidade M - </a:t>
            </a:r>
            <a:r>
              <a:rPr lang="en"/>
              <a:t>similar a sensitivdade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É a probabilidade de um atributo concordar, dado que o par é verdadeiro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 = </a:t>
            </a:r>
            <a:r>
              <a:rPr lang="en"/>
              <a:t>TotalConcordaAtributo / totalVerdadeiros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Probabilidade U - </a:t>
            </a:r>
            <a:r>
              <a:rPr lang="en"/>
              <a:t>similar a especificidade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É a probabilidade de um atributo concordar, dado que o par é falso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u = TotalConcordaAtributo / totalFalsos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**TotalConcordaAtributo</a:t>
            </a:r>
            <a:r>
              <a:rPr lang="en"/>
              <a:t> = pares com nota no atributo &gt;= ao peso de concordância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and Maximization</a:t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Gere todos parâmetros de forma </a:t>
            </a:r>
            <a:r>
              <a:rPr lang="en"/>
              <a:t>aleatorizado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Selecione uma amostra *suficientemente boa* dos registros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o processo de comparação e faça a conferência a fim de identificar a nota de corte neste conjunto de dados. De posse da nota, faça a definição de pares verdadeiros e falsos e atualize os parâmetros.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Repita o processo até que não haja diferença significativa nos novos valores dos parâmetros em relação aos parâmetros usados anteriormente</a:t>
            </a:r>
            <a:endParaRPr/>
          </a:p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5" y="1426075"/>
            <a:ext cx="84677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48"/>
          <p:cNvPicPr preferRelativeResize="0"/>
          <p:nvPr/>
        </p:nvPicPr>
        <p:blipFill rotWithShape="1">
          <a:blip r:embed="rId3">
            <a:alphaModFix/>
          </a:blip>
          <a:srcRect b="17655" l="28649" r="26444" t="30552"/>
          <a:stretch/>
        </p:blipFill>
        <p:spPr>
          <a:xfrm>
            <a:off x="1014200" y="348900"/>
            <a:ext cx="6727202" cy="43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Frequência</a:t>
            </a:r>
            <a:endParaRPr/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muitas vezes a frequência de uma instância de atributo pode causar ruído no cálculo das notas.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Exemplo:</a:t>
            </a:r>
            <a:r>
              <a:rPr lang="en"/>
              <a:t> Maria, 1950 no Estado de São Paulo.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Exemplo 2: </a:t>
            </a:r>
            <a:r>
              <a:rPr lang="en"/>
              <a:t>Base de dados no Brasil e muitos registros concentrados em São Paulo.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Solução:</a:t>
            </a:r>
            <a:r>
              <a:rPr lang="en"/>
              <a:t> Utilizar como peso a frequência das instâncias destes atributos.</a:t>
            </a:r>
            <a:endParaRPr/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 Frequência</a:t>
            </a:r>
            <a:endParaRPr/>
          </a:p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Município: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6" name="Google Shape;346;p50"/>
          <p:cNvGraphicFramePr/>
          <p:nvPr/>
        </p:nvGraphicFramePr>
        <p:xfrm>
          <a:off x="628650" y="18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{36EBCC40-56CE-4B16-B25C-8FD9343B408D}</a:tableStyleId>
              </a:tblPr>
              <a:tblGrid>
                <a:gridCol w="1663250"/>
                <a:gridCol w="1966325"/>
                <a:gridCol w="1914400"/>
                <a:gridCol w="247467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contagem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log2(</a:t>
                      </a:r>
                      <a:r>
                        <a:rPr b="1" lang="en" sz="1800"/>
                        <a:t>inv_freq)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freq_relativa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instância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8660468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3.3977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0.0949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SAO PAULO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4516070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4.3371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0.0495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RIO JANEIRO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2037057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5.4857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0.0223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BRASILIA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1864161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5.6136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0.0204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BELO HORIZONTE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Comparação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926225" y="1289801"/>
            <a:ext cx="73707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O que é pareamento de registros?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Pareamento Determinístico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	Pareamento Probabilístico</a:t>
            </a:r>
            <a:endParaRPr sz="1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86650" y="2317961"/>
            <a:ext cx="7370700" cy="17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Etapas do Processo de Pareamento de Registro</a:t>
            </a:r>
            <a:br>
              <a:rPr lang="en"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Limpeza e Padronização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	Blocagem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	Estimativa de Parâmetros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	Comparação e Classificação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	Conferência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886650" y="4079126"/>
            <a:ext cx="73707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Casos de Uso e Discussão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86650" y="4523301"/>
            <a:ext cx="73707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Exercícios em base de dados Simulada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</a:t>
            </a:r>
            <a:endParaRPr/>
          </a:p>
        </p:txBody>
      </p:sp>
      <p:sp>
        <p:nvSpPr>
          <p:cNvPr id="357" name="Google Shape;3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8" name="Google Shape;358;p52"/>
          <p:cNvGraphicFramePr/>
          <p:nvPr/>
        </p:nvGraphicFramePr>
        <p:xfrm>
          <a:off x="671500" y="12728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{008E0998-F6B4-42C8-809B-B3166ACCFBC5}</a:tableStyleId>
              </a:tblPr>
              <a:tblGrid>
                <a:gridCol w="1105400"/>
                <a:gridCol w="1105400"/>
                <a:gridCol w="1105400"/>
                <a:gridCol w="1105400"/>
                <a:gridCol w="1624200"/>
                <a:gridCol w="1719450"/>
              </a:tblGrid>
              <a:tr h="8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ID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SNOME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CPF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CIDADE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Sousa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145396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BH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145396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Belo Horizonte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NOTA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Classificação e Conferência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1</a:t>
            </a:r>
            <a:endParaRPr/>
          </a:p>
        </p:txBody>
      </p:sp>
      <p:graphicFrame>
        <p:nvGraphicFramePr>
          <p:cNvPr id="369" name="Google Shape;369;p54"/>
          <p:cNvGraphicFramePr/>
          <p:nvPr/>
        </p:nvGraphicFramePr>
        <p:xfrm>
          <a:off x="1606300" y="1601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{008E0998-F6B4-42C8-809B-B3166ACCFBC5}</a:tableStyleId>
              </a:tblPr>
              <a:tblGrid>
                <a:gridCol w="883075"/>
                <a:gridCol w="883075"/>
                <a:gridCol w="883075"/>
                <a:gridCol w="883075"/>
                <a:gridCol w="1297550"/>
                <a:gridCol w="1297550"/>
              </a:tblGrid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ID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SNOME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CPF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CIDADE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NOTA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Sousa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145396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BH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145396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Belo Horizonte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70" name="Google Shape;37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2</a:t>
            </a:r>
            <a:endParaRPr/>
          </a:p>
        </p:txBody>
      </p:sp>
      <p:graphicFrame>
        <p:nvGraphicFramePr>
          <p:cNvPr id="376" name="Google Shape;376;p55"/>
          <p:cNvGraphicFramePr/>
          <p:nvPr/>
        </p:nvGraphicFramePr>
        <p:xfrm>
          <a:off x="1606300" y="1601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{008E0998-F6B4-42C8-809B-B3166ACCFBC5}</a:tableStyleId>
              </a:tblPr>
              <a:tblGrid>
                <a:gridCol w="883075"/>
                <a:gridCol w="883075"/>
                <a:gridCol w="883075"/>
                <a:gridCol w="883075"/>
                <a:gridCol w="1297550"/>
                <a:gridCol w="1297550"/>
              </a:tblGrid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ID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SNOME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CPF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CIDADE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NOTA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Sousa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145396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BH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23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Souza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BH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77" name="Google Shape;37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3</a:t>
            </a:r>
            <a:endParaRPr/>
          </a:p>
        </p:txBody>
      </p:sp>
      <p:graphicFrame>
        <p:nvGraphicFramePr>
          <p:cNvPr id="383" name="Google Shape;383;p56"/>
          <p:cNvGraphicFramePr/>
          <p:nvPr/>
        </p:nvGraphicFramePr>
        <p:xfrm>
          <a:off x="1606300" y="1601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{008E0998-F6B4-42C8-809B-B3166ACCFBC5}</a:tableStyleId>
              </a:tblPr>
              <a:tblGrid>
                <a:gridCol w="883075"/>
                <a:gridCol w="883075"/>
                <a:gridCol w="883075"/>
                <a:gridCol w="883075"/>
                <a:gridCol w="1297550"/>
                <a:gridCol w="1297550"/>
              </a:tblGrid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ID</a:t>
                      </a:r>
                      <a:endParaRPr b="1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SNOME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CPF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CIDADE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Karla"/>
                          <a:ea typeface="Karla"/>
                          <a:cs typeface="Karla"/>
                          <a:sym typeface="Karla"/>
                        </a:rPr>
                        <a:t>NOTA</a:t>
                      </a:r>
                      <a:endParaRPr b="1" sz="11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Sousa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145396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BH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b="1"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Lucas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Sousa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12305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Araçuaí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AE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384" name="Google Shape;38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Pós Processamento</a:t>
            </a:r>
            <a:r>
              <a:rPr lang="en"/>
              <a:t> (Probabilístico)</a:t>
            </a:r>
            <a:endParaRPr/>
          </a:p>
        </p:txBody>
      </p:sp>
      <p:sp>
        <p:nvSpPr>
          <p:cNvPr id="390" name="Google Shape;39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57"/>
          <p:cNvSpPr/>
          <p:nvPr/>
        </p:nvSpPr>
        <p:spPr>
          <a:xfrm>
            <a:off x="2866025" y="2614275"/>
            <a:ext cx="4812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7"/>
          <p:cNvSpPr/>
          <p:nvPr/>
        </p:nvSpPr>
        <p:spPr>
          <a:xfrm>
            <a:off x="5129725" y="2614275"/>
            <a:ext cx="4812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7"/>
          <p:cNvSpPr/>
          <p:nvPr/>
        </p:nvSpPr>
        <p:spPr>
          <a:xfrm>
            <a:off x="1198475" y="2355925"/>
            <a:ext cx="1497300" cy="873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do Pareamento em Pares</a:t>
            </a:r>
            <a:endParaRPr/>
          </a:p>
        </p:txBody>
      </p:sp>
      <p:sp>
        <p:nvSpPr>
          <p:cNvPr id="396" name="Google Shape;396;p57"/>
          <p:cNvSpPr/>
          <p:nvPr/>
        </p:nvSpPr>
        <p:spPr>
          <a:xfrm>
            <a:off x="3517475" y="2355850"/>
            <a:ext cx="1497300" cy="873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Clusterização</a:t>
            </a:r>
            <a:endParaRPr/>
          </a:p>
        </p:txBody>
      </p:sp>
      <p:sp>
        <p:nvSpPr>
          <p:cNvPr id="397" name="Google Shape;397;p57"/>
          <p:cNvSpPr/>
          <p:nvPr/>
        </p:nvSpPr>
        <p:spPr>
          <a:xfrm>
            <a:off x="5725875" y="2355850"/>
            <a:ext cx="1779000" cy="873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dados com identificadores únicos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Avaliação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Avaliação</a:t>
            </a:r>
            <a:endParaRPr/>
          </a:p>
        </p:txBody>
      </p:sp>
      <p:sp>
        <p:nvSpPr>
          <p:cNvPr id="408" name="Google Shape;40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Falso positivo</a:t>
            </a:r>
            <a:r>
              <a:rPr lang="en"/>
              <a:t>:</a:t>
            </a:r>
            <a:r>
              <a:rPr lang="en"/>
              <a:t> Quando um par é considerado verdadeiro mas o par é falso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Falso negativo:</a:t>
            </a:r>
            <a:r>
              <a:rPr lang="en"/>
              <a:t> Quando um par é considerado falso mas o par é verdadeiro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Resultados (Saída)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(Saída)</a:t>
            </a:r>
            <a:endParaRPr/>
          </a:p>
        </p:txBody>
      </p:sp>
      <p:sp>
        <p:nvSpPr>
          <p:cNvPr id="420" name="Google Shape;42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 de Pares/Nota</a:t>
            </a:r>
            <a:br>
              <a:rPr lang="en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Clusterização</a:t>
            </a:r>
            <a:br>
              <a:rPr lang="en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Vinculação</a:t>
            </a:r>
            <a:br>
              <a:rPr lang="en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Tarefa: Deduplicação ou Linkage?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Pareamento de Registros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Softwares para Execução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/>
          <p:nvPr>
            <p:ph type="ctrTitle"/>
          </p:nvPr>
        </p:nvSpPr>
        <p:spPr>
          <a:xfrm>
            <a:off x="277058" y="1129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cPareia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Características - </a:t>
            </a:r>
            <a:r>
              <a:rPr b="1" lang="en">
                <a:solidFill>
                  <a:schemeClr val="accent3"/>
                </a:solidFill>
              </a:rPr>
              <a:t>Vantagens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437" name="Google Shape;43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Livre, código disponível no GitHub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Processamento Paralelo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Deduplicação e Linkage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Processamento Multithread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Desenvolvido em C (Mais rápido)</a:t>
            </a:r>
            <a:endParaRPr/>
          </a:p>
        </p:txBody>
      </p:sp>
      <p:sp>
        <p:nvSpPr>
          <p:cNvPr id="438" name="Google Shape;43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Características - </a:t>
            </a:r>
            <a:r>
              <a:rPr b="1" lang="en">
                <a:solidFill>
                  <a:schemeClr val="accent3"/>
                </a:solidFill>
              </a:rPr>
              <a:t>Vantagens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444" name="Google Shape;44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Execução e comparação de registros em memória (Mais rápido)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Executa as 4 etapas do processo (</a:t>
            </a:r>
            <a:r>
              <a:rPr b="1" lang="en"/>
              <a:t>Blocagem, Comparação, Classificação e Geração de Clusters)</a:t>
            </a:r>
            <a:br>
              <a:rPr b="1" lang="en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 algoritmos de aproximação de String (Jaro Winkler e Swift4) o que permite comparação exata ou por aproximação.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Suporta tabela de frequências</a:t>
            </a:r>
            <a:endParaRPr/>
          </a:p>
        </p:txBody>
      </p:sp>
      <p:sp>
        <p:nvSpPr>
          <p:cNvPr id="445" name="Google Shape;44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Características - </a:t>
            </a:r>
            <a:r>
              <a:rPr b="1" lang="en">
                <a:solidFill>
                  <a:schemeClr val="accent3"/>
                </a:solidFill>
              </a:rPr>
              <a:t>Vantagens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Execução de 1 ou n estratégias de Blocagem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Blocagem automatizada baseada no conteúdo dos dados gerada pelo algoritmo CFI Blocking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Escolha dos atributos para blocagem e/ou para comparação/notas.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é uma </a:t>
            </a:r>
            <a:r>
              <a:rPr b="1" lang="en"/>
              <a:t>evolução</a:t>
            </a:r>
            <a:r>
              <a:rPr lang="en"/>
              <a:t> da primeira versão produzida em 2007 (PAREIA)</a:t>
            </a:r>
            <a:endParaRPr/>
          </a:p>
        </p:txBody>
      </p:sp>
      <p:sp>
        <p:nvSpPr>
          <p:cNvPr id="452" name="Google Shape;45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Características - </a:t>
            </a:r>
            <a:r>
              <a:rPr lang="en">
                <a:solidFill>
                  <a:schemeClr val="accent3"/>
                </a:solidFill>
              </a:rPr>
              <a:t>Desvantagens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8" name="Google Shape;45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suporta a primeira etapa do processo (Limpeza, Padronização e Análise). Isto pode ser feito utilizando outro software livre do DCC, o </a:t>
            </a:r>
            <a:r>
              <a:rPr lang="en" u="sng">
                <a:solidFill>
                  <a:schemeClr val="hlink"/>
                </a:solidFill>
                <a:hlinkClick r:id="rId3"/>
              </a:rPr>
              <a:t>Lemonade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intuitiva </a:t>
            </a:r>
            <a:r>
              <a:rPr b="1" lang="en"/>
              <a:t>em desenvolvimento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possui conexão direta com Bancos de Dados, exige extração de CSV.</a:t>
            </a:r>
            <a:endParaRPr/>
          </a:p>
        </p:txBody>
      </p:sp>
      <p:sp>
        <p:nvSpPr>
          <p:cNvPr id="459" name="Google Shape;45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>
            <p:ph idx="4294967295" type="title"/>
          </p:nvPr>
        </p:nvSpPr>
        <p:spPr>
          <a:xfrm>
            <a:off x="965000" y="159775"/>
            <a:ext cx="8126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Pareia							cPareia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68"/>
          <p:cNvSpPr txBox="1"/>
          <p:nvPr/>
        </p:nvSpPr>
        <p:spPr>
          <a:xfrm>
            <a:off x="1209725" y="1277550"/>
            <a:ext cx="2634900" cy="25884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34F5C"/>
                </a:solidFill>
              </a:rPr>
              <a:t>Software Livre desenvolvido na Universidade Federal de Minas Gerais em linguagem C++</a:t>
            </a:r>
            <a:br>
              <a:rPr lang="en" sz="1200">
                <a:solidFill>
                  <a:srgbClr val="134F5C"/>
                </a:solidFill>
              </a:rPr>
            </a:br>
            <a:endParaRPr sz="1200">
              <a:solidFill>
                <a:srgbClr val="134F5C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34F5C"/>
                </a:solidFill>
              </a:rPr>
              <a:t>Paralelo e </a:t>
            </a:r>
            <a:r>
              <a:rPr b="1" lang="en" sz="1200">
                <a:solidFill>
                  <a:srgbClr val="134F5C"/>
                </a:solidFill>
              </a:rPr>
              <a:t>Distribuído</a:t>
            </a:r>
            <a:br>
              <a:rPr b="0" i="0" lang="en" sz="12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34F5C"/>
                </a:solidFill>
              </a:rPr>
              <a:t>Executa todo o processo de Record Linkage</a:t>
            </a:r>
            <a:br>
              <a:rPr lang="en" sz="1200">
                <a:solidFill>
                  <a:srgbClr val="134F5C"/>
                </a:solidFill>
              </a:rPr>
            </a:br>
            <a:endParaRPr sz="1200">
              <a:solidFill>
                <a:srgbClr val="134F5C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34F5C"/>
                </a:solidFill>
              </a:rPr>
              <a:t>Pode se utilizar </a:t>
            </a:r>
            <a:r>
              <a:rPr b="1" lang="en" sz="1200">
                <a:solidFill>
                  <a:srgbClr val="134F5C"/>
                </a:solidFill>
              </a:rPr>
              <a:t>mais de uma máquina em rede</a:t>
            </a:r>
            <a:endParaRPr b="1" sz="1200">
              <a:solidFill>
                <a:srgbClr val="134F5C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4F5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4F5C"/>
              </a:solidFill>
            </a:endParaRPr>
          </a:p>
        </p:txBody>
      </p:sp>
      <p:sp>
        <p:nvSpPr>
          <p:cNvPr id="466" name="Google Shape;466;p68"/>
          <p:cNvSpPr txBox="1"/>
          <p:nvPr/>
        </p:nvSpPr>
        <p:spPr>
          <a:xfrm>
            <a:off x="4773700" y="1380650"/>
            <a:ext cx="2821500" cy="2588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34F5C"/>
                </a:solidFill>
              </a:rPr>
              <a:t>Software Livre desenvolvido na Universidade Federal de Minas Gerais em linguagem C</a:t>
            </a:r>
            <a:br>
              <a:rPr lang="en" sz="1200">
                <a:solidFill>
                  <a:srgbClr val="134F5C"/>
                </a:solidFill>
              </a:rPr>
            </a:br>
            <a:endParaRPr sz="1200">
              <a:solidFill>
                <a:srgbClr val="134F5C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34F5C"/>
                </a:solidFill>
              </a:rPr>
              <a:t>Paralelo</a:t>
            </a:r>
            <a:br>
              <a:rPr b="0" i="0" lang="en" sz="1200" u="none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34F5C"/>
                </a:solidFill>
              </a:rPr>
              <a:t>Executa todo o processo de Record Linkage</a:t>
            </a:r>
            <a:br>
              <a:rPr lang="en" sz="1200">
                <a:solidFill>
                  <a:srgbClr val="134F5C"/>
                </a:solidFill>
              </a:rPr>
            </a:br>
            <a:endParaRPr sz="1200">
              <a:solidFill>
                <a:srgbClr val="134F5C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34F5C"/>
                </a:solidFill>
              </a:rPr>
              <a:t>É uma versão </a:t>
            </a:r>
            <a:r>
              <a:rPr b="1" lang="en" sz="1200">
                <a:solidFill>
                  <a:srgbClr val="134F5C"/>
                </a:solidFill>
              </a:rPr>
              <a:t>standalone</a:t>
            </a:r>
            <a:r>
              <a:rPr lang="en" sz="1200">
                <a:solidFill>
                  <a:srgbClr val="134F5C"/>
                </a:solidFill>
              </a:rPr>
              <a:t> ou seja, utiliza várias threads em apenas uma máquina.</a:t>
            </a:r>
            <a:endParaRPr sz="1200">
              <a:solidFill>
                <a:srgbClr val="134F5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4F5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4F5C"/>
              </a:solidFill>
            </a:endParaRPr>
          </a:p>
        </p:txBody>
      </p:sp>
      <p:sp>
        <p:nvSpPr>
          <p:cNvPr id="467" name="Google Shape;46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/>
          <p:nvPr/>
        </p:nvSpPr>
        <p:spPr>
          <a:xfrm>
            <a:off x="394050" y="738300"/>
            <a:ext cx="80133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Tempo de Execução em Horas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73" name="Google Shape;473;p6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53" y="1311325"/>
            <a:ext cx="5577825" cy="34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1" name="Google Shape;4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535"/>
            <a:ext cx="9144000" cy="458443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70"/>
          <p:cNvSpPr/>
          <p:nvPr/>
        </p:nvSpPr>
        <p:spPr>
          <a:xfrm>
            <a:off x="1798700" y="560625"/>
            <a:ext cx="3266100" cy="63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0"/>
          <p:cNvSpPr/>
          <p:nvPr/>
        </p:nvSpPr>
        <p:spPr>
          <a:xfrm>
            <a:off x="1990525" y="623625"/>
            <a:ext cx="4131300" cy="110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7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625" y="263450"/>
            <a:ext cx="3506875" cy="35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71"/>
          <p:cNvSpPr txBox="1"/>
          <p:nvPr/>
        </p:nvSpPr>
        <p:spPr>
          <a:xfrm>
            <a:off x="335325" y="4215400"/>
            <a:ext cx="84666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Disponível em: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http://github.com/michelboaventura/cpareia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Pareamento Determinístico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par de registros é considerado determinístico se todos ou alguns identificadores forem idênticos;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pareamento determinístico é uma boa opção quando existe um identificador único ou ainda </a:t>
            </a:r>
            <a:r>
              <a:rPr lang="en"/>
              <a:t>variáveis</a:t>
            </a:r>
            <a:r>
              <a:rPr lang="en"/>
              <a:t> suficientes, com qualidade alta no conjunto de dados;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Número de Autorização da AIH, Placa de um Veículo, Número de Registro CNEFE.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2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Outros Softwares e Evolução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3"/>
          <p:cNvSpPr/>
          <p:nvPr/>
        </p:nvSpPr>
        <p:spPr>
          <a:xfrm>
            <a:off x="2073850" y="40950"/>
            <a:ext cx="6612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GUI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73"/>
          <p:cNvSpPr/>
          <p:nvPr/>
        </p:nvSpPr>
        <p:spPr>
          <a:xfrm>
            <a:off x="102025" y="40950"/>
            <a:ext cx="19599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73"/>
          <p:cNvGrpSpPr/>
          <p:nvPr/>
        </p:nvGrpSpPr>
        <p:grpSpPr>
          <a:xfrm>
            <a:off x="102027" y="336375"/>
            <a:ext cx="2633023" cy="324457"/>
            <a:chOff x="1363639" y="3098505"/>
            <a:chExt cx="2633023" cy="674407"/>
          </a:xfrm>
        </p:grpSpPr>
        <p:sp>
          <p:nvSpPr>
            <p:cNvPr id="502" name="Google Shape;502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73"/>
          <p:cNvSpPr/>
          <p:nvPr/>
        </p:nvSpPr>
        <p:spPr>
          <a:xfrm>
            <a:off x="2261645" y="3558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73"/>
          <p:cNvSpPr/>
          <p:nvPr/>
        </p:nvSpPr>
        <p:spPr>
          <a:xfrm>
            <a:off x="2746925" y="40950"/>
            <a:ext cx="8100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Linkage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73"/>
          <p:cNvSpPr/>
          <p:nvPr/>
        </p:nvSpPr>
        <p:spPr>
          <a:xfrm>
            <a:off x="2746925" y="3363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73"/>
          <p:cNvSpPr/>
          <p:nvPr/>
        </p:nvSpPr>
        <p:spPr>
          <a:xfrm>
            <a:off x="3568800" y="40950"/>
            <a:ext cx="8100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Deduplication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73"/>
          <p:cNvSpPr/>
          <p:nvPr/>
        </p:nvSpPr>
        <p:spPr>
          <a:xfrm>
            <a:off x="3568800" y="3363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3"/>
          <p:cNvSpPr/>
          <p:nvPr/>
        </p:nvSpPr>
        <p:spPr>
          <a:xfrm>
            <a:off x="4390675" y="40950"/>
            <a:ext cx="9588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Aprendizado supervisionado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73"/>
          <p:cNvSpPr/>
          <p:nvPr/>
        </p:nvSpPr>
        <p:spPr>
          <a:xfrm>
            <a:off x="5361350" y="40950"/>
            <a:ext cx="9018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Métodos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73"/>
          <p:cNvSpPr/>
          <p:nvPr/>
        </p:nvSpPr>
        <p:spPr>
          <a:xfrm>
            <a:off x="6275025" y="40950"/>
            <a:ext cx="9588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Aprendizado não supervisionado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73"/>
          <p:cNvSpPr/>
          <p:nvPr/>
        </p:nvSpPr>
        <p:spPr>
          <a:xfrm>
            <a:off x="7245700" y="40950"/>
            <a:ext cx="9018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Métodos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73"/>
          <p:cNvSpPr/>
          <p:nvPr/>
        </p:nvSpPr>
        <p:spPr>
          <a:xfrm>
            <a:off x="8159375" y="40950"/>
            <a:ext cx="9018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Aprendizado ativo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73"/>
          <p:cNvSpPr/>
          <p:nvPr/>
        </p:nvSpPr>
        <p:spPr>
          <a:xfrm>
            <a:off x="4390675" y="3363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3"/>
          <p:cNvSpPr/>
          <p:nvPr/>
        </p:nvSpPr>
        <p:spPr>
          <a:xfrm>
            <a:off x="5361350" y="3363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73"/>
          <p:cNvSpPr/>
          <p:nvPr/>
        </p:nvSpPr>
        <p:spPr>
          <a:xfrm>
            <a:off x="6275025" y="3363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3"/>
          <p:cNvSpPr/>
          <p:nvPr/>
        </p:nvSpPr>
        <p:spPr>
          <a:xfrm>
            <a:off x="7245700" y="3363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3"/>
          <p:cNvSpPr/>
          <p:nvPr/>
        </p:nvSpPr>
        <p:spPr>
          <a:xfrm>
            <a:off x="8159375" y="3363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73"/>
          <p:cNvSpPr/>
          <p:nvPr/>
        </p:nvSpPr>
        <p:spPr>
          <a:xfrm rot="-2700000">
            <a:off x="3076272" y="4344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73"/>
          <p:cNvGrpSpPr/>
          <p:nvPr/>
        </p:nvGrpSpPr>
        <p:grpSpPr>
          <a:xfrm>
            <a:off x="102027" y="670725"/>
            <a:ext cx="2633023" cy="324457"/>
            <a:chOff x="1363639" y="3098505"/>
            <a:chExt cx="2633023" cy="674407"/>
          </a:xfrm>
        </p:grpSpPr>
        <p:sp>
          <p:nvSpPr>
            <p:cNvPr id="523" name="Google Shape;523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73"/>
          <p:cNvSpPr/>
          <p:nvPr/>
        </p:nvSpPr>
        <p:spPr>
          <a:xfrm>
            <a:off x="2261645" y="6901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3"/>
          <p:cNvSpPr/>
          <p:nvPr/>
        </p:nvSpPr>
        <p:spPr>
          <a:xfrm>
            <a:off x="2746925" y="6706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73"/>
          <p:cNvSpPr/>
          <p:nvPr/>
        </p:nvSpPr>
        <p:spPr>
          <a:xfrm>
            <a:off x="3568800" y="6706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3"/>
          <p:cNvSpPr/>
          <p:nvPr/>
        </p:nvSpPr>
        <p:spPr>
          <a:xfrm>
            <a:off x="4390675" y="6706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3"/>
          <p:cNvSpPr/>
          <p:nvPr/>
        </p:nvSpPr>
        <p:spPr>
          <a:xfrm>
            <a:off x="5361350" y="6706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3"/>
          <p:cNvSpPr/>
          <p:nvPr/>
        </p:nvSpPr>
        <p:spPr>
          <a:xfrm>
            <a:off x="6275025" y="6706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3"/>
          <p:cNvSpPr/>
          <p:nvPr/>
        </p:nvSpPr>
        <p:spPr>
          <a:xfrm>
            <a:off x="7245700" y="6706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3"/>
          <p:cNvSpPr/>
          <p:nvPr/>
        </p:nvSpPr>
        <p:spPr>
          <a:xfrm>
            <a:off x="8159375" y="6706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3"/>
          <p:cNvSpPr/>
          <p:nvPr/>
        </p:nvSpPr>
        <p:spPr>
          <a:xfrm rot="-2700000">
            <a:off x="3076272" y="7687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3"/>
          <p:cNvSpPr/>
          <p:nvPr/>
        </p:nvSpPr>
        <p:spPr>
          <a:xfrm>
            <a:off x="2261645" y="10245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3"/>
          <p:cNvSpPr/>
          <p:nvPr/>
        </p:nvSpPr>
        <p:spPr>
          <a:xfrm>
            <a:off x="2746925" y="10050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73"/>
          <p:cNvSpPr/>
          <p:nvPr/>
        </p:nvSpPr>
        <p:spPr>
          <a:xfrm>
            <a:off x="3568800" y="10050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73"/>
          <p:cNvSpPr/>
          <p:nvPr/>
        </p:nvSpPr>
        <p:spPr>
          <a:xfrm>
            <a:off x="4390675" y="10050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3"/>
          <p:cNvSpPr/>
          <p:nvPr/>
        </p:nvSpPr>
        <p:spPr>
          <a:xfrm>
            <a:off x="5361350" y="10050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3"/>
          <p:cNvSpPr/>
          <p:nvPr/>
        </p:nvSpPr>
        <p:spPr>
          <a:xfrm>
            <a:off x="6275025" y="10050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3"/>
          <p:cNvSpPr/>
          <p:nvPr/>
        </p:nvSpPr>
        <p:spPr>
          <a:xfrm>
            <a:off x="7245700" y="10050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73"/>
          <p:cNvSpPr/>
          <p:nvPr/>
        </p:nvSpPr>
        <p:spPr>
          <a:xfrm>
            <a:off x="8159375" y="10050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3"/>
          <p:cNvSpPr/>
          <p:nvPr/>
        </p:nvSpPr>
        <p:spPr>
          <a:xfrm rot="-2700000">
            <a:off x="3076272" y="11031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73"/>
          <p:cNvSpPr/>
          <p:nvPr/>
        </p:nvSpPr>
        <p:spPr>
          <a:xfrm>
            <a:off x="2746925" y="13393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3"/>
          <p:cNvSpPr/>
          <p:nvPr/>
        </p:nvSpPr>
        <p:spPr>
          <a:xfrm>
            <a:off x="3568800" y="13393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3"/>
          <p:cNvSpPr/>
          <p:nvPr/>
        </p:nvSpPr>
        <p:spPr>
          <a:xfrm>
            <a:off x="4390675" y="13393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3"/>
          <p:cNvSpPr/>
          <p:nvPr/>
        </p:nvSpPr>
        <p:spPr>
          <a:xfrm>
            <a:off x="5361350" y="13393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3"/>
          <p:cNvSpPr/>
          <p:nvPr/>
        </p:nvSpPr>
        <p:spPr>
          <a:xfrm>
            <a:off x="6275025" y="13393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3"/>
          <p:cNvSpPr/>
          <p:nvPr/>
        </p:nvSpPr>
        <p:spPr>
          <a:xfrm>
            <a:off x="7245700" y="13393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3"/>
          <p:cNvSpPr/>
          <p:nvPr/>
        </p:nvSpPr>
        <p:spPr>
          <a:xfrm>
            <a:off x="8159375" y="13393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3"/>
          <p:cNvSpPr/>
          <p:nvPr/>
        </p:nvSpPr>
        <p:spPr>
          <a:xfrm rot="-2700000">
            <a:off x="3076272" y="14374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73"/>
          <p:cNvGrpSpPr/>
          <p:nvPr/>
        </p:nvGrpSpPr>
        <p:grpSpPr>
          <a:xfrm>
            <a:off x="102027" y="1673775"/>
            <a:ext cx="2633023" cy="324457"/>
            <a:chOff x="1363639" y="3098505"/>
            <a:chExt cx="2633023" cy="674407"/>
          </a:xfrm>
        </p:grpSpPr>
        <p:sp>
          <p:nvSpPr>
            <p:cNvPr id="554" name="Google Shape;554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73"/>
          <p:cNvSpPr/>
          <p:nvPr/>
        </p:nvSpPr>
        <p:spPr>
          <a:xfrm>
            <a:off x="2746925" y="16737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3"/>
          <p:cNvSpPr/>
          <p:nvPr/>
        </p:nvSpPr>
        <p:spPr>
          <a:xfrm>
            <a:off x="3568800" y="16737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73"/>
          <p:cNvSpPr/>
          <p:nvPr/>
        </p:nvSpPr>
        <p:spPr>
          <a:xfrm>
            <a:off x="4390675" y="16737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3"/>
          <p:cNvSpPr/>
          <p:nvPr/>
        </p:nvSpPr>
        <p:spPr>
          <a:xfrm>
            <a:off x="5361350" y="16737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73"/>
          <p:cNvSpPr/>
          <p:nvPr/>
        </p:nvSpPr>
        <p:spPr>
          <a:xfrm>
            <a:off x="6275025" y="16737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3"/>
          <p:cNvSpPr/>
          <p:nvPr/>
        </p:nvSpPr>
        <p:spPr>
          <a:xfrm>
            <a:off x="7245700" y="16737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3"/>
          <p:cNvSpPr/>
          <p:nvPr/>
        </p:nvSpPr>
        <p:spPr>
          <a:xfrm>
            <a:off x="8159375" y="16737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3"/>
          <p:cNvSpPr/>
          <p:nvPr/>
        </p:nvSpPr>
        <p:spPr>
          <a:xfrm rot="-2700000">
            <a:off x="3076272" y="17718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73"/>
          <p:cNvGrpSpPr/>
          <p:nvPr/>
        </p:nvGrpSpPr>
        <p:grpSpPr>
          <a:xfrm>
            <a:off x="102027" y="2008125"/>
            <a:ext cx="2633023" cy="324457"/>
            <a:chOff x="1363639" y="3098505"/>
            <a:chExt cx="2633023" cy="674407"/>
          </a:xfrm>
        </p:grpSpPr>
        <p:sp>
          <p:nvSpPr>
            <p:cNvPr id="567" name="Google Shape;567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3"/>
          <p:cNvSpPr/>
          <p:nvPr/>
        </p:nvSpPr>
        <p:spPr>
          <a:xfrm>
            <a:off x="2261645" y="20275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73"/>
          <p:cNvSpPr/>
          <p:nvPr/>
        </p:nvSpPr>
        <p:spPr>
          <a:xfrm>
            <a:off x="2746925" y="20080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3"/>
          <p:cNvSpPr/>
          <p:nvPr/>
        </p:nvSpPr>
        <p:spPr>
          <a:xfrm>
            <a:off x="3568800" y="20080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73"/>
          <p:cNvSpPr/>
          <p:nvPr/>
        </p:nvSpPr>
        <p:spPr>
          <a:xfrm>
            <a:off x="4390675" y="20080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3"/>
          <p:cNvSpPr/>
          <p:nvPr/>
        </p:nvSpPr>
        <p:spPr>
          <a:xfrm>
            <a:off x="5361350" y="20080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3"/>
          <p:cNvSpPr/>
          <p:nvPr/>
        </p:nvSpPr>
        <p:spPr>
          <a:xfrm>
            <a:off x="6275025" y="20080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3"/>
          <p:cNvSpPr/>
          <p:nvPr/>
        </p:nvSpPr>
        <p:spPr>
          <a:xfrm>
            <a:off x="7245700" y="20080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73"/>
          <p:cNvSpPr/>
          <p:nvPr/>
        </p:nvSpPr>
        <p:spPr>
          <a:xfrm>
            <a:off x="8159375" y="20080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3"/>
          <p:cNvSpPr/>
          <p:nvPr/>
        </p:nvSpPr>
        <p:spPr>
          <a:xfrm rot="-2700000">
            <a:off x="3076272" y="21061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73"/>
          <p:cNvGrpSpPr/>
          <p:nvPr/>
        </p:nvGrpSpPr>
        <p:grpSpPr>
          <a:xfrm>
            <a:off x="102027" y="2342475"/>
            <a:ext cx="2633023" cy="324457"/>
            <a:chOff x="1363639" y="3098505"/>
            <a:chExt cx="2633023" cy="674407"/>
          </a:xfrm>
        </p:grpSpPr>
        <p:sp>
          <p:nvSpPr>
            <p:cNvPr id="581" name="Google Shape;581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73"/>
          <p:cNvSpPr/>
          <p:nvPr/>
        </p:nvSpPr>
        <p:spPr>
          <a:xfrm>
            <a:off x="2746925" y="23424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73"/>
          <p:cNvSpPr/>
          <p:nvPr/>
        </p:nvSpPr>
        <p:spPr>
          <a:xfrm>
            <a:off x="3568800" y="23424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73"/>
          <p:cNvSpPr/>
          <p:nvPr/>
        </p:nvSpPr>
        <p:spPr>
          <a:xfrm>
            <a:off x="4390675" y="23424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73"/>
          <p:cNvSpPr/>
          <p:nvPr/>
        </p:nvSpPr>
        <p:spPr>
          <a:xfrm>
            <a:off x="5361350" y="23424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3"/>
          <p:cNvSpPr/>
          <p:nvPr/>
        </p:nvSpPr>
        <p:spPr>
          <a:xfrm>
            <a:off x="6275025" y="23424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3"/>
          <p:cNvSpPr/>
          <p:nvPr/>
        </p:nvSpPr>
        <p:spPr>
          <a:xfrm>
            <a:off x="7245700" y="23424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3"/>
          <p:cNvSpPr/>
          <p:nvPr/>
        </p:nvSpPr>
        <p:spPr>
          <a:xfrm>
            <a:off x="8159375" y="23424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3"/>
          <p:cNvSpPr/>
          <p:nvPr/>
        </p:nvSpPr>
        <p:spPr>
          <a:xfrm rot="-2700000">
            <a:off x="3076272" y="24405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73"/>
          <p:cNvGrpSpPr/>
          <p:nvPr/>
        </p:nvGrpSpPr>
        <p:grpSpPr>
          <a:xfrm>
            <a:off x="102027" y="2676825"/>
            <a:ext cx="2633023" cy="324457"/>
            <a:chOff x="1363639" y="3098505"/>
            <a:chExt cx="2633023" cy="674407"/>
          </a:xfrm>
        </p:grpSpPr>
        <p:sp>
          <p:nvSpPr>
            <p:cNvPr id="594" name="Google Shape;594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73"/>
          <p:cNvSpPr/>
          <p:nvPr/>
        </p:nvSpPr>
        <p:spPr>
          <a:xfrm>
            <a:off x="2261645" y="26962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3"/>
          <p:cNvSpPr/>
          <p:nvPr/>
        </p:nvSpPr>
        <p:spPr>
          <a:xfrm>
            <a:off x="2746925" y="26767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3"/>
          <p:cNvSpPr/>
          <p:nvPr/>
        </p:nvSpPr>
        <p:spPr>
          <a:xfrm>
            <a:off x="3568800" y="26767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3"/>
          <p:cNvSpPr/>
          <p:nvPr/>
        </p:nvSpPr>
        <p:spPr>
          <a:xfrm>
            <a:off x="4390675" y="26767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3"/>
          <p:cNvSpPr/>
          <p:nvPr/>
        </p:nvSpPr>
        <p:spPr>
          <a:xfrm>
            <a:off x="5361350" y="26767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3"/>
          <p:cNvSpPr/>
          <p:nvPr/>
        </p:nvSpPr>
        <p:spPr>
          <a:xfrm>
            <a:off x="6275025" y="26767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3"/>
          <p:cNvSpPr/>
          <p:nvPr/>
        </p:nvSpPr>
        <p:spPr>
          <a:xfrm>
            <a:off x="7245700" y="26767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3"/>
          <p:cNvSpPr/>
          <p:nvPr/>
        </p:nvSpPr>
        <p:spPr>
          <a:xfrm>
            <a:off x="8159375" y="26767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3"/>
          <p:cNvSpPr/>
          <p:nvPr/>
        </p:nvSpPr>
        <p:spPr>
          <a:xfrm rot="-2700000">
            <a:off x="3076272" y="27748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73"/>
          <p:cNvGrpSpPr/>
          <p:nvPr/>
        </p:nvGrpSpPr>
        <p:grpSpPr>
          <a:xfrm>
            <a:off x="102027" y="3011175"/>
            <a:ext cx="2633023" cy="324457"/>
            <a:chOff x="1363639" y="3098505"/>
            <a:chExt cx="2633023" cy="674407"/>
          </a:xfrm>
        </p:grpSpPr>
        <p:sp>
          <p:nvSpPr>
            <p:cNvPr id="608" name="Google Shape;608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73"/>
          <p:cNvSpPr/>
          <p:nvPr/>
        </p:nvSpPr>
        <p:spPr>
          <a:xfrm>
            <a:off x="2261645" y="30306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3"/>
          <p:cNvSpPr/>
          <p:nvPr/>
        </p:nvSpPr>
        <p:spPr>
          <a:xfrm>
            <a:off x="2746925" y="30111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3"/>
          <p:cNvSpPr/>
          <p:nvPr/>
        </p:nvSpPr>
        <p:spPr>
          <a:xfrm>
            <a:off x="3568800" y="30111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3"/>
          <p:cNvSpPr/>
          <p:nvPr/>
        </p:nvSpPr>
        <p:spPr>
          <a:xfrm>
            <a:off x="4390675" y="30111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3"/>
          <p:cNvSpPr/>
          <p:nvPr/>
        </p:nvSpPr>
        <p:spPr>
          <a:xfrm>
            <a:off x="5361350" y="30111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RL, NB, SVM</a:t>
            </a:r>
            <a:endParaRPr/>
          </a:p>
        </p:txBody>
      </p:sp>
      <p:sp>
        <p:nvSpPr>
          <p:cNvPr id="617" name="Google Shape;617;p73"/>
          <p:cNvSpPr/>
          <p:nvPr/>
        </p:nvSpPr>
        <p:spPr>
          <a:xfrm>
            <a:off x="6275025" y="30111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3"/>
          <p:cNvSpPr/>
          <p:nvPr/>
        </p:nvSpPr>
        <p:spPr>
          <a:xfrm>
            <a:off x="7245700" y="30111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3"/>
          <p:cNvSpPr/>
          <p:nvPr/>
        </p:nvSpPr>
        <p:spPr>
          <a:xfrm>
            <a:off x="8159375" y="30111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3"/>
          <p:cNvSpPr/>
          <p:nvPr/>
        </p:nvSpPr>
        <p:spPr>
          <a:xfrm rot="-2700000">
            <a:off x="3076272" y="31092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73"/>
          <p:cNvGrpSpPr/>
          <p:nvPr/>
        </p:nvGrpSpPr>
        <p:grpSpPr>
          <a:xfrm>
            <a:off x="102027" y="3345525"/>
            <a:ext cx="2633023" cy="324457"/>
            <a:chOff x="1363639" y="3098505"/>
            <a:chExt cx="2633023" cy="674407"/>
          </a:xfrm>
        </p:grpSpPr>
        <p:sp>
          <p:nvSpPr>
            <p:cNvPr id="622" name="Google Shape;622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73"/>
          <p:cNvSpPr/>
          <p:nvPr/>
        </p:nvSpPr>
        <p:spPr>
          <a:xfrm>
            <a:off x="2261645" y="33649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3"/>
          <p:cNvSpPr/>
          <p:nvPr/>
        </p:nvSpPr>
        <p:spPr>
          <a:xfrm>
            <a:off x="2746925" y="33454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3"/>
          <p:cNvSpPr/>
          <p:nvPr/>
        </p:nvSpPr>
        <p:spPr>
          <a:xfrm>
            <a:off x="3568800" y="33454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3"/>
          <p:cNvSpPr/>
          <p:nvPr/>
        </p:nvSpPr>
        <p:spPr>
          <a:xfrm>
            <a:off x="4390675" y="33454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3"/>
          <p:cNvSpPr/>
          <p:nvPr/>
        </p:nvSpPr>
        <p:spPr>
          <a:xfrm>
            <a:off x="5361350" y="33454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3"/>
          <p:cNvSpPr/>
          <p:nvPr/>
        </p:nvSpPr>
        <p:spPr>
          <a:xfrm>
            <a:off x="6275025" y="33454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3"/>
          <p:cNvSpPr/>
          <p:nvPr/>
        </p:nvSpPr>
        <p:spPr>
          <a:xfrm>
            <a:off x="7245700" y="33454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3"/>
          <p:cNvSpPr/>
          <p:nvPr/>
        </p:nvSpPr>
        <p:spPr>
          <a:xfrm>
            <a:off x="8159375" y="33454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3"/>
          <p:cNvSpPr/>
          <p:nvPr/>
        </p:nvSpPr>
        <p:spPr>
          <a:xfrm rot="-2700000">
            <a:off x="3076272" y="34435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73"/>
          <p:cNvGrpSpPr/>
          <p:nvPr/>
        </p:nvGrpSpPr>
        <p:grpSpPr>
          <a:xfrm>
            <a:off x="102027" y="3679875"/>
            <a:ext cx="2633023" cy="324457"/>
            <a:chOff x="1363639" y="3098505"/>
            <a:chExt cx="2633023" cy="674407"/>
          </a:xfrm>
        </p:grpSpPr>
        <p:sp>
          <p:nvSpPr>
            <p:cNvPr id="636" name="Google Shape;636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73"/>
          <p:cNvSpPr/>
          <p:nvPr/>
        </p:nvSpPr>
        <p:spPr>
          <a:xfrm>
            <a:off x="2746925" y="36798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3"/>
          <p:cNvSpPr/>
          <p:nvPr/>
        </p:nvSpPr>
        <p:spPr>
          <a:xfrm>
            <a:off x="3568800" y="36798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3"/>
          <p:cNvSpPr/>
          <p:nvPr/>
        </p:nvSpPr>
        <p:spPr>
          <a:xfrm>
            <a:off x="4390675" y="36798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3"/>
          <p:cNvSpPr/>
          <p:nvPr/>
        </p:nvSpPr>
        <p:spPr>
          <a:xfrm>
            <a:off x="5361350" y="36798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3"/>
          <p:cNvSpPr/>
          <p:nvPr/>
        </p:nvSpPr>
        <p:spPr>
          <a:xfrm>
            <a:off x="6275025" y="36798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3"/>
          <p:cNvSpPr/>
          <p:nvPr/>
        </p:nvSpPr>
        <p:spPr>
          <a:xfrm>
            <a:off x="7245700" y="36798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3"/>
          <p:cNvSpPr/>
          <p:nvPr/>
        </p:nvSpPr>
        <p:spPr>
          <a:xfrm>
            <a:off x="8159375" y="36798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3"/>
          <p:cNvSpPr/>
          <p:nvPr/>
        </p:nvSpPr>
        <p:spPr>
          <a:xfrm rot="-2700000">
            <a:off x="3076272" y="37779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8" name="Google Shape;648;p73"/>
          <p:cNvGrpSpPr/>
          <p:nvPr/>
        </p:nvGrpSpPr>
        <p:grpSpPr>
          <a:xfrm>
            <a:off x="102027" y="4014225"/>
            <a:ext cx="2633023" cy="324457"/>
            <a:chOff x="1363639" y="3098505"/>
            <a:chExt cx="2633023" cy="674407"/>
          </a:xfrm>
        </p:grpSpPr>
        <p:sp>
          <p:nvSpPr>
            <p:cNvPr id="649" name="Google Shape;649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73"/>
          <p:cNvSpPr/>
          <p:nvPr/>
        </p:nvSpPr>
        <p:spPr>
          <a:xfrm>
            <a:off x="2746925" y="40141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3"/>
          <p:cNvSpPr/>
          <p:nvPr/>
        </p:nvSpPr>
        <p:spPr>
          <a:xfrm>
            <a:off x="3568800" y="40141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3"/>
          <p:cNvSpPr/>
          <p:nvPr/>
        </p:nvSpPr>
        <p:spPr>
          <a:xfrm>
            <a:off x="4390675" y="40141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3"/>
          <p:cNvSpPr/>
          <p:nvPr/>
        </p:nvSpPr>
        <p:spPr>
          <a:xfrm>
            <a:off x="5361350" y="40141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3"/>
          <p:cNvSpPr/>
          <p:nvPr/>
        </p:nvSpPr>
        <p:spPr>
          <a:xfrm>
            <a:off x="6275025" y="40141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3"/>
          <p:cNvSpPr/>
          <p:nvPr/>
        </p:nvSpPr>
        <p:spPr>
          <a:xfrm>
            <a:off x="7245700" y="40141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3"/>
          <p:cNvSpPr/>
          <p:nvPr/>
        </p:nvSpPr>
        <p:spPr>
          <a:xfrm>
            <a:off x="8159375" y="40141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3"/>
          <p:cNvSpPr/>
          <p:nvPr/>
        </p:nvSpPr>
        <p:spPr>
          <a:xfrm rot="-2700000">
            <a:off x="3076272" y="41122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73"/>
          <p:cNvGrpSpPr/>
          <p:nvPr/>
        </p:nvGrpSpPr>
        <p:grpSpPr>
          <a:xfrm>
            <a:off x="102027" y="4348575"/>
            <a:ext cx="2633023" cy="324457"/>
            <a:chOff x="1363639" y="3098505"/>
            <a:chExt cx="2633023" cy="674407"/>
          </a:xfrm>
        </p:grpSpPr>
        <p:sp>
          <p:nvSpPr>
            <p:cNvPr id="662" name="Google Shape;662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73"/>
          <p:cNvSpPr/>
          <p:nvPr/>
        </p:nvSpPr>
        <p:spPr>
          <a:xfrm>
            <a:off x="2261645" y="43680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3"/>
          <p:cNvSpPr/>
          <p:nvPr/>
        </p:nvSpPr>
        <p:spPr>
          <a:xfrm>
            <a:off x="2746925" y="43485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73"/>
          <p:cNvSpPr/>
          <p:nvPr/>
        </p:nvSpPr>
        <p:spPr>
          <a:xfrm>
            <a:off x="3568800" y="434850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3"/>
          <p:cNvSpPr/>
          <p:nvPr/>
        </p:nvSpPr>
        <p:spPr>
          <a:xfrm>
            <a:off x="4390675" y="43485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3"/>
          <p:cNvSpPr/>
          <p:nvPr/>
        </p:nvSpPr>
        <p:spPr>
          <a:xfrm>
            <a:off x="5361350" y="43485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3"/>
          <p:cNvSpPr/>
          <p:nvPr/>
        </p:nvSpPr>
        <p:spPr>
          <a:xfrm>
            <a:off x="6275025" y="434850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3"/>
          <p:cNvSpPr/>
          <p:nvPr/>
        </p:nvSpPr>
        <p:spPr>
          <a:xfrm>
            <a:off x="7245700" y="43485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3"/>
          <p:cNvSpPr/>
          <p:nvPr/>
        </p:nvSpPr>
        <p:spPr>
          <a:xfrm>
            <a:off x="8159375" y="43485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3"/>
          <p:cNvSpPr/>
          <p:nvPr/>
        </p:nvSpPr>
        <p:spPr>
          <a:xfrm rot="-2700000">
            <a:off x="3076272" y="44466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73"/>
          <p:cNvGrpSpPr/>
          <p:nvPr/>
        </p:nvGrpSpPr>
        <p:grpSpPr>
          <a:xfrm>
            <a:off x="102027" y="4682925"/>
            <a:ext cx="2633023" cy="324457"/>
            <a:chOff x="1363639" y="3098505"/>
            <a:chExt cx="2633023" cy="674407"/>
          </a:xfrm>
        </p:grpSpPr>
        <p:sp>
          <p:nvSpPr>
            <p:cNvPr id="676" name="Google Shape;676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73"/>
          <p:cNvSpPr/>
          <p:nvPr/>
        </p:nvSpPr>
        <p:spPr>
          <a:xfrm>
            <a:off x="2261645" y="47023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3"/>
          <p:cNvSpPr/>
          <p:nvPr/>
        </p:nvSpPr>
        <p:spPr>
          <a:xfrm>
            <a:off x="2746925" y="46828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3"/>
          <p:cNvSpPr/>
          <p:nvPr/>
        </p:nvSpPr>
        <p:spPr>
          <a:xfrm>
            <a:off x="3568800" y="4682850"/>
            <a:ext cx="8100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3"/>
          <p:cNvSpPr/>
          <p:nvPr/>
        </p:nvSpPr>
        <p:spPr>
          <a:xfrm>
            <a:off x="4390675" y="46828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3"/>
          <p:cNvSpPr/>
          <p:nvPr/>
        </p:nvSpPr>
        <p:spPr>
          <a:xfrm>
            <a:off x="5361350" y="46828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3"/>
          <p:cNvSpPr/>
          <p:nvPr/>
        </p:nvSpPr>
        <p:spPr>
          <a:xfrm>
            <a:off x="6275025" y="4682850"/>
            <a:ext cx="958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73"/>
          <p:cNvSpPr/>
          <p:nvPr/>
        </p:nvSpPr>
        <p:spPr>
          <a:xfrm>
            <a:off x="7245700" y="46828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73"/>
          <p:cNvSpPr/>
          <p:nvPr/>
        </p:nvSpPr>
        <p:spPr>
          <a:xfrm>
            <a:off x="8159375" y="46828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3"/>
          <p:cNvSpPr/>
          <p:nvPr/>
        </p:nvSpPr>
        <p:spPr>
          <a:xfrm rot="-2700000">
            <a:off x="3076272" y="47809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3"/>
          <p:cNvSpPr/>
          <p:nvPr/>
        </p:nvSpPr>
        <p:spPr>
          <a:xfrm rot="-2700000">
            <a:off x="3867322" y="4344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3"/>
          <p:cNvSpPr/>
          <p:nvPr/>
        </p:nvSpPr>
        <p:spPr>
          <a:xfrm rot="-2700000">
            <a:off x="3867322" y="7687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3"/>
          <p:cNvSpPr/>
          <p:nvPr/>
        </p:nvSpPr>
        <p:spPr>
          <a:xfrm rot="-2700000">
            <a:off x="3867322" y="14374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3"/>
          <p:cNvSpPr/>
          <p:nvPr/>
        </p:nvSpPr>
        <p:spPr>
          <a:xfrm rot="-2700000">
            <a:off x="3867322" y="24405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73"/>
          <p:cNvSpPr/>
          <p:nvPr/>
        </p:nvSpPr>
        <p:spPr>
          <a:xfrm rot="-2700000">
            <a:off x="3867322" y="27748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3"/>
          <p:cNvSpPr/>
          <p:nvPr/>
        </p:nvSpPr>
        <p:spPr>
          <a:xfrm rot="-2700000">
            <a:off x="3867322" y="31092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3"/>
          <p:cNvSpPr/>
          <p:nvPr/>
        </p:nvSpPr>
        <p:spPr>
          <a:xfrm rot="-2700000">
            <a:off x="3867322" y="34435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3"/>
          <p:cNvSpPr/>
          <p:nvPr/>
        </p:nvSpPr>
        <p:spPr>
          <a:xfrm rot="-2700000">
            <a:off x="3867322" y="37779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3"/>
          <p:cNvSpPr/>
          <p:nvPr/>
        </p:nvSpPr>
        <p:spPr>
          <a:xfrm rot="-2700000">
            <a:off x="3867322" y="41122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3"/>
          <p:cNvSpPr/>
          <p:nvPr/>
        </p:nvSpPr>
        <p:spPr>
          <a:xfrm rot="-2700000">
            <a:off x="3867322" y="44466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3"/>
          <p:cNvSpPr/>
          <p:nvPr/>
        </p:nvSpPr>
        <p:spPr>
          <a:xfrm rot="-2700000">
            <a:off x="3867322" y="47809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73"/>
          <p:cNvSpPr/>
          <p:nvPr/>
        </p:nvSpPr>
        <p:spPr>
          <a:xfrm rot="-2700000">
            <a:off x="4763597" y="7687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73"/>
          <p:cNvSpPr/>
          <p:nvPr/>
        </p:nvSpPr>
        <p:spPr>
          <a:xfrm rot="-2700000">
            <a:off x="4763597" y="24405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3"/>
          <p:cNvSpPr/>
          <p:nvPr/>
        </p:nvSpPr>
        <p:spPr>
          <a:xfrm rot="-2700000">
            <a:off x="4763597" y="31092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3"/>
          <p:cNvSpPr/>
          <p:nvPr/>
        </p:nvSpPr>
        <p:spPr>
          <a:xfrm rot="-2700000">
            <a:off x="4763597" y="34435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73"/>
          <p:cNvSpPr/>
          <p:nvPr/>
        </p:nvSpPr>
        <p:spPr>
          <a:xfrm rot="-2700000">
            <a:off x="6647947" y="11031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73"/>
          <p:cNvSpPr/>
          <p:nvPr/>
        </p:nvSpPr>
        <p:spPr>
          <a:xfrm rot="-2700000">
            <a:off x="6647947" y="17718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3"/>
          <p:cNvSpPr/>
          <p:nvPr/>
        </p:nvSpPr>
        <p:spPr>
          <a:xfrm rot="-2700000">
            <a:off x="6647947" y="21061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3"/>
          <p:cNvSpPr/>
          <p:nvPr/>
        </p:nvSpPr>
        <p:spPr>
          <a:xfrm rot="-2700000">
            <a:off x="6647947" y="31092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3"/>
          <p:cNvSpPr/>
          <p:nvPr/>
        </p:nvSpPr>
        <p:spPr>
          <a:xfrm rot="-2700000">
            <a:off x="6647947" y="34435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73"/>
          <p:cNvSpPr/>
          <p:nvPr/>
        </p:nvSpPr>
        <p:spPr>
          <a:xfrm rot="-2700000">
            <a:off x="6647947" y="37779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73"/>
          <p:cNvSpPr/>
          <p:nvPr/>
        </p:nvSpPr>
        <p:spPr>
          <a:xfrm rot="-2700000">
            <a:off x="6647947" y="41122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"/>
          <p:cNvSpPr/>
          <p:nvPr/>
        </p:nvSpPr>
        <p:spPr>
          <a:xfrm rot="-2700000">
            <a:off x="6647947" y="44466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"/>
          <p:cNvSpPr/>
          <p:nvPr/>
        </p:nvSpPr>
        <p:spPr>
          <a:xfrm rot="-2700000">
            <a:off x="6647947" y="47809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3"/>
          <p:cNvSpPr/>
          <p:nvPr/>
        </p:nvSpPr>
        <p:spPr>
          <a:xfrm rot="-2700000">
            <a:off x="8532297" y="7687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8467470" y="3731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8467470" y="10245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8467470" y="13588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3"/>
          <p:cNvSpPr/>
          <p:nvPr/>
        </p:nvSpPr>
        <p:spPr>
          <a:xfrm>
            <a:off x="8467470" y="17105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73"/>
          <p:cNvSpPr/>
          <p:nvPr/>
        </p:nvSpPr>
        <p:spPr>
          <a:xfrm>
            <a:off x="8467470" y="20275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3"/>
          <p:cNvSpPr/>
          <p:nvPr/>
        </p:nvSpPr>
        <p:spPr>
          <a:xfrm>
            <a:off x="8467470" y="47023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3"/>
          <p:cNvSpPr/>
          <p:nvPr/>
        </p:nvSpPr>
        <p:spPr>
          <a:xfrm>
            <a:off x="8467470" y="43680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3"/>
          <p:cNvSpPr/>
          <p:nvPr/>
        </p:nvSpPr>
        <p:spPr>
          <a:xfrm>
            <a:off x="8467470" y="40336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3"/>
          <p:cNvSpPr/>
          <p:nvPr/>
        </p:nvSpPr>
        <p:spPr>
          <a:xfrm>
            <a:off x="8467470" y="37090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73"/>
          <p:cNvSpPr/>
          <p:nvPr/>
        </p:nvSpPr>
        <p:spPr>
          <a:xfrm>
            <a:off x="8467470" y="33649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73"/>
          <p:cNvSpPr/>
          <p:nvPr/>
        </p:nvSpPr>
        <p:spPr>
          <a:xfrm>
            <a:off x="8467470" y="30306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3"/>
          <p:cNvSpPr/>
          <p:nvPr/>
        </p:nvSpPr>
        <p:spPr>
          <a:xfrm>
            <a:off x="6611620" y="13762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73"/>
          <p:cNvSpPr/>
          <p:nvPr/>
        </p:nvSpPr>
        <p:spPr>
          <a:xfrm>
            <a:off x="6611620" y="3655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73"/>
          <p:cNvSpPr txBox="1"/>
          <p:nvPr/>
        </p:nvSpPr>
        <p:spPr>
          <a:xfrm>
            <a:off x="215475" y="3030600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Python Record Linkage Toolkit</a:t>
            </a:r>
            <a:endParaRPr/>
          </a:p>
        </p:txBody>
      </p:sp>
      <p:sp>
        <p:nvSpPr>
          <p:cNvPr id="728" name="Google Shape;728;p73"/>
          <p:cNvSpPr/>
          <p:nvPr/>
        </p:nvSpPr>
        <p:spPr>
          <a:xfrm>
            <a:off x="7245700" y="30111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k-means, EM </a:t>
            </a:r>
            <a:endParaRPr/>
          </a:p>
        </p:txBody>
      </p:sp>
      <p:sp>
        <p:nvSpPr>
          <p:cNvPr id="729" name="Google Shape;729;p73"/>
          <p:cNvSpPr/>
          <p:nvPr/>
        </p:nvSpPr>
        <p:spPr>
          <a:xfrm>
            <a:off x="4727270" y="3731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3"/>
          <p:cNvSpPr/>
          <p:nvPr/>
        </p:nvSpPr>
        <p:spPr>
          <a:xfrm>
            <a:off x="4727270" y="10245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3"/>
          <p:cNvSpPr/>
          <p:nvPr/>
        </p:nvSpPr>
        <p:spPr>
          <a:xfrm>
            <a:off x="4727270" y="13762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3"/>
          <p:cNvSpPr/>
          <p:nvPr/>
        </p:nvSpPr>
        <p:spPr>
          <a:xfrm>
            <a:off x="4727283" y="2026480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3"/>
          <p:cNvSpPr/>
          <p:nvPr/>
        </p:nvSpPr>
        <p:spPr>
          <a:xfrm>
            <a:off x="4727270" y="40336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73"/>
          <p:cNvSpPr/>
          <p:nvPr/>
        </p:nvSpPr>
        <p:spPr>
          <a:xfrm>
            <a:off x="4727270" y="438535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73"/>
          <p:cNvSpPr/>
          <p:nvPr/>
        </p:nvSpPr>
        <p:spPr>
          <a:xfrm>
            <a:off x="3830995" y="16932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3"/>
          <p:cNvSpPr/>
          <p:nvPr/>
        </p:nvSpPr>
        <p:spPr>
          <a:xfrm>
            <a:off x="3830995" y="2044905"/>
            <a:ext cx="285600" cy="285600"/>
          </a:xfrm>
          <a:prstGeom prst="mathMultiply">
            <a:avLst>
              <a:gd fmla="val 508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73"/>
          <p:cNvSpPr/>
          <p:nvPr/>
        </p:nvSpPr>
        <p:spPr>
          <a:xfrm rot="-2700000">
            <a:off x="2285222" y="38015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3"/>
          <p:cNvSpPr/>
          <p:nvPr/>
        </p:nvSpPr>
        <p:spPr>
          <a:xfrm rot="-2700000">
            <a:off x="2285222" y="413592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3"/>
          <p:cNvSpPr/>
          <p:nvPr/>
        </p:nvSpPr>
        <p:spPr>
          <a:xfrm rot="-2700000">
            <a:off x="2285222" y="1451414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73"/>
          <p:cNvSpPr/>
          <p:nvPr/>
        </p:nvSpPr>
        <p:spPr>
          <a:xfrm rot="-2700000">
            <a:off x="2285222" y="1785764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3"/>
          <p:cNvSpPr/>
          <p:nvPr/>
        </p:nvSpPr>
        <p:spPr>
          <a:xfrm rot="-2700000">
            <a:off x="2262422" y="2430177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73"/>
          <p:cNvSpPr txBox="1"/>
          <p:nvPr/>
        </p:nvSpPr>
        <p:spPr>
          <a:xfrm>
            <a:off x="291675" y="2696250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PRIL</a:t>
            </a:r>
            <a:endParaRPr/>
          </a:p>
        </p:txBody>
      </p:sp>
      <p:sp>
        <p:nvSpPr>
          <p:cNvPr id="743" name="Google Shape;743;p73"/>
          <p:cNvSpPr txBox="1"/>
          <p:nvPr/>
        </p:nvSpPr>
        <p:spPr>
          <a:xfrm>
            <a:off x="293175" y="2361900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JedAI</a:t>
            </a:r>
            <a:endParaRPr/>
          </a:p>
        </p:txBody>
      </p:sp>
      <p:sp>
        <p:nvSpPr>
          <p:cNvPr id="744" name="Google Shape;744;p73"/>
          <p:cNvSpPr txBox="1"/>
          <p:nvPr/>
        </p:nvSpPr>
        <p:spPr>
          <a:xfrm>
            <a:off x="293175" y="2027550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FuzzyMatcher</a:t>
            </a:r>
            <a:endParaRPr/>
          </a:p>
        </p:txBody>
      </p:sp>
      <p:sp>
        <p:nvSpPr>
          <p:cNvPr id="745" name="Google Shape;745;p73"/>
          <p:cNvSpPr txBox="1"/>
          <p:nvPr/>
        </p:nvSpPr>
        <p:spPr>
          <a:xfrm>
            <a:off x="291675" y="1702913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FRIL</a:t>
            </a:r>
            <a:endParaRPr/>
          </a:p>
        </p:txBody>
      </p:sp>
      <p:sp>
        <p:nvSpPr>
          <p:cNvPr id="746" name="Google Shape;746;p73"/>
          <p:cNvSpPr txBox="1"/>
          <p:nvPr/>
        </p:nvSpPr>
        <p:spPr>
          <a:xfrm>
            <a:off x="291675" y="1368563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FEBRL</a:t>
            </a:r>
            <a:endParaRPr/>
          </a:p>
        </p:txBody>
      </p:sp>
      <p:sp>
        <p:nvSpPr>
          <p:cNvPr id="747" name="Google Shape;747;p73"/>
          <p:cNvSpPr txBox="1"/>
          <p:nvPr/>
        </p:nvSpPr>
        <p:spPr>
          <a:xfrm>
            <a:off x="291675" y="3699300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RELAIS</a:t>
            </a:r>
            <a:endParaRPr/>
          </a:p>
        </p:txBody>
      </p:sp>
      <p:sp>
        <p:nvSpPr>
          <p:cNvPr id="748" name="Google Shape;748;p73"/>
          <p:cNvSpPr txBox="1"/>
          <p:nvPr/>
        </p:nvSpPr>
        <p:spPr>
          <a:xfrm>
            <a:off x="291675" y="3364950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RecordLinkage (R)</a:t>
            </a:r>
            <a:endParaRPr/>
          </a:p>
        </p:txBody>
      </p:sp>
      <p:sp>
        <p:nvSpPr>
          <p:cNvPr id="749" name="Google Shape;749;p73"/>
          <p:cNvSpPr txBox="1"/>
          <p:nvPr/>
        </p:nvSpPr>
        <p:spPr>
          <a:xfrm>
            <a:off x="262575" y="4348575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Splink</a:t>
            </a:r>
            <a:endParaRPr/>
          </a:p>
        </p:txBody>
      </p:sp>
      <p:sp>
        <p:nvSpPr>
          <p:cNvPr id="750" name="Google Shape;750;p73"/>
          <p:cNvSpPr txBox="1"/>
          <p:nvPr/>
        </p:nvSpPr>
        <p:spPr>
          <a:xfrm>
            <a:off x="291675" y="4023938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ReMaDDer</a:t>
            </a:r>
            <a:endParaRPr/>
          </a:p>
        </p:txBody>
      </p:sp>
      <p:sp>
        <p:nvSpPr>
          <p:cNvPr id="751" name="Google Shape;751;p73"/>
          <p:cNvSpPr txBox="1"/>
          <p:nvPr/>
        </p:nvSpPr>
        <p:spPr>
          <a:xfrm>
            <a:off x="291675" y="1039075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fastLink</a:t>
            </a:r>
            <a:endParaRPr/>
          </a:p>
        </p:txBody>
      </p:sp>
      <p:sp>
        <p:nvSpPr>
          <p:cNvPr id="752" name="Google Shape;752;p73"/>
          <p:cNvSpPr txBox="1"/>
          <p:nvPr/>
        </p:nvSpPr>
        <p:spPr>
          <a:xfrm>
            <a:off x="291675" y="690150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Dedupe</a:t>
            </a:r>
            <a:endParaRPr/>
          </a:p>
        </p:txBody>
      </p:sp>
      <p:sp>
        <p:nvSpPr>
          <p:cNvPr id="753" name="Google Shape;753;p73"/>
          <p:cNvSpPr txBox="1"/>
          <p:nvPr/>
        </p:nvSpPr>
        <p:spPr>
          <a:xfrm>
            <a:off x="291675" y="375213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AtyImo</a:t>
            </a:r>
            <a:endParaRPr/>
          </a:p>
        </p:txBody>
      </p:sp>
      <p:sp>
        <p:nvSpPr>
          <p:cNvPr id="754" name="Google Shape;754;p73"/>
          <p:cNvSpPr txBox="1"/>
          <p:nvPr/>
        </p:nvSpPr>
        <p:spPr>
          <a:xfrm>
            <a:off x="178225" y="4682913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Link King</a:t>
            </a:r>
            <a:endParaRPr/>
          </a:p>
        </p:txBody>
      </p:sp>
      <p:sp>
        <p:nvSpPr>
          <p:cNvPr id="755" name="Google Shape;755;p73"/>
          <p:cNvSpPr txBox="1"/>
          <p:nvPr/>
        </p:nvSpPr>
        <p:spPr>
          <a:xfrm>
            <a:off x="293175" y="40863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/>
          </a:p>
        </p:txBody>
      </p:sp>
      <p:grpSp>
        <p:nvGrpSpPr>
          <p:cNvPr id="756" name="Google Shape;756;p73"/>
          <p:cNvGrpSpPr/>
          <p:nvPr/>
        </p:nvGrpSpPr>
        <p:grpSpPr>
          <a:xfrm>
            <a:off x="102027" y="1005075"/>
            <a:ext cx="2633023" cy="324457"/>
            <a:chOff x="1363639" y="3098505"/>
            <a:chExt cx="2633023" cy="674407"/>
          </a:xfrm>
        </p:grpSpPr>
        <p:sp>
          <p:nvSpPr>
            <p:cNvPr id="757" name="Google Shape;757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73"/>
          <p:cNvGrpSpPr/>
          <p:nvPr/>
        </p:nvGrpSpPr>
        <p:grpSpPr>
          <a:xfrm>
            <a:off x="102027" y="1339425"/>
            <a:ext cx="2633023" cy="324457"/>
            <a:chOff x="1363639" y="3098505"/>
            <a:chExt cx="2633023" cy="674407"/>
          </a:xfrm>
        </p:grpSpPr>
        <p:sp>
          <p:nvSpPr>
            <p:cNvPr id="762" name="Google Shape;762;p73"/>
            <p:cNvSpPr/>
            <p:nvPr/>
          </p:nvSpPr>
          <p:spPr>
            <a:xfrm>
              <a:off x="1363639" y="3098505"/>
              <a:ext cx="195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73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3"/>
            <p:cNvSpPr/>
            <p:nvPr/>
          </p:nvSpPr>
          <p:spPr>
            <a:xfrm>
              <a:off x="3335462" y="3098505"/>
              <a:ext cx="6612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3"/>
            <p:cNvSpPr/>
            <p:nvPr/>
          </p:nvSpPr>
          <p:spPr>
            <a:xfrm>
              <a:off x="1364577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73"/>
          <p:cNvSpPr txBox="1"/>
          <p:nvPr/>
        </p:nvSpPr>
        <p:spPr>
          <a:xfrm>
            <a:off x="291675" y="1014775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fastLink</a:t>
            </a:r>
            <a:endParaRPr/>
          </a:p>
        </p:txBody>
      </p:sp>
      <p:sp>
        <p:nvSpPr>
          <p:cNvPr id="767" name="Google Shape;767;p73"/>
          <p:cNvSpPr txBox="1"/>
          <p:nvPr/>
        </p:nvSpPr>
        <p:spPr>
          <a:xfrm>
            <a:off x="262575" y="1356425"/>
            <a:ext cx="16977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FEBRL</a:t>
            </a:r>
            <a:endParaRPr/>
          </a:p>
        </p:txBody>
      </p:sp>
      <p:cxnSp>
        <p:nvCxnSpPr>
          <p:cNvPr id="768" name="Google Shape;768;p73"/>
          <p:cNvCxnSpPr>
            <a:stCxn id="531" idx="0"/>
          </p:cNvCxnSpPr>
          <p:nvPr/>
        </p:nvCxnSpPr>
        <p:spPr>
          <a:xfrm>
            <a:off x="5812250" y="6706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73"/>
          <p:cNvCxnSpPr/>
          <p:nvPr/>
        </p:nvCxnSpPr>
        <p:spPr>
          <a:xfrm>
            <a:off x="5737238" y="451080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73"/>
          <p:cNvCxnSpPr/>
          <p:nvPr/>
        </p:nvCxnSpPr>
        <p:spPr>
          <a:xfrm>
            <a:off x="5737238" y="417645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73"/>
          <p:cNvCxnSpPr/>
          <p:nvPr/>
        </p:nvCxnSpPr>
        <p:spPr>
          <a:xfrm>
            <a:off x="5737238" y="217035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73"/>
          <p:cNvCxnSpPr/>
          <p:nvPr/>
        </p:nvCxnSpPr>
        <p:spPr>
          <a:xfrm>
            <a:off x="5737238" y="150165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73"/>
          <p:cNvCxnSpPr/>
          <p:nvPr/>
        </p:nvCxnSpPr>
        <p:spPr>
          <a:xfrm>
            <a:off x="5737238" y="116730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73"/>
          <p:cNvCxnSpPr/>
          <p:nvPr/>
        </p:nvCxnSpPr>
        <p:spPr>
          <a:xfrm>
            <a:off x="5737238" y="49685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73"/>
          <p:cNvCxnSpPr/>
          <p:nvPr/>
        </p:nvCxnSpPr>
        <p:spPr>
          <a:xfrm>
            <a:off x="7621588" y="507275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73"/>
          <p:cNvCxnSpPr/>
          <p:nvPr/>
        </p:nvCxnSpPr>
        <p:spPr>
          <a:xfrm>
            <a:off x="7621588" y="84290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73"/>
          <p:cNvCxnSpPr/>
          <p:nvPr/>
        </p:nvCxnSpPr>
        <p:spPr>
          <a:xfrm>
            <a:off x="7621588" y="1528275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73"/>
          <p:cNvCxnSpPr/>
          <p:nvPr/>
        </p:nvCxnSpPr>
        <p:spPr>
          <a:xfrm>
            <a:off x="5737238" y="283905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73"/>
          <p:cNvCxnSpPr/>
          <p:nvPr/>
        </p:nvCxnSpPr>
        <p:spPr>
          <a:xfrm>
            <a:off x="5737238" y="384210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73"/>
          <p:cNvCxnSpPr/>
          <p:nvPr/>
        </p:nvCxnSpPr>
        <p:spPr>
          <a:xfrm>
            <a:off x="5737238" y="484515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73"/>
          <p:cNvCxnSpPr/>
          <p:nvPr/>
        </p:nvCxnSpPr>
        <p:spPr>
          <a:xfrm>
            <a:off x="5737238" y="183600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73"/>
          <p:cNvCxnSpPr/>
          <p:nvPr/>
        </p:nvCxnSpPr>
        <p:spPr>
          <a:xfrm>
            <a:off x="7621588" y="2482625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73"/>
          <p:cNvCxnSpPr/>
          <p:nvPr/>
        </p:nvCxnSpPr>
        <p:spPr>
          <a:xfrm>
            <a:off x="7621588" y="2851550"/>
            <a:ext cx="1500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73"/>
          <p:cNvSpPr/>
          <p:nvPr/>
        </p:nvSpPr>
        <p:spPr>
          <a:xfrm>
            <a:off x="7245700" y="43485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endParaRPr/>
          </a:p>
        </p:txBody>
      </p:sp>
      <p:sp>
        <p:nvSpPr>
          <p:cNvPr id="785" name="Google Shape;785;p73"/>
          <p:cNvSpPr/>
          <p:nvPr/>
        </p:nvSpPr>
        <p:spPr>
          <a:xfrm>
            <a:off x="7245700" y="40141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fuzzy</a:t>
            </a:r>
            <a:endParaRPr/>
          </a:p>
        </p:txBody>
      </p:sp>
      <p:sp>
        <p:nvSpPr>
          <p:cNvPr id="786" name="Google Shape;786;p73"/>
          <p:cNvSpPr/>
          <p:nvPr/>
        </p:nvSpPr>
        <p:spPr>
          <a:xfrm>
            <a:off x="5361350" y="33454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SVM, NN, AdaBoost, RF</a:t>
            </a:r>
            <a:endParaRPr/>
          </a:p>
        </p:txBody>
      </p:sp>
      <p:sp>
        <p:nvSpPr>
          <p:cNvPr id="787" name="Google Shape;787;p73"/>
          <p:cNvSpPr/>
          <p:nvPr/>
        </p:nvSpPr>
        <p:spPr>
          <a:xfrm>
            <a:off x="7245700" y="33454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k-means, Bagged clust.</a:t>
            </a:r>
            <a:endParaRPr/>
          </a:p>
        </p:txBody>
      </p:sp>
      <p:sp>
        <p:nvSpPr>
          <p:cNvPr id="788" name="Google Shape;788;p73"/>
          <p:cNvSpPr/>
          <p:nvPr/>
        </p:nvSpPr>
        <p:spPr>
          <a:xfrm>
            <a:off x="7245700" y="200805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fuzzy</a:t>
            </a:r>
            <a:endParaRPr/>
          </a:p>
        </p:txBody>
      </p:sp>
      <p:sp>
        <p:nvSpPr>
          <p:cNvPr id="789" name="Google Shape;789;p73"/>
          <p:cNvSpPr/>
          <p:nvPr/>
        </p:nvSpPr>
        <p:spPr>
          <a:xfrm>
            <a:off x="7245700" y="1673700"/>
            <a:ext cx="901800" cy="324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endParaRPr/>
          </a:p>
        </p:txBody>
      </p:sp>
      <p:sp>
        <p:nvSpPr>
          <p:cNvPr id="790" name="Google Shape;790;p73"/>
          <p:cNvSpPr/>
          <p:nvPr/>
        </p:nvSpPr>
        <p:spPr>
          <a:xfrm>
            <a:off x="7245700" y="1023298"/>
            <a:ext cx="901800" cy="2856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endParaRPr/>
          </a:p>
        </p:txBody>
      </p:sp>
      <p:sp>
        <p:nvSpPr>
          <p:cNvPr id="791" name="Google Shape;791;p73"/>
          <p:cNvSpPr/>
          <p:nvPr/>
        </p:nvSpPr>
        <p:spPr>
          <a:xfrm rot="-2700000">
            <a:off x="6668085" y="785264"/>
            <a:ext cx="212981" cy="81034"/>
          </a:xfrm>
          <a:prstGeom prst="corner">
            <a:avLst>
              <a:gd fmla="val 18804" name="adj1"/>
              <a:gd fmla="val 181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Casos de Uso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IBGE (2019)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6" name="Google Shape;806;p76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{91A4B8FD-EA81-43E0-AE57-B3385E9B8AFF}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CPF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CNEFE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Nº de Registros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46413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64692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Nº de Atributos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7" name="Google Shape;807;p76"/>
          <p:cNvSpPr txBox="1"/>
          <p:nvPr/>
        </p:nvSpPr>
        <p:spPr>
          <a:xfrm>
            <a:off x="968375" y="572200"/>
            <a:ext cx="7011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Município: Montes Claros</a:t>
            </a:r>
            <a:endParaRPr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7"/>
          <p:cNvSpPr txBox="1"/>
          <p:nvPr/>
        </p:nvSpPr>
        <p:spPr>
          <a:xfrm>
            <a:off x="443100" y="766425"/>
            <a:ext cx="81075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Atualização do campo complemento do logradouro: principalmente na base de dados de CPF.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Variações de grafia para APTO, APARTAMENTO, AP, BL, CASA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Atualização de nome dos logradouros e bairros: correção de erros como ”NSSA SRA”,”STA”, ”APAREC”, ”JD”, ”JARD”, ”CH” entre outros.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Ajustes nos Complementos dos Endereços (Bloco, número, apartamento)</a:t>
            </a:r>
            <a:endParaRPr sz="1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" name="Google Shape;81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29988">
            <a:off x="125539" y="1820607"/>
            <a:ext cx="8553672" cy="138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15864">
            <a:off x="88978" y="1863006"/>
            <a:ext cx="8884520" cy="1190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6153">
            <a:off x="-104790" y="1818150"/>
            <a:ext cx="9353578" cy="130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" name="Google Shape;83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07414">
            <a:off x="-215909" y="1867186"/>
            <a:ext cx="9130744" cy="1284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743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{91A4B8FD-EA81-43E0-AE57-B3385E9B8AFF}</a:tableStyleId>
              </a:tblPr>
              <a:tblGrid>
                <a:gridCol w="1552250"/>
                <a:gridCol w="382850"/>
                <a:gridCol w="2444700"/>
                <a:gridCol w="1464375"/>
                <a:gridCol w="1917075"/>
              </a:tblGrid>
              <a:tr h="39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sexo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de nascimento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Pedro 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01/01/1970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Geraldo Magela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05/02/1950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Geraldo Magela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03/05/1950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Luisa Souza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22/08/1979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Pedro José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01/01/1970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7" name="Google Shape;837;p82"/>
          <p:cNvGraphicFramePr/>
          <p:nvPr/>
        </p:nvGraphicFramePr>
        <p:xfrm>
          <a:off x="1814725" y="59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{91A4B8FD-EA81-43E0-AE57-B3385E9B8AFF}</a:tableStyleId>
              </a:tblPr>
              <a:tblGrid>
                <a:gridCol w="2413000"/>
                <a:gridCol w="2413000"/>
              </a:tblGrid>
              <a:tr h="31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Atividade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#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111.105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Registros Processados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24.688.420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Pares Gerados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137.263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Pares Verdadeiros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69939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Registros Únicos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28817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Registros Com CPF (Pareados)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20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Tempo de Processamento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∼20 minutos cada execução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338" y="780488"/>
            <a:ext cx="578167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83"/>
          <p:cNvSpPr txBox="1"/>
          <p:nvPr/>
        </p:nvSpPr>
        <p:spPr>
          <a:xfrm>
            <a:off x="3067225" y="4066625"/>
            <a:ext cx="2992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 de Registros no Cluster</a:t>
            </a:r>
            <a:endParaRPr/>
          </a:p>
        </p:txBody>
      </p:sp>
      <p:sp>
        <p:nvSpPr>
          <p:cNvPr id="844" name="Google Shape;844;p83"/>
          <p:cNvSpPr txBox="1"/>
          <p:nvPr/>
        </p:nvSpPr>
        <p:spPr>
          <a:xfrm rot="-5400000">
            <a:off x="-377300" y="2088150"/>
            <a:ext cx="2992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Quantidade de Registros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4"/>
          <p:cNvSpPr txBox="1"/>
          <p:nvPr/>
        </p:nvSpPr>
        <p:spPr>
          <a:xfrm>
            <a:off x="2428325" y="144770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Obrigado</a:t>
            </a:r>
            <a:endParaRPr sz="7000"/>
          </a:p>
        </p:txBody>
      </p:sp>
      <p:sp>
        <p:nvSpPr>
          <p:cNvPr id="850" name="Google Shape;850;p84"/>
          <p:cNvSpPr txBox="1"/>
          <p:nvPr/>
        </p:nvSpPr>
        <p:spPr>
          <a:xfrm>
            <a:off x="2567550" y="3319950"/>
            <a:ext cx="40089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@ramonbhb</a:t>
            </a:r>
            <a:br>
              <a:rPr lang="en"/>
            </a:b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ramonbhb@dcc.ufmg.br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Pareamento Determinístico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ser uma chave </a:t>
            </a:r>
            <a:r>
              <a:rPr lang="en">
                <a:solidFill>
                  <a:schemeClr val="accent4"/>
                </a:solidFill>
              </a:rPr>
              <a:t>(sexo,dt_nascimento,nome)</a:t>
            </a:r>
            <a:br>
              <a:rPr lang="en">
                <a:solidFill>
                  <a:schemeClr val="accent4"/>
                </a:solidFill>
              </a:rPr>
            </a:br>
            <a:endParaRPr>
              <a:solidFill>
                <a:schemeClr val="accent4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ser um atributo identificador </a:t>
            </a:r>
            <a:r>
              <a:rPr lang="en">
                <a:solidFill>
                  <a:schemeClr val="accent1"/>
                </a:solidFill>
              </a:rPr>
              <a:t>(cpf)</a:t>
            </a:r>
            <a:br>
              <a:rPr lang="en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 ser um atributo temporal</a:t>
            </a:r>
            <a:r>
              <a:rPr lang="en">
                <a:solidFill>
                  <a:srgbClr val="FFC000"/>
                </a:solidFill>
              </a:rPr>
              <a:t> (data)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Pareamento Probabilístico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pareamento probabilístico de registros também conhecido como resolução de entidade ou </a:t>
            </a:r>
            <a:r>
              <a:rPr i="1" lang="en"/>
              <a:t>fuzzy matching;</a:t>
            </a:r>
            <a:br>
              <a:rPr i="1"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Leva em consideração uma gama mais ampla de identificadores potenciais, calculando pesos para cada identificador com base em sua capacidade estimada de identificar corretamente uma correspondência ou não correspondência;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 esses pesos para calcular a probabilidade de que dois registros dados se refiram à mesma entidade.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