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66" r:id="rId4"/>
    <p:sldId id="263" r:id="rId5"/>
    <p:sldId id="264" r:id="rId6"/>
    <p:sldId id="265" r:id="rId7"/>
    <p:sldId id="260" r:id="rId8"/>
    <p:sldId id="261" r:id="rId9"/>
    <p:sldId id="259" r:id="rId10"/>
    <p:sldId id="262" r:id="rId11"/>
    <p:sldId id="267" r:id="rId12"/>
    <p:sldId id="268" r:id="rId13"/>
    <p:sldId id="269" r:id="rId14"/>
    <p:sldId id="270" r:id="rId15"/>
    <p:sldId id="271" r:id="rId16"/>
    <p:sldId id="275" r:id="rId17"/>
    <p:sldId id="272" r:id="rId18"/>
    <p:sldId id="273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404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1B894-BA05-4132-B1ED-0A4641E46206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2BF42-F545-42C2-BD34-B46E2D4E8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0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2BF42-F545-42C2-BD34-B46E2D4E8FA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07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2EA8367-D27A-4CE4-996D-A14CDCBADE4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69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26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77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14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51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05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9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88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7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2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5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2EA8367-D27A-4CE4-996D-A14CDCBADE4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45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demo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01B6-BCB0-4A10-A8F3-59859ACB5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53" y="1607337"/>
            <a:ext cx="9765891" cy="146304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600" dirty="0"/>
              <a:t>Statistical Process Control (SPC) Algorithm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058B-CA36-367D-9845-5FB84F740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0" y="4764025"/>
            <a:ext cx="4876799" cy="1965960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Data Stream Mining</a:t>
            </a:r>
          </a:p>
          <a:p>
            <a:pPr algn="ctr"/>
            <a:endParaRPr lang="en-GB" sz="3600" dirty="0"/>
          </a:p>
          <a:p>
            <a:pPr algn="ctr"/>
            <a:r>
              <a:rPr lang="en-GB" sz="1800" dirty="0"/>
              <a:t>Ana Catarina Gomes - up201804545</a:t>
            </a:r>
          </a:p>
          <a:p>
            <a:pPr algn="ctr"/>
            <a:r>
              <a:rPr lang="en-GB" sz="1800" dirty="0"/>
              <a:t>Miguel Silva - up201403909</a:t>
            </a:r>
          </a:p>
          <a:p>
            <a:pPr algn="ctr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7256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2A07-CFBD-0630-0902-583BA997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/>
              <a:t>Effect of model choices</a:t>
            </a:r>
          </a:p>
          <a:p>
            <a:pPr lvl="1"/>
            <a:r>
              <a:rPr lang="en-GB" sz="2400" dirty="0"/>
              <a:t>Effect of exponentially smoothing the error</a:t>
            </a:r>
          </a:p>
          <a:p>
            <a:pPr lvl="1"/>
            <a:r>
              <a:rPr lang="en-GB" sz="2400" dirty="0"/>
              <a:t>Effect of a sliding window strategy to update the error</a:t>
            </a:r>
          </a:p>
          <a:p>
            <a:pPr lvl="1"/>
            <a:r>
              <a:rPr lang="en-GB" sz="2400" dirty="0"/>
              <a:t>Detecting concept drift in hidden variables</a:t>
            </a:r>
          </a:p>
        </p:txBody>
      </p:sp>
    </p:spTree>
    <p:extLst>
      <p:ext uri="{BB962C8B-B14F-4D97-AF65-F5344CB8AC3E}">
        <p14:creationId xmlns:p14="http://schemas.microsoft.com/office/powerpoint/2010/main" val="8026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2A07-CFBD-0630-0902-583BA997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Effect of model choices -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Naïve Bayes with standardized data</a:t>
            </a:r>
          </a:p>
          <a:p>
            <a:r>
              <a:rPr lang="en-GB" dirty="0"/>
              <a:t>Effective drift detection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E926EC-FF45-36FC-CBA1-1717E0532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3210"/>
            <a:ext cx="12192000" cy="30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7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35868" y="685990"/>
            <a:ext cx="9720263" cy="1023938"/>
          </a:xfrm>
        </p:spPr>
        <p:txBody>
          <a:bodyPr/>
          <a:lstStyle/>
          <a:p>
            <a:r>
              <a:rPr lang="en-GB" dirty="0"/>
              <a:t>Fifth drift detected significantly later</a:t>
            </a:r>
          </a:p>
          <a:p>
            <a:r>
              <a:rPr lang="en-GB" dirty="0"/>
              <a:t>Standardization might minimize the effect of different concepts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F01F4C6-DB40-B6C8-B43E-001F2C570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44" y="1682496"/>
            <a:ext cx="9943710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2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2A07-CFBD-0630-0902-583BA997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Effect of model choices – SGD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1019886"/>
          </a:xfrm>
        </p:spPr>
        <p:txBody>
          <a:bodyPr/>
          <a:lstStyle/>
          <a:p>
            <a:r>
              <a:rPr lang="en-GB" dirty="0"/>
              <a:t>Logistic Regression with SGD</a:t>
            </a:r>
          </a:p>
          <a:p>
            <a:r>
              <a:rPr lang="en-GB" dirty="0"/>
              <a:t>Effectively reduced the error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6E68B9-8775-3EA6-6B29-FF35E6D12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7" y="3507054"/>
            <a:ext cx="12017206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9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35868" y="755396"/>
            <a:ext cx="9720263" cy="2449513"/>
          </a:xfrm>
        </p:spPr>
        <p:txBody>
          <a:bodyPr/>
          <a:lstStyle/>
          <a:p>
            <a:r>
              <a:rPr lang="en-GB" dirty="0"/>
              <a:t>Slower error decrease</a:t>
            </a:r>
          </a:p>
          <a:p>
            <a:r>
              <a:rPr lang="en-GB" dirty="0"/>
              <a:t>False alarms increased</a:t>
            </a:r>
          </a:p>
          <a:p>
            <a:r>
              <a:rPr lang="en-GB" dirty="0"/>
              <a:t>Instability from 45000 to 62000 examples</a:t>
            </a:r>
          </a:p>
          <a:p>
            <a:r>
              <a:rPr lang="en-GB" dirty="0"/>
              <a:t>Balanced classes from 45000 to 60000 – challenging (</a:t>
            </a:r>
            <a:r>
              <a:rPr lang="en-GB" dirty="0" err="1"/>
              <a:t>confirmar</a:t>
            </a:r>
            <a:r>
              <a:rPr lang="en-GB" dirty="0"/>
              <a:t>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6F889D8-4A5D-6E1F-92E0-3403E0A157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899"/>
          <a:stretch/>
        </p:blipFill>
        <p:spPr>
          <a:xfrm>
            <a:off x="61038" y="3204909"/>
            <a:ext cx="12069922" cy="283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2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CFB47-B6CE-3152-97E4-B8EDEBC3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1069848"/>
            <a:ext cx="10021824" cy="1014984"/>
          </a:xfrm>
        </p:spPr>
        <p:txBody>
          <a:bodyPr>
            <a:normAutofit fontScale="90000"/>
          </a:bodyPr>
          <a:lstStyle/>
          <a:p>
            <a:r>
              <a:rPr lang="en-GB" sz="5300" dirty="0"/>
              <a:t>Effect of exponentially smoothing the error</a:t>
            </a:r>
            <a:br>
              <a:rPr lang="en-GB" sz="5400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B748F14-0856-24B8-0D43-939464970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5964" y="2084832"/>
                <a:ext cx="9720071" cy="4023360"/>
              </a:xfrm>
            </p:spPr>
            <p:txBody>
              <a:bodyPr/>
              <a:lstStyle/>
              <a:p>
                <a:r>
                  <a:rPr lang="en-GB" u="sng" dirty="0"/>
                  <a:t>Goal:</a:t>
                </a:r>
                <a:r>
                  <a:rPr lang="en-GB" b="1" dirty="0"/>
                  <a:t> </a:t>
                </a:r>
                <a:r>
                  <a:rPr lang="en-GB" dirty="0"/>
                  <a:t>reduce influence of past information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Drift detection quality depends on parameter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dirty="0"/>
              </a:p>
              <a:p>
                <a:r>
                  <a:rPr lang="en-GB" dirty="0"/>
                  <a:t>Decreasing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increases the speed of fading past information</a:t>
                </a:r>
              </a:p>
              <a:p>
                <a:r>
                  <a:rPr lang="en-GB" dirty="0"/>
                  <a:t>Parameter must be chosen be care – small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may exacerbate small increases of error (increasing false alarms).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B748F14-0856-24B8-0D43-939464970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5964" y="2084832"/>
                <a:ext cx="9720071" cy="4023360"/>
              </a:xfrm>
              <a:blipFill>
                <a:blip r:embed="rId2"/>
                <a:stretch>
                  <a:fillRect l="-376" t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70D4ACC-5004-76C8-05F1-6A5585C1CFF7}"/>
                  </a:ext>
                </a:extLst>
              </p:cNvPr>
              <p:cNvSpPr txBox="1"/>
              <p:nvPr/>
            </p:nvSpPr>
            <p:spPr>
              <a:xfrm>
                <a:off x="3840480" y="2788920"/>
                <a:ext cx="4928616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=(#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+#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70D4ACC-5004-76C8-05F1-6A5585C1C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80" y="2788920"/>
                <a:ext cx="4928616" cy="369332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87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texto, file, diagrama, Gráfico&#10;&#10;Descrição gerada automaticamente">
            <a:extLst>
              <a:ext uri="{FF2B5EF4-FFF2-40B4-BE49-F238E27FC236}">
                <a16:creationId xmlns:a16="http://schemas.microsoft.com/office/drawing/2014/main" id="{8299F395-2571-D50C-03E2-3C2B84539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06" y="1507217"/>
            <a:ext cx="9487388" cy="48071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4">
                <a:extLst>
                  <a:ext uri="{FF2B5EF4-FFF2-40B4-BE49-F238E27FC236}">
                    <a16:creationId xmlns:a16="http://schemas.microsoft.com/office/drawing/2014/main" id="{417CA82C-815E-9926-E03F-5A5BFAF081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7448" y="543586"/>
                <a:ext cx="10357104" cy="6817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sz="4000" dirty="0"/>
                  <a:t>For </a:t>
                </a:r>
                <a14:m>
                  <m:oMath xmlns:m="http://schemas.openxmlformats.org/officeDocument/2006/math">
                    <m:r>
                      <a:rPr lang="pt-PT" sz="4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PT" sz="4000" i="1" smtClean="0">
                        <a:latin typeface="Cambria Math" panose="02040503050406030204" pitchFamily="18" charset="0"/>
                      </a:rPr>
                      <m:t>≥0.9</m:t>
                    </m:r>
                  </m:oMath>
                </a14:m>
                <a:r>
                  <a:rPr lang="en-GB" sz="4000" dirty="0"/>
                  <a:t>, SPC effectively detects all concept drifts</a:t>
                </a:r>
                <a:br>
                  <a:rPr lang="en-GB" sz="4000" dirty="0"/>
                </a:br>
                <a:endParaRPr lang="en-GB" sz="4000" dirty="0"/>
              </a:p>
            </p:txBody>
          </p:sp>
        </mc:Choice>
        <mc:Fallback xmlns="">
          <p:sp>
            <p:nvSpPr>
              <p:cNvPr id="5" name="Título 4">
                <a:extLst>
                  <a:ext uri="{FF2B5EF4-FFF2-40B4-BE49-F238E27FC236}">
                    <a16:creationId xmlns:a16="http://schemas.microsoft.com/office/drawing/2014/main" id="{417CA82C-815E-9926-E03F-5A5BFAF08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48" y="543586"/>
                <a:ext cx="10357104" cy="681710"/>
              </a:xfrm>
              <a:prstGeom prst="rect">
                <a:avLst/>
              </a:prstGeom>
              <a:blipFill>
                <a:blip r:embed="rId3"/>
                <a:stretch>
                  <a:fillRect l="-2119" t="-32143" r="-942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833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9DB33A27-76A6-263C-3DC3-D2AB3B409E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Parameter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9DB33A27-76A6-263C-3DC3-D2AB3B409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D34B488-A281-EAC3-D290-0024E408B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94"/>
          <a:stretch/>
        </p:blipFill>
        <p:spPr>
          <a:xfrm>
            <a:off x="1288800" y="1756282"/>
            <a:ext cx="9326375" cy="4860000"/>
          </a:xfrm>
        </p:spPr>
      </p:pic>
    </p:spTree>
    <p:extLst>
      <p:ext uri="{BB962C8B-B14F-4D97-AF65-F5344CB8AC3E}">
        <p14:creationId xmlns:p14="http://schemas.microsoft.com/office/powerpoint/2010/main" val="398052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594C708-79F8-A060-CD7D-5821AC5757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Parameter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594C708-79F8-A060-CD7D-5821AC575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B9C08BB6-782D-7B09-8EE9-6732D3BF6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360" y="1736413"/>
            <a:ext cx="9611280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0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CFB47-B6CE-3152-97E4-B8EDEBC3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1069848"/>
            <a:ext cx="10021824" cy="1014984"/>
          </a:xfrm>
        </p:spPr>
        <p:txBody>
          <a:bodyPr>
            <a:normAutofit fontScale="90000"/>
          </a:bodyPr>
          <a:lstStyle/>
          <a:p>
            <a:r>
              <a:rPr lang="en-GB" sz="5300" dirty="0"/>
              <a:t>Effect of USING A SLIDING WINDOW</a:t>
            </a:r>
            <a:br>
              <a:rPr lang="en-GB" sz="5400" dirty="0"/>
            </a:b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748F14-0856-24B8-0D43-939464970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084832"/>
            <a:ext cx="9720071" cy="4023360"/>
          </a:xfrm>
        </p:spPr>
        <p:txBody>
          <a:bodyPr/>
          <a:lstStyle/>
          <a:p>
            <a:r>
              <a:rPr lang="en-GB" u="sng" dirty="0"/>
              <a:t>Goal:</a:t>
            </a:r>
            <a:r>
              <a:rPr lang="en-GB" b="1" dirty="0"/>
              <a:t> </a:t>
            </a:r>
            <a:r>
              <a:rPr lang="en-GB" dirty="0"/>
              <a:t>eliminate past information from the process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Drift detection quality depends on the window size parameter</a:t>
            </a:r>
          </a:p>
          <a:p>
            <a:r>
              <a:rPr lang="en-GB" dirty="0"/>
              <a:t>Decreasing the window size increases the amount of eliminated information</a:t>
            </a:r>
          </a:p>
          <a:p>
            <a:r>
              <a:rPr lang="en-GB" dirty="0"/>
              <a:t>Parameter must be chosen be care – small window size may exacerbate small increases of error (increasing false alarms).</a:t>
            </a:r>
          </a:p>
          <a:p>
            <a:r>
              <a:rPr lang="en-GB" dirty="0"/>
              <a:t>Processing speed: window management may introduce computational overhead</a:t>
            </a:r>
          </a:p>
        </p:txBody>
      </p:sp>
    </p:spTree>
    <p:extLst>
      <p:ext uri="{BB962C8B-B14F-4D97-AF65-F5344CB8AC3E}">
        <p14:creationId xmlns:p14="http://schemas.microsoft.com/office/powerpoint/2010/main" val="113575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ACDD-6FE9-CA0B-5B74-21A2634E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1900" dirty="0"/>
              <a:t>SPC Overview</a:t>
            </a:r>
          </a:p>
          <a:p>
            <a:pPr lvl="1"/>
            <a:r>
              <a:rPr lang="en-GB" sz="1900" dirty="0"/>
              <a:t>Data</a:t>
            </a:r>
          </a:p>
          <a:p>
            <a:pPr lvl="1"/>
            <a:r>
              <a:rPr lang="en-GB" sz="1900" dirty="0"/>
              <a:t>Implementation and Demo</a:t>
            </a:r>
          </a:p>
          <a:p>
            <a:pPr lvl="1"/>
            <a:r>
              <a:rPr lang="en-GB" sz="1900" dirty="0"/>
              <a:t>Findings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1205123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4C708-79F8-A060-CD7D-5821AC57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 Size = 10.000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F4AA0-EAD9-C44F-938C-FA1771409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938" y="1906321"/>
            <a:ext cx="9492123" cy="470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7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SPC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- Suppose a sequence of examples in the form </a:t>
                </a:r>
                <a14:m>
                  <m:oMath xmlns:m="http://schemas.openxmlformats.org/officeDocument/2006/math">
                    <m:r>
                      <a:rPr lang="pt-PT" sz="2000" b="0" i="0" smtClean="0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P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2000" dirty="0"/>
                  <a:t> </a:t>
                </a:r>
              </a:p>
              <a:p>
                <a:pPr marL="0" indent="0">
                  <a:buNone/>
                </a:pPr>
                <a:r>
                  <a:rPr lang="en-GB" sz="2000" dirty="0"/>
                  <a:t>- The current decision model classifies each example in the sequence</a:t>
                </a:r>
              </a:p>
              <a:p>
                <a:pPr marL="0" indent="0">
                  <a:buNone/>
                </a:pPr>
                <a:r>
                  <a:rPr lang="en-GB" sz="2000" dirty="0"/>
                  <a:t>- In the 0-1 loss function, predictions are either True or False</a:t>
                </a:r>
              </a:p>
              <a:p>
                <a:pPr marL="0" indent="0">
                  <a:buNone/>
                </a:pPr>
                <a:r>
                  <a:rPr lang="en-GB" sz="2000" dirty="0"/>
                  <a:t>- The predictions of the learning algorithm are sequences:</a:t>
                </a:r>
                <a:br>
                  <a:rPr lang="en-GB" sz="2000" dirty="0"/>
                </a:br>
                <a:r>
                  <a:rPr lang="en-GB" sz="2000" dirty="0"/>
                  <a:t> 	True, False, True, False, True, False, True, True, True, False,...</a:t>
                </a:r>
              </a:p>
              <a:p>
                <a:pPr marL="0" indent="0">
                  <a:buNone/>
                </a:pPr>
                <a:r>
                  <a:rPr lang="en-GB" sz="2000" dirty="0"/>
                  <a:t>- The Error is a random variable from Bernoulli trials</a:t>
                </a:r>
              </a:p>
              <a:p>
                <a:pPr marL="0" indent="0">
                  <a:buNone/>
                </a:pPr>
                <a:r>
                  <a:rPr lang="en-GB" sz="2000" dirty="0"/>
                  <a:t>- The Binomial distribution gives the general form of the probability of observing a False: </a:t>
                </a:r>
                <a:endParaRPr lang="pt-PT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PT" sz="20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000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PT" sz="20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pt-PT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pt-PT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P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pt-P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P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rad>
                  </m:oMath>
                </a14:m>
                <a:r>
                  <a:rPr lang="en-GB" sz="2000" dirty="0"/>
                  <a:t> , where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/>
                  <a:t> is the number of trials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b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EDC38D4-F7A1-2BC7-AB22-DCDBC31BFC7A}"/>
              </a:ext>
            </a:extLst>
          </p:cNvPr>
          <p:cNvSpPr txBox="1"/>
          <p:nvPr/>
        </p:nvSpPr>
        <p:spPr>
          <a:xfrm>
            <a:off x="1024128" y="1539085"/>
            <a:ext cx="1021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800" b="1" dirty="0"/>
              <a:t>Theoretical Refresher from Change Detection class (05/03/2024)</a:t>
            </a:r>
            <a:br>
              <a:rPr lang="en-GB" sz="1800" dirty="0"/>
            </a:br>
            <a:r>
              <a:rPr lang="en-GB" sz="1800" i="1" dirty="0"/>
              <a:t>Gama, et. al, Learning with Drift Detection, Lecture Notes in Computer Science 3171, Springer.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1131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SPC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GB" sz="1900" dirty="0"/>
              </a:p>
              <a:p>
                <a:pPr marL="0" indent="0">
                  <a:buNone/>
                </a:pPr>
                <a:r>
                  <a:rPr lang="en-GB" sz="1900" dirty="0"/>
                  <a:t>The Statistical Process Control algorithm maintains two registers, to store the minimum error rate considering the variance of the estimator:</a:t>
                </a:r>
              </a:p>
              <a:p>
                <a:pPr marL="0" indent="0">
                  <a:buNone/>
                </a:pPr>
                <a:r>
                  <a:rPr lang="en-GB" sz="19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sz="19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19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sz="19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19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PT" sz="19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/>
                  <a:t>. </a:t>
                </a:r>
                <a:br>
                  <a:rPr lang="en-GB" sz="1900" dirty="0"/>
                </a:br>
                <a:endParaRPr lang="en-GB" sz="1900" dirty="0"/>
              </a:p>
              <a:p>
                <a:pPr marL="0" indent="0">
                  <a:buNone/>
                </a:pPr>
                <a:r>
                  <a:rPr lang="en-GB" sz="1900" dirty="0"/>
                  <a:t>At example </a:t>
                </a:r>
                <a14:m>
                  <m:oMath xmlns:m="http://schemas.openxmlformats.org/officeDocument/2006/math"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900" dirty="0"/>
                  <a:t>, the error of the learning algorithm will be:</a:t>
                </a:r>
              </a:p>
              <a:p>
                <a:pPr marL="0" indent="0">
                  <a:buNone/>
                </a:pPr>
                <a:r>
                  <a:rPr lang="en-GB" sz="1900" dirty="0"/>
                  <a:t>- In-control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1900" dirty="0"/>
              </a:p>
              <a:p>
                <a:pPr marL="0" indent="0">
                  <a:buNone/>
                </a:pPr>
                <a:r>
                  <a:rPr lang="en-GB" sz="1900" dirty="0"/>
                  <a:t>- Out-control if</a:t>
                </a:r>
                <a:r>
                  <a:rPr lang="pt-PT" sz="19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1900" dirty="0"/>
              </a:p>
              <a:p>
                <a:pPr marL="0" indent="0">
                  <a:buNone/>
                </a:pPr>
                <a:r>
                  <a:rPr lang="en-GB" sz="1900" dirty="0"/>
                  <a:t>- Warning Level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F4CDE42-1560-2BD8-BA26-5EBAB33B0751}"/>
              </a:ext>
            </a:extLst>
          </p:cNvPr>
          <p:cNvSpPr txBox="1"/>
          <p:nvPr/>
        </p:nvSpPr>
        <p:spPr>
          <a:xfrm>
            <a:off x="1024128" y="1539085"/>
            <a:ext cx="1021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800" b="1" dirty="0"/>
              <a:t>Theoretical Refresher from Change Detection class (05/03/2024)</a:t>
            </a:r>
            <a:br>
              <a:rPr lang="en-GB" sz="1800" dirty="0"/>
            </a:br>
            <a:r>
              <a:rPr lang="en-GB" sz="1800" i="1" dirty="0"/>
              <a:t>Gama, et. al, Learning with Drift Detection, Lecture Notes in Computer Science 3171, Springer.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42008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SPC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209C7-71FE-A5E0-D635-2CC21D536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247" y="2438400"/>
            <a:ext cx="7035506" cy="3987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A8A935-774E-3A0D-0C5C-EFA906730DB8}"/>
              </a:ext>
            </a:extLst>
          </p:cNvPr>
          <p:cNvSpPr txBox="1"/>
          <p:nvPr/>
        </p:nvSpPr>
        <p:spPr>
          <a:xfrm>
            <a:off x="1024128" y="1539085"/>
            <a:ext cx="1021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800" b="1" dirty="0"/>
              <a:t>Theoretical Refresher from Change Detection class (05/03/2024)</a:t>
            </a:r>
            <a:br>
              <a:rPr lang="en-GB" sz="1800" dirty="0"/>
            </a:br>
            <a:r>
              <a:rPr lang="en-GB" sz="1800" i="1" dirty="0"/>
              <a:t>Gama, et. al, Learning with Drift Detection, Lecture Notes in Computer Science 3171, Springer.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9654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SPC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sz="1900" dirty="0"/>
              </a:p>
              <a:p>
                <a:pPr marL="0" indent="0">
                  <a:buNone/>
                </a:pPr>
                <a:r>
                  <a:rPr lang="en-GB" sz="1900" dirty="0"/>
                  <a:t>- At example </a:t>
                </a:r>
                <a14:m>
                  <m:oMath xmlns:m="http://schemas.openxmlformats.org/officeDocument/2006/math"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900" dirty="0"/>
                  <a:t> the current decision model classifies the example </a:t>
                </a:r>
              </a:p>
              <a:p>
                <a:pPr marL="0" indent="0">
                  <a:buNone/>
                </a:pPr>
                <a:r>
                  <a:rPr lang="en-GB" sz="1900" dirty="0"/>
                  <a:t>- Compute the error and variance: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1900" dirty="0"/>
              </a:p>
              <a:p>
                <a:pPr marL="0" indent="0">
                  <a:buNone/>
                </a:pPr>
                <a:r>
                  <a:rPr lang="en-GB" sz="1900" dirty="0"/>
                  <a:t>- If the error is</a:t>
                </a:r>
              </a:p>
              <a:p>
                <a:pPr marL="0" indent="0">
                  <a:buNone/>
                </a:pPr>
                <a:r>
                  <a:rPr lang="en-GB" sz="1900" dirty="0"/>
                  <a:t>    - In-control: The current model is updated. Incorporate the example in the decision model</a:t>
                </a:r>
              </a:p>
              <a:p>
                <a:pPr marL="0" indent="0">
                  <a:buNone/>
                </a:pPr>
                <a:r>
                  <a:rPr lang="en-GB" sz="1900" dirty="0"/>
                  <a:t>    - Warning: Maintain the current model. First Time: the lower limit of the window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𝑤𝑎𝑟𝑛𝑖𝑛𝑔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1900" dirty="0"/>
              </a:p>
              <a:p>
                <a:pPr marL="0" indent="0">
                  <a:buNone/>
                </a:pPr>
                <a:r>
                  <a:rPr lang="en-GB" sz="1900" dirty="0"/>
                  <a:t>    - Out-Control: Re-learn a new model using as training set the set of examples </a:t>
                </a:r>
                <a14:m>
                  <m:oMath xmlns:m="http://schemas.openxmlformats.org/officeDocument/2006/math"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𝑤𝑎𝑟𝑛𝑖𝑛𝑔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1900" dirty="0"/>
              </a:p>
              <a:p>
                <a:pPr marL="0" indent="0">
                  <a:buNone/>
                </a:pPr>
                <a:endParaRPr lang="en-GB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819869-37D4-FD2E-C9F6-2C75BF37EE92}"/>
              </a:ext>
            </a:extLst>
          </p:cNvPr>
          <p:cNvSpPr txBox="1"/>
          <p:nvPr/>
        </p:nvSpPr>
        <p:spPr>
          <a:xfrm>
            <a:off x="1024128" y="1539085"/>
            <a:ext cx="1021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800" b="1" dirty="0"/>
              <a:t>Theoretical Refresher from Change Detection class (05/03/2024)</a:t>
            </a:r>
            <a:br>
              <a:rPr lang="en-GB" sz="1800" dirty="0"/>
            </a:br>
            <a:r>
              <a:rPr lang="en-GB" sz="1800" i="1" dirty="0"/>
              <a:t>Gama, et. al, Learning with Drift Detection, Lecture Notes in Computer Science 3171, Springer.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3894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- Based on the SEA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ACDD-6FE9-CA0B-5B74-21A2634E5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9401408" cy="4743081"/>
          </a:xfrm>
        </p:spPr>
        <p:txBody>
          <a:bodyPr>
            <a:normAutofit/>
          </a:bodyPr>
          <a:lstStyle/>
          <a:p>
            <a:pPr lvl="1"/>
            <a:r>
              <a:rPr lang="en-GB" sz="2200" dirty="0"/>
              <a:t>120.000 examples</a:t>
            </a:r>
          </a:p>
          <a:p>
            <a:pPr lvl="1"/>
            <a:r>
              <a:rPr lang="en-GB" sz="2200" dirty="0"/>
              <a:t>3 attributes (only 2 are relevant)</a:t>
            </a:r>
          </a:p>
          <a:p>
            <a:pPr lvl="2"/>
            <a:r>
              <a:rPr lang="en-GB" sz="2200" dirty="0"/>
              <a:t>numeric between 0 and 10</a:t>
            </a:r>
          </a:p>
          <a:p>
            <a:pPr lvl="1"/>
            <a:r>
              <a:rPr lang="en-GB" sz="2200" dirty="0"/>
              <a:t>2 classes</a:t>
            </a:r>
          </a:p>
          <a:p>
            <a:pPr lvl="1"/>
            <a:r>
              <a:rPr lang="en-GB" sz="2200" dirty="0"/>
              <a:t>4 concepts</a:t>
            </a:r>
          </a:p>
          <a:p>
            <a:pPr lvl="2"/>
            <a:r>
              <a:rPr lang="en-GB" sz="2200" dirty="0"/>
              <a:t>each repeated twice</a:t>
            </a:r>
          </a:p>
          <a:p>
            <a:pPr lvl="2"/>
            <a:r>
              <a:rPr lang="en-GB" sz="2200" dirty="0"/>
              <a:t>defined by the sum of the 2 relevant attributes</a:t>
            </a:r>
          </a:p>
          <a:p>
            <a:pPr lvl="2"/>
            <a:r>
              <a:rPr lang="en-GB" sz="2200" dirty="0"/>
              <a:t>if sum &gt; threshold, then class = 0</a:t>
            </a:r>
          </a:p>
          <a:p>
            <a:pPr lvl="2"/>
            <a:r>
              <a:rPr lang="en-GB" sz="2200" dirty="0"/>
              <a:t>concept thresholds: 8, 9, 7, 10</a:t>
            </a:r>
          </a:p>
          <a:p>
            <a:pPr lvl="2"/>
            <a:r>
              <a:rPr lang="en-GB" sz="2200" dirty="0"/>
              <a:t>noise: 10%</a:t>
            </a:r>
          </a:p>
          <a:p>
            <a:pPr lvl="1"/>
            <a:endParaRPr lang="en-GB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B90DDB-003B-1B12-0B56-7F57A2BEFEA9}"/>
              </a:ext>
            </a:extLst>
          </p:cNvPr>
          <p:cNvSpPr txBox="1">
            <a:spLocks/>
          </p:cNvSpPr>
          <p:nvPr/>
        </p:nvSpPr>
        <p:spPr>
          <a:xfrm>
            <a:off x="5751640" y="2006766"/>
            <a:ext cx="6440359" cy="474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16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EF69C9-2D7F-5B83-A985-D1C8CC03B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68" y="1750141"/>
            <a:ext cx="9901086" cy="495054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B0DC8CB-E375-BF52-9359-49A23AE8B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788" y="1750684"/>
            <a:ext cx="9765306" cy="49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6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2A07-CFBD-0630-0902-583BA997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and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hlinkClick r:id="rId2" action="ppaction://hlinkfile"/>
              </a:rPr>
              <a:t>demo.ipynb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30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910</TotalTime>
  <Words>761</Words>
  <Application>Microsoft Office PowerPoint</Application>
  <PresentationFormat>Widescreen</PresentationFormat>
  <Paragraphs>92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Arial</vt:lpstr>
      <vt:lpstr>Cambria Math</vt:lpstr>
      <vt:lpstr>Tw Cen MT</vt:lpstr>
      <vt:lpstr>Tw Cen MT Condensed</vt:lpstr>
      <vt:lpstr>Wingdings 3</vt:lpstr>
      <vt:lpstr>Integral</vt:lpstr>
      <vt:lpstr>Statistical Process Control (SPC) Algorithm Implementation</vt:lpstr>
      <vt:lpstr>Contents</vt:lpstr>
      <vt:lpstr>SPC Overview</vt:lpstr>
      <vt:lpstr>SPC Overview</vt:lpstr>
      <vt:lpstr>SPC Overview</vt:lpstr>
      <vt:lpstr>SPC Overview</vt:lpstr>
      <vt:lpstr>Data - Based on the SEA Concepts</vt:lpstr>
      <vt:lpstr>Data</vt:lpstr>
      <vt:lpstr>Implementation and Demo</vt:lpstr>
      <vt:lpstr>Findings and Conclusions</vt:lpstr>
      <vt:lpstr>Effect of model choices - standardization</vt:lpstr>
      <vt:lpstr>PowerPoint Presentation</vt:lpstr>
      <vt:lpstr>Effect of model choices – SGD Classifier</vt:lpstr>
      <vt:lpstr>PowerPoint Presentation</vt:lpstr>
      <vt:lpstr>Effect of exponentially smoothing the error </vt:lpstr>
      <vt:lpstr>PowerPoint Presentation</vt:lpstr>
      <vt:lpstr>Parameter α=0.99</vt:lpstr>
      <vt:lpstr>Parameter α=0.9</vt:lpstr>
      <vt:lpstr>Effect of USING A SLIDING WINDOW </vt:lpstr>
      <vt:lpstr>Window Size = 10.000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Process Control (SPC) Algorithm Implementation</dc:title>
  <dc:creator>Miguel Figueiredo Gonçalves Marcos da Silva</dc:creator>
  <cp:lastModifiedBy>Miguel Figueiredo Gonçalves Marcos da Silva</cp:lastModifiedBy>
  <cp:revision>33</cp:revision>
  <dcterms:created xsi:type="dcterms:W3CDTF">2024-05-07T14:47:10Z</dcterms:created>
  <dcterms:modified xsi:type="dcterms:W3CDTF">2024-05-11T16:38:28Z</dcterms:modified>
</cp:coreProperties>
</file>