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32"/>
  </p:notesMasterIdLst>
  <p:sldIdLst>
    <p:sldId id="257" r:id="rId5"/>
    <p:sldId id="258" r:id="rId6"/>
    <p:sldId id="260" r:id="rId7"/>
    <p:sldId id="273" r:id="rId8"/>
    <p:sldId id="259" r:id="rId9"/>
    <p:sldId id="274" r:id="rId10"/>
    <p:sldId id="256" r:id="rId11"/>
    <p:sldId id="275" r:id="rId12"/>
    <p:sldId id="276" r:id="rId13"/>
    <p:sldId id="265" r:id="rId14"/>
    <p:sldId id="277" r:id="rId15"/>
    <p:sldId id="261" r:id="rId16"/>
    <p:sldId id="280" r:id="rId17"/>
    <p:sldId id="295" r:id="rId18"/>
    <p:sldId id="282" r:id="rId19"/>
    <p:sldId id="285" r:id="rId20"/>
    <p:sldId id="284" r:id="rId21"/>
    <p:sldId id="286" r:id="rId22"/>
    <p:sldId id="290" r:id="rId23"/>
    <p:sldId id="287" r:id="rId24"/>
    <p:sldId id="289" r:id="rId25"/>
    <p:sldId id="288" r:id="rId26"/>
    <p:sldId id="291" r:id="rId27"/>
    <p:sldId id="292" r:id="rId28"/>
    <p:sldId id="293" r:id="rId29"/>
    <p:sldId id="294" r:id="rId30"/>
    <p:sldId id="29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N Silvana Cisneros" initials="FSC" lastIdx="1" clrIdx="0">
    <p:extLst>
      <p:ext uri="{19B8F6BF-5375-455C-9EA6-DF929625EA0E}">
        <p15:presenceInfo xmlns:p15="http://schemas.microsoft.com/office/powerpoint/2012/main" userId="S::SCISNER@claro.com.ec::1d7ac860-a7e7-480b-bf49-b9791527c7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5AB47-6243-4ADA-94A5-C5A6BCEC82AD}" v="1180" dt="2020-10-17T19:30:36.855"/>
    <p1510:client id="{8F4B0747-BC7A-44F6-9421-C9F8378BD27A}" v="64" dt="2020-10-17T22:51:53.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6" autoAdjust="0"/>
    <p:restoredTop sz="90909" autoAdjust="0"/>
  </p:normalViewPr>
  <p:slideViewPr>
    <p:cSldViewPr snapToGrid="0">
      <p:cViewPr>
        <p:scale>
          <a:sx n="60" d="100"/>
          <a:sy n="60" d="100"/>
        </p:scale>
        <p:origin x="4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4F326C-F48D-4531-A187-D65895F804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C"/>
        </a:p>
      </dgm:t>
    </dgm:pt>
    <dgm:pt modelId="{41D5A86C-BF2E-41A6-AF99-3C65855107A1}">
      <dgm:prSet phldrT="[Texto]" custT="1"/>
      <dgm:spPr/>
      <dgm:t>
        <a:bodyPr/>
        <a:lstStyle/>
        <a:p>
          <a:r>
            <a:rPr lang="es-EC" sz="1400" dirty="0"/>
            <a:t>Score Proveedores</a:t>
          </a:r>
        </a:p>
      </dgm:t>
    </dgm:pt>
    <dgm:pt modelId="{2BA6BB36-4399-453B-861C-8C3E3652C644}" type="parTrans" cxnId="{1C0E9036-F707-4D42-AD95-BEB49735B987}">
      <dgm:prSet/>
      <dgm:spPr/>
      <dgm:t>
        <a:bodyPr/>
        <a:lstStyle/>
        <a:p>
          <a:endParaRPr lang="es-EC" sz="1000"/>
        </a:p>
      </dgm:t>
    </dgm:pt>
    <dgm:pt modelId="{C360B9A7-DB6C-438E-97D6-AC64604E9B1B}" type="sibTrans" cxnId="{1C0E9036-F707-4D42-AD95-BEB49735B987}">
      <dgm:prSet/>
      <dgm:spPr/>
      <dgm:t>
        <a:bodyPr/>
        <a:lstStyle/>
        <a:p>
          <a:endParaRPr lang="es-EC" sz="1000"/>
        </a:p>
      </dgm:t>
    </dgm:pt>
    <dgm:pt modelId="{9D29B311-A4FD-4BD7-9B38-889A255779B9}">
      <dgm:prSet phldrT="[Texto]" custT="1"/>
      <dgm:spPr/>
      <dgm:t>
        <a:bodyPr/>
        <a:lstStyle/>
        <a:p>
          <a:r>
            <a:rPr lang="es-EC" sz="1400" dirty="0"/>
            <a:t>Califica de 1 a 100 puntos a cada proveedor.</a:t>
          </a:r>
        </a:p>
      </dgm:t>
    </dgm:pt>
    <dgm:pt modelId="{14FF3499-EADB-4C28-95F9-EF7D7C777B92}" type="parTrans" cxnId="{FBCCA7DA-A65D-473F-8C94-7B2FFC6854A7}">
      <dgm:prSet/>
      <dgm:spPr/>
      <dgm:t>
        <a:bodyPr/>
        <a:lstStyle/>
        <a:p>
          <a:endParaRPr lang="es-EC" sz="1000"/>
        </a:p>
      </dgm:t>
    </dgm:pt>
    <dgm:pt modelId="{7225EAD7-1B9C-437C-ABE2-F6D96166F27D}" type="sibTrans" cxnId="{FBCCA7DA-A65D-473F-8C94-7B2FFC6854A7}">
      <dgm:prSet/>
      <dgm:spPr/>
      <dgm:t>
        <a:bodyPr/>
        <a:lstStyle/>
        <a:p>
          <a:endParaRPr lang="es-EC" sz="1000"/>
        </a:p>
      </dgm:t>
    </dgm:pt>
    <dgm:pt modelId="{1E35EBC0-304F-43EC-9D81-C5FE348633F4}">
      <dgm:prSet phldrT="[Texto]" custT="1"/>
      <dgm:spPr/>
      <dgm:t>
        <a:bodyPr/>
        <a:lstStyle/>
        <a:p>
          <a:r>
            <a:rPr lang="es-EC" sz="1400" dirty="0"/>
            <a:t>Analiza el cumplimiento de los contrato transversal</a:t>
          </a:r>
        </a:p>
      </dgm:t>
    </dgm:pt>
    <dgm:pt modelId="{3917AC49-5048-4082-B118-CDABF1328762}" type="parTrans" cxnId="{9E54C504-AD34-4016-82E2-740815616068}">
      <dgm:prSet/>
      <dgm:spPr/>
      <dgm:t>
        <a:bodyPr/>
        <a:lstStyle/>
        <a:p>
          <a:endParaRPr lang="es-EC" sz="1000"/>
        </a:p>
      </dgm:t>
    </dgm:pt>
    <dgm:pt modelId="{F995283A-A775-40C0-BFA2-A4873140F6C0}" type="sibTrans" cxnId="{9E54C504-AD34-4016-82E2-740815616068}">
      <dgm:prSet/>
      <dgm:spPr/>
      <dgm:t>
        <a:bodyPr/>
        <a:lstStyle/>
        <a:p>
          <a:endParaRPr lang="es-EC" sz="1000"/>
        </a:p>
      </dgm:t>
    </dgm:pt>
    <dgm:pt modelId="{B2729C98-3B05-4717-AB4D-3D8BF93C2B35}">
      <dgm:prSet phldrT="[Texto]" custT="1"/>
      <dgm:spPr/>
      <dgm:t>
        <a:bodyPr/>
        <a:lstStyle/>
        <a:p>
          <a:r>
            <a:rPr lang="es-EC" sz="1400" dirty="0"/>
            <a:t>Score de Riesgo XXX</a:t>
          </a:r>
        </a:p>
      </dgm:t>
    </dgm:pt>
    <dgm:pt modelId="{8E8EC57A-763A-4659-B105-A3E1A12295AB}" type="parTrans" cxnId="{26A7C1EC-100E-4FD6-8689-2E3F8421AD19}">
      <dgm:prSet/>
      <dgm:spPr/>
      <dgm:t>
        <a:bodyPr/>
        <a:lstStyle/>
        <a:p>
          <a:endParaRPr lang="es-EC" sz="1000"/>
        </a:p>
      </dgm:t>
    </dgm:pt>
    <dgm:pt modelId="{AB46106C-D092-412A-9323-F3FE2CF67DE1}" type="sibTrans" cxnId="{26A7C1EC-100E-4FD6-8689-2E3F8421AD19}">
      <dgm:prSet/>
      <dgm:spPr/>
      <dgm:t>
        <a:bodyPr/>
        <a:lstStyle/>
        <a:p>
          <a:endParaRPr lang="es-EC" sz="1000"/>
        </a:p>
      </dgm:t>
    </dgm:pt>
    <dgm:pt modelId="{B21BA320-164E-4096-A95C-A76E374FC243}">
      <dgm:prSet phldrT="[Texto]" custT="1"/>
      <dgm:spPr/>
      <dgm:t>
        <a:bodyPr/>
        <a:lstStyle/>
        <a:p>
          <a:r>
            <a:rPr lang="es-EC" sz="1400" dirty="0"/>
            <a:t>Califica el riego del negocio de 1 a 100 punto, siendo 100 muy riesgoso</a:t>
          </a:r>
        </a:p>
      </dgm:t>
    </dgm:pt>
    <dgm:pt modelId="{EC4188B6-3453-49B0-9F7B-7C527D015F08}" type="parTrans" cxnId="{9CD5FD87-DC93-4AD7-8A0F-F5F01CAC8F5E}">
      <dgm:prSet/>
      <dgm:spPr/>
      <dgm:t>
        <a:bodyPr/>
        <a:lstStyle/>
        <a:p>
          <a:endParaRPr lang="es-EC" sz="1000"/>
        </a:p>
      </dgm:t>
    </dgm:pt>
    <dgm:pt modelId="{6949C9BD-C383-4674-8404-3FAF75149DC1}" type="sibTrans" cxnId="{9CD5FD87-DC93-4AD7-8A0F-F5F01CAC8F5E}">
      <dgm:prSet/>
      <dgm:spPr/>
      <dgm:t>
        <a:bodyPr/>
        <a:lstStyle/>
        <a:p>
          <a:endParaRPr lang="es-EC" sz="1000"/>
        </a:p>
      </dgm:t>
    </dgm:pt>
    <dgm:pt modelId="{F42E312E-6A0F-477E-BBDC-4D21F7ED489A}">
      <dgm:prSet phldrT="[Texto]" custT="1"/>
      <dgm:spPr/>
      <dgm:t>
        <a:bodyPr/>
        <a:lstStyle/>
        <a:p>
          <a:r>
            <a:rPr lang="es-EC" sz="1400" dirty="0"/>
            <a:t>Evalúa el monto del contrato y de acuerdo a un rango en dólares y tipo de contrato califica el riesgo</a:t>
          </a:r>
        </a:p>
      </dgm:t>
    </dgm:pt>
    <dgm:pt modelId="{D472D644-6A55-4AAA-BAC3-42ABE83A34C3}" type="parTrans" cxnId="{4144DFA6-266E-4FCE-BA75-554F744B56E1}">
      <dgm:prSet/>
      <dgm:spPr/>
      <dgm:t>
        <a:bodyPr/>
        <a:lstStyle/>
        <a:p>
          <a:endParaRPr lang="es-EC" sz="1000"/>
        </a:p>
      </dgm:t>
    </dgm:pt>
    <dgm:pt modelId="{94CF7416-9D0F-4FC2-8306-E11B90C91F9E}" type="sibTrans" cxnId="{4144DFA6-266E-4FCE-BA75-554F744B56E1}">
      <dgm:prSet/>
      <dgm:spPr/>
      <dgm:t>
        <a:bodyPr/>
        <a:lstStyle/>
        <a:p>
          <a:endParaRPr lang="es-EC" sz="1000"/>
        </a:p>
      </dgm:t>
    </dgm:pt>
    <dgm:pt modelId="{4E9FEC5F-693C-49AE-A7C4-9505F1195F78}">
      <dgm:prSet phldrT="[Texto]" custT="1"/>
      <dgm:spPr/>
      <dgm:t>
        <a:bodyPr/>
        <a:lstStyle/>
        <a:p>
          <a:endParaRPr lang="es-EC" sz="1400" dirty="0"/>
        </a:p>
      </dgm:t>
    </dgm:pt>
    <dgm:pt modelId="{807C6FE3-B6BB-4673-B97F-0C407DE4E536}" type="parTrans" cxnId="{78F4D03D-30A5-4C91-A4E9-010CF8FE29AE}">
      <dgm:prSet/>
      <dgm:spPr/>
      <dgm:t>
        <a:bodyPr/>
        <a:lstStyle/>
        <a:p>
          <a:endParaRPr lang="es-EC" sz="1100"/>
        </a:p>
      </dgm:t>
    </dgm:pt>
    <dgm:pt modelId="{D41CDCA2-F5C3-439C-9FE4-973413208354}" type="sibTrans" cxnId="{78F4D03D-30A5-4C91-A4E9-010CF8FE29AE}">
      <dgm:prSet/>
      <dgm:spPr/>
      <dgm:t>
        <a:bodyPr/>
        <a:lstStyle/>
        <a:p>
          <a:endParaRPr lang="es-EC" sz="1100"/>
        </a:p>
      </dgm:t>
    </dgm:pt>
    <dgm:pt modelId="{D305F8B9-5457-46F7-B6BC-1ED3C5308ADF}">
      <dgm:prSet phldrT="[Texto]" custT="1"/>
      <dgm:spPr/>
      <dgm:t>
        <a:bodyPr/>
        <a:lstStyle/>
        <a:p>
          <a:r>
            <a:rPr lang="es-EC" sz="1400" dirty="0"/>
            <a:t>Historial por monto de ventas</a:t>
          </a:r>
        </a:p>
      </dgm:t>
    </dgm:pt>
    <dgm:pt modelId="{9DDAA775-CA97-4AC3-91BE-67467AF5F15A}" type="parTrans" cxnId="{2C9BD851-364F-4158-84F2-A39675350D81}">
      <dgm:prSet/>
      <dgm:spPr/>
      <dgm:t>
        <a:bodyPr/>
        <a:lstStyle/>
        <a:p>
          <a:endParaRPr lang="es-EC" sz="1100"/>
        </a:p>
      </dgm:t>
    </dgm:pt>
    <dgm:pt modelId="{3A4A9B62-33AC-4B3A-A458-8C3AFD1CB3AB}" type="sibTrans" cxnId="{2C9BD851-364F-4158-84F2-A39675350D81}">
      <dgm:prSet/>
      <dgm:spPr/>
      <dgm:t>
        <a:bodyPr/>
        <a:lstStyle/>
        <a:p>
          <a:endParaRPr lang="es-EC" sz="1100"/>
        </a:p>
      </dgm:t>
    </dgm:pt>
    <dgm:pt modelId="{945950CC-B7F7-45A8-BCF4-19E848C7F3E7}">
      <dgm:prSet phldrT="[Texto]" custT="1"/>
      <dgm:spPr/>
      <dgm:t>
        <a:bodyPr/>
        <a:lstStyle/>
        <a:p>
          <a:r>
            <a:rPr lang="es-EC" sz="1400" dirty="0"/>
            <a:t>Cumplimiento con las obligaciones con el estado</a:t>
          </a:r>
        </a:p>
      </dgm:t>
    </dgm:pt>
    <dgm:pt modelId="{1E3DDB24-EFBC-4297-BB11-34C73CDB2787}" type="parTrans" cxnId="{5A1B18AB-489B-4D63-B77D-CD223295F7E7}">
      <dgm:prSet/>
      <dgm:spPr/>
      <dgm:t>
        <a:bodyPr/>
        <a:lstStyle/>
        <a:p>
          <a:endParaRPr lang="es-EC" sz="1100"/>
        </a:p>
      </dgm:t>
    </dgm:pt>
    <dgm:pt modelId="{18D082B5-E621-4D82-8268-9372ED01D3CE}" type="sibTrans" cxnId="{5A1B18AB-489B-4D63-B77D-CD223295F7E7}">
      <dgm:prSet/>
      <dgm:spPr/>
      <dgm:t>
        <a:bodyPr/>
        <a:lstStyle/>
        <a:p>
          <a:endParaRPr lang="es-EC" sz="1100"/>
        </a:p>
      </dgm:t>
    </dgm:pt>
    <dgm:pt modelId="{F4AF8F02-A18E-42B8-A6C0-F22209641C47}">
      <dgm:prSet phldrT="[Texto]" custT="1"/>
      <dgm:spPr/>
      <dgm:t>
        <a:bodyPr/>
        <a:lstStyle/>
        <a:p>
          <a:r>
            <a:rPr lang="es-EC" sz="1400" dirty="0"/>
            <a:t>Incluye como variable el Score de Proveedor</a:t>
          </a:r>
        </a:p>
      </dgm:t>
    </dgm:pt>
    <dgm:pt modelId="{D976D52A-565E-4EC6-BEA3-D51D4EAE1F4F}" type="parTrans" cxnId="{FA45E41E-F962-467F-A47D-53B6CCCBA96F}">
      <dgm:prSet/>
      <dgm:spPr/>
      <dgm:t>
        <a:bodyPr/>
        <a:lstStyle/>
        <a:p>
          <a:endParaRPr lang="es-EC" sz="1400"/>
        </a:p>
      </dgm:t>
    </dgm:pt>
    <dgm:pt modelId="{A9512EC4-7C96-4E13-B2E9-48599EFE66C2}" type="sibTrans" cxnId="{FA45E41E-F962-467F-A47D-53B6CCCBA96F}">
      <dgm:prSet/>
      <dgm:spPr/>
      <dgm:t>
        <a:bodyPr/>
        <a:lstStyle/>
        <a:p>
          <a:endParaRPr lang="es-EC" sz="1400"/>
        </a:p>
      </dgm:t>
    </dgm:pt>
    <dgm:pt modelId="{3932E4B3-9DEF-490A-8666-4228382DBB2B}">
      <dgm:prSet phldrT="[Texto]" custT="1"/>
      <dgm:spPr/>
      <dgm:t>
        <a:bodyPr/>
        <a:lstStyle/>
        <a:p>
          <a:endParaRPr lang="es-EC" sz="1400" dirty="0"/>
        </a:p>
      </dgm:t>
    </dgm:pt>
    <dgm:pt modelId="{A6B1957E-B47C-4094-BA0F-693F71D9648C}" type="parTrans" cxnId="{EC222BC6-4750-4BBF-A203-88D34E673C65}">
      <dgm:prSet/>
      <dgm:spPr/>
      <dgm:t>
        <a:bodyPr/>
        <a:lstStyle/>
        <a:p>
          <a:endParaRPr lang="es-EC" sz="1400"/>
        </a:p>
      </dgm:t>
    </dgm:pt>
    <dgm:pt modelId="{6C7DA055-D7E5-49C7-96D1-45036BE6C7AE}" type="sibTrans" cxnId="{EC222BC6-4750-4BBF-A203-88D34E673C65}">
      <dgm:prSet/>
      <dgm:spPr/>
      <dgm:t>
        <a:bodyPr/>
        <a:lstStyle/>
        <a:p>
          <a:endParaRPr lang="es-EC" sz="1400"/>
        </a:p>
      </dgm:t>
    </dgm:pt>
    <dgm:pt modelId="{0678B9D4-8A0E-4BAF-A7CA-72B99D678F79}">
      <dgm:prSet phldrT="[Texto]" custT="1"/>
      <dgm:spPr/>
      <dgm:t>
        <a:bodyPr/>
        <a:lstStyle/>
        <a:p>
          <a:r>
            <a:rPr lang="es-EC" sz="1400" dirty="0"/>
            <a:t>Persona Jurídica o Natural</a:t>
          </a:r>
        </a:p>
      </dgm:t>
    </dgm:pt>
    <dgm:pt modelId="{39E0D3C0-A4C7-4798-AB44-4DD201B81B4F}" type="parTrans" cxnId="{390B37A9-E9DE-4CA8-A9B2-56C55713BBA1}">
      <dgm:prSet/>
      <dgm:spPr/>
      <dgm:t>
        <a:bodyPr/>
        <a:lstStyle/>
        <a:p>
          <a:endParaRPr lang="es-EC" sz="1400"/>
        </a:p>
      </dgm:t>
    </dgm:pt>
    <dgm:pt modelId="{055398EE-814C-47ED-AAFB-FB8025433BFE}" type="sibTrans" cxnId="{390B37A9-E9DE-4CA8-A9B2-56C55713BBA1}">
      <dgm:prSet/>
      <dgm:spPr/>
      <dgm:t>
        <a:bodyPr/>
        <a:lstStyle/>
        <a:p>
          <a:endParaRPr lang="es-EC" sz="1400"/>
        </a:p>
      </dgm:t>
    </dgm:pt>
    <dgm:pt modelId="{FEF393B4-CBC5-4142-B2D8-F4654CDAB3BF}">
      <dgm:prSet phldrT="[Texto]" custT="1"/>
      <dgm:spPr/>
      <dgm:t>
        <a:bodyPr/>
        <a:lstStyle/>
        <a:p>
          <a:r>
            <a:rPr lang="es-EC" sz="1400" dirty="0"/>
            <a:t>Cambios en la constitución de la empresa y la actividad económica</a:t>
          </a:r>
        </a:p>
      </dgm:t>
    </dgm:pt>
    <dgm:pt modelId="{7AE5FBA3-E981-4732-A4BF-5A03E3234636}" type="parTrans" cxnId="{7B4041C2-EADF-4498-889C-ABBB55C97227}">
      <dgm:prSet/>
      <dgm:spPr/>
      <dgm:t>
        <a:bodyPr/>
        <a:lstStyle/>
        <a:p>
          <a:endParaRPr lang="es-EC" sz="1400"/>
        </a:p>
      </dgm:t>
    </dgm:pt>
    <dgm:pt modelId="{B59E8F92-02EB-4769-B5BB-57CAC52D1CD4}" type="sibTrans" cxnId="{7B4041C2-EADF-4498-889C-ABBB55C97227}">
      <dgm:prSet/>
      <dgm:spPr/>
      <dgm:t>
        <a:bodyPr/>
        <a:lstStyle/>
        <a:p>
          <a:endParaRPr lang="es-EC" sz="1400"/>
        </a:p>
      </dgm:t>
    </dgm:pt>
    <dgm:pt modelId="{33E7D7D4-9367-4636-ADFA-C333CFA3CADC}">
      <dgm:prSet phldrT="[Texto]" custT="1"/>
      <dgm:spPr/>
      <dgm:t>
        <a:bodyPr/>
        <a:lstStyle/>
        <a:p>
          <a:r>
            <a:rPr lang="es-EC" sz="1400" dirty="0"/>
            <a:t>Redes sociales de empleados de la organización con proveedores</a:t>
          </a:r>
        </a:p>
      </dgm:t>
    </dgm:pt>
    <dgm:pt modelId="{9C0A7182-BEE9-435D-830B-9E428658792E}" type="parTrans" cxnId="{FA410D15-541A-4E9B-B5D4-E01E91B5E864}">
      <dgm:prSet/>
      <dgm:spPr/>
      <dgm:t>
        <a:bodyPr/>
        <a:lstStyle/>
        <a:p>
          <a:endParaRPr lang="es-EC" sz="1400"/>
        </a:p>
      </dgm:t>
    </dgm:pt>
    <dgm:pt modelId="{8148FF4F-98C7-489A-9DBE-CFDE507EFAFA}" type="sibTrans" cxnId="{FA410D15-541A-4E9B-B5D4-E01E91B5E864}">
      <dgm:prSet/>
      <dgm:spPr/>
      <dgm:t>
        <a:bodyPr/>
        <a:lstStyle/>
        <a:p>
          <a:endParaRPr lang="es-EC" sz="1400"/>
        </a:p>
      </dgm:t>
    </dgm:pt>
    <dgm:pt modelId="{E47130B9-FC9E-454D-A058-C930C9CFF924}">
      <dgm:prSet phldrT="[Texto]" custT="1"/>
      <dgm:spPr/>
      <dgm:t>
        <a:bodyPr/>
        <a:lstStyle/>
        <a:p>
          <a:r>
            <a:rPr lang="es-EC" sz="1400" dirty="0"/>
            <a:t>Relaciones de los administradores Inter compañías</a:t>
          </a:r>
        </a:p>
      </dgm:t>
    </dgm:pt>
    <dgm:pt modelId="{C9C6A4B1-AAED-4B29-994B-3921BBBF296E}" type="parTrans" cxnId="{C94DA5CD-96EE-4D3D-98F8-063248E7A708}">
      <dgm:prSet/>
      <dgm:spPr/>
      <dgm:t>
        <a:bodyPr/>
        <a:lstStyle/>
        <a:p>
          <a:endParaRPr lang="es-EC" sz="1400"/>
        </a:p>
      </dgm:t>
    </dgm:pt>
    <dgm:pt modelId="{E062C396-1498-472A-9D19-804666FF65CA}" type="sibTrans" cxnId="{C94DA5CD-96EE-4D3D-98F8-063248E7A708}">
      <dgm:prSet/>
      <dgm:spPr/>
      <dgm:t>
        <a:bodyPr/>
        <a:lstStyle/>
        <a:p>
          <a:endParaRPr lang="es-EC" sz="1400"/>
        </a:p>
      </dgm:t>
    </dgm:pt>
    <dgm:pt modelId="{93CDE8E4-5B30-4D51-8967-5108C7AEBEAF}">
      <dgm:prSet phldrT="[Texto]" custT="1"/>
      <dgm:spPr/>
      <dgm:t>
        <a:bodyPr/>
        <a:lstStyle/>
        <a:p>
          <a:r>
            <a:rPr lang="es-EC" sz="1400" dirty="0"/>
            <a:t>Geolocalización de sucursales.</a:t>
          </a:r>
        </a:p>
      </dgm:t>
    </dgm:pt>
    <dgm:pt modelId="{E5314A6C-BE51-4E0E-BA72-0761846ECDD4}" type="parTrans" cxnId="{A6FBDC95-412C-45B1-B411-31B23940217A}">
      <dgm:prSet/>
      <dgm:spPr/>
      <dgm:t>
        <a:bodyPr/>
        <a:lstStyle/>
        <a:p>
          <a:endParaRPr lang="es-EC" sz="1600"/>
        </a:p>
      </dgm:t>
    </dgm:pt>
    <dgm:pt modelId="{C4C42D67-97B6-488D-97E6-9DE5D6AE7FAB}" type="sibTrans" cxnId="{A6FBDC95-412C-45B1-B411-31B23940217A}">
      <dgm:prSet/>
      <dgm:spPr/>
      <dgm:t>
        <a:bodyPr/>
        <a:lstStyle/>
        <a:p>
          <a:endParaRPr lang="es-EC" sz="1600"/>
        </a:p>
      </dgm:t>
    </dgm:pt>
    <dgm:pt modelId="{DDC8FDA4-F9EA-4AC8-8F58-829AC4AF5259}">
      <dgm:prSet phldrT="[Texto]" custT="1"/>
      <dgm:spPr/>
      <dgm:t>
        <a:bodyPr/>
        <a:lstStyle/>
        <a:p>
          <a:r>
            <a:rPr lang="es-EC" sz="1400" dirty="0" err="1"/>
            <a:t>Benchmark</a:t>
          </a:r>
          <a:r>
            <a:rPr lang="es-EC" sz="1400" dirty="0"/>
            <a:t> de precios</a:t>
          </a:r>
        </a:p>
      </dgm:t>
    </dgm:pt>
    <dgm:pt modelId="{4DDC2AD6-EBF3-471D-9063-379CE7B78B35}" type="parTrans" cxnId="{940F0178-059D-4D07-B843-AEBED7A5B6CA}">
      <dgm:prSet/>
      <dgm:spPr/>
      <dgm:t>
        <a:bodyPr/>
        <a:lstStyle/>
        <a:p>
          <a:endParaRPr lang="es-EC" sz="1600"/>
        </a:p>
      </dgm:t>
    </dgm:pt>
    <dgm:pt modelId="{66BE9A5D-A8E5-4384-B4C0-67FAA5C5A7F9}" type="sibTrans" cxnId="{940F0178-059D-4D07-B843-AEBED7A5B6CA}">
      <dgm:prSet/>
      <dgm:spPr/>
      <dgm:t>
        <a:bodyPr/>
        <a:lstStyle/>
        <a:p>
          <a:endParaRPr lang="es-EC" sz="1600"/>
        </a:p>
      </dgm:t>
    </dgm:pt>
    <dgm:pt modelId="{DE302C60-922A-4D5B-9F3B-3190704BB8AD}">
      <dgm:prSet phldrT="[Texto]" custT="1"/>
      <dgm:spPr/>
      <dgm:t>
        <a:bodyPr/>
        <a:lstStyle/>
        <a:p>
          <a:r>
            <a:rPr lang="es-EC" sz="1400" dirty="0"/>
            <a:t>Recomienda excepciones con montos de garantías bancarias</a:t>
          </a:r>
        </a:p>
      </dgm:t>
    </dgm:pt>
    <dgm:pt modelId="{C5C8D5DA-3753-42A4-A0BA-BD5C4EE7500A}" type="parTrans" cxnId="{11E2B7E7-CA62-423A-ABFC-650DE63FE569}">
      <dgm:prSet/>
      <dgm:spPr/>
      <dgm:t>
        <a:bodyPr/>
        <a:lstStyle/>
        <a:p>
          <a:endParaRPr lang="es-EC" sz="1600"/>
        </a:p>
      </dgm:t>
    </dgm:pt>
    <dgm:pt modelId="{A3959D2D-C9F3-4EAC-AE09-109CE7CF9441}" type="sibTrans" cxnId="{11E2B7E7-CA62-423A-ABFC-650DE63FE569}">
      <dgm:prSet/>
      <dgm:spPr/>
      <dgm:t>
        <a:bodyPr/>
        <a:lstStyle/>
        <a:p>
          <a:endParaRPr lang="es-EC" sz="1600"/>
        </a:p>
      </dgm:t>
    </dgm:pt>
    <dgm:pt modelId="{3AF0B453-A86A-4093-A1CE-0A4D330988B3}">
      <dgm:prSet phldrT="[Texto]" custT="1"/>
      <dgm:spPr/>
      <dgm:t>
        <a:bodyPr/>
        <a:lstStyle/>
        <a:p>
          <a:r>
            <a:rPr lang="es-EC" sz="1400" dirty="0"/>
            <a:t>Contactos validados</a:t>
          </a:r>
        </a:p>
      </dgm:t>
    </dgm:pt>
    <dgm:pt modelId="{ECD0629E-AFDD-470B-8F40-B3C768E7FE3C}" type="parTrans" cxnId="{530FCF17-84F5-46A1-92F0-C2812DC3C066}">
      <dgm:prSet/>
      <dgm:spPr/>
      <dgm:t>
        <a:bodyPr/>
        <a:lstStyle/>
        <a:p>
          <a:endParaRPr lang="es-EC" sz="1600"/>
        </a:p>
      </dgm:t>
    </dgm:pt>
    <dgm:pt modelId="{B053248F-3175-4014-832E-2DB9A76CD056}" type="sibTrans" cxnId="{530FCF17-84F5-46A1-92F0-C2812DC3C066}">
      <dgm:prSet/>
      <dgm:spPr/>
      <dgm:t>
        <a:bodyPr/>
        <a:lstStyle/>
        <a:p>
          <a:endParaRPr lang="es-EC" sz="1600"/>
        </a:p>
      </dgm:t>
    </dgm:pt>
    <dgm:pt modelId="{D792EDD0-9801-4F5D-B822-8B55F4A85EF1}">
      <dgm:prSet phldrT="[Texto]" custT="1"/>
      <dgm:spPr/>
      <dgm:t>
        <a:bodyPr/>
        <a:lstStyle/>
        <a:p>
          <a:r>
            <a:rPr lang="es-EC" sz="1400" dirty="0"/>
            <a:t>Calificación de </a:t>
          </a:r>
          <a:r>
            <a:rPr lang="es-EC" sz="1400" dirty="0" err="1"/>
            <a:t>Crowdsoursing</a:t>
          </a:r>
          <a:endParaRPr lang="es-EC" sz="1400" dirty="0"/>
        </a:p>
      </dgm:t>
    </dgm:pt>
    <dgm:pt modelId="{2B6FAEBE-2FF7-4DE4-82FD-861556102C60}" type="parTrans" cxnId="{4B2329F9-D8F3-4087-9302-9D901231BFE7}">
      <dgm:prSet/>
      <dgm:spPr/>
      <dgm:t>
        <a:bodyPr/>
        <a:lstStyle/>
        <a:p>
          <a:endParaRPr lang="es-EC" sz="1600"/>
        </a:p>
      </dgm:t>
    </dgm:pt>
    <dgm:pt modelId="{E329BF36-5B58-46E8-ABA7-7838FB09825F}" type="sibTrans" cxnId="{4B2329F9-D8F3-4087-9302-9D901231BFE7}">
      <dgm:prSet/>
      <dgm:spPr/>
      <dgm:t>
        <a:bodyPr/>
        <a:lstStyle/>
        <a:p>
          <a:endParaRPr lang="es-EC" sz="1600"/>
        </a:p>
      </dgm:t>
    </dgm:pt>
    <dgm:pt modelId="{195574DB-CD5D-4C70-A0CF-4C30B75DF927}">
      <dgm:prSet phldrT="[Texto]" custT="1"/>
      <dgm:spPr/>
      <dgm:t>
        <a:bodyPr/>
        <a:lstStyle/>
        <a:p>
          <a:r>
            <a:rPr lang="es-EC" sz="1400" dirty="0"/>
            <a:t>Impuestos pagados</a:t>
          </a:r>
        </a:p>
      </dgm:t>
    </dgm:pt>
    <dgm:pt modelId="{168F2861-7264-401B-8DB6-61EF4B7877A8}" type="parTrans" cxnId="{12FE4448-7AE9-4D22-885B-F941B8D9E913}">
      <dgm:prSet/>
      <dgm:spPr/>
      <dgm:t>
        <a:bodyPr/>
        <a:lstStyle/>
        <a:p>
          <a:endParaRPr lang="es-EC" sz="1600"/>
        </a:p>
      </dgm:t>
    </dgm:pt>
    <dgm:pt modelId="{7C7226E3-7E30-4D0B-A0AE-65EB425BBE42}" type="sibTrans" cxnId="{12FE4448-7AE9-4D22-885B-F941B8D9E913}">
      <dgm:prSet/>
      <dgm:spPr/>
      <dgm:t>
        <a:bodyPr/>
        <a:lstStyle/>
        <a:p>
          <a:endParaRPr lang="es-EC" sz="1600"/>
        </a:p>
      </dgm:t>
    </dgm:pt>
    <dgm:pt modelId="{7C7AB847-5169-4A4D-AD93-0851F2F9D4AC}" type="pres">
      <dgm:prSet presAssocID="{524F326C-F48D-4531-A187-D65895F8042D}" presName="linear" presStyleCnt="0">
        <dgm:presLayoutVars>
          <dgm:animLvl val="lvl"/>
          <dgm:resizeHandles val="exact"/>
        </dgm:presLayoutVars>
      </dgm:prSet>
      <dgm:spPr/>
    </dgm:pt>
    <dgm:pt modelId="{4839CA35-E728-466A-A25E-23CE5B26EC7F}" type="pres">
      <dgm:prSet presAssocID="{41D5A86C-BF2E-41A6-AF99-3C65855107A1}" presName="parentText" presStyleLbl="node1" presStyleIdx="0" presStyleCnt="2">
        <dgm:presLayoutVars>
          <dgm:chMax val="0"/>
          <dgm:bulletEnabled val="1"/>
        </dgm:presLayoutVars>
      </dgm:prSet>
      <dgm:spPr/>
    </dgm:pt>
    <dgm:pt modelId="{317A46B8-F814-4944-8440-68414B2DD9A8}" type="pres">
      <dgm:prSet presAssocID="{41D5A86C-BF2E-41A6-AF99-3C65855107A1}" presName="childText" presStyleLbl="revTx" presStyleIdx="0" presStyleCnt="2">
        <dgm:presLayoutVars>
          <dgm:bulletEnabled val="1"/>
        </dgm:presLayoutVars>
      </dgm:prSet>
      <dgm:spPr/>
    </dgm:pt>
    <dgm:pt modelId="{BD0410C7-5E43-46DC-B50B-B3F859148660}" type="pres">
      <dgm:prSet presAssocID="{B2729C98-3B05-4717-AB4D-3D8BF93C2B35}" presName="parentText" presStyleLbl="node1" presStyleIdx="1" presStyleCnt="2">
        <dgm:presLayoutVars>
          <dgm:chMax val="0"/>
          <dgm:bulletEnabled val="1"/>
        </dgm:presLayoutVars>
      </dgm:prSet>
      <dgm:spPr/>
    </dgm:pt>
    <dgm:pt modelId="{B6B15C47-0764-43EC-AD32-85DD1E24924D}" type="pres">
      <dgm:prSet presAssocID="{B2729C98-3B05-4717-AB4D-3D8BF93C2B35}" presName="childText" presStyleLbl="revTx" presStyleIdx="1" presStyleCnt="2">
        <dgm:presLayoutVars>
          <dgm:bulletEnabled val="1"/>
        </dgm:presLayoutVars>
      </dgm:prSet>
      <dgm:spPr/>
    </dgm:pt>
  </dgm:ptLst>
  <dgm:cxnLst>
    <dgm:cxn modelId="{9E54C504-AD34-4016-82E2-740815616068}" srcId="{41D5A86C-BF2E-41A6-AF99-3C65855107A1}" destId="{1E35EBC0-304F-43EC-9D81-C5FE348633F4}" srcOrd="1" destOrd="0" parTransId="{3917AC49-5048-4082-B118-CDABF1328762}" sibTransId="{F995283A-A775-40C0-BFA2-A4873140F6C0}"/>
    <dgm:cxn modelId="{FA410D15-541A-4E9B-B5D4-E01E91B5E864}" srcId="{B2729C98-3B05-4717-AB4D-3D8BF93C2B35}" destId="{33E7D7D4-9367-4636-ADFA-C333CFA3CADC}" srcOrd="5" destOrd="0" parTransId="{9C0A7182-BEE9-435D-830B-9E428658792E}" sibTransId="{8148FF4F-98C7-489A-9DBE-CFDE507EFAFA}"/>
    <dgm:cxn modelId="{11D46D16-0F0F-417D-B0E6-CE8A3DF8B438}" type="presOf" srcId="{1E35EBC0-304F-43EC-9D81-C5FE348633F4}" destId="{317A46B8-F814-4944-8440-68414B2DD9A8}" srcOrd="0" destOrd="1" presId="urn:microsoft.com/office/officeart/2005/8/layout/vList2"/>
    <dgm:cxn modelId="{530FCF17-84F5-46A1-92F0-C2812DC3C066}" srcId="{B2729C98-3B05-4717-AB4D-3D8BF93C2B35}" destId="{3AF0B453-A86A-4093-A1CE-0A4D330988B3}" srcOrd="8" destOrd="0" parTransId="{ECD0629E-AFDD-470B-8F40-B3C768E7FE3C}" sibTransId="{B053248F-3175-4014-832E-2DB9A76CD056}"/>
    <dgm:cxn modelId="{FA45E41E-F962-467F-A47D-53B6CCCBA96F}" srcId="{B2729C98-3B05-4717-AB4D-3D8BF93C2B35}" destId="{F4AF8F02-A18E-42B8-A6C0-F22209641C47}" srcOrd="2" destOrd="0" parTransId="{D976D52A-565E-4EC6-BEA3-D51D4EAE1F4F}" sibTransId="{A9512EC4-7C96-4E13-B2E9-48599EFE66C2}"/>
    <dgm:cxn modelId="{D5E3F022-7124-4C52-AAE9-2C983C2AF9CE}" type="presOf" srcId="{F42E312E-6A0F-477E-BBDC-4D21F7ED489A}" destId="{B6B15C47-0764-43EC-AD32-85DD1E24924D}" srcOrd="0" destOrd="1" presId="urn:microsoft.com/office/officeart/2005/8/layout/vList2"/>
    <dgm:cxn modelId="{1C0E9036-F707-4D42-AD95-BEB49735B987}" srcId="{524F326C-F48D-4531-A187-D65895F8042D}" destId="{41D5A86C-BF2E-41A6-AF99-3C65855107A1}" srcOrd="0" destOrd="0" parTransId="{2BA6BB36-4399-453B-861C-8C3E3652C644}" sibTransId="{C360B9A7-DB6C-438E-97D6-AC64604E9B1B}"/>
    <dgm:cxn modelId="{78F4D03D-30A5-4C91-A4E9-010CF8FE29AE}" srcId="{41D5A86C-BF2E-41A6-AF99-3C65855107A1}" destId="{4E9FEC5F-693C-49AE-A7C4-9505F1195F78}" srcOrd="4" destOrd="0" parTransId="{807C6FE3-B6BB-4673-B97F-0C407DE4E536}" sibTransId="{D41CDCA2-F5C3-439C-9FE4-973413208354}"/>
    <dgm:cxn modelId="{AF0F4A43-A608-448F-BCB8-554B7B5E8C0E}" type="presOf" srcId="{3932E4B3-9DEF-490A-8666-4228382DBB2B}" destId="{B6B15C47-0764-43EC-AD32-85DD1E24924D}" srcOrd="0" destOrd="13" presId="urn:microsoft.com/office/officeart/2005/8/layout/vList2"/>
    <dgm:cxn modelId="{12FE4448-7AE9-4D22-885B-F941B8D9E913}" srcId="{B2729C98-3B05-4717-AB4D-3D8BF93C2B35}" destId="{195574DB-CD5D-4C70-A0CF-4C30B75DF927}" srcOrd="9" destOrd="0" parTransId="{168F2861-7264-401B-8DB6-61EF4B7877A8}" sibTransId="{7C7226E3-7E30-4D0B-A0AE-65EB425BBE42}"/>
    <dgm:cxn modelId="{BB5C7E6E-13C9-48E3-BCC7-DC53EC5D1C93}" type="presOf" srcId="{DDC8FDA4-F9EA-4AC8-8F58-829AC4AF5259}" destId="{B6B15C47-0764-43EC-AD32-85DD1E24924D}" srcOrd="0" destOrd="10" presId="urn:microsoft.com/office/officeart/2005/8/layout/vList2"/>
    <dgm:cxn modelId="{8255D44E-F291-4B2D-B13A-11470162F460}" type="presOf" srcId="{9D29B311-A4FD-4BD7-9B38-889A255779B9}" destId="{317A46B8-F814-4944-8440-68414B2DD9A8}" srcOrd="0" destOrd="0" presId="urn:microsoft.com/office/officeart/2005/8/layout/vList2"/>
    <dgm:cxn modelId="{2C9BD851-364F-4158-84F2-A39675350D81}" srcId="{41D5A86C-BF2E-41A6-AF99-3C65855107A1}" destId="{D305F8B9-5457-46F7-B6BC-1ED3C5308ADF}" srcOrd="2" destOrd="0" parTransId="{9DDAA775-CA97-4AC3-91BE-67467AF5F15A}" sibTransId="{3A4A9B62-33AC-4B3A-A458-8C3AFD1CB3AB}"/>
    <dgm:cxn modelId="{940F0178-059D-4D07-B843-AEBED7A5B6CA}" srcId="{B2729C98-3B05-4717-AB4D-3D8BF93C2B35}" destId="{DDC8FDA4-F9EA-4AC8-8F58-829AC4AF5259}" srcOrd="10" destOrd="0" parTransId="{4DDC2AD6-EBF3-471D-9063-379CE7B78B35}" sibTransId="{66BE9A5D-A8E5-4384-B4C0-67FAA5C5A7F9}"/>
    <dgm:cxn modelId="{73627B79-5536-4ED7-AFDB-6C1D3DCDF1CF}" type="presOf" srcId="{DE302C60-922A-4D5B-9F3B-3190704BB8AD}" destId="{B6B15C47-0764-43EC-AD32-85DD1E24924D}" srcOrd="0" destOrd="12" presId="urn:microsoft.com/office/officeart/2005/8/layout/vList2"/>
    <dgm:cxn modelId="{2B06CF7A-02A4-4893-8A2A-49E16AA6F331}" type="presOf" srcId="{945950CC-B7F7-45A8-BCF4-19E848C7F3E7}" destId="{317A46B8-F814-4944-8440-68414B2DD9A8}" srcOrd="0" destOrd="3" presId="urn:microsoft.com/office/officeart/2005/8/layout/vList2"/>
    <dgm:cxn modelId="{EF0A1280-4022-45EF-B39D-6C0D4A9FAAB7}" type="presOf" srcId="{E47130B9-FC9E-454D-A058-C930C9CFF924}" destId="{B6B15C47-0764-43EC-AD32-85DD1E24924D}" srcOrd="0" destOrd="6" presId="urn:microsoft.com/office/officeart/2005/8/layout/vList2"/>
    <dgm:cxn modelId="{9CD5FD87-DC93-4AD7-8A0F-F5F01CAC8F5E}" srcId="{B2729C98-3B05-4717-AB4D-3D8BF93C2B35}" destId="{B21BA320-164E-4096-A95C-A76E374FC243}" srcOrd="0" destOrd="0" parTransId="{EC4188B6-3453-49B0-9F7B-7C527D015F08}" sibTransId="{6949C9BD-C383-4674-8404-3FAF75149DC1}"/>
    <dgm:cxn modelId="{3F971B8C-141F-44DC-8A9E-0F71C9575928}" type="presOf" srcId="{FEF393B4-CBC5-4142-B2D8-F4654CDAB3BF}" destId="{B6B15C47-0764-43EC-AD32-85DD1E24924D}" srcOrd="0" destOrd="4" presId="urn:microsoft.com/office/officeart/2005/8/layout/vList2"/>
    <dgm:cxn modelId="{AEB20295-D14F-4093-8DA8-19216374406C}" type="presOf" srcId="{195574DB-CD5D-4C70-A0CF-4C30B75DF927}" destId="{B6B15C47-0764-43EC-AD32-85DD1E24924D}" srcOrd="0" destOrd="9" presId="urn:microsoft.com/office/officeart/2005/8/layout/vList2"/>
    <dgm:cxn modelId="{A6FBDC95-412C-45B1-B411-31B23940217A}" srcId="{B2729C98-3B05-4717-AB4D-3D8BF93C2B35}" destId="{93CDE8E4-5B30-4D51-8967-5108C7AEBEAF}" srcOrd="7" destOrd="0" parTransId="{E5314A6C-BE51-4E0E-BA72-0761846ECDD4}" sibTransId="{C4C42D67-97B6-488D-97E6-9DE5D6AE7FAB}"/>
    <dgm:cxn modelId="{CD723E98-63AF-410F-97E4-5EF6EF2E7DD9}" type="presOf" srcId="{524F326C-F48D-4531-A187-D65895F8042D}" destId="{7C7AB847-5169-4A4D-AD93-0851F2F9D4AC}" srcOrd="0" destOrd="0" presId="urn:microsoft.com/office/officeart/2005/8/layout/vList2"/>
    <dgm:cxn modelId="{4144DFA6-266E-4FCE-BA75-554F744B56E1}" srcId="{B2729C98-3B05-4717-AB4D-3D8BF93C2B35}" destId="{F42E312E-6A0F-477E-BBDC-4D21F7ED489A}" srcOrd="1" destOrd="0" parTransId="{D472D644-6A55-4AAA-BAC3-42ABE83A34C3}" sibTransId="{94CF7416-9D0F-4FC2-8306-E11B90C91F9E}"/>
    <dgm:cxn modelId="{390B37A9-E9DE-4CA8-A9B2-56C55713BBA1}" srcId="{B2729C98-3B05-4717-AB4D-3D8BF93C2B35}" destId="{0678B9D4-8A0E-4BAF-A7CA-72B99D678F79}" srcOrd="3" destOrd="0" parTransId="{39E0D3C0-A4C7-4798-AB44-4DD201B81B4F}" sibTransId="{055398EE-814C-47ED-AAFB-FB8025433BFE}"/>
    <dgm:cxn modelId="{5A1B18AB-489B-4D63-B77D-CD223295F7E7}" srcId="{41D5A86C-BF2E-41A6-AF99-3C65855107A1}" destId="{945950CC-B7F7-45A8-BCF4-19E848C7F3E7}" srcOrd="3" destOrd="0" parTransId="{1E3DDB24-EFBC-4297-BB11-34C73CDB2787}" sibTransId="{18D082B5-E621-4D82-8268-9372ED01D3CE}"/>
    <dgm:cxn modelId="{4DADE0AC-93B0-41F0-87E6-C20FE64E19BA}" type="presOf" srcId="{B21BA320-164E-4096-A95C-A76E374FC243}" destId="{B6B15C47-0764-43EC-AD32-85DD1E24924D}" srcOrd="0" destOrd="0" presId="urn:microsoft.com/office/officeart/2005/8/layout/vList2"/>
    <dgm:cxn modelId="{8A7A9DB5-C517-4485-BDFD-BBEA9D11E32A}" type="presOf" srcId="{D792EDD0-9801-4F5D-B822-8B55F4A85EF1}" destId="{B6B15C47-0764-43EC-AD32-85DD1E24924D}" srcOrd="0" destOrd="11" presId="urn:microsoft.com/office/officeart/2005/8/layout/vList2"/>
    <dgm:cxn modelId="{DEE82AB9-50AA-4D1C-85FA-D8825465C85B}" type="presOf" srcId="{D305F8B9-5457-46F7-B6BC-1ED3C5308ADF}" destId="{317A46B8-F814-4944-8440-68414B2DD9A8}" srcOrd="0" destOrd="2" presId="urn:microsoft.com/office/officeart/2005/8/layout/vList2"/>
    <dgm:cxn modelId="{456AA8BF-CB37-4838-AB21-0E30C02F92A9}" type="presOf" srcId="{F4AF8F02-A18E-42B8-A6C0-F22209641C47}" destId="{B6B15C47-0764-43EC-AD32-85DD1E24924D}" srcOrd="0" destOrd="2" presId="urn:microsoft.com/office/officeart/2005/8/layout/vList2"/>
    <dgm:cxn modelId="{7B4041C2-EADF-4498-889C-ABBB55C97227}" srcId="{B2729C98-3B05-4717-AB4D-3D8BF93C2B35}" destId="{FEF393B4-CBC5-4142-B2D8-F4654CDAB3BF}" srcOrd="4" destOrd="0" parTransId="{7AE5FBA3-E981-4732-A4BF-5A03E3234636}" sibTransId="{B59E8F92-02EB-4769-B5BB-57CAC52D1CD4}"/>
    <dgm:cxn modelId="{EC222BC6-4750-4BBF-A203-88D34E673C65}" srcId="{B2729C98-3B05-4717-AB4D-3D8BF93C2B35}" destId="{3932E4B3-9DEF-490A-8666-4228382DBB2B}" srcOrd="13" destOrd="0" parTransId="{A6B1957E-B47C-4094-BA0F-693F71D9648C}" sibTransId="{6C7DA055-D7E5-49C7-96D1-45036BE6C7AE}"/>
    <dgm:cxn modelId="{E4143FCD-A803-4BA2-A649-DA7A2C35908C}" type="presOf" srcId="{0678B9D4-8A0E-4BAF-A7CA-72B99D678F79}" destId="{B6B15C47-0764-43EC-AD32-85DD1E24924D}" srcOrd="0" destOrd="3" presId="urn:microsoft.com/office/officeart/2005/8/layout/vList2"/>
    <dgm:cxn modelId="{C94DA5CD-96EE-4D3D-98F8-063248E7A708}" srcId="{B2729C98-3B05-4717-AB4D-3D8BF93C2B35}" destId="{E47130B9-FC9E-454D-A058-C930C9CFF924}" srcOrd="6" destOrd="0" parTransId="{C9C6A4B1-AAED-4B29-994B-3921BBBF296E}" sibTransId="{E062C396-1498-472A-9D19-804666FF65CA}"/>
    <dgm:cxn modelId="{A7D82BD3-F64B-4525-B272-180DCA81301B}" type="presOf" srcId="{4E9FEC5F-693C-49AE-A7C4-9505F1195F78}" destId="{317A46B8-F814-4944-8440-68414B2DD9A8}" srcOrd="0" destOrd="4" presId="urn:microsoft.com/office/officeart/2005/8/layout/vList2"/>
    <dgm:cxn modelId="{3A3685D4-6D62-4F0B-AC90-62348A3F8191}" type="presOf" srcId="{41D5A86C-BF2E-41A6-AF99-3C65855107A1}" destId="{4839CA35-E728-466A-A25E-23CE5B26EC7F}" srcOrd="0" destOrd="0" presId="urn:microsoft.com/office/officeart/2005/8/layout/vList2"/>
    <dgm:cxn modelId="{E2E88CD6-BD66-4A73-80D7-58F8AA24A8DD}" type="presOf" srcId="{3AF0B453-A86A-4093-A1CE-0A4D330988B3}" destId="{B6B15C47-0764-43EC-AD32-85DD1E24924D}" srcOrd="0" destOrd="8" presId="urn:microsoft.com/office/officeart/2005/8/layout/vList2"/>
    <dgm:cxn modelId="{FBCCA7DA-A65D-473F-8C94-7B2FFC6854A7}" srcId="{41D5A86C-BF2E-41A6-AF99-3C65855107A1}" destId="{9D29B311-A4FD-4BD7-9B38-889A255779B9}" srcOrd="0" destOrd="0" parTransId="{14FF3499-EADB-4C28-95F9-EF7D7C777B92}" sibTransId="{7225EAD7-1B9C-437C-ABE2-F6D96166F27D}"/>
    <dgm:cxn modelId="{21828BE7-5BE4-4886-B7CA-B8C92A73E5F3}" type="presOf" srcId="{93CDE8E4-5B30-4D51-8967-5108C7AEBEAF}" destId="{B6B15C47-0764-43EC-AD32-85DD1E24924D}" srcOrd="0" destOrd="7" presId="urn:microsoft.com/office/officeart/2005/8/layout/vList2"/>
    <dgm:cxn modelId="{11E2B7E7-CA62-423A-ABFC-650DE63FE569}" srcId="{B2729C98-3B05-4717-AB4D-3D8BF93C2B35}" destId="{DE302C60-922A-4D5B-9F3B-3190704BB8AD}" srcOrd="12" destOrd="0" parTransId="{C5C8D5DA-3753-42A4-A0BA-BD5C4EE7500A}" sibTransId="{A3959D2D-C9F3-4EAC-AE09-109CE7CF9441}"/>
    <dgm:cxn modelId="{B281F1E9-4693-48E4-9BD9-6FE7877319A7}" type="presOf" srcId="{B2729C98-3B05-4717-AB4D-3D8BF93C2B35}" destId="{BD0410C7-5E43-46DC-B50B-B3F859148660}" srcOrd="0" destOrd="0" presId="urn:microsoft.com/office/officeart/2005/8/layout/vList2"/>
    <dgm:cxn modelId="{26A7C1EC-100E-4FD6-8689-2E3F8421AD19}" srcId="{524F326C-F48D-4531-A187-D65895F8042D}" destId="{B2729C98-3B05-4717-AB4D-3D8BF93C2B35}" srcOrd="1" destOrd="0" parTransId="{8E8EC57A-763A-4659-B105-A3E1A12295AB}" sibTransId="{AB46106C-D092-412A-9323-F3FE2CF67DE1}"/>
    <dgm:cxn modelId="{D447AEF2-CB25-4FFD-8185-A812C2E9E770}" type="presOf" srcId="{33E7D7D4-9367-4636-ADFA-C333CFA3CADC}" destId="{B6B15C47-0764-43EC-AD32-85DD1E24924D}" srcOrd="0" destOrd="5" presId="urn:microsoft.com/office/officeart/2005/8/layout/vList2"/>
    <dgm:cxn modelId="{4B2329F9-D8F3-4087-9302-9D901231BFE7}" srcId="{B2729C98-3B05-4717-AB4D-3D8BF93C2B35}" destId="{D792EDD0-9801-4F5D-B822-8B55F4A85EF1}" srcOrd="11" destOrd="0" parTransId="{2B6FAEBE-2FF7-4DE4-82FD-861556102C60}" sibTransId="{E329BF36-5B58-46E8-ABA7-7838FB09825F}"/>
    <dgm:cxn modelId="{AE4E72CC-355E-46C4-9D07-F8A02CB5C956}" type="presParOf" srcId="{7C7AB847-5169-4A4D-AD93-0851F2F9D4AC}" destId="{4839CA35-E728-466A-A25E-23CE5B26EC7F}" srcOrd="0" destOrd="0" presId="urn:microsoft.com/office/officeart/2005/8/layout/vList2"/>
    <dgm:cxn modelId="{C238468A-4E49-482A-B2CA-78120D709D51}" type="presParOf" srcId="{7C7AB847-5169-4A4D-AD93-0851F2F9D4AC}" destId="{317A46B8-F814-4944-8440-68414B2DD9A8}" srcOrd="1" destOrd="0" presId="urn:microsoft.com/office/officeart/2005/8/layout/vList2"/>
    <dgm:cxn modelId="{532DC76F-1A22-4802-9388-BDE42B71F0B4}" type="presParOf" srcId="{7C7AB847-5169-4A4D-AD93-0851F2F9D4AC}" destId="{BD0410C7-5E43-46DC-B50B-B3F859148660}" srcOrd="2" destOrd="0" presId="urn:microsoft.com/office/officeart/2005/8/layout/vList2"/>
    <dgm:cxn modelId="{FE37A1DD-9913-45F3-9476-15FD4A020112}" type="presParOf" srcId="{7C7AB847-5169-4A4D-AD93-0851F2F9D4AC}" destId="{B6B15C47-0764-43EC-AD32-85DD1E24924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9CA35-E728-466A-A25E-23CE5B26EC7F}">
      <dsp:nvSpPr>
        <dsp:cNvPr id="0" name=""/>
        <dsp:cNvSpPr/>
      </dsp:nvSpPr>
      <dsp:spPr>
        <a:xfrm>
          <a:off x="0" y="3575"/>
          <a:ext cx="9081477" cy="260852"/>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C" sz="1400" kern="1200" dirty="0"/>
            <a:t>Score Proveedores</a:t>
          </a:r>
        </a:p>
      </dsp:txBody>
      <dsp:txXfrm>
        <a:off x="12734" y="16309"/>
        <a:ext cx="9056009" cy="235384"/>
      </dsp:txXfrm>
    </dsp:sp>
    <dsp:sp modelId="{317A46B8-F814-4944-8440-68414B2DD9A8}">
      <dsp:nvSpPr>
        <dsp:cNvPr id="0" name=""/>
        <dsp:cNvSpPr/>
      </dsp:nvSpPr>
      <dsp:spPr>
        <a:xfrm>
          <a:off x="0" y="264428"/>
          <a:ext cx="9081477" cy="906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3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s-EC" sz="1400" kern="1200" dirty="0"/>
            <a:t>Califica de 1 a 100 puntos a cada proveedor.</a:t>
          </a:r>
        </a:p>
        <a:p>
          <a:pPr marL="114300" lvl="1" indent="-114300" algn="l" defTabSz="622300">
            <a:lnSpc>
              <a:spcPct val="90000"/>
            </a:lnSpc>
            <a:spcBef>
              <a:spcPct val="0"/>
            </a:spcBef>
            <a:spcAft>
              <a:spcPct val="20000"/>
            </a:spcAft>
            <a:buChar char="•"/>
          </a:pPr>
          <a:r>
            <a:rPr lang="es-EC" sz="1400" kern="1200" dirty="0"/>
            <a:t>Analiza el cumplimiento de los contrato transversal</a:t>
          </a:r>
        </a:p>
        <a:p>
          <a:pPr marL="114300" lvl="1" indent="-114300" algn="l" defTabSz="622300">
            <a:lnSpc>
              <a:spcPct val="90000"/>
            </a:lnSpc>
            <a:spcBef>
              <a:spcPct val="0"/>
            </a:spcBef>
            <a:spcAft>
              <a:spcPct val="20000"/>
            </a:spcAft>
            <a:buChar char="•"/>
          </a:pPr>
          <a:r>
            <a:rPr lang="es-EC" sz="1400" kern="1200" dirty="0"/>
            <a:t>Historial por monto de ventas</a:t>
          </a:r>
        </a:p>
        <a:p>
          <a:pPr marL="114300" lvl="1" indent="-114300" algn="l" defTabSz="622300">
            <a:lnSpc>
              <a:spcPct val="90000"/>
            </a:lnSpc>
            <a:spcBef>
              <a:spcPct val="0"/>
            </a:spcBef>
            <a:spcAft>
              <a:spcPct val="20000"/>
            </a:spcAft>
            <a:buChar char="•"/>
          </a:pPr>
          <a:r>
            <a:rPr lang="es-EC" sz="1400" kern="1200" dirty="0"/>
            <a:t>Cumplimiento con las obligaciones con el estado</a:t>
          </a:r>
        </a:p>
        <a:p>
          <a:pPr marL="114300" lvl="1" indent="-114300" algn="l" defTabSz="622300">
            <a:lnSpc>
              <a:spcPct val="90000"/>
            </a:lnSpc>
            <a:spcBef>
              <a:spcPct val="0"/>
            </a:spcBef>
            <a:spcAft>
              <a:spcPct val="20000"/>
            </a:spcAft>
            <a:buChar char="•"/>
          </a:pPr>
          <a:endParaRPr lang="es-EC" sz="1400" kern="1200" dirty="0"/>
        </a:p>
      </dsp:txBody>
      <dsp:txXfrm>
        <a:off x="0" y="264428"/>
        <a:ext cx="9081477" cy="906235"/>
      </dsp:txXfrm>
    </dsp:sp>
    <dsp:sp modelId="{BD0410C7-5E43-46DC-B50B-B3F859148660}">
      <dsp:nvSpPr>
        <dsp:cNvPr id="0" name=""/>
        <dsp:cNvSpPr/>
      </dsp:nvSpPr>
      <dsp:spPr>
        <a:xfrm>
          <a:off x="0" y="1170663"/>
          <a:ext cx="9081477" cy="260852"/>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C" sz="1400" kern="1200" dirty="0"/>
            <a:t>Score de Riesgo XXX</a:t>
          </a:r>
        </a:p>
      </dsp:txBody>
      <dsp:txXfrm>
        <a:off x="12734" y="1183397"/>
        <a:ext cx="9056009" cy="235384"/>
      </dsp:txXfrm>
    </dsp:sp>
    <dsp:sp modelId="{B6B15C47-0764-43EC-AD32-85DD1E24924D}">
      <dsp:nvSpPr>
        <dsp:cNvPr id="0" name=""/>
        <dsp:cNvSpPr/>
      </dsp:nvSpPr>
      <dsp:spPr>
        <a:xfrm>
          <a:off x="0" y="1431516"/>
          <a:ext cx="9081477" cy="2550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3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s-EC" sz="1400" kern="1200" dirty="0"/>
            <a:t>Califica el riego del negocio de 1 a 100 punto, siendo 100 muy riesgoso</a:t>
          </a:r>
        </a:p>
        <a:p>
          <a:pPr marL="114300" lvl="1" indent="-114300" algn="l" defTabSz="622300">
            <a:lnSpc>
              <a:spcPct val="90000"/>
            </a:lnSpc>
            <a:spcBef>
              <a:spcPct val="0"/>
            </a:spcBef>
            <a:spcAft>
              <a:spcPct val="20000"/>
            </a:spcAft>
            <a:buChar char="•"/>
          </a:pPr>
          <a:r>
            <a:rPr lang="es-EC" sz="1400" kern="1200" dirty="0"/>
            <a:t>Evalúa el monto del contrato y de acuerdo a un rango en dólares y tipo de contrato califica el riesgo</a:t>
          </a:r>
        </a:p>
        <a:p>
          <a:pPr marL="114300" lvl="1" indent="-114300" algn="l" defTabSz="622300">
            <a:lnSpc>
              <a:spcPct val="90000"/>
            </a:lnSpc>
            <a:spcBef>
              <a:spcPct val="0"/>
            </a:spcBef>
            <a:spcAft>
              <a:spcPct val="20000"/>
            </a:spcAft>
            <a:buChar char="•"/>
          </a:pPr>
          <a:r>
            <a:rPr lang="es-EC" sz="1400" kern="1200" dirty="0"/>
            <a:t>Incluye como variable el Score de Proveedor</a:t>
          </a:r>
        </a:p>
        <a:p>
          <a:pPr marL="114300" lvl="1" indent="-114300" algn="l" defTabSz="622300">
            <a:lnSpc>
              <a:spcPct val="90000"/>
            </a:lnSpc>
            <a:spcBef>
              <a:spcPct val="0"/>
            </a:spcBef>
            <a:spcAft>
              <a:spcPct val="20000"/>
            </a:spcAft>
            <a:buChar char="•"/>
          </a:pPr>
          <a:r>
            <a:rPr lang="es-EC" sz="1400" kern="1200" dirty="0"/>
            <a:t>Persona Jurídica o Natural</a:t>
          </a:r>
        </a:p>
        <a:p>
          <a:pPr marL="114300" lvl="1" indent="-114300" algn="l" defTabSz="622300">
            <a:lnSpc>
              <a:spcPct val="90000"/>
            </a:lnSpc>
            <a:spcBef>
              <a:spcPct val="0"/>
            </a:spcBef>
            <a:spcAft>
              <a:spcPct val="20000"/>
            </a:spcAft>
            <a:buChar char="•"/>
          </a:pPr>
          <a:r>
            <a:rPr lang="es-EC" sz="1400" kern="1200" dirty="0"/>
            <a:t>Cambios en la constitución de la empresa y la actividad económica</a:t>
          </a:r>
        </a:p>
        <a:p>
          <a:pPr marL="114300" lvl="1" indent="-114300" algn="l" defTabSz="622300">
            <a:lnSpc>
              <a:spcPct val="90000"/>
            </a:lnSpc>
            <a:spcBef>
              <a:spcPct val="0"/>
            </a:spcBef>
            <a:spcAft>
              <a:spcPct val="20000"/>
            </a:spcAft>
            <a:buChar char="•"/>
          </a:pPr>
          <a:r>
            <a:rPr lang="es-EC" sz="1400" kern="1200" dirty="0"/>
            <a:t>Redes sociales de empleados de la organización con proveedores</a:t>
          </a:r>
        </a:p>
        <a:p>
          <a:pPr marL="114300" lvl="1" indent="-114300" algn="l" defTabSz="622300">
            <a:lnSpc>
              <a:spcPct val="90000"/>
            </a:lnSpc>
            <a:spcBef>
              <a:spcPct val="0"/>
            </a:spcBef>
            <a:spcAft>
              <a:spcPct val="20000"/>
            </a:spcAft>
            <a:buChar char="•"/>
          </a:pPr>
          <a:r>
            <a:rPr lang="es-EC" sz="1400" kern="1200" dirty="0"/>
            <a:t>Relaciones de los administradores Inter compañías</a:t>
          </a:r>
        </a:p>
        <a:p>
          <a:pPr marL="114300" lvl="1" indent="-114300" algn="l" defTabSz="622300">
            <a:lnSpc>
              <a:spcPct val="90000"/>
            </a:lnSpc>
            <a:spcBef>
              <a:spcPct val="0"/>
            </a:spcBef>
            <a:spcAft>
              <a:spcPct val="20000"/>
            </a:spcAft>
            <a:buChar char="•"/>
          </a:pPr>
          <a:r>
            <a:rPr lang="es-EC" sz="1400" kern="1200" dirty="0"/>
            <a:t>Geolocalización de sucursales.</a:t>
          </a:r>
        </a:p>
        <a:p>
          <a:pPr marL="114300" lvl="1" indent="-114300" algn="l" defTabSz="622300">
            <a:lnSpc>
              <a:spcPct val="90000"/>
            </a:lnSpc>
            <a:spcBef>
              <a:spcPct val="0"/>
            </a:spcBef>
            <a:spcAft>
              <a:spcPct val="20000"/>
            </a:spcAft>
            <a:buChar char="•"/>
          </a:pPr>
          <a:r>
            <a:rPr lang="es-EC" sz="1400" kern="1200" dirty="0"/>
            <a:t>Contactos validados</a:t>
          </a:r>
        </a:p>
        <a:p>
          <a:pPr marL="114300" lvl="1" indent="-114300" algn="l" defTabSz="622300">
            <a:lnSpc>
              <a:spcPct val="90000"/>
            </a:lnSpc>
            <a:spcBef>
              <a:spcPct val="0"/>
            </a:spcBef>
            <a:spcAft>
              <a:spcPct val="20000"/>
            </a:spcAft>
            <a:buChar char="•"/>
          </a:pPr>
          <a:r>
            <a:rPr lang="es-EC" sz="1400" kern="1200" dirty="0"/>
            <a:t>Impuestos pagados</a:t>
          </a:r>
        </a:p>
        <a:p>
          <a:pPr marL="114300" lvl="1" indent="-114300" algn="l" defTabSz="622300">
            <a:lnSpc>
              <a:spcPct val="90000"/>
            </a:lnSpc>
            <a:spcBef>
              <a:spcPct val="0"/>
            </a:spcBef>
            <a:spcAft>
              <a:spcPct val="20000"/>
            </a:spcAft>
            <a:buChar char="•"/>
          </a:pPr>
          <a:r>
            <a:rPr lang="es-EC" sz="1400" kern="1200" dirty="0" err="1"/>
            <a:t>Benchmark</a:t>
          </a:r>
          <a:r>
            <a:rPr lang="es-EC" sz="1400" kern="1200" dirty="0"/>
            <a:t> de precios</a:t>
          </a:r>
        </a:p>
        <a:p>
          <a:pPr marL="114300" lvl="1" indent="-114300" algn="l" defTabSz="622300">
            <a:lnSpc>
              <a:spcPct val="90000"/>
            </a:lnSpc>
            <a:spcBef>
              <a:spcPct val="0"/>
            </a:spcBef>
            <a:spcAft>
              <a:spcPct val="20000"/>
            </a:spcAft>
            <a:buChar char="•"/>
          </a:pPr>
          <a:r>
            <a:rPr lang="es-EC" sz="1400" kern="1200" dirty="0"/>
            <a:t>Calificación de </a:t>
          </a:r>
          <a:r>
            <a:rPr lang="es-EC" sz="1400" kern="1200" dirty="0" err="1"/>
            <a:t>Crowdsoursing</a:t>
          </a:r>
          <a:endParaRPr lang="es-EC" sz="1400" kern="1200" dirty="0"/>
        </a:p>
        <a:p>
          <a:pPr marL="114300" lvl="1" indent="-114300" algn="l" defTabSz="622300">
            <a:lnSpc>
              <a:spcPct val="90000"/>
            </a:lnSpc>
            <a:spcBef>
              <a:spcPct val="0"/>
            </a:spcBef>
            <a:spcAft>
              <a:spcPct val="20000"/>
            </a:spcAft>
            <a:buChar char="•"/>
          </a:pPr>
          <a:r>
            <a:rPr lang="es-EC" sz="1400" kern="1200" dirty="0"/>
            <a:t>Recomienda excepciones con montos de garantías bancarias</a:t>
          </a:r>
        </a:p>
        <a:p>
          <a:pPr marL="114300" lvl="1" indent="-114300" algn="l" defTabSz="622300">
            <a:lnSpc>
              <a:spcPct val="90000"/>
            </a:lnSpc>
            <a:spcBef>
              <a:spcPct val="0"/>
            </a:spcBef>
            <a:spcAft>
              <a:spcPct val="20000"/>
            </a:spcAft>
            <a:buChar char="•"/>
          </a:pPr>
          <a:endParaRPr lang="es-EC" sz="1400" kern="1200" dirty="0"/>
        </a:p>
      </dsp:txBody>
      <dsp:txXfrm>
        <a:off x="0" y="1431516"/>
        <a:ext cx="9081477" cy="25508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71CF8-B5BF-4CB5-AF02-AFE55D4EBDB6}" type="datetimeFigureOut">
              <a:rPr lang="es-EC" smtClean="0"/>
              <a:t>17/10/2020</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5F1B8-C151-4490-A0FE-2340FE50A711}" type="slidenum">
              <a:rPr lang="es-EC" smtClean="0"/>
              <a:t>‹Nº›</a:t>
            </a:fld>
            <a:endParaRPr lang="es-EC"/>
          </a:p>
        </p:txBody>
      </p:sp>
    </p:spTree>
    <p:extLst>
      <p:ext uri="{BB962C8B-B14F-4D97-AF65-F5344CB8AC3E}">
        <p14:creationId xmlns:p14="http://schemas.microsoft.com/office/powerpoint/2010/main" val="3887688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ompraspublicas.gob.ec/ProcesoContratacion/compras/EE/informacionResolucion.cpe?idRes=8114"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www.compraspublicas.gob.ec</a:t>
            </a:r>
            <a:endParaRPr lang="es-EC" dirty="0"/>
          </a:p>
        </p:txBody>
      </p:sp>
      <p:sp>
        <p:nvSpPr>
          <p:cNvPr id="4" name="Marcador de número de diapositiva 3"/>
          <p:cNvSpPr>
            <a:spLocks noGrp="1"/>
          </p:cNvSpPr>
          <p:nvPr>
            <p:ph type="sldNum" sz="quarter" idx="5"/>
          </p:nvPr>
        </p:nvSpPr>
        <p:spPr/>
        <p:txBody>
          <a:bodyPr/>
          <a:lstStyle/>
          <a:p>
            <a:fld id="{CA85F1B8-C151-4490-A0FE-2340FE50A711}" type="slidenum">
              <a:rPr lang="es-EC" smtClean="0"/>
              <a:t>5</a:t>
            </a:fld>
            <a:endParaRPr lang="es-EC"/>
          </a:p>
        </p:txBody>
      </p:sp>
    </p:spTree>
    <p:extLst>
      <p:ext uri="{BB962C8B-B14F-4D97-AF65-F5344CB8AC3E}">
        <p14:creationId xmlns:p14="http://schemas.microsoft.com/office/powerpoint/2010/main" val="378163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a:t>https://github.com/miguelalejo/Dataton</a:t>
            </a:r>
          </a:p>
        </p:txBody>
      </p:sp>
      <p:sp>
        <p:nvSpPr>
          <p:cNvPr id="4" name="Marcador de número de diapositiva 3"/>
          <p:cNvSpPr>
            <a:spLocks noGrp="1"/>
          </p:cNvSpPr>
          <p:nvPr>
            <p:ph type="sldNum" sz="quarter" idx="5"/>
          </p:nvPr>
        </p:nvSpPr>
        <p:spPr/>
        <p:txBody>
          <a:bodyPr/>
          <a:lstStyle/>
          <a:p>
            <a:fld id="{CA85F1B8-C151-4490-A0FE-2340FE50A711}" type="slidenum">
              <a:rPr lang="es-EC" smtClean="0"/>
              <a:t>26</a:t>
            </a:fld>
            <a:endParaRPr lang="es-EC"/>
          </a:p>
        </p:txBody>
      </p:sp>
    </p:spTree>
    <p:extLst>
      <p:ext uri="{BB962C8B-B14F-4D97-AF65-F5344CB8AC3E}">
        <p14:creationId xmlns:p14="http://schemas.microsoft.com/office/powerpoint/2010/main" val="3075205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4B84BA9-08AE-4356-B1F6-63D997D4EF07}" type="datetimeFigureOut">
              <a:rPr lang="es-EC" smtClean="0"/>
              <a:t>17/10/2020</a:t>
            </a:fld>
            <a:endParaRPr lang="es-EC"/>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C"/>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65C8CDD-7D55-4755-B909-3C8E5B9F4217}" type="slidenum">
              <a:rPr lang="es-EC" smtClean="0"/>
              <a:t>‹Nº›</a:t>
            </a:fld>
            <a:endParaRPr lang="es-EC"/>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90527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4B84BA9-08AE-4356-B1F6-63D997D4EF07}" type="datetimeFigureOut">
              <a:rPr lang="es-EC" smtClean="0"/>
              <a:t>17/10/2020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65C8CDD-7D55-4755-B909-3C8E5B9F4217}" type="slidenum">
              <a:rPr lang="es-EC" smtClean="0"/>
              <a:t>‹Nº›</a:t>
            </a:fld>
            <a:endParaRPr lang="es-EC"/>
          </a:p>
        </p:txBody>
      </p:sp>
    </p:spTree>
    <p:extLst>
      <p:ext uri="{BB962C8B-B14F-4D97-AF65-F5344CB8AC3E}">
        <p14:creationId xmlns:p14="http://schemas.microsoft.com/office/powerpoint/2010/main" val="102956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4B84BA9-08AE-4356-B1F6-63D997D4EF07}" type="datetimeFigureOut">
              <a:rPr lang="es-EC" smtClean="0"/>
              <a:t>17/10/2020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65C8CDD-7D55-4755-B909-3C8E5B9F4217}" type="slidenum">
              <a:rPr lang="es-EC" smtClean="0"/>
              <a:t>‹Nº›</a:t>
            </a:fld>
            <a:endParaRPr lang="es-EC"/>
          </a:p>
        </p:txBody>
      </p:sp>
    </p:spTree>
    <p:extLst>
      <p:ext uri="{BB962C8B-B14F-4D97-AF65-F5344CB8AC3E}">
        <p14:creationId xmlns:p14="http://schemas.microsoft.com/office/powerpoint/2010/main" val="32751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4B84BA9-08AE-4356-B1F6-63D997D4EF07}" type="datetimeFigureOut">
              <a:rPr lang="es-EC" smtClean="0"/>
              <a:t>17/10/2020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65C8CDD-7D55-4755-B909-3C8E5B9F4217}" type="slidenum">
              <a:rPr lang="es-EC" smtClean="0"/>
              <a:t>‹Nº›</a:t>
            </a:fld>
            <a:endParaRPr lang="es-EC"/>
          </a:p>
        </p:txBody>
      </p:sp>
    </p:spTree>
    <p:extLst>
      <p:ext uri="{BB962C8B-B14F-4D97-AF65-F5344CB8AC3E}">
        <p14:creationId xmlns:p14="http://schemas.microsoft.com/office/powerpoint/2010/main" val="306033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4B84BA9-08AE-4356-B1F6-63D997D4EF07}" type="datetimeFigureOut">
              <a:rPr lang="es-EC" smtClean="0"/>
              <a:t>17/10/2020</a:t>
            </a:fld>
            <a:endParaRPr lang="es-EC"/>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C"/>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65C8CDD-7D55-4755-B909-3C8E5B9F4217}" type="slidenum">
              <a:rPr lang="es-EC" smtClean="0"/>
              <a:t>‹Nº›</a:t>
            </a:fld>
            <a:endParaRPr lang="es-EC"/>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564595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4B84BA9-08AE-4356-B1F6-63D997D4EF07}" type="datetimeFigureOut">
              <a:rPr lang="es-EC" smtClean="0"/>
              <a:t>17/10/2020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65C8CDD-7D55-4755-B909-3C8E5B9F4217}" type="slidenum">
              <a:rPr lang="es-EC" smtClean="0"/>
              <a:t>‹Nº›</a:t>
            </a:fld>
            <a:endParaRPr lang="es-EC"/>
          </a:p>
        </p:txBody>
      </p:sp>
    </p:spTree>
    <p:extLst>
      <p:ext uri="{BB962C8B-B14F-4D97-AF65-F5344CB8AC3E}">
        <p14:creationId xmlns:p14="http://schemas.microsoft.com/office/powerpoint/2010/main" val="420583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4B84BA9-08AE-4356-B1F6-63D997D4EF07}" type="datetimeFigureOut">
              <a:rPr lang="es-EC" smtClean="0"/>
              <a:t>17/10/2020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A65C8CDD-7D55-4755-B909-3C8E5B9F4217}" type="slidenum">
              <a:rPr lang="es-EC" smtClean="0"/>
              <a:t>‹Nº›</a:t>
            </a:fld>
            <a:endParaRPr lang="es-EC"/>
          </a:p>
        </p:txBody>
      </p:sp>
    </p:spTree>
    <p:extLst>
      <p:ext uri="{BB962C8B-B14F-4D97-AF65-F5344CB8AC3E}">
        <p14:creationId xmlns:p14="http://schemas.microsoft.com/office/powerpoint/2010/main" val="71753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4B84BA9-08AE-4356-B1F6-63D997D4EF07}" type="datetimeFigureOut">
              <a:rPr lang="es-EC" smtClean="0"/>
              <a:t>17/10/2020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A65C8CDD-7D55-4755-B909-3C8E5B9F4217}" type="slidenum">
              <a:rPr lang="es-EC" smtClean="0"/>
              <a:t>‹Nº›</a:t>
            </a:fld>
            <a:endParaRPr lang="es-EC"/>
          </a:p>
        </p:txBody>
      </p:sp>
    </p:spTree>
    <p:extLst>
      <p:ext uri="{BB962C8B-B14F-4D97-AF65-F5344CB8AC3E}">
        <p14:creationId xmlns:p14="http://schemas.microsoft.com/office/powerpoint/2010/main" val="970573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84BA9-08AE-4356-B1F6-63D997D4EF07}" type="datetimeFigureOut">
              <a:rPr lang="es-EC" smtClean="0"/>
              <a:t>17/10/2020</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A65C8CDD-7D55-4755-B909-3C8E5B9F4217}" type="slidenum">
              <a:rPr lang="es-EC" smtClean="0"/>
              <a:t>‹Nº›</a:t>
            </a:fld>
            <a:endParaRPr lang="es-EC"/>
          </a:p>
        </p:txBody>
      </p:sp>
    </p:spTree>
    <p:extLst>
      <p:ext uri="{BB962C8B-B14F-4D97-AF65-F5344CB8AC3E}">
        <p14:creationId xmlns:p14="http://schemas.microsoft.com/office/powerpoint/2010/main" val="47166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4B84BA9-08AE-4356-B1F6-63D997D4EF07}" type="datetimeFigureOut">
              <a:rPr lang="es-EC" smtClean="0"/>
              <a:t>17/10/2020</a:t>
            </a:fld>
            <a:endParaRPr lang="es-EC"/>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C"/>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65C8CDD-7D55-4755-B909-3C8E5B9F4217}" type="slidenum">
              <a:rPr lang="es-EC" smtClean="0"/>
              <a:t>‹Nº›</a:t>
            </a:fld>
            <a:endParaRPr lang="es-EC"/>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6042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4B84BA9-08AE-4356-B1F6-63D997D4EF07}" type="datetimeFigureOut">
              <a:rPr lang="es-EC" smtClean="0"/>
              <a:t>17/10/2020</a:t>
            </a:fld>
            <a:endParaRPr lang="es-EC"/>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C"/>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65C8CDD-7D55-4755-B909-3C8E5B9F4217}" type="slidenum">
              <a:rPr lang="es-EC" smtClean="0"/>
              <a:t>‹Nº›</a:t>
            </a:fld>
            <a:endParaRPr lang="es-EC"/>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383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4B84BA9-08AE-4356-B1F6-63D997D4EF07}" type="datetimeFigureOut">
              <a:rPr lang="es-EC" smtClean="0"/>
              <a:t>17/10/2020</a:t>
            </a:fld>
            <a:endParaRPr lang="es-EC"/>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C"/>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65C8CDD-7D55-4755-B909-3C8E5B9F4217}" type="slidenum">
              <a:rPr lang="es-EC" smtClean="0"/>
              <a:t>‹Nº›</a:t>
            </a:fld>
            <a:endParaRPr lang="es-EC"/>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25960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6.xml"/><Relationship Id="rId1" Type="http://schemas.openxmlformats.org/officeDocument/2006/relationships/video" Target="https://www.youtube.com/embed/i3y2_BN6Avo?feature=oembe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6.xml"/><Relationship Id="rId5" Type="http://schemas.openxmlformats.org/officeDocument/2006/relationships/image" Target="../media/image23.jpe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2EC1A4-3017-4191-BD25-B4029845F922}"/>
              </a:ext>
            </a:extLst>
          </p:cNvPr>
          <p:cNvSpPr>
            <a:spLocks noGrp="1"/>
          </p:cNvSpPr>
          <p:nvPr>
            <p:ph type="ctrTitle"/>
          </p:nvPr>
        </p:nvSpPr>
        <p:spPr/>
        <p:txBody>
          <a:bodyPr/>
          <a:lstStyle/>
          <a:p>
            <a:r>
              <a:rPr lang="es-EC" dirty="0" err="1"/>
              <a:t>Datatón</a:t>
            </a:r>
            <a:r>
              <a:rPr lang="es-EC" dirty="0"/>
              <a:t> 2020</a:t>
            </a:r>
          </a:p>
        </p:txBody>
      </p:sp>
      <p:sp>
        <p:nvSpPr>
          <p:cNvPr id="3" name="Subtítulo 2">
            <a:extLst>
              <a:ext uri="{FF2B5EF4-FFF2-40B4-BE49-F238E27FC236}">
                <a16:creationId xmlns:a16="http://schemas.microsoft.com/office/drawing/2014/main" id="{765B31BC-F862-40AE-99A9-EB4DFE230FE2}"/>
              </a:ext>
            </a:extLst>
          </p:cNvPr>
          <p:cNvSpPr>
            <a:spLocks noGrp="1"/>
          </p:cNvSpPr>
          <p:nvPr>
            <p:ph type="subTitle" idx="1"/>
          </p:nvPr>
        </p:nvSpPr>
        <p:spPr/>
        <p:txBody>
          <a:bodyPr/>
          <a:lstStyle/>
          <a:p>
            <a:r>
              <a:rPr lang="es-EC" dirty="0"/>
              <a:t>Ideas para combatir la corrupción</a:t>
            </a:r>
          </a:p>
          <a:p>
            <a:r>
              <a:rPr lang="es-EC" sz="3200" b="1" dirty="0" err="1">
                <a:solidFill>
                  <a:srgbClr val="C00000"/>
                </a:solidFill>
              </a:rPr>
              <a:t>Cazacorruptos</a:t>
            </a:r>
            <a:r>
              <a:rPr lang="es-EC" sz="3200" b="1" dirty="0">
                <a:solidFill>
                  <a:srgbClr val="C00000"/>
                </a:solidFill>
              </a:rPr>
              <a:t> </a:t>
            </a:r>
            <a:r>
              <a:rPr lang="es-EC" sz="3200" b="1" dirty="0" err="1">
                <a:solidFill>
                  <a:srgbClr val="C00000"/>
                </a:solidFill>
              </a:rPr>
              <a:t>Analytics</a:t>
            </a:r>
            <a:endParaRPr lang="es-EC" sz="3200" b="1" dirty="0">
              <a:solidFill>
                <a:srgbClr val="C00000"/>
              </a:solidFill>
            </a:endParaRPr>
          </a:p>
        </p:txBody>
      </p:sp>
      <p:sp>
        <p:nvSpPr>
          <p:cNvPr id="4" name="CuadroTexto 3">
            <a:extLst>
              <a:ext uri="{FF2B5EF4-FFF2-40B4-BE49-F238E27FC236}">
                <a16:creationId xmlns:a16="http://schemas.microsoft.com/office/drawing/2014/main" id="{B901DC7A-3648-4188-AF9C-75F51A5AF66A}"/>
              </a:ext>
            </a:extLst>
          </p:cNvPr>
          <p:cNvSpPr txBox="1"/>
          <p:nvPr/>
        </p:nvSpPr>
        <p:spPr>
          <a:xfrm>
            <a:off x="1058776" y="5112115"/>
            <a:ext cx="5229726" cy="1477328"/>
          </a:xfrm>
          <a:prstGeom prst="rect">
            <a:avLst/>
          </a:prstGeom>
          <a:noFill/>
        </p:spPr>
        <p:txBody>
          <a:bodyPr wrap="square" rtlCol="0">
            <a:spAutoFit/>
          </a:bodyPr>
          <a:lstStyle/>
          <a:p>
            <a:r>
              <a:rPr lang="es-EC" b="1" dirty="0"/>
              <a:t>Integrantes:</a:t>
            </a:r>
          </a:p>
          <a:p>
            <a:pPr marL="285750" indent="-285750">
              <a:buFont typeface="Wingdings" panose="05000000000000000000" pitchFamily="2" charset="2"/>
              <a:buChar char="§"/>
            </a:pPr>
            <a:r>
              <a:rPr lang="es-EC" dirty="0"/>
              <a:t>Miguel Ponce</a:t>
            </a:r>
          </a:p>
          <a:p>
            <a:pPr marL="285750" indent="-285750">
              <a:buFont typeface="Wingdings" panose="05000000000000000000" pitchFamily="2" charset="2"/>
              <a:buChar char="§"/>
            </a:pPr>
            <a:r>
              <a:rPr lang="es-EC" dirty="0"/>
              <a:t>Julio Cabrera</a:t>
            </a:r>
          </a:p>
          <a:p>
            <a:pPr marL="285750" indent="-285750">
              <a:buFont typeface="Wingdings" panose="05000000000000000000" pitchFamily="2" charset="2"/>
              <a:buChar char="§"/>
            </a:pPr>
            <a:r>
              <a:rPr lang="es-EC" dirty="0"/>
              <a:t>Galo Castillo</a:t>
            </a:r>
          </a:p>
          <a:p>
            <a:pPr marL="285750" indent="-285750">
              <a:buFont typeface="Wingdings" panose="05000000000000000000" pitchFamily="2" charset="2"/>
              <a:buChar char="§"/>
            </a:pPr>
            <a:r>
              <a:rPr lang="es-EC" dirty="0"/>
              <a:t>Silvana Cisneros</a:t>
            </a:r>
          </a:p>
        </p:txBody>
      </p:sp>
    </p:spTree>
    <p:extLst>
      <p:ext uri="{BB962C8B-B14F-4D97-AF65-F5344CB8AC3E}">
        <p14:creationId xmlns:p14="http://schemas.microsoft.com/office/powerpoint/2010/main" val="356815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E3A59-98B5-4794-B77C-C0C6CFF4869E}"/>
              </a:ext>
            </a:extLst>
          </p:cNvPr>
          <p:cNvSpPr>
            <a:spLocks noGrp="1"/>
          </p:cNvSpPr>
          <p:nvPr>
            <p:ph type="title"/>
          </p:nvPr>
        </p:nvSpPr>
        <p:spPr/>
        <p:txBody>
          <a:bodyPr/>
          <a:lstStyle/>
          <a:p>
            <a:r>
              <a:rPr lang="es-EC" dirty="0"/>
              <a:t>Objetivo</a:t>
            </a:r>
          </a:p>
        </p:txBody>
      </p:sp>
      <p:sp>
        <p:nvSpPr>
          <p:cNvPr id="3" name="Marcador de contenido 2">
            <a:extLst>
              <a:ext uri="{FF2B5EF4-FFF2-40B4-BE49-F238E27FC236}">
                <a16:creationId xmlns:a16="http://schemas.microsoft.com/office/drawing/2014/main" id="{8FE8E5AD-D15C-4126-B350-847925A80FCE}"/>
              </a:ext>
            </a:extLst>
          </p:cNvPr>
          <p:cNvSpPr>
            <a:spLocks noGrp="1"/>
          </p:cNvSpPr>
          <p:nvPr>
            <p:ph idx="1"/>
          </p:nvPr>
        </p:nvSpPr>
        <p:spPr/>
        <p:txBody>
          <a:bodyPr>
            <a:normAutofit/>
          </a:bodyPr>
          <a:lstStyle/>
          <a:p>
            <a:pPr algn="just"/>
            <a:r>
              <a:rPr lang="es-EC" sz="2800" dirty="0"/>
              <a:t>Publicar una </a:t>
            </a:r>
            <a:r>
              <a:rPr lang="es-EC" sz="2800" b="1" dirty="0">
                <a:solidFill>
                  <a:srgbClr val="C00000"/>
                </a:solidFill>
              </a:rPr>
              <a:t>Herramienta de Visualización </a:t>
            </a:r>
            <a:r>
              <a:rPr lang="es-EC" sz="2800" dirty="0"/>
              <a:t>que permite pre analizar la información y calificar los riesgos de las compras de emergencia pública para que la </a:t>
            </a:r>
            <a:r>
              <a:rPr lang="es-EC" sz="2800" b="1" dirty="0">
                <a:solidFill>
                  <a:srgbClr val="C00000"/>
                </a:solidFill>
              </a:rPr>
              <a:t>comunidad </a:t>
            </a:r>
            <a:r>
              <a:rPr lang="es-EC" sz="2800" dirty="0"/>
              <a:t>pueda reaccionar ante un acto de corrupción mediante un </a:t>
            </a:r>
            <a:r>
              <a:rPr lang="es-ES" sz="2800" b="1" dirty="0">
                <a:solidFill>
                  <a:srgbClr val="C00000"/>
                </a:solidFill>
              </a:rPr>
              <a:t>control social efectivo</a:t>
            </a:r>
            <a:r>
              <a:rPr lang="es-ES" sz="2800" dirty="0"/>
              <a:t>.</a:t>
            </a:r>
            <a:endParaRPr lang="es-EC" sz="2800" dirty="0"/>
          </a:p>
        </p:txBody>
      </p:sp>
    </p:spTree>
    <p:extLst>
      <p:ext uri="{BB962C8B-B14F-4D97-AF65-F5344CB8AC3E}">
        <p14:creationId xmlns:p14="http://schemas.microsoft.com/office/powerpoint/2010/main" val="602057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D6DDF-9F13-4C59-9B35-3709F327389F}"/>
              </a:ext>
            </a:extLst>
          </p:cNvPr>
          <p:cNvSpPr>
            <a:spLocks noGrp="1"/>
          </p:cNvSpPr>
          <p:nvPr>
            <p:ph type="title"/>
          </p:nvPr>
        </p:nvSpPr>
        <p:spPr/>
        <p:txBody>
          <a:bodyPr/>
          <a:lstStyle/>
          <a:p>
            <a:r>
              <a:rPr lang="es-EC" dirty="0"/>
              <a:t>Soluciones:</a:t>
            </a:r>
          </a:p>
        </p:txBody>
      </p:sp>
      <p:sp>
        <p:nvSpPr>
          <p:cNvPr id="3" name="CuadroTexto 2">
            <a:extLst>
              <a:ext uri="{FF2B5EF4-FFF2-40B4-BE49-F238E27FC236}">
                <a16:creationId xmlns:a16="http://schemas.microsoft.com/office/drawing/2014/main" id="{E9C3D896-40B1-4A4B-8C23-EF06A87CE3C1}"/>
              </a:ext>
            </a:extLst>
          </p:cNvPr>
          <p:cNvSpPr txBox="1"/>
          <p:nvPr/>
        </p:nvSpPr>
        <p:spPr>
          <a:xfrm>
            <a:off x="4178300" y="1647885"/>
            <a:ext cx="7805153" cy="4524315"/>
          </a:xfrm>
          <a:prstGeom prst="rect">
            <a:avLst/>
          </a:prstGeom>
          <a:noFill/>
        </p:spPr>
        <p:txBody>
          <a:bodyPr wrap="square" rtlCol="0">
            <a:spAutoFit/>
          </a:bodyPr>
          <a:lstStyle/>
          <a:p>
            <a:pPr marL="514350" lvl="0" indent="-514350" algn="just">
              <a:buFont typeface="+mj-lt"/>
              <a:buAutoNum type="arabicPeriod"/>
            </a:pPr>
            <a:r>
              <a:rPr lang="es-ES" sz="3200" dirty="0"/>
              <a:t>Calificaciones de proveedores con rankings. Puntuación de riesgo.</a:t>
            </a:r>
          </a:p>
          <a:p>
            <a:pPr marL="514350" lvl="0" indent="-514350" algn="just">
              <a:buFont typeface="+mj-lt"/>
              <a:buAutoNum type="arabicPeriod"/>
            </a:pPr>
            <a:r>
              <a:rPr lang="es-ES" sz="3200" dirty="0"/>
              <a:t>Unificar fuentes de información y análisis automático de estas fuentes. </a:t>
            </a:r>
          </a:p>
          <a:p>
            <a:pPr marL="514350" lvl="0" indent="-514350" algn="just">
              <a:buFont typeface="+mj-lt"/>
              <a:buAutoNum type="arabicPeriod"/>
            </a:pPr>
            <a:r>
              <a:rPr lang="es-ES" sz="3200" dirty="0"/>
              <a:t>Personas que ayuden a identificar estos casos. Crowdsourcing la mejor referencia es quien pude ayudar agregar exactitud a estos modelos. </a:t>
            </a:r>
          </a:p>
          <a:p>
            <a:endParaRPr lang="es-ES" sz="3200" b="1" dirty="0"/>
          </a:p>
        </p:txBody>
      </p:sp>
      <p:sp>
        <p:nvSpPr>
          <p:cNvPr id="5" name="AutoShape 2" descr="Ranking y mejores marcas por edad GSD – Club Deportivo GS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783" y="1354435"/>
            <a:ext cx="2438400" cy="1388765"/>
          </a:xfrm>
          <a:prstGeom prst="rect">
            <a:avLst/>
          </a:prstGeom>
        </p:spPr>
      </p:pic>
      <p:sp>
        <p:nvSpPr>
          <p:cNvPr id="8" name="AutoShape 4" descr="Insert and Update Data Table using Merge Join in SSIS with an example :  Learn MSBI Tutorial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783" y="2700635"/>
            <a:ext cx="2438400" cy="1524000"/>
          </a:xfrm>
          <a:prstGeom prst="rect">
            <a:avLst/>
          </a:prstGeom>
        </p:spPr>
      </p:pic>
      <p:pic>
        <p:nvPicPr>
          <p:cNvPr id="10" name="Imagen 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07783" y="4224635"/>
            <a:ext cx="2438400" cy="1630065"/>
          </a:xfrm>
          <a:prstGeom prst="rect">
            <a:avLst/>
          </a:prstGeom>
        </p:spPr>
      </p:pic>
    </p:spTree>
    <p:extLst>
      <p:ext uri="{BB962C8B-B14F-4D97-AF65-F5344CB8AC3E}">
        <p14:creationId xmlns:p14="http://schemas.microsoft.com/office/powerpoint/2010/main" val="1188907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33E62-D197-4CA1-BE6F-C13436F27CAB}"/>
              </a:ext>
            </a:extLst>
          </p:cNvPr>
          <p:cNvSpPr>
            <a:spLocks noGrp="1"/>
          </p:cNvSpPr>
          <p:nvPr>
            <p:ph type="title"/>
          </p:nvPr>
        </p:nvSpPr>
        <p:spPr/>
        <p:txBody>
          <a:bodyPr/>
          <a:lstStyle/>
          <a:p>
            <a:r>
              <a:rPr lang="es-EC" dirty="0"/>
              <a:t>Calificador de Riesgo para Prevenir la Corrupción</a:t>
            </a:r>
          </a:p>
        </p:txBody>
      </p:sp>
      <p:graphicFrame>
        <p:nvGraphicFramePr>
          <p:cNvPr id="3" name="Diagrama 2">
            <a:extLst>
              <a:ext uri="{FF2B5EF4-FFF2-40B4-BE49-F238E27FC236}">
                <a16:creationId xmlns:a16="http://schemas.microsoft.com/office/drawing/2014/main" id="{A53353A1-2A60-4492-A0E7-5576AEF1A17E}"/>
              </a:ext>
            </a:extLst>
          </p:cNvPr>
          <p:cNvGraphicFramePr/>
          <p:nvPr>
            <p:extLst>
              <p:ext uri="{D42A27DB-BD31-4B8C-83A1-F6EECF244321}">
                <p14:modId xmlns:p14="http://schemas.microsoft.com/office/powerpoint/2010/main" val="1740981079"/>
              </p:ext>
            </p:extLst>
          </p:nvPr>
        </p:nvGraphicFramePr>
        <p:xfrm>
          <a:off x="1738923" y="2039815"/>
          <a:ext cx="9081477" cy="3985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Groupe 17">
            <a:extLst>
              <a:ext uri="{FF2B5EF4-FFF2-40B4-BE49-F238E27FC236}">
                <a16:creationId xmlns:a16="http://schemas.microsoft.com/office/drawing/2014/main" id="{81839BE0-53F9-48E9-9AB5-4163075405F7}"/>
              </a:ext>
            </a:extLst>
          </p:cNvPr>
          <p:cNvGrpSpPr/>
          <p:nvPr/>
        </p:nvGrpSpPr>
        <p:grpSpPr>
          <a:xfrm>
            <a:off x="9522476" y="4357468"/>
            <a:ext cx="2195913" cy="2053316"/>
            <a:chOff x="1208469" y="2744756"/>
            <a:chExt cx="5480760" cy="5480760"/>
          </a:xfrm>
        </p:grpSpPr>
        <p:sp>
          <p:nvSpPr>
            <p:cNvPr id="14" name="Ellipse 38">
              <a:extLst>
                <a:ext uri="{FF2B5EF4-FFF2-40B4-BE49-F238E27FC236}">
                  <a16:creationId xmlns:a16="http://schemas.microsoft.com/office/drawing/2014/main" id="{BBA5A9FC-0219-450A-AF2C-916B072AB72C}"/>
                </a:ext>
              </a:extLst>
            </p:cNvPr>
            <p:cNvSpPr/>
            <p:nvPr/>
          </p:nvSpPr>
          <p:spPr bwMode="auto">
            <a:xfrm>
              <a:off x="1208469" y="2744756"/>
              <a:ext cx="5480760" cy="5480760"/>
            </a:xfrm>
            <a:prstGeom prst="ellipse">
              <a:avLst/>
            </a:prstGeom>
            <a:solidFill>
              <a:srgbClr val="DCD8DC"/>
            </a:solidFill>
            <a:ln w="0">
              <a:noFill/>
              <a:prstDash val="solid"/>
              <a:round/>
              <a:headEnd/>
              <a:tailEnd/>
            </a:ln>
            <a:sp3d prstMaterial="metal">
              <a:bevelT w="127000" h="635000" prst="angle"/>
              <a:bevelB w="127000" h="635000" prst="coolSlant"/>
            </a:sp3d>
          </p:spPr>
          <p:txBody>
            <a:bodyPr vert="horz" wrap="square" lIns="91440" tIns="45720" rIns="91440" bIns="45720" numCol="1" rtlCol="0" anchor="ctr" anchorCtr="0" compatLnSpc="1">
              <a:prstTxWarp prst="textNoShape">
                <a:avLst/>
              </a:prstTxWarp>
            </a:bodyPr>
            <a:lstStyle/>
            <a:p>
              <a:pPr marL="0" marR="0" lvl="0" indent="0" algn="ctr" defTabSz="2177278" eaLnBrk="1" fontAlgn="auto" latinLnBrk="0" hangingPunct="1">
                <a:lnSpc>
                  <a:spcPct val="100000"/>
                </a:lnSpc>
                <a:spcBef>
                  <a:spcPts val="0"/>
                </a:spcBef>
                <a:spcAft>
                  <a:spcPts val="0"/>
                </a:spcAft>
                <a:buClrTx/>
                <a:buSzTx/>
                <a:buFontTx/>
                <a:buNone/>
                <a:tabLst/>
                <a:defRPr/>
              </a:pPr>
              <a:endParaRPr kumimoji="0" lang="fr-FR" sz="3200" b="1" i="0" u="none" strike="noStrike" kern="0" cap="none" spc="0" normalizeH="0" baseline="0" noProof="0" dirty="0">
                <a:ln>
                  <a:noFill/>
                </a:ln>
                <a:solidFill>
                  <a:prstClr val="white"/>
                </a:solidFill>
                <a:effectLst/>
                <a:uLnTx/>
                <a:uFillTx/>
                <a:latin typeface="Roboto" pitchFamily="2" charset="0"/>
                <a:ea typeface="Roboto" pitchFamily="2" charset="0"/>
              </a:endParaRPr>
            </a:p>
          </p:txBody>
        </p:sp>
        <p:grpSp>
          <p:nvGrpSpPr>
            <p:cNvPr id="15" name="Group 4">
              <a:extLst>
                <a:ext uri="{FF2B5EF4-FFF2-40B4-BE49-F238E27FC236}">
                  <a16:creationId xmlns:a16="http://schemas.microsoft.com/office/drawing/2014/main" id="{028ACEB1-241A-4136-9717-EA66B67D0E5E}"/>
                </a:ext>
              </a:extLst>
            </p:cNvPr>
            <p:cNvGrpSpPr>
              <a:grpSpLocks noChangeAspect="1"/>
            </p:cNvGrpSpPr>
            <p:nvPr/>
          </p:nvGrpSpPr>
          <p:grpSpPr bwMode="auto">
            <a:xfrm>
              <a:off x="2252604" y="3617262"/>
              <a:ext cx="3392489" cy="3213102"/>
              <a:chOff x="1363" y="2324"/>
              <a:chExt cx="2137" cy="2024"/>
            </a:xfrm>
            <a:solidFill>
              <a:srgbClr val="373545"/>
            </a:solidFill>
          </p:grpSpPr>
          <p:sp>
            <p:nvSpPr>
              <p:cNvPr id="16" name="Rectangle 6">
                <a:extLst>
                  <a:ext uri="{FF2B5EF4-FFF2-40B4-BE49-F238E27FC236}">
                    <a16:creationId xmlns:a16="http://schemas.microsoft.com/office/drawing/2014/main" id="{2A5C7A31-D333-4F8E-A776-2EB4D1F49D62}"/>
                  </a:ext>
                </a:extLst>
              </p:cNvPr>
              <p:cNvSpPr>
                <a:spLocks noChangeArrowheads="1"/>
              </p:cNvSpPr>
              <p:nvPr/>
            </p:nvSpPr>
            <p:spPr bwMode="auto">
              <a:xfrm>
                <a:off x="1363" y="3500"/>
                <a:ext cx="632" cy="84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2177278" eaLnBrk="1" fontAlgn="auto" latinLnBrk="0" hangingPunct="1">
                  <a:lnSpc>
                    <a:spcPct val="100000"/>
                  </a:lnSpc>
                  <a:spcBef>
                    <a:spcPts val="0"/>
                  </a:spcBef>
                  <a:spcAft>
                    <a:spcPts val="0"/>
                  </a:spcAft>
                  <a:buClrTx/>
                  <a:buSzTx/>
                  <a:buFontTx/>
                  <a:buNone/>
                  <a:tabLst/>
                  <a:defRPr/>
                </a:pPr>
                <a:endParaRPr kumimoji="0" lang="fr-FR" sz="4300" b="0" i="0" u="none" strike="noStrike" kern="0" cap="none" spc="0" normalizeH="0" baseline="0" noProof="0">
                  <a:ln>
                    <a:noFill/>
                  </a:ln>
                  <a:solidFill>
                    <a:prstClr val="black"/>
                  </a:solidFill>
                  <a:effectLst/>
                  <a:uLnTx/>
                  <a:uFillTx/>
                  <a:latin typeface="Calibri"/>
                </a:endParaRPr>
              </a:p>
            </p:txBody>
          </p:sp>
          <p:sp>
            <p:nvSpPr>
              <p:cNvPr id="17" name="Rectangle 7">
                <a:extLst>
                  <a:ext uri="{FF2B5EF4-FFF2-40B4-BE49-F238E27FC236}">
                    <a16:creationId xmlns:a16="http://schemas.microsoft.com/office/drawing/2014/main" id="{81C596FA-E7E1-4A5E-80E3-ABAE115B9648}"/>
                  </a:ext>
                </a:extLst>
              </p:cNvPr>
              <p:cNvSpPr>
                <a:spLocks noChangeArrowheads="1"/>
              </p:cNvSpPr>
              <p:nvPr/>
            </p:nvSpPr>
            <p:spPr bwMode="auto">
              <a:xfrm>
                <a:off x="2868" y="3282"/>
                <a:ext cx="632" cy="106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2177278" eaLnBrk="1" fontAlgn="auto" latinLnBrk="0" hangingPunct="1">
                  <a:lnSpc>
                    <a:spcPct val="100000"/>
                  </a:lnSpc>
                  <a:spcBef>
                    <a:spcPts val="0"/>
                  </a:spcBef>
                  <a:spcAft>
                    <a:spcPts val="0"/>
                  </a:spcAft>
                  <a:buClrTx/>
                  <a:buSzTx/>
                  <a:buFontTx/>
                  <a:buNone/>
                  <a:tabLst/>
                  <a:defRPr/>
                </a:pPr>
                <a:endParaRPr kumimoji="0" lang="fr-FR" sz="4300" b="0" i="0" u="none" strike="noStrike" kern="0" cap="none" spc="0" normalizeH="0" baseline="0" noProof="0">
                  <a:ln>
                    <a:noFill/>
                  </a:ln>
                  <a:solidFill>
                    <a:prstClr val="black"/>
                  </a:solidFill>
                  <a:effectLst/>
                  <a:uLnTx/>
                  <a:uFillTx/>
                  <a:latin typeface="Calibri"/>
                </a:endParaRPr>
              </a:p>
            </p:txBody>
          </p:sp>
          <p:sp>
            <p:nvSpPr>
              <p:cNvPr id="18" name="Rectangle 8">
                <a:extLst>
                  <a:ext uri="{FF2B5EF4-FFF2-40B4-BE49-F238E27FC236}">
                    <a16:creationId xmlns:a16="http://schemas.microsoft.com/office/drawing/2014/main" id="{38F7FBD5-52E8-43DF-A93C-019B64047BB6}"/>
                  </a:ext>
                </a:extLst>
              </p:cNvPr>
              <p:cNvSpPr>
                <a:spLocks noChangeArrowheads="1"/>
              </p:cNvSpPr>
              <p:nvPr/>
            </p:nvSpPr>
            <p:spPr bwMode="auto">
              <a:xfrm>
                <a:off x="2115" y="2965"/>
                <a:ext cx="633" cy="138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2177278" eaLnBrk="1" fontAlgn="auto" latinLnBrk="0" hangingPunct="1">
                  <a:lnSpc>
                    <a:spcPct val="100000"/>
                  </a:lnSpc>
                  <a:spcBef>
                    <a:spcPts val="0"/>
                  </a:spcBef>
                  <a:spcAft>
                    <a:spcPts val="0"/>
                  </a:spcAft>
                  <a:buClrTx/>
                  <a:buSzTx/>
                  <a:buFontTx/>
                  <a:buNone/>
                  <a:tabLst/>
                  <a:defRPr/>
                </a:pPr>
                <a:endParaRPr kumimoji="0" lang="fr-FR" sz="4300" b="0" i="0" u="none" strike="noStrike" kern="0" cap="none" spc="0" normalizeH="0" baseline="0" noProof="0">
                  <a:ln>
                    <a:noFill/>
                  </a:ln>
                  <a:solidFill>
                    <a:prstClr val="black"/>
                  </a:solidFill>
                  <a:effectLst/>
                  <a:uLnTx/>
                  <a:uFillTx/>
                  <a:latin typeface="Calibri"/>
                </a:endParaRPr>
              </a:p>
            </p:txBody>
          </p:sp>
          <p:sp>
            <p:nvSpPr>
              <p:cNvPr id="19" name="Freeform 9">
                <a:extLst>
                  <a:ext uri="{FF2B5EF4-FFF2-40B4-BE49-F238E27FC236}">
                    <a16:creationId xmlns:a16="http://schemas.microsoft.com/office/drawing/2014/main" id="{2B1FC63D-CBB8-4DE9-8116-FD33703CADEC}"/>
                  </a:ext>
                </a:extLst>
              </p:cNvPr>
              <p:cNvSpPr>
                <a:spLocks/>
              </p:cNvSpPr>
              <p:nvPr/>
            </p:nvSpPr>
            <p:spPr bwMode="auto">
              <a:xfrm>
                <a:off x="2899" y="2639"/>
                <a:ext cx="580" cy="552"/>
              </a:xfrm>
              <a:custGeom>
                <a:avLst/>
                <a:gdLst>
                  <a:gd name="T0" fmla="*/ 580 w 1160"/>
                  <a:gd name="T1" fmla="*/ 0 h 1103"/>
                  <a:gd name="T2" fmla="*/ 759 w 1160"/>
                  <a:gd name="T3" fmla="*/ 363 h 1103"/>
                  <a:gd name="T4" fmla="*/ 1160 w 1160"/>
                  <a:gd name="T5" fmla="*/ 421 h 1103"/>
                  <a:gd name="T6" fmla="*/ 870 w 1160"/>
                  <a:gd name="T7" fmla="*/ 703 h 1103"/>
                  <a:gd name="T8" fmla="*/ 938 w 1160"/>
                  <a:gd name="T9" fmla="*/ 1103 h 1103"/>
                  <a:gd name="T10" fmla="*/ 580 w 1160"/>
                  <a:gd name="T11" fmla="*/ 914 h 1103"/>
                  <a:gd name="T12" fmla="*/ 221 w 1160"/>
                  <a:gd name="T13" fmla="*/ 1103 h 1103"/>
                  <a:gd name="T14" fmla="*/ 290 w 1160"/>
                  <a:gd name="T15" fmla="*/ 703 h 1103"/>
                  <a:gd name="T16" fmla="*/ 0 w 1160"/>
                  <a:gd name="T17" fmla="*/ 421 h 1103"/>
                  <a:gd name="T18" fmla="*/ 400 w 1160"/>
                  <a:gd name="T19" fmla="*/ 363 h 1103"/>
                  <a:gd name="T20" fmla="*/ 580 w 1160"/>
                  <a:gd name="T21" fmla="*/ 0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0" h="1103">
                    <a:moveTo>
                      <a:pt x="580" y="0"/>
                    </a:moveTo>
                    <a:lnTo>
                      <a:pt x="759" y="363"/>
                    </a:lnTo>
                    <a:lnTo>
                      <a:pt x="1160" y="421"/>
                    </a:lnTo>
                    <a:lnTo>
                      <a:pt x="870" y="703"/>
                    </a:lnTo>
                    <a:lnTo>
                      <a:pt x="938" y="1103"/>
                    </a:lnTo>
                    <a:lnTo>
                      <a:pt x="580" y="914"/>
                    </a:lnTo>
                    <a:lnTo>
                      <a:pt x="221" y="1103"/>
                    </a:lnTo>
                    <a:lnTo>
                      <a:pt x="290" y="703"/>
                    </a:lnTo>
                    <a:lnTo>
                      <a:pt x="0" y="421"/>
                    </a:lnTo>
                    <a:lnTo>
                      <a:pt x="400" y="363"/>
                    </a:lnTo>
                    <a:lnTo>
                      <a:pt x="580" y="0"/>
                    </a:lnTo>
                    <a:close/>
                  </a:path>
                </a:pathLst>
              </a:custGeom>
              <a:solidFill>
                <a:srgbClr val="1CBB9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2177278" eaLnBrk="1" fontAlgn="auto" latinLnBrk="0" hangingPunct="1">
                  <a:lnSpc>
                    <a:spcPct val="100000"/>
                  </a:lnSpc>
                  <a:spcBef>
                    <a:spcPts val="0"/>
                  </a:spcBef>
                  <a:spcAft>
                    <a:spcPts val="0"/>
                  </a:spcAft>
                  <a:buClrTx/>
                  <a:buSzTx/>
                  <a:buFontTx/>
                  <a:buNone/>
                  <a:tabLst/>
                  <a:defRPr/>
                </a:pPr>
                <a:endParaRPr kumimoji="0" lang="fr-FR" sz="4300" b="0" i="0" u="none" strike="noStrike" kern="0" cap="none" spc="0" normalizeH="0" baseline="0" noProof="0">
                  <a:ln>
                    <a:noFill/>
                  </a:ln>
                  <a:solidFill>
                    <a:prstClr val="black"/>
                  </a:solidFill>
                  <a:effectLst/>
                  <a:uLnTx/>
                  <a:uFillTx/>
                  <a:latin typeface="Calibri"/>
                </a:endParaRPr>
              </a:p>
            </p:txBody>
          </p:sp>
          <p:sp>
            <p:nvSpPr>
              <p:cNvPr id="20" name="Freeform 10">
                <a:extLst>
                  <a:ext uri="{FF2B5EF4-FFF2-40B4-BE49-F238E27FC236}">
                    <a16:creationId xmlns:a16="http://schemas.microsoft.com/office/drawing/2014/main" id="{C4EF3755-7C6B-4DCC-8ABC-54AE7E497280}"/>
                  </a:ext>
                </a:extLst>
              </p:cNvPr>
              <p:cNvSpPr>
                <a:spLocks/>
              </p:cNvSpPr>
              <p:nvPr/>
            </p:nvSpPr>
            <p:spPr bwMode="auto">
              <a:xfrm>
                <a:off x="2145" y="2324"/>
                <a:ext cx="580" cy="552"/>
              </a:xfrm>
              <a:custGeom>
                <a:avLst/>
                <a:gdLst>
                  <a:gd name="T0" fmla="*/ 580 w 1160"/>
                  <a:gd name="T1" fmla="*/ 0 h 1103"/>
                  <a:gd name="T2" fmla="*/ 759 w 1160"/>
                  <a:gd name="T3" fmla="*/ 363 h 1103"/>
                  <a:gd name="T4" fmla="*/ 1160 w 1160"/>
                  <a:gd name="T5" fmla="*/ 421 h 1103"/>
                  <a:gd name="T6" fmla="*/ 870 w 1160"/>
                  <a:gd name="T7" fmla="*/ 705 h 1103"/>
                  <a:gd name="T8" fmla="*/ 939 w 1160"/>
                  <a:gd name="T9" fmla="*/ 1103 h 1103"/>
                  <a:gd name="T10" fmla="*/ 580 w 1160"/>
                  <a:gd name="T11" fmla="*/ 915 h 1103"/>
                  <a:gd name="T12" fmla="*/ 222 w 1160"/>
                  <a:gd name="T13" fmla="*/ 1103 h 1103"/>
                  <a:gd name="T14" fmla="*/ 289 w 1160"/>
                  <a:gd name="T15" fmla="*/ 705 h 1103"/>
                  <a:gd name="T16" fmla="*/ 0 w 1160"/>
                  <a:gd name="T17" fmla="*/ 421 h 1103"/>
                  <a:gd name="T18" fmla="*/ 400 w 1160"/>
                  <a:gd name="T19" fmla="*/ 363 h 1103"/>
                  <a:gd name="T20" fmla="*/ 580 w 1160"/>
                  <a:gd name="T21" fmla="*/ 0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0" h="1103">
                    <a:moveTo>
                      <a:pt x="580" y="0"/>
                    </a:moveTo>
                    <a:lnTo>
                      <a:pt x="759" y="363"/>
                    </a:lnTo>
                    <a:lnTo>
                      <a:pt x="1160" y="421"/>
                    </a:lnTo>
                    <a:lnTo>
                      <a:pt x="870" y="705"/>
                    </a:lnTo>
                    <a:lnTo>
                      <a:pt x="939" y="1103"/>
                    </a:lnTo>
                    <a:lnTo>
                      <a:pt x="580" y="915"/>
                    </a:lnTo>
                    <a:lnTo>
                      <a:pt x="222" y="1103"/>
                    </a:lnTo>
                    <a:lnTo>
                      <a:pt x="289" y="705"/>
                    </a:lnTo>
                    <a:lnTo>
                      <a:pt x="0" y="421"/>
                    </a:lnTo>
                    <a:lnTo>
                      <a:pt x="400" y="363"/>
                    </a:lnTo>
                    <a:lnTo>
                      <a:pt x="580" y="0"/>
                    </a:lnTo>
                    <a:close/>
                  </a:path>
                </a:pathLst>
              </a:custGeom>
              <a:solidFill>
                <a:srgbClr val="6763B9"/>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2177278" eaLnBrk="1" fontAlgn="auto" latinLnBrk="0" hangingPunct="1">
                  <a:lnSpc>
                    <a:spcPct val="100000"/>
                  </a:lnSpc>
                  <a:spcBef>
                    <a:spcPts val="0"/>
                  </a:spcBef>
                  <a:spcAft>
                    <a:spcPts val="0"/>
                  </a:spcAft>
                  <a:buClrTx/>
                  <a:buSzTx/>
                  <a:buFontTx/>
                  <a:buNone/>
                  <a:tabLst/>
                  <a:defRPr/>
                </a:pPr>
                <a:endParaRPr kumimoji="0" lang="fr-FR" sz="4300" b="0" i="0" u="none" strike="noStrike" kern="0" cap="none" spc="0" normalizeH="0" baseline="0" noProof="0">
                  <a:ln>
                    <a:noFill/>
                  </a:ln>
                  <a:solidFill>
                    <a:prstClr val="black"/>
                  </a:solidFill>
                  <a:effectLst/>
                  <a:uLnTx/>
                  <a:uFillTx/>
                  <a:latin typeface="Calibri"/>
                </a:endParaRPr>
              </a:p>
            </p:txBody>
          </p:sp>
          <p:sp>
            <p:nvSpPr>
              <p:cNvPr id="21" name="Freeform 11">
                <a:extLst>
                  <a:ext uri="{FF2B5EF4-FFF2-40B4-BE49-F238E27FC236}">
                    <a16:creationId xmlns:a16="http://schemas.microsoft.com/office/drawing/2014/main" id="{0392EC17-32F6-446A-AA62-B3CAE0CAEEF3}"/>
                  </a:ext>
                </a:extLst>
              </p:cNvPr>
              <p:cNvSpPr>
                <a:spLocks/>
              </p:cNvSpPr>
              <p:nvPr/>
            </p:nvSpPr>
            <p:spPr bwMode="auto">
              <a:xfrm>
                <a:off x="1378" y="2851"/>
                <a:ext cx="580" cy="551"/>
              </a:xfrm>
              <a:custGeom>
                <a:avLst/>
                <a:gdLst>
                  <a:gd name="T0" fmla="*/ 580 w 1161"/>
                  <a:gd name="T1" fmla="*/ 0 h 1104"/>
                  <a:gd name="T2" fmla="*/ 759 w 1161"/>
                  <a:gd name="T3" fmla="*/ 363 h 1104"/>
                  <a:gd name="T4" fmla="*/ 1161 w 1161"/>
                  <a:gd name="T5" fmla="*/ 421 h 1104"/>
                  <a:gd name="T6" fmla="*/ 870 w 1161"/>
                  <a:gd name="T7" fmla="*/ 704 h 1104"/>
                  <a:gd name="T8" fmla="*/ 939 w 1161"/>
                  <a:gd name="T9" fmla="*/ 1104 h 1104"/>
                  <a:gd name="T10" fmla="*/ 580 w 1161"/>
                  <a:gd name="T11" fmla="*/ 914 h 1104"/>
                  <a:gd name="T12" fmla="*/ 222 w 1161"/>
                  <a:gd name="T13" fmla="*/ 1104 h 1104"/>
                  <a:gd name="T14" fmla="*/ 289 w 1161"/>
                  <a:gd name="T15" fmla="*/ 704 h 1104"/>
                  <a:gd name="T16" fmla="*/ 0 w 1161"/>
                  <a:gd name="T17" fmla="*/ 421 h 1104"/>
                  <a:gd name="T18" fmla="*/ 400 w 1161"/>
                  <a:gd name="T19" fmla="*/ 363 h 1104"/>
                  <a:gd name="T20" fmla="*/ 580 w 1161"/>
                  <a:gd name="T21" fmla="*/ 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1" h="1104">
                    <a:moveTo>
                      <a:pt x="580" y="0"/>
                    </a:moveTo>
                    <a:lnTo>
                      <a:pt x="759" y="363"/>
                    </a:lnTo>
                    <a:lnTo>
                      <a:pt x="1161" y="421"/>
                    </a:lnTo>
                    <a:lnTo>
                      <a:pt x="870" y="704"/>
                    </a:lnTo>
                    <a:lnTo>
                      <a:pt x="939" y="1104"/>
                    </a:lnTo>
                    <a:lnTo>
                      <a:pt x="580" y="914"/>
                    </a:lnTo>
                    <a:lnTo>
                      <a:pt x="222" y="1104"/>
                    </a:lnTo>
                    <a:lnTo>
                      <a:pt x="289" y="704"/>
                    </a:lnTo>
                    <a:lnTo>
                      <a:pt x="0" y="421"/>
                    </a:lnTo>
                    <a:lnTo>
                      <a:pt x="400" y="363"/>
                    </a:lnTo>
                    <a:lnTo>
                      <a:pt x="580" y="0"/>
                    </a:lnTo>
                    <a:close/>
                  </a:path>
                </a:pathLst>
              </a:custGeom>
              <a:solidFill>
                <a:srgbClr val="E74C3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2177278" eaLnBrk="1" fontAlgn="auto" latinLnBrk="0" hangingPunct="1">
                  <a:lnSpc>
                    <a:spcPct val="100000"/>
                  </a:lnSpc>
                  <a:spcBef>
                    <a:spcPts val="0"/>
                  </a:spcBef>
                  <a:spcAft>
                    <a:spcPts val="0"/>
                  </a:spcAft>
                  <a:buClrTx/>
                  <a:buSzTx/>
                  <a:buFontTx/>
                  <a:buNone/>
                  <a:tabLst/>
                  <a:defRPr/>
                </a:pPr>
                <a:endParaRPr kumimoji="0" lang="fr-FR" sz="4300" b="0" i="0" u="none" strike="noStrike" kern="0" cap="none" spc="0" normalizeH="0" baseline="0" noProof="0">
                  <a:ln>
                    <a:noFill/>
                  </a:ln>
                  <a:solidFill>
                    <a:prstClr val="black"/>
                  </a:solidFill>
                  <a:effectLst/>
                  <a:uLnTx/>
                  <a:uFillTx/>
                  <a:latin typeface="Calibri"/>
                </a:endParaRPr>
              </a:p>
            </p:txBody>
          </p:sp>
        </p:grpSp>
      </p:grpSp>
      <p:sp>
        <p:nvSpPr>
          <p:cNvPr id="23" name="Freeform 16">
            <a:extLst>
              <a:ext uri="{FF2B5EF4-FFF2-40B4-BE49-F238E27FC236}">
                <a16:creationId xmlns:a16="http://schemas.microsoft.com/office/drawing/2014/main" id="{5AAB180B-4637-44BA-9F5A-405C5FDEFC2B}"/>
              </a:ext>
            </a:extLst>
          </p:cNvPr>
          <p:cNvSpPr>
            <a:spLocks/>
          </p:cNvSpPr>
          <p:nvPr/>
        </p:nvSpPr>
        <p:spPr bwMode="auto">
          <a:xfrm>
            <a:off x="1218520" y="3184305"/>
            <a:ext cx="519062" cy="397005"/>
          </a:xfrm>
          <a:custGeom>
            <a:avLst/>
            <a:gdLst>
              <a:gd name="T0" fmla="*/ 3437 w 4043"/>
              <a:gd name="T1" fmla="*/ 0 h 3090"/>
              <a:gd name="T2" fmla="*/ 3477 w 4043"/>
              <a:gd name="T3" fmla="*/ 4 h 3090"/>
              <a:gd name="T4" fmla="*/ 3516 w 4043"/>
              <a:gd name="T5" fmla="*/ 12 h 3090"/>
              <a:gd name="T6" fmla="*/ 3550 w 4043"/>
              <a:gd name="T7" fmla="*/ 27 h 3090"/>
              <a:gd name="T8" fmla="*/ 3584 w 4043"/>
              <a:gd name="T9" fmla="*/ 47 h 3090"/>
              <a:gd name="T10" fmla="*/ 3615 w 4043"/>
              <a:gd name="T11" fmla="*/ 73 h 3090"/>
              <a:gd name="T12" fmla="*/ 3970 w 4043"/>
              <a:gd name="T13" fmla="*/ 427 h 3090"/>
              <a:gd name="T14" fmla="*/ 3996 w 4043"/>
              <a:gd name="T15" fmla="*/ 457 h 3090"/>
              <a:gd name="T16" fmla="*/ 4015 w 4043"/>
              <a:gd name="T17" fmla="*/ 491 h 3090"/>
              <a:gd name="T18" fmla="*/ 4030 w 4043"/>
              <a:gd name="T19" fmla="*/ 525 h 3090"/>
              <a:gd name="T20" fmla="*/ 4039 w 4043"/>
              <a:gd name="T21" fmla="*/ 563 h 3090"/>
              <a:gd name="T22" fmla="*/ 4043 w 4043"/>
              <a:gd name="T23" fmla="*/ 604 h 3090"/>
              <a:gd name="T24" fmla="*/ 4039 w 4043"/>
              <a:gd name="T25" fmla="*/ 644 h 3090"/>
              <a:gd name="T26" fmla="*/ 4030 w 4043"/>
              <a:gd name="T27" fmla="*/ 682 h 3090"/>
              <a:gd name="T28" fmla="*/ 4015 w 4043"/>
              <a:gd name="T29" fmla="*/ 717 h 3090"/>
              <a:gd name="T30" fmla="*/ 3996 w 4043"/>
              <a:gd name="T31" fmla="*/ 750 h 3090"/>
              <a:gd name="T32" fmla="*/ 3970 w 4043"/>
              <a:gd name="T33" fmla="*/ 780 h 3090"/>
              <a:gd name="T34" fmla="*/ 2081 w 4043"/>
              <a:gd name="T35" fmla="*/ 2663 h 3090"/>
              <a:gd name="T36" fmla="*/ 1726 w 4043"/>
              <a:gd name="T37" fmla="*/ 3017 h 3090"/>
              <a:gd name="T38" fmla="*/ 1695 w 4043"/>
              <a:gd name="T39" fmla="*/ 3043 h 3090"/>
              <a:gd name="T40" fmla="*/ 1663 w 4043"/>
              <a:gd name="T41" fmla="*/ 3062 h 3090"/>
              <a:gd name="T42" fmla="*/ 1627 w 4043"/>
              <a:gd name="T43" fmla="*/ 3077 h 3090"/>
              <a:gd name="T44" fmla="*/ 1589 w 4043"/>
              <a:gd name="T45" fmla="*/ 3086 h 3090"/>
              <a:gd name="T46" fmla="*/ 1549 w 4043"/>
              <a:gd name="T47" fmla="*/ 3090 h 3090"/>
              <a:gd name="T48" fmla="*/ 1509 w 4043"/>
              <a:gd name="T49" fmla="*/ 3086 h 3090"/>
              <a:gd name="T50" fmla="*/ 1470 w 4043"/>
              <a:gd name="T51" fmla="*/ 3077 h 3090"/>
              <a:gd name="T52" fmla="*/ 1434 w 4043"/>
              <a:gd name="T53" fmla="*/ 3062 h 3090"/>
              <a:gd name="T54" fmla="*/ 1402 w 4043"/>
              <a:gd name="T55" fmla="*/ 3043 h 3090"/>
              <a:gd name="T56" fmla="*/ 1371 w 4043"/>
              <a:gd name="T57" fmla="*/ 3017 h 3090"/>
              <a:gd name="T58" fmla="*/ 1016 w 4043"/>
              <a:gd name="T59" fmla="*/ 2663 h 3090"/>
              <a:gd name="T60" fmla="*/ 73 w 4043"/>
              <a:gd name="T61" fmla="*/ 1721 h 3090"/>
              <a:gd name="T62" fmla="*/ 47 w 4043"/>
              <a:gd name="T63" fmla="*/ 1691 h 3090"/>
              <a:gd name="T64" fmla="*/ 26 w 4043"/>
              <a:gd name="T65" fmla="*/ 1658 h 3090"/>
              <a:gd name="T66" fmla="*/ 11 w 4043"/>
              <a:gd name="T67" fmla="*/ 1622 h 3090"/>
              <a:gd name="T68" fmla="*/ 2 w 4043"/>
              <a:gd name="T69" fmla="*/ 1585 h 3090"/>
              <a:gd name="T70" fmla="*/ 0 w 4043"/>
              <a:gd name="T71" fmla="*/ 1545 h 3090"/>
              <a:gd name="T72" fmla="*/ 2 w 4043"/>
              <a:gd name="T73" fmla="*/ 1504 h 3090"/>
              <a:gd name="T74" fmla="*/ 11 w 4043"/>
              <a:gd name="T75" fmla="*/ 1467 h 3090"/>
              <a:gd name="T76" fmla="*/ 26 w 4043"/>
              <a:gd name="T77" fmla="*/ 1431 h 3090"/>
              <a:gd name="T78" fmla="*/ 47 w 4043"/>
              <a:gd name="T79" fmla="*/ 1398 h 3090"/>
              <a:gd name="T80" fmla="*/ 73 w 4043"/>
              <a:gd name="T81" fmla="*/ 1368 h 3090"/>
              <a:gd name="T82" fmla="*/ 428 w 4043"/>
              <a:gd name="T83" fmla="*/ 1015 h 3090"/>
              <a:gd name="T84" fmla="*/ 457 w 4043"/>
              <a:gd name="T85" fmla="*/ 989 h 3090"/>
              <a:gd name="T86" fmla="*/ 491 w 4043"/>
              <a:gd name="T87" fmla="*/ 968 h 3090"/>
              <a:gd name="T88" fmla="*/ 527 w 4043"/>
              <a:gd name="T89" fmla="*/ 953 h 3090"/>
              <a:gd name="T90" fmla="*/ 564 w 4043"/>
              <a:gd name="T91" fmla="*/ 944 h 3090"/>
              <a:gd name="T92" fmla="*/ 605 w 4043"/>
              <a:gd name="T93" fmla="*/ 942 h 3090"/>
              <a:gd name="T94" fmla="*/ 645 w 4043"/>
              <a:gd name="T95" fmla="*/ 944 h 3090"/>
              <a:gd name="T96" fmla="*/ 684 w 4043"/>
              <a:gd name="T97" fmla="*/ 953 h 3090"/>
              <a:gd name="T98" fmla="*/ 718 w 4043"/>
              <a:gd name="T99" fmla="*/ 968 h 3090"/>
              <a:gd name="T100" fmla="*/ 752 w 4043"/>
              <a:gd name="T101" fmla="*/ 989 h 3090"/>
              <a:gd name="T102" fmla="*/ 783 w 4043"/>
              <a:gd name="T103" fmla="*/ 1015 h 3090"/>
              <a:gd name="T104" fmla="*/ 1549 w 4043"/>
              <a:gd name="T105" fmla="*/ 1781 h 3090"/>
              <a:gd name="T106" fmla="*/ 3260 w 4043"/>
              <a:gd name="T107" fmla="*/ 73 h 3090"/>
              <a:gd name="T108" fmla="*/ 3291 w 4043"/>
              <a:gd name="T109" fmla="*/ 47 h 3090"/>
              <a:gd name="T110" fmla="*/ 3323 w 4043"/>
              <a:gd name="T111" fmla="*/ 27 h 3090"/>
              <a:gd name="T112" fmla="*/ 3359 w 4043"/>
              <a:gd name="T113" fmla="*/ 12 h 3090"/>
              <a:gd name="T114" fmla="*/ 3397 w 4043"/>
              <a:gd name="T115" fmla="*/ 4 h 3090"/>
              <a:gd name="T116" fmla="*/ 3437 w 4043"/>
              <a:gd name="T117" fmla="*/ 0 h 3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43" h="3090">
                <a:moveTo>
                  <a:pt x="3437" y="0"/>
                </a:moveTo>
                <a:lnTo>
                  <a:pt x="3477" y="4"/>
                </a:lnTo>
                <a:lnTo>
                  <a:pt x="3516" y="12"/>
                </a:lnTo>
                <a:lnTo>
                  <a:pt x="3550" y="27"/>
                </a:lnTo>
                <a:lnTo>
                  <a:pt x="3584" y="47"/>
                </a:lnTo>
                <a:lnTo>
                  <a:pt x="3615" y="73"/>
                </a:lnTo>
                <a:lnTo>
                  <a:pt x="3970" y="427"/>
                </a:lnTo>
                <a:lnTo>
                  <a:pt x="3996" y="457"/>
                </a:lnTo>
                <a:lnTo>
                  <a:pt x="4015" y="491"/>
                </a:lnTo>
                <a:lnTo>
                  <a:pt x="4030" y="525"/>
                </a:lnTo>
                <a:lnTo>
                  <a:pt x="4039" y="563"/>
                </a:lnTo>
                <a:lnTo>
                  <a:pt x="4043" y="604"/>
                </a:lnTo>
                <a:lnTo>
                  <a:pt x="4039" y="644"/>
                </a:lnTo>
                <a:lnTo>
                  <a:pt x="4030" y="682"/>
                </a:lnTo>
                <a:lnTo>
                  <a:pt x="4015" y="717"/>
                </a:lnTo>
                <a:lnTo>
                  <a:pt x="3996" y="750"/>
                </a:lnTo>
                <a:lnTo>
                  <a:pt x="3970" y="780"/>
                </a:lnTo>
                <a:lnTo>
                  <a:pt x="2081" y="2663"/>
                </a:lnTo>
                <a:lnTo>
                  <a:pt x="1726" y="3017"/>
                </a:lnTo>
                <a:lnTo>
                  <a:pt x="1695" y="3043"/>
                </a:lnTo>
                <a:lnTo>
                  <a:pt x="1663" y="3062"/>
                </a:lnTo>
                <a:lnTo>
                  <a:pt x="1627" y="3077"/>
                </a:lnTo>
                <a:lnTo>
                  <a:pt x="1589" y="3086"/>
                </a:lnTo>
                <a:lnTo>
                  <a:pt x="1549" y="3090"/>
                </a:lnTo>
                <a:lnTo>
                  <a:pt x="1509" y="3086"/>
                </a:lnTo>
                <a:lnTo>
                  <a:pt x="1470" y="3077"/>
                </a:lnTo>
                <a:lnTo>
                  <a:pt x="1434" y="3062"/>
                </a:lnTo>
                <a:lnTo>
                  <a:pt x="1402" y="3043"/>
                </a:lnTo>
                <a:lnTo>
                  <a:pt x="1371" y="3017"/>
                </a:lnTo>
                <a:lnTo>
                  <a:pt x="1016" y="2663"/>
                </a:lnTo>
                <a:lnTo>
                  <a:pt x="73" y="1721"/>
                </a:lnTo>
                <a:lnTo>
                  <a:pt x="47" y="1691"/>
                </a:lnTo>
                <a:lnTo>
                  <a:pt x="26" y="1658"/>
                </a:lnTo>
                <a:lnTo>
                  <a:pt x="11" y="1622"/>
                </a:lnTo>
                <a:lnTo>
                  <a:pt x="2" y="1585"/>
                </a:lnTo>
                <a:lnTo>
                  <a:pt x="0" y="1545"/>
                </a:lnTo>
                <a:lnTo>
                  <a:pt x="2" y="1504"/>
                </a:lnTo>
                <a:lnTo>
                  <a:pt x="11" y="1467"/>
                </a:lnTo>
                <a:lnTo>
                  <a:pt x="26" y="1431"/>
                </a:lnTo>
                <a:lnTo>
                  <a:pt x="47" y="1398"/>
                </a:lnTo>
                <a:lnTo>
                  <a:pt x="73" y="1368"/>
                </a:lnTo>
                <a:lnTo>
                  <a:pt x="428" y="1015"/>
                </a:lnTo>
                <a:lnTo>
                  <a:pt x="457" y="989"/>
                </a:lnTo>
                <a:lnTo>
                  <a:pt x="491" y="968"/>
                </a:lnTo>
                <a:lnTo>
                  <a:pt x="527" y="953"/>
                </a:lnTo>
                <a:lnTo>
                  <a:pt x="564" y="944"/>
                </a:lnTo>
                <a:lnTo>
                  <a:pt x="605" y="942"/>
                </a:lnTo>
                <a:lnTo>
                  <a:pt x="645" y="944"/>
                </a:lnTo>
                <a:lnTo>
                  <a:pt x="684" y="953"/>
                </a:lnTo>
                <a:lnTo>
                  <a:pt x="718" y="968"/>
                </a:lnTo>
                <a:lnTo>
                  <a:pt x="752" y="989"/>
                </a:lnTo>
                <a:lnTo>
                  <a:pt x="783" y="1015"/>
                </a:lnTo>
                <a:lnTo>
                  <a:pt x="1549" y="1781"/>
                </a:lnTo>
                <a:lnTo>
                  <a:pt x="3260" y="73"/>
                </a:lnTo>
                <a:lnTo>
                  <a:pt x="3291" y="47"/>
                </a:lnTo>
                <a:lnTo>
                  <a:pt x="3323" y="27"/>
                </a:lnTo>
                <a:lnTo>
                  <a:pt x="3359" y="12"/>
                </a:lnTo>
                <a:lnTo>
                  <a:pt x="3397" y="4"/>
                </a:lnTo>
                <a:lnTo>
                  <a:pt x="3437" y="0"/>
                </a:lnTo>
                <a:close/>
              </a:path>
            </a:pathLst>
          </a:custGeom>
          <a:solidFill>
            <a:srgbClr val="E74C3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2177278" eaLnBrk="1" fontAlgn="auto" latinLnBrk="0" hangingPunct="1">
              <a:lnSpc>
                <a:spcPct val="100000"/>
              </a:lnSpc>
              <a:spcBef>
                <a:spcPts val="0"/>
              </a:spcBef>
              <a:spcAft>
                <a:spcPts val="0"/>
              </a:spcAft>
              <a:buClrTx/>
              <a:buSzTx/>
              <a:buFontTx/>
              <a:buNone/>
              <a:tabLst/>
              <a:defRPr/>
            </a:pPr>
            <a:endParaRPr kumimoji="0" lang="fr-FR" sz="4300" b="0" i="0" u="none" strike="noStrike" kern="0" cap="none" spc="0" normalizeH="0" baseline="0" noProof="0">
              <a:ln>
                <a:noFill/>
              </a:ln>
              <a:solidFill>
                <a:prstClr val="black"/>
              </a:solidFill>
              <a:effectLst/>
              <a:uLnTx/>
              <a:uFillTx/>
              <a:latin typeface="Calibri"/>
            </a:endParaRPr>
          </a:p>
        </p:txBody>
      </p:sp>
      <p:sp>
        <p:nvSpPr>
          <p:cNvPr id="24" name="Freeform 16">
            <a:extLst>
              <a:ext uri="{FF2B5EF4-FFF2-40B4-BE49-F238E27FC236}">
                <a16:creationId xmlns:a16="http://schemas.microsoft.com/office/drawing/2014/main" id="{60E771A2-432D-4FEF-B50B-BBF4415A84D0}"/>
              </a:ext>
            </a:extLst>
          </p:cNvPr>
          <p:cNvSpPr>
            <a:spLocks/>
          </p:cNvSpPr>
          <p:nvPr/>
        </p:nvSpPr>
        <p:spPr bwMode="auto">
          <a:xfrm>
            <a:off x="1218520" y="1967191"/>
            <a:ext cx="519062" cy="397005"/>
          </a:xfrm>
          <a:custGeom>
            <a:avLst/>
            <a:gdLst>
              <a:gd name="T0" fmla="*/ 3437 w 4043"/>
              <a:gd name="T1" fmla="*/ 0 h 3090"/>
              <a:gd name="T2" fmla="*/ 3477 w 4043"/>
              <a:gd name="T3" fmla="*/ 4 h 3090"/>
              <a:gd name="T4" fmla="*/ 3516 w 4043"/>
              <a:gd name="T5" fmla="*/ 12 h 3090"/>
              <a:gd name="T6" fmla="*/ 3550 w 4043"/>
              <a:gd name="T7" fmla="*/ 27 h 3090"/>
              <a:gd name="T8" fmla="*/ 3584 w 4043"/>
              <a:gd name="T9" fmla="*/ 47 h 3090"/>
              <a:gd name="T10" fmla="*/ 3615 w 4043"/>
              <a:gd name="T11" fmla="*/ 73 h 3090"/>
              <a:gd name="T12" fmla="*/ 3970 w 4043"/>
              <a:gd name="T13" fmla="*/ 427 h 3090"/>
              <a:gd name="T14" fmla="*/ 3996 w 4043"/>
              <a:gd name="T15" fmla="*/ 457 h 3090"/>
              <a:gd name="T16" fmla="*/ 4015 w 4043"/>
              <a:gd name="T17" fmla="*/ 491 h 3090"/>
              <a:gd name="T18" fmla="*/ 4030 w 4043"/>
              <a:gd name="T19" fmla="*/ 525 h 3090"/>
              <a:gd name="T20" fmla="*/ 4039 w 4043"/>
              <a:gd name="T21" fmla="*/ 563 h 3090"/>
              <a:gd name="T22" fmla="*/ 4043 w 4043"/>
              <a:gd name="T23" fmla="*/ 604 h 3090"/>
              <a:gd name="T24" fmla="*/ 4039 w 4043"/>
              <a:gd name="T25" fmla="*/ 644 h 3090"/>
              <a:gd name="T26" fmla="*/ 4030 w 4043"/>
              <a:gd name="T27" fmla="*/ 682 h 3090"/>
              <a:gd name="T28" fmla="*/ 4015 w 4043"/>
              <a:gd name="T29" fmla="*/ 717 h 3090"/>
              <a:gd name="T30" fmla="*/ 3996 w 4043"/>
              <a:gd name="T31" fmla="*/ 750 h 3090"/>
              <a:gd name="T32" fmla="*/ 3970 w 4043"/>
              <a:gd name="T33" fmla="*/ 780 h 3090"/>
              <a:gd name="T34" fmla="*/ 2081 w 4043"/>
              <a:gd name="T35" fmla="*/ 2663 h 3090"/>
              <a:gd name="T36" fmla="*/ 1726 w 4043"/>
              <a:gd name="T37" fmla="*/ 3017 h 3090"/>
              <a:gd name="T38" fmla="*/ 1695 w 4043"/>
              <a:gd name="T39" fmla="*/ 3043 h 3090"/>
              <a:gd name="T40" fmla="*/ 1663 w 4043"/>
              <a:gd name="T41" fmla="*/ 3062 h 3090"/>
              <a:gd name="T42" fmla="*/ 1627 w 4043"/>
              <a:gd name="T43" fmla="*/ 3077 h 3090"/>
              <a:gd name="T44" fmla="*/ 1589 w 4043"/>
              <a:gd name="T45" fmla="*/ 3086 h 3090"/>
              <a:gd name="T46" fmla="*/ 1549 w 4043"/>
              <a:gd name="T47" fmla="*/ 3090 h 3090"/>
              <a:gd name="T48" fmla="*/ 1509 w 4043"/>
              <a:gd name="T49" fmla="*/ 3086 h 3090"/>
              <a:gd name="T50" fmla="*/ 1470 w 4043"/>
              <a:gd name="T51" fmla="*/ 3077 h 3090"/>
              <a:gd name="T52" fmla="*/ 1434 w 4043"/>
              <a:gd name="T53" fmla="*/ 3062 h 3090"/>
              <a:gd name="T54" fmla="*/ 1402 w 4043"/>
              <a:gd name="T55" fmla="*/ 3043 h 3090"/>
              <a:gd name="T56" fmla="*/ 1371 w 4043"/>
              <a:gd name="T57" fmla="*/ 3017 h 3090"/>
              <a:gd name="T58" fmla="*/ 1016 w 4043"/>
              <a:gd name="T59" fmla="*/ 2663 h 3090"/>
              <a:gd name="T60" fmla="*/ 73 w 4043"/>
              <a:gd name="T61" fmla="*/ 1721 h 3090"/>
              <a:gd name="T62" fmla="*/ 47 w 4043"/>
              <a:gd name="T63" fmla="*/ 1691 h 3090"/>
              <a:gd name="T64" fmla="*/ 26 w 4043"/>
              <a:gd name="T65" fmla="*/ 1658 h 3090"/>
              <a:gd name="T66" fmla="*/ 11 w 4043"/>
              <a:gd name="T67" fmla="*/ 1622 h 3090"/>
              <a:gd name="T68" fmla="*/ 2 w 4043"/>
              <a:gd name="T69" fmla="*/ 1585 h 3090"/>
              <a:gd name="T70" fmla="*/ 0 w 4043"/>
              <a:gd name="T71" fmla="*/ 1545 h 3090"/>
              <a:gd name="T72" fmla="*/ 2 w 4043"/>
              <a:gd name="T73" fmla="*/ 1504 h 3090"/>
              <a:gd name="T74" fmla="*/ 11 w 4043"/>
              <a:gd name="T75" fmla="*/ 1467 h 3090"/>
              <a:gd name="T76" fmla="*/ 26 w 4043"/>
              <a:gd name="T77" fmla="*/ 1431 h 3090"/>
              <a:gd name="T78" fmla="*/ 47 w 4043"/>
              <a:gd name="T79" fmla="*/ 1398 h 3090"/>
              <a:gd name="T80" fmla="*/ 73 w 4043"/>
              <a:gd name="T81" fmla="*/ 1368 h 3090"/>
              <a:gd name="T82" fmla="*/ 428 w 4043"/>
              <a:gd name="T83" fmla="*/ 1015 h 3090"/>
              <a:gd name="T84" fmla="*/ 457 w 4043"/>
              <a:gd name="T85" fmla="*/ 989 h 3090"/>
              <a:gd name="T86" fmla="*/ 491 w 4043"/>
              <a:gd name="T87" fmla="*/ 968 h 3090"/>
              <a:gd name="T88" fmla="*/ 527 w 4043"/>
              <a:gd name="T89" fmla="*/ 953 h 3090"/>
              <a:gd name="T90" fmla="*/ 564 w 4043"/>
              <a:gd name="T91" fmla="*/ 944 h 3090"/>
              <a:gd name="T92" fmla="*/ 605 w 4043"/>
              <a:gd name="T93" fmla="*/ 942 h 3090"/>
              <a:gd name="T94" fmla="*/ 645 w 4043"/>
              <a:gd name="T95" fmla="*/ 944 h 3090"/>
              <a:gd name="T96" fmla="*/ 684 w 4043"/>
              <a:gd name="T97" fmla="*/ 953 h 3090"/>
              <a:gd name="T98" fmla="*/ 718 w 4043"/>
              <a:gd name="T99" fmla="*/ 968 h 3090"/>
              <a:gd name="T100" fmla="*/ 752 w 4043"/>
              <a:gd name="T101" fmla="*/ 989 h 3090"/>
              <a:gd name="T102" fmla="*/ 783 w 4043"/>
              <a:gd name="T103" fmla="*/ 1015 h 3090"/>
              <a:gd name="T104" fmla="*/ 1549 w 4043"/>
              <a:gd name="T105" fmla="*/ 1781 h 3090"/>
              <a:gd name="T106" fmla="*/ 3260 w 4043"/>
              <a:gd name="T107" fmla="*/ 73 h 3090"/>
              <a:gd name="T108" fmla="*/ 3291 w 4043"/>
              <a:gd name="T109" fmla="*/ 47 h 3090"/>
              <a:gd name="T110" fmla="*/ 3323 w 4043"/>
              <a:gd name="T111" fmla="*/ 27 h 3090"/>
              <a:gd name="T112" fmla="*/ 3359 w 4043"/>
              <a:gd name="T113" fmla="*/ 12 h 3090"/>
              <a:gd name="T114" fmla="*/ 3397 w 4043"/>
              <a:gd name="T115" fmla="*/ 4 h 3090"/>
              <a:gd name="T116" fmla="*/ 3437 w 4043"/>
              <a:gd name="T117" fmla="*/ 0 h 3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43" h="3090">
                <a:moveTo>
                  <a:pt x="3437" y="0"/>
                </a:moveTo>
                <a:lnTo>
                  <a:pt x="3477" y="4"/>
                </a:lnTo>
                <a:lnTo>
                  <a:pt x="3516" y="12"/>
                </a:lnTo>
                <a:lnTo>
                  <a:pt x="3550" y="27"/>
                </a:lnTo>
                <a:lnTo>
                  <a:pt x="3584" y="47"/>
                </a:lnTo>
                <a:lnTo>
                  <a:pt x="3615" y="73"/>
                </a:lnTo>
                <a:lnTo>
                  <a:pt x="3970" y="427"/>
                </a:lnTo>
                <a:lnTo>
                  <a:pt x="3996" y="457"/>
                </a:lnTo>
                <a:lnTo>
                  <a:pt x="4015" y="491"/>
                </a:lnTo>
                <a:lnTo>
                  <a:pt x="4030" y="525"/>
                </a:lnTo>
                <a:lnTo>
                  <a:pt x="4039" y="563"/>
                </a:lnTo>
                <a:lnTo>
                  <a:pt x="4043" y="604"/>
                </a:lnTo>
                <a:lnTo>
                  <a:pt x="4039" y="644"/>
                </a:lnTo>
                <a:lnTo>
                  <a:pt x="4030" y="682"/>
                </a:lnTo>
                <a:lnTo>
                  <a:pt x="4015" y="717"/>
                </a:lnTo>
                <a:lnTo>
                  <a:pt x="3996" y="750"/>
                </a:lnTo>
                <a:lnTo>
                  <a:pt x="3970" y="780"/>
                </a:lnTo>
                <a:lnTo>
                  <a:pt x="2081" y="2663"/>
                </a:lnTo>
                <a:lnTo>
                  <a:pt x="1726" y="3017"/>
                </a:lnTo>
                <a:lnTo>
                  <a:pt x="1695" y="3043"/>
                </a:lnTo>
                <a:lnTo>
                  <a:pt x="1663" y="3062"/>
                </a:lnTo>
                <a:lnTo>
                  <a:pt x="1627" y="3077"/>
                </a:lnTo>
                <a:lnTo>
                  <a:pt x="1589" y="3086"/>
                </a:lnTo>
                <a:lnTo>
                  <a:pt x="1549" y="3090"/>
                </a:lnTo>
                <a:lnTo>
                  <a:pt x="1509" y="3086"/>
                </a:lnTo>
                <a:lnTo>
                  <a:pt x="1470" y="3077"/>
                </a:lnTo>
                <a:lnTo>
                  <a:pt x="1434" y="3062"/>
                </a:lnTo>
                <a:lnTo>
                  <a:pt x="1402" y="3043"/>
                </a:lnTo>
                <a:lnTo>
                  <a:pt x="1371" y="3017"/>
                </a:lnTo>
                <a:lnTo>
                  <a:pt x="1016" y="2663"/>
                </a:lnTo>
                <a:lnTo>
                  <a:pt x="73" y="1721"/>
                </a:lnTo>
                <a:lnTo>
                  <a:pt x="47" y="1691"/>
                </a:lnTo>
                <a:lnTo>
                  <a:pt x="26" y="1658"/>
                </a:lnTo>
                <a:lnTo>
                  <a:pt x="11" y="1622"/>
                </a:lnTo>
                <a:lnTo>
                  <a:pt x="2" y="1585"/>
                </a:lnTo>
                <a:lnTo>
                  <a:pt x="0" y="1545"/>
                </a:lnTo>
                <a:lnTo>
                  <a:pt x="2" y="1504"/>
                </a:lnTo>
                <a:lnTo>
                  <a:pt x="11" y="1467"/>
                </a:lnTo>
                <a:lnTo>
                  <a:pt x="26" y="1431"/>
                </a:lnTo>
                <a:lnTo>
                  <a:pt x="47" y="1398"/>
                </a:lnTo>
                <a:lnTo>
                  <a:pt x="73" y="1368"/>
                </a:lnTo>
                <a:lnTo>
                  <a:pt x="428" y="1015"/>
                </a:lnTo>
                <a:lnTo>
                  <a:pt x="457" y="989"/>
                </a:lnTo>
                <a:lnTo>
                  <a:pt x="491" y="968"/>
                </a:lnTo>
                <a:lnTo>
                  <a:pt x="527" y="953"/>
                </a:lnTo>
                <a:lnTo>
                  <a:pt x="564" y="944"/>
                </a:lnTo>
                <a:lnTo>
                  <a:pt x="605" y="942"/>
                </a:lnTo>
                <a:lnTo>
                  <a:pt x="645" y="944"/>
                </a:lnTo>
                <a:lnTo>
                  <a:pt x="684" y="953"/>
                </a:lnTo>
                <a:lnTo>
                  <a:pt x="718" y="968"/>
                </a:lnTo>
                <a:lnTo>
                  <a:pt x="752" y="989"/>
                </a:lnTo>
                <a:lnTo>
                  <a:pt x="783" y="1015"/>
                </a:lnTo>
                <a:lnTo>
                  <a:pt x="1549" y="1781"/>
                </a:lnTo>
                <a:lnTo>
                  <a:pt x="3260" y="73"/>
                </a:lnTo>
                <a:lnTo>
                  <a:pt x="3291" y="47"/>
                </a:lnTo>
                <a:lnTo>
                  <a:pt x="3323" y="27"/>
                </a:lnTo>
                <a:lnTo>
                  <a:pt x="3359" y="12"/>
                </a:lnTo>
                <a:lnTo>
                  <a:pt x="3397" y="4"/>
                </a:lnTo>
                <a:lnTo>
                  <a:pt x="3437" y="0"/>
                </a:lnTo>
                <a:close/>
              </a:path>
            </a:pathLst>
          </a:custGeom>
          <a:solidFill>
            <a:srgbClr val="6763B9"/>
          </a:solidFill>
          <a:ln w="0">
            <a:noFill/>
            <a:prstDash val="solid"/>
            <a:round/>
            <a:headEnd/>
            <a:tailEnd/>
          </a:ln>
        </p:spPr>
        <p:txBody>
          <a:bodyPr vert="horz" wrap="square" lIns="91440" tIns="45720" rIns="91440" bIns="45720" numCol="1" anchor="t" anchorCtr="0" compatLnSpc="1">
            <a:prstTxWarp prst="textNoShape">
              <a:avLst/>
            </a:prstTxWarp>
          </a:bodyPr>
          <a:lstStyle/>
          <a:p>
            <a:pPr defTabSz="2177278"/>
            <a:endParaRPr lang="fr-FR" sz="4300" kern="0">
              <a:solidFill>
                <a:prstClr val="black"/>
              </a:solidFill>
              <a:latin typeface="Calibri"/>
            </a:endParaRPr>
          </a:p>
        </p:txBody>
      </p:sp>
    </p:spTree>
    <p:extLst>
      <p:ext uri="{BB962C8B-B14F-4D97-AF65-F5344CB8AC3E}">
        <p14:creationId xmlns:p14="http://schemas.microsoft.com/office/powerpoint/2010/main" val="1796379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¿Cómo funciona la herramienta?</a:t>
            </a:r>
            <a:br>
              <a:rPr lang="es-ES" dirty="0"/>
            </a:br>
            <a:r>
              <a:rPr lang="es-ES" dirty="0"/>
              <a:t>Da </a:t>
            </a:r>
            <a:r>
              <a:rPr lang="es-ES" dirty="0" err="1"/>
              <a:t>click</a:t>
            </a:r>
            <a:r>
              <a:rPr lang="es-ES" dirty="0"/>
              <a:t> en el video…</a:t>
            </a:r>
          </a:p>
        </p:txBody>
      </p:sp>
      <p:sp>
        <p:nvSpPr>
          <p:cNvPr id="3" name="AutoShape 2" descr="blob:https://web.whatsapp.com/2fc9432e-48d8-4fe7-96e5-6466b0b8a2d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 name="Elementos multimedia en línea 3" title="CazaCorruptos Analytics - Datathon Anticorrupciￃﾳn Ecuador">
            <a:hlinkClick r:id="" action="ppaction://media"/>
            <a:extLst>
              <a:ext uri="{FF2B5EF4-FFF2-40B4-BE49-F238E27FC236}">
                <a16:creationId xmlns:a16="http://schemas.microsoft.com/office/drawing/2014/main" id="{64E1680A-3EA2-4993-9392-68378669CF49}"/>
              </a:ext>
            </a:extLst>
          </p:cNvPr>
          <p:cNvPicPr>
            <a:picLocks noRot="1" noChangeAspect="1"/>
          </p:cNvPicPr>
          <p:nvPr>
            <a:videoFile r:link="rId1"/>
          </p:nvPr>
        </p:nvPicPr>
        <p:blipFill>
          <a:blip r:embed="rId3"/>
          <a:stretch>
            <a:fillRect/>
          </a:stretch>
        </p:blipFill>
        <p:spPr>
          <a:xfrm>
            <a:off x="3326970" y="2158139"/>
            <a:ext cx="6096000" cy="3429000"/>
          </a:xfrm>
          <a:prstGeom prst="rect">
            <a:avLst/>
          </a:prstGeom>
        </p:spPr>
      </p:pic>
    </p:spTree>
    <p:extLst>
      <p:ext uri="{BB962C8B-B14F-4D97-AF65-F5344CB8AC3E}">
        <p14:creationId xmlns:p14="http://schemas.microsoft.com/office/powerpoint/2010/main" val="164128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4DC857-A16E-4D74-A1E2-70D2777F37FF}"/>
              </a:ext>
            </a:extLst>
          </p:cNvPr>
          <p:cNvSpPr>
            <a:spLocks noGrp="1"/>
          </p:cNvSpPr>
          <p:nvPr>
            <p:ph type="title"/>
          </p:nvPr>
        </p:nvSpPr>
        <p:spPr>
          <a:xfrm>
            <a:off x="1371600" y="685800"/>
            <a:ext cx="9601200" cy="740044"/>
          </a:xfrm>
        </p:spPr>
        <p:txBody>
          <a:bodyPr/>
          <a:lstStyle/>
          <a:p>
            <a:r>
              <a:rPr lang="es-EC" dirty="0"/>
              <a:t>Prototipo: Interactúa con el prototipo</a:t>
            </a:r>
          </a:p>
        </p:txBody>
      </p:sp>
      <p:sp>
        <p:nvSpPr>
          <p:cNvPr id="3" name="Rectángulo 2">
            <a:extLst>
              <a:ext uri="{FF2B5EF4-FFF2-40B4-BE49-F238E27FC236}">
                <a16:creationId xmlns:a16="http://schemas.microsoft.com/office/drawing/2014/main" id="{52E69DBA-D51C-4992-A42E-D0D9D0C5A9AE}"/>
              </a:ext>
            </a:extLst>
          </p:cNvPr>
          <p:cNvSpPr/>
          <p:nvPr/>
        </p:nvSpPr>
        <p:spPr>
          <a:xfrm>
            <a:off x="2350576" y="1809560"/>
            <a:ext cx="8622224" cy="461665"/>
          </a:xfrm>
          <a:prstGeom prst="rect">
            <a:avLst/>
          </a:prstGeom>
        </p:spPr>
        <p:txBody>
          <a:bodyPr wrap="square">
            <a:spAutoFit/>
          </a:bodyPr>
          <a:lstStyle/>
          <a:p>
            <a:r>
              <a:rPr lang="es-EC" sz="2400" b="1" dirty="0"/>
              <a:t>https://marvelapp.com/prototype/f7j7ah7/screen/73696776</a:t>
            </a:r>
          </a:p>
        </p:txBody>
      </p:sp>
      <p:pic>
        <p:nvPicPr>
          <p:cNvPr id="4" name="Imagen 3">
            <a:extLst>
              <a:ext uri="{FF2B5EF4-FFF2-40B4-BE49-F238E27FC236}">
                <a16:creationId xmlns:a16="http://schemas.microsoft.com/office/drawing/2014/main" id="{800409B0-990F-4BE9-97D4-2EFDF2FADC96}"/>
              </a:ext>
            </a:extLst>
          </p:cNvPr>
          <p:cNvPicPr>
            <a:picLocks noChangeAspect="1"/>
          </p:cNvPicPr>
          <p:nvPr/>
        </p:nvPicPr>
        <p:blipFill>
          <a:blip r:embed="rId2"/>
          <a:stretch>
            <a:fillRect/>
          </a:stretch>
        </p:blipFill>
        <p:spPr>
          <a:xfrm>
            <a:off x="2591913" y="2400990"/>
            <a:ext cx="7160574" cy="3831956"/>
          </a:xfrm>
          <a:prstGeom prst="rect">
            <a:avLst/>
          </a:prstGeom>
        </p:spPr>
      </p:pic>
      <p:pic>
        <p:nvPicPr>
          <p:cNvPr id="6" name="Gráfico 5" descr="Cursor">
            <a:extLst>
              <a:ext uri="{FF2B5EF4-FFF2-40B4-BE49-F238E27FC236}">
                <a16:creationId xmlns:a16="http://schemas.microsoft.com/office/drawing/2014/main" id="{E63DDCCF-19F0-41D3-92FB-3E249254FC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96780" y="1943790"/>
            <a:ext cx="914400" cy="914400"/>
          </a:xfrm>
          <a:prstGeom prst="rect">
            <a:avLst/>
          </a:prstGeom>
        </p:spPr>
      </p:pic>
    </p:spTree>
    <p:extLst>
      <p:ext uri="{BB962C8B-B14F-4D97-AF65-F5344CB8AC3E}">
        <p14:creationId xmlns:p14="http://schemas.microsoft.com/office/powerpoint/2010/main" val="2028940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Dirigido:</a:t>
            </a:r>
          </a:p>
        </p:txBody>
      </p:sp>
      <p:pic>
        <p:nvPicPr>
          <p:cNvPr id="3" name="Imagen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435997">
            <a:off x="2318620" y="1981903"/>
            <a:ext cx="3031624" cy="2017925"/>
          </a:xfrm>
          <a:prstGeom prst="rect">
            <a:avLst/>
          </a:prstGeom>
        </p:spPr>
      </p:pic>
      <p:sp>
        <p:nvSpPr>
          <p:cNvPr id="4" name="Título 1"/>
          <p:cNvSpPr txBox="1">
            <a:spLocks/>
          </p:cNvSpPr>
          <p:nvPr/>
        </p:nvSpPr>
        <p:spPr>
          <a:xfrm>
            <a:off x="5816600" y="438715"/>
            <a:ext cx="9601200" cy="1485900"/>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571500" lvl="0" indent="-571500">
              <a:buFont typeface="Wingdings" panose="05000000000000000000" pitchFamily="2" charset="2"/>
              <a:buChar char="q"/>
            </a:pPr>
            <a:r>
              <a:rPr lang="es-ES" dirty="0"/>
              <a:t>Sociedad</a:t>
            </a:r>
          </a:p>
          <a:p>
            <a:pPr marL="571500" lvl="0" indent="-571500">
              <a:buFont typeface="Wingdings" panose="05000000000000000000" pitchFamily="2" charset="2"/>
              <a:buChar char="q"/>
            </a:pPr>
            <a:r>
              <a:rPr lang="es-ES" dirty="0"/>
              <a:t>Gobierno</a:t>
            </a:r>
          </a:p>
          <a:p>
            <a:pPr marL="571500" lvl="0" indent="-571500">
              <a:buFont typeface="Wingdings" panose="05000000000000000000" pitchFamily="2" charset="2"/>
              <a:buChar char="q"/>
            </a:pPr>
            <a:r>
              <a:rPr lang="es-ES" dirty="0"/>
              <a:t>Científicos</a:t>
            </a:r>
          </a:p>
          <a:p>
            <a:pPr marL="571500" lvl="0" indent="-571500">
              <a:buFont typeface="Wingdings" panose="05000000000000000000" pitchFamily="2" charset="2"/>
              <a:buChar char="q"/>
            </a:pPr>
            <a:r>
              <a:rPr lang="es-ES" dirty="0"/>
              <a:t>Empresas</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234" y="4122531"/>
            <a:ext cx="3198687" cy="2063669"/>
          </a:xfrm>
          <a:prstGeom prst="rect">
            <a:avLst/>
          </a:prstGeom>
        </p:spPr>
      </p:pic>
      <p:pic>
        <p:nvPicPr>
          <p:cNvPr id="6" name="Imagen 5"/>
          <p:cNvPicPr>
            <a:picLocks noChangeAspect="1"/>
          </p:cNvPicPr>
          <p:nvPr/>
        </p:nvPicPr>
        <p:blipFill>
          <a:blip r:embed="rId4" cstate="hq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039643" y="3658900"/>
            <a:ext cx="3574979" cy="2386299"/>
          </a:xfrm>
          <a:prstGeom prst="rect">
            <a:avLst/>
          </a:prstGeom>
        </p:spPr>
      </p:pic>
      <p:sp>
        <p:nvSpPr>
          <p:cNvPr id="7" name="AutoShape 2" descr="Bussines to bussines (B2B) Archives - SAP News Center Latinoamér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8" name="Imagen 7"/>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20282401">
            <a:off x="6829919" y="2063764"/>
            <a:ext cx="2786659" cy="1854200"/>
          </a:xfrm>
          <a:prstGeom prst="rect">
            <a:avLst/>
          </a:prstGeom>
        </p:spPr>
      </p:pic>
    </p:spTree>
    <p:extLst>
      <p:ext uri="{BB962C8B-B14F-4D97-AF65-F5344CB8AC3E}">
        <p14:creationId xmlns:p14="http://schemas.microsoft.com/office/powerpoint/2010/main" val="1723738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Tiempo y costo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789" y="2171700"/>
            <a:ext cx="4649689" cy="4686300"/>
          </a:xfrm>
          <a:prstGeom prst="rect">
            <a:avLst/>
          </a:prstGeom>
        </p:spPr>
      </p:pic>
      <p:pic>
        <p:nvPicPr>
          <p:cNvPr id="5" name="Imagen 4"/>
          <p:cNvPicPr>
            <a:picLocks noChangeAspect="1"/>
          </p:cNvPicPr>
          <p:nvPr/>
        </p:nvPicPr>
        <p:blipFill>
          <a:blip r:embed="rId3"/>
          <a:stretch>
            <a:fillRect/>
          </a:stretch>
        </p:blipFill>
        <p:spPr>
          <a:xfrm>
            <a:off x="5997278" y="4419990"/>
            <a:ext cx="5652889" cy="2177660"/>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0" y="1784350"/>
            <a:ext cx="2501900" cy="2501900"/>
          </a:xfrm>
          <a:prstGeom prst="rect">
            <a:avLst/>
          </a:prstGeom>
        </p:spPr>
      </p:pic>
    </p:spTree>
    <p:extLst>
      <p:ext uri="{BB962C8B-B14F-4D97-AF65-F5344CB8AC3E}">
        <p14:creationId xmlns:p14="http://schemas.microsoft.com/office/powerpoint/2010/main" val="338955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Entregables</a:t>
            </a:r>
          </a:p>
        </p:txBody>
      </p:sp>
      <p:pic>
        <p:nvPicPr>
          <p:cNvPr id="7" name="Imagen 6"/>
          <p:cNvPicPr>
            <a:picLocks noChangeAspect="1"/>
          </p:cNvPicPr>
          <p:nvPr/>
        </p:nvPicPr>
        <p:blipFill>
          <a:blip r:embed="rId2"/>
          <a:stretch>
            <a:fillRect/>
          </a:stretch>
        </p:blipFill>
        <p:spPr>
          <a:xfrm>
            <a:off x="1523999" y="2025650"/>
            <a:ext cx="9906319" cy="499745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834" y="130175"/>
            <a:ext cx="2533650" cy="1800225"/>
          </a:xfrm>
          <a:prstGeom prst="rect">
            <a:avLst/>
          </a:prstGeom>
        </p:spPr>
      </p:pic>
    </p:spTree>
    <p:extLst>
      <p:ext uri="{BB962C8B-B14F-4D97-AF65-F5344CB8AC3E}">
        <p14:creationId xmlns:p14="http://schemas.microsoft.com/office/powerpoint/2010/main" val="175033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Recursos</a:t>
            </a:r>
          </a:p>
        </p:txBody>
      </p:sp>
      <p:pic>
        <p:nvPicPr>
          <p:cNvPr id="3" name="Imagen 2"/>
          <p:cNvPicPr>
            <a:picLocks noChangeAspect="1"/>
          </p:cNvPicPr>
          <p:nvPr/>
        </p:nvPicPr>
        <p:blipFill>
          <a:blip r:embed="rId2"/>
          <a:stretch>
            <a:fillRect/>
          </a:stretch>
        </p:blipFill>
        <p:spPr>
          <a:xfrm>
            <a:off x="1517817" y="1844526"/>
            <a:ext cx="10127582" cy="4911874"/>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0" y="101601"/>
            <a:ext cx="3187700" cy="1641326"/>
          </a:xfrm>
          <a:prstGeom prst="rect">
            <a:avLst/>
          </a:prstGeom>
        </p:spPr>
      </p:pic>
    </p:spTree>
    <p:extLst>
      <p:ext uri="{BB962C8B-B14F-4D97-AF65-F5344CB8AC3E}">
        <p14:creationId xmlns:p14="http://schemas.microsoft.com/office/powerpoint/2010/main" val="1514815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La realidad y necesidad de cooperación</a:t>
            </a:r>
          </a:p>
        </p:txBody>
      </p:sp>
      <p:sp>
        <p:nvSpPr>
          <p:cNvPr id="3" name="Rectángulo 2"/>
          <p:cNvSpPr/>
          <p:nvPr/>
        </p:nvSpPr>
        <p:spPr>
          <a:xfrm>
            <a:off x="1473200" y="1601412"/>
            <a:ext cx="9728200" cy="1919243"/>
          </a:xfrm>
          <a:prstGeom prst="rect">
            <a:avLst/>
          </a:prstGeom>
        </p:spPr>
        <p:txBody>
          <a:bodyPr wrap="square">
            <a:spAutoFit/>
          </a:bodyPr>
          <a:lstStyle/>
          <a:p>
            <a:pPr algn="just">
              <a:lnSpc>
                <a:spcPct val="106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Para conocer la verdadera realidad de los precios en el mercado de los productos es necesario realizar una cooperación efectiva respecto de la extracción de la información de la diversas entidades que generan esta información.</a:t>
            </a:r>
          </a:p>
        </p:txBody>
      </p:sp>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78400" y="3501291"/>
            <a:ext cx="3276600" cy="3194685"/>
          </a:xfrm>
          <a:prstGeom prst="rect">
            <a:avLst/>
          </a:prstGeom>
        </p:spPr>
      </p:pic>
    </p:spTree>
    <p:extLst>
      <p:ext uri="{BB962C8B-B14F-4D97-AF65-F5344CB8AC3E}">
        <p14:creationId xmlns:p14="http://schemas.microsoft.com/office/powerpoint/2010/main" val="118896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416DC-D86D-41A9-81FC-CF35BFFF23D0}"/>
              </a:ext>
            </a:extLst>
          </p:cNvPr>
          <p:cNvSpPr>
            <a:spLocks noGrp="1"/>
          </p:cNvSpPr>
          <p:nvPr>
            <p:ph type="title"/>
          </p:nvPr>
        </p:nvSpPr>
        <p:spPr/>
        <p:txBody>
          <a:bodyPr/>
          <a:lstStyle/>
          <a:p>
            <a:r>
              <a:rPr lang="es-EC" dirty="0"/>
              <a:t>Antecedente</a:t>
            </a:r>
          </a:p>
        </p:txBody>
      </p:sp>
      <p:sp>
        <p:nvSpPr>
          <p:cNvPr id="4" name="CuadroTexto 3">
            <a:extLst>
              <a:ext uri="{FF2B5EF4-FFF2-40B4-BE49-F238E27FC236}">
                <a16:creationId xmlns:a16="http://schemas.microsoft.com/office/drawing/2014/main" id="{2EC3F09F-F73E-4F1B-BCD7-36A5AD2A0BBD}"/>
              </a:ext>
            </a:extLst>
          </p:cNvPr>
          <p:cNvSpPr txBox="1"/>
          <p:nvPr/>
        </p:nvSpPr>
        <p:spPr>
          <a:xfrm>
            <a:off x="1473958" y="1719618"/>
            <a:ext cx="9771797" cy="4801314"/>
          </a:xfrm>
          <a:prstGeom prst="rect">
            <a:avLst/>
          </a:prstGeom>
          <a:noFill/>
        </p:spPr>
        <p:txBody>
          <a:bodyPr wrap="square" rtlCol="0">
            <a:spAutoFit/>
          </a:bodyPr>
          <a:lstStyle/>
          <a:p>
            <a:r>
              <a:rPr lang="es-EC" dirty="0"/>
              <a:t>En el estado de Emergencia los ciudadanos exigimos transparencia con la administración de nuestros fondos. Esta pandemia nos hizo ver las dos caras de la moneda, la primera y más dolorosa son todos los casos de corrupción, sobre precios, contratos asignados a dedo. La otra moneda fue la publicación reactiva de algunos de estos casos, en su mayoría por periodistas.</a:t>
            </a:r>
          </a:p>
          <a:p>
            <a:endParaRPr lang="es-EC" dirty="0"/>
          </a:p>
          <a:p>
            <a:r>
              <a:rPr lang="es-EC" dirty="0"/>
              <a:t>Desde la aparición de </a:t>
            </a:r>
            <a:r>
              <a:rPr lang="es-EC" dirty="0">
                <a:solidFill>
                  <a:srgbClr val="C00000"/>
                </a:solidFill>
              </a:rPr>
              <a:t>Datos Abiertos de Emergencia Nacional</a:t>
            </a:r>
            <a:r>
              <a:rPr lang="es-EC" dirty="0"/>
              <a:t>, sumado con </a:t>
            </a:r>
            <a:r>
              <a:rPr lang="es-EC" dirty="0">
                <a:solidFill>
                  <a:srgbClr val="C00000"/>
                </a:solidFill>
              </a:rPr>
              <a:t>Normativas</a:t>
            </a:r>
            <a:r>
              <a:rPr lang="es-EC" dirty="0"/>
              <a:t> se hizo publico el efectuar que estaban manejando desde las entidades públicas. Llama la atención en gran medida las contrataciones a Personas Naturales, la falta de estructura de los ítems comprados, el precio pagado por cada uno, etc. </a:t>
            </a:r>
          </a:p>
          <a:p>
            <a:endParaRPr lang="es-EC" dirty="0"/>
          </a:p>
          <a:p>
            <a:r>
              <a:rPr lang="es-EC" dirty="0"/>
              <a:t>Son </a:t>
            </a:r>
            <a:r>
              <a:rPr lang="es-EC" b="1" dirty="0"/>
              <a:t>231Millones</a:t>
            </a:r>
            <a:r>
              <a:rPr lang="es-EC" dirty="0"/>
              <a:t> de dólares que han sido utilizados como Emergencia Nacional y nos cuestionamos:</a:t>
            </a:r>
          </a:p>
          <a:p>
            <a:pPr marL="742950" lvl="1" indent="-285750">
              <a:buFont typeface="Arial" panose="020B0604020202020204" pitchFamily="34" charset="0"/>
              <a:buChar char="•"/>
            </a:pPr>
            <a:r>
              <a:rPr lang="es-EC" dirty="0"/>
              <a:t>¿Cuáles son los contratos que deben revisarse?</a:t>
            </a:r>
          </a:p>
          <a:p>
            <a:pPr marL="742950" lvl="1" indent="-285750">
              <a:buFont typeface="Arial" panose="020B0604020202020204" pitchFamily="34" charset="0"/>
              <a:buChar char="•"/>
            </a:pPr>
            <a:r>
              <a:rPr lang="es-EC" dirty="0"/>
              <a:t>¿Cuál es el monto de sobre precios?</a:t>
            </a:r>
          </a:p>
          <a:p>
            <a:pPr marL="742950" lvl="1" indent="-285750">
              <a:buFont typeface="Arial" panose="020B0604020202020204" pitchFamily="34" charset="0"/>
              <a:buChar char="•"/>
            </a:pPr>
            <a:r>
              <a:rPr lang="es-EC" dirty="0"/>
              <a:t>¿Cómo podemos cambiar esta situación reactiva a un esquema proactivo?</a:t>
            </a:r>
          </a:p>
          <a:p>
            <a:endParaRPr lang="es-EC" dirty="0"/>
          </a:p>
          <a:p>
            <a:endParaRPr lang="es-EC" dirty="0"/>
          </a:p>
        </p:txBody>
      </p:sp>
    </p:spTree>
    <p:extLst>
      <p:ext uri="{BB962C8B-B14F-4D97-AF65-F5344CB8AC3E}">
        <p14:creationId xmlns:p14="http://schemas.microsoft.com/office/powerpoint/2010/main" val="285865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Cooperación Nacional</a:t>
            </a:r>
            <a:br>
              <a:rPr lang="es-ES" b="1" dirty="0"/>
            </a:br>
            <a:endParaRPr lang="es-ES" b="1" dirty="0"/>
          </a:p>
        </p:txBody>
      </p:sp>
      <p:sp>
        <p:nvSpPr>
          <p:cNvPr id="3" name="Rectángulo 2"/>
          <p:cNvSpPr/>
          <p:nvPr/>
        </p:nvSpPr>
        <p:spPr>
          <a:xfrm>
            <a:off x="1473200" y="1601412"/>
            <a:ext cx="9728200" cy="2683748"/>
          </a:xfrm>
          <a:prstGeom prst="rect">
            <a:avLst/>
          </a:prstGeom>
        </p:spPr>
        <p:txBody>
          <a:bodyPr wrap="square">
            <a:spAutoFit/>
          </a:bodyPr>
          <a:lstStyle/>
          <a:p>
            <a:pPr algn="just">
              <a:lnSpc>
                <a:spcPct val="106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SENAE: precios productos recepción en puerto.</a:t>
            </a:r>
          </a:p>
          <a:p>
            <a:pPr algn="just">
              <a:lnSpc>
                <a:spcPct val="106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SRI: Precios reales productos en el mercado. Impuestos de las personas que intervienen las compras públicas.</a:t>
            </a:r>
          </a:p>
          <a:p>
            <a:pPr algn="just">
              <a:lnSpc>
                <a:spcPct val="106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INEC: Empresas y accionadas.</a:t>
            </a:r>
          </a:p>
          <a:p>
            <a:pPr algn="just">
              <a:lnSpc>
                <a:spcPct val="106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SECORP: Compras publicas.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572000"/>
            <a:ext cx="2603500" cy="213995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100" y="4572000"/>
            <a:ext cx="2286000" cy="2139950"/>
          </a:xfrm>
          <a:prstGeom prst="rect">
            <a:avLst/>
          </a:prstGeom>
        </p:spPr>
      </p:pic>
      <p:pic>
        <p:nvPicPr>
          <p:cNvPr id="10" name="Imagen 9"/>
          <p:cNvPicPr>
            <a:picLocks noChangeAspect="1"/>
          </p:cNvPicPr>
          <p:nvPr/>
        </p:nvPicPr>
        <p:blipFill>
          <a:blip r:embed="rId4"/>
          <a:stretch>
            <a:fillRect/>
          </a:stretch>
        </p:blipFill>
        <p:spPr>
          <a:xfrm>
            <a:off x="6670675" y="4602027"/>
            <a:ext cx="2397125" cy="2139950"/>
          </a:xfrm>
          <a:prstGeom prst="rect">
            <a:avLst/>
          </a:prstGeom>
        </p:spPr>
      </p:pic>
      <p:pic>
        <p:nvPicPr>
          <p:cNvPr id="12" name="Imagen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3375" y="4613275"/>
            <a:ext cx="2615621" cy="2169977"/>
          </a:xfrm>
          <a:prstGeom prst="rect">
            <a:avLst/>
          </a:prstGeom>
        </p:spPr>
      </p:pic>
    </p:spTree>
    <p:extLst>
      <p:ext uri="{BB962C8B-B14F-4D97-AF65-F5344CB8AC3E}">
        <p14:creationId xmlns:p14="http://schemas.microsoft.com/office/powerpoint/2010/main" val="4064278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Cooperación Internacional</a:t>
            </a:r>
          </a:p>
        </p:txBody>
      </p:sp>
      <p:sp>
        <p:nvSpPr>
          <p:cNvPr id="3" name="Rectángulo 2"/>
          <p:cNvSpPr/>
          <p:nvPr/>
        </p:nvSpPr>
        <p:spPr>
          <a:xfrm>
            <a:off x="1473200" y="1601412"/>
            <a:ext cx="9728200" cy="2677208"/>
          </a:xfrm>
          <a:prstGeom prst="rect">
            <a:avLst/>
          </a:prstGeom>
        </p:spPr>
        <p:txBody>
          <a:bodyPr wrap="square">
            <a:spAutoFit/>
          </a:bodyPr>
          <a:lstStyle/>
          <a:p>
            <a:pPr algn="just">
              <a:lnSpc>
                <a:spcPct val="106000"/>
              </a:lnSpc>
              <a:spcAft>
                <a:spcPts val="800"/>
              </a:spcAft>
            </a:pPr>
            <a:r>
              <a:rPr lang="es-ES" sz="3200" dirty="0"/>
              <a:t>Se puede crear una dirección y la cooperación internacional para la validación y verificación en función de las salidas de dividas tanto de compañías como sociedades, en este caso el entere rector es el Foro Global.</a:t>
            </a:r>
            <a:endParaRPr lang="es-ES" sz="3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800" y="4108382"/>
            <a:ext cx="5715000" cy="2171700"/>
          </a:xfrm>
          <a:prstGeom prst="rect">
            <a:avLst/>
          </a:prstGeom>
        </p:spPr>
      </p:pic>
    </p:spTree>
    <p:extLst>
      <p:ext uri="{BB962C8B-B14F-4D97-AF65-F5344CB8AC3E}">
        <p14:creationId xmlns:p14="http://schemas.microsoft.com/office/powerpoint/2010/main" val="3654569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0" y="1696452"/>
            <a:ext cx="9601200" cy="1485900"/>
          </a:xfrm>
        </p:spPr>
        <p:txBody>
          <a:bodyPr>
            <a:noAutofit/>
          </a:bodyPr>
          <a:lstStyle/>
          <a:p>
            <a:r>
              <a:rPr lang="es-ES" sz="2800" b="1" dirty="0"/>
              <a:t>Justica: </a:t>
            </a:r>
            <a:r>
              <a:rPr lang="es-ES" sz="2800" dirty="0"/>
              <a:t>Evidenciar y judicializar los casos de corrupción.</a:t>
            </a:r>
            <a:br>
              <a:rPr lang="es-ES" sz="2800" dirty="0"/>
            </a:br>
            <a:br>
              <a:rPr lang="es-ES" sz="2800" dirty="0"/>
            </a:br>
            <a:r>
              <a:rPr lang="es-ES" sz="2800" b="1" dirty="0"/>
              <a:t>Igualdad: </a:t>
            </a:r>
            <a:r>
              <a:rPr lang="es-ES" sz="2800" dirty="0"/>
              <a:t>Contratos de orden publica con una ponderación mayor al 40%.</a:t>
            </a:r>
            <a:br>
              <a:rPr lang="es-ES" sz="2800" dirty="0"/>
            </a:br>
            <a:r>
              <a:rPr lang="es-ES" sz="2800" dirty="0"/>
              <a:t>Marcada desigualdad respecto de los ingresos producidos por contratos.</a:t>
            </a:r>
            <a:br>
              <a:rPr lang="es-ES" sz="2800" dirty="0"/>
            </a:br>
            <a:br>
              <a:rPr lang="es-ES" sz="2800" dirty="0"/>
            </a:br>
            <a:r>
              <a:rPr lang="es-ES" sz="2800" b="1" dirty="0"/>
              <a:t>Participación Ciudadana: </a:t>
            </a:r>
            <a:r>
              <a:rPr lang="es-ES" sz="2800" dirty="0"/>
              <a:t>La comunidad tiene derecho y acceso a información pública en línea. </a:t>
            </a:r>
          </a:p>
        </p:txBody>
      </p:sp>
      <p:sp>
        <p:nvSpPr>
          <p:cNvPr id="3" name="Rectángulo 2"/>
          <p:cNvSpPr/>
          <p:nvPr/>
        </p:nvSpPr>
        <p:spPr>
          <a:xfrm>
            <a:off x="1231900" y="256674"/>
            <a:ext cx="9728200" cy="717119"/>
          </a:xfrm>
          <a:prstGeom prst="rect">
            <a:avLst/>
          </a:prstGeom>
        </p:spPr>
        <p:txBody>
          <a:bodyPr wrap="square">
            <a:spAutoFit/>
          </a:bodyPr>
          <a:lstStyle/>
          <a:p>
            <a:pPr algn="just">
              <a:lnSpc>
                <a:spcPct val="106000"/>
              </a:lnSpc>
              <a:spcAft>
                <a:spcPts val="800"/>
              </a:spcAft>
            </a:pPr>
            <a:r>
              <a:rPr lang="es-ES" sz="4000" b="1" dirty="0">
                <a:latin typeface="Calibri" panose="020F0502020204030204" pitchFamily="34" charset="0"/>
                <a:ea typeface="Calibri" panose="020F0502020204030204" pitchFamily="34" charset="0"/>
                <a:cs typeface="Times New Roman" panose="02020603050405020304" pitchFamily="18" charset="0"/>
              </a:rPr>
              <a:t>DERECHOS </a:t>
            </a:r>
          </a:p>
        </p:txBody>
      </p:sp>
    </p:spTree>
    <p:extLst>
      <p:ext uri="{BB962C8B-B14F-4D97-AF65-F5344CB8AC3E}">
        <p14:creationId xmlns:p14="http://schemas.microsoft.com/office/powerpoint/2010/main" val="1832659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t>Sectores beneficiados</a:t>
            </a:r>
          </a:p>
        </p:txBody>
      </p:sp>
      <p:sp>
        <p:nvSpPr>
          <p:cNvPr id="3" name="Título 1"/>
          <p:cNvSpPr txBox="1">
            <a:spLocks/>
          </p:cNvSpPr>
          <p:nvPr/>
        </p:nvSpPr>
        <p:spPr>
          <a:xfrm>
            <a:off x="1371600" y="1625600"/>
            <a:ext cx="9601200" cy="1485900"/>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571500" indent="-571500">
              <a:buFont typeface="Wingdings" panose="05000000000000000000" pitchFamily="2" charset="2"/>
              <a:buChar char="§"/>
            </a:pPr>
            <a:r>
              <a:rPr lang="es-ES" sz="3600" b="1" dirty="0"/>
              <a:t>Transparencia: </a:t>
            </a:r>
            <a:r>
              <a:rPr lang="es-ES" sz="3600" dirty="0"/>
              <a:t>Debido a que se podría visualizar cuales son los proveedores que más ingresos tienen. </a:t>
            </a:r>
          </a:p>
          <a:p>
            <a:pPr marL="571500" indent="-571500">
              <a:buFont typeface="Wingdings" panose="05000000000000000000" pitchFamily="2" charset="2"/>
              <a:buChar char="§"/>
            </a:pPr>
            <a:r>
              <a:rPr lang="es-ES" sz="3600" b="1" dirty="0"/>
              <a:t>Sector en temas de salud y de emergencia: </a:t>
            </a:r>
            <a:r>
              <a:rPr lang="es-ES" sz="3600" dirty="0"/>
              <a:t>Evidenciar la necesidad de detectar cuales son los productos que mayor ingreso.</a:t>
            </a:r>
          </a:p>
          <a:p>
            <a:pPr marL="571500" indent="-571500">
              <a:buFont typeface="Wingdings" panose="05000000000000000000" pitchFamily="2" charset="2"/>
              <a:buChar char="§"/>
            </a:pPr>
            <a:r>
              <a:rPr lang="es-ES" sz="3600" b="1" dirty="0"/>
              <a:t>Gobierno: </a:t>
            </a:r>
            <a:r>
              <a:rPr lang="es-ES" sz="3600" dirty="0"/>
              <a:t>Toma de decisiones y acciones en todo nivel, ahorro general.</a:t>
            </a:r>
          </a:p>
          <a:p>
            <a:pPr marL="571500" indent="-571500">
              <a:buFont typeface="Wingdings" panose="05000000000000000000" pitchFamily="2" charset="2"/>
              <a:buChar char="§"/>
            </a:pPr>
            <a:endParaRPr lang="es-ES" sz="1000" dirty="0"/>
          </a:p>
          <a:p>
            <a:endParaRPr lang="es-ES" sz="1000" dirty="0"/>
          </a:p>
        </p:txBody>
      </p:sp>
    </p:spTree>
    <p:extLst>
      <p:ext uri="{BB962C8B-B14F-4D97-AF65-F5344CB8AC3E}">
        <p14:creationId xmlns:p14="http://schemas.microsoft.com/office/powerpoint/2010/main" val="2192129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5F9ED-E7A3-47F7-8842-75AD206847FC}"/>
              </a:ext>
            </a:extLst>
          </p:cNvPr>
          <p:cNvSpPr>
            <a:spLocks noGrp="1"/>
          </p:cNvSpPr>
          <p:nvPr>
            <p:ph type="title"/>
          </p:nvPr>
        </p:nvSpPr>
        <p:spPr/>
        <p:txBody>
          <a:bodyPr>
            <a:normAutofit fontScale="90000"/>
          </a:bodyPr>
          <a:lstStyle/>
          <a:p>
            <a:r>
              <a:rPr lang="es-EC" b="1" dirty="0"/>
              <a:t>Datos Congelados y no extraíbles</a:t>
            </a:r>
            <a:br>
              <a:rPr lang="es-EC" dirty="0"/>
            </a:br>
            <a:br>
              <a:rPr lang="es-EC" dirty="0"/>
            </a:br>
            <a:r>
              <a:rPr lang="es-ES" dirty="0"/>
              <a:t>Los datos que se encuentran publicados en los portales públicos contra la corrupción se encuentran con diferentes formatos, desactualizados, en diferentes repositorios, no existen las URLS y existe información que se podría considerar como open data como las consultas públicas.</a:t>
            </a:r>
            <a:br>
              <a:rPr lang="es-ES" dirty="0"/>
            </a:br>
            <a:endParaRPr lang="es-EC" dirty="0"/>
          </a:p>
        </p:txBody>
      </p:sp>
    </p:spTree>
    <p:extLst>
      <p:ext uri="{BB962C8B-B14F-4D97-AF65-F5344CB8AC3E}">
        <p14:creationId xmlns:p14="http://schemas.microsoft.com/office/powerpoint/2010/main" val="3309036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62100" y="1384300"/>
            <a:ext cx="9601200" cy="1485900"/>
          </a:xfrm>
        </p:spPr>
        <p:txBody>
          <a:bodyPr>
            <a:normAutofit fontScale="90000"/>
          </a:bodyPr>
          <a:lstStyle/>
          <a:p>
            <a:r>
              <a:rPr lang="es-ES" dirty="0"/>
              <a:t>El uso de </a:t>
            </a:r>
            <a:r>
              <a:rPr lang="es-ES" dirty="0" err="1"/>
              <a:t>streaming</a:t>
            </a:r>
            <a:r>
              <a:rPr lang="es-ES" dirty="0"/>
              <a:t> de datos permitirá el uso de datos en línea como fuente de información actualizada para la creación en ingesta de información para la creación futura de procesos de extracción y procesamiento de información, esta solución permitía tener la información actualizada y disponible para generar consultas dinámicas de esta información</a:t>
            </a:r>
          </a:p>
        </p:txBody>
      </p:sp>
      <p:sp>
        <p:nvSpPr>
          <p:cNvPr id="5" name="Título 1">
            <a:extLst>
              <a:ext uri="{FF2B5EF4-FFF2-40B4-BE49-F238E27FC236}">
                <a16:creationId xmlns:a16="http://schemas.microsoft.com/office/drawing/2014/main" id="{0695F9ED-E7A3-47F7-8842-75AD206847FC}"/>
              </a:ext>
            </a:extLst>
          </p:cNvPr>
          <p:cNvSpPr txBox="1">
            <a:spLocks/>
          </p:cNvSpPr>
          <p:nvPr/>
        </p:nvSpPr>
        <p:spPr>
          <a:xfrm>
            <a:off x="1371600" y="685800"/>
            <a:ext cx="9601200" cy="1485900"/>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EC" b="1" dirty="0"/>
              <a:t>Arquitectura </a:t>
            </a:r>
            <a:r>
              <a:rPr lang="es-EC" b="1" dirty="0" err="1"/>
              <a:t>Streaming</a:t>
            </a:r>
            <a:br>
              <a:rPr lang="es-EC" dirty="0"/>
            </a:br>
            <a:br>
              <a:rPr lang="es-EC" dirty="0"/>
            </a:br>
            <a:endParaRPr lang="es-EC" dirty="0"/>
          </a:p>
        </p:txBody>
      </p:sp>
    </p:spTree>
    <p:extLst>
      <p:ext uri="{BB962C8B-B14F-4D97-AF65-F5344CB8AC3E}">
        <p14:creationId xmlns:p14="http://schemas.microsoft.com/office/powerpoint/2010/main" val="4047197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5F9ED-E7A3-47F7-8842-75AD206847FC}"/>
              </a:ext>
            </a:extLst>
          </p:cNvPr>
          <p:cNvSpPr>
            <a:spLocks noGrp="1"/>
          </p:cNvSpPr>
          <p:nvPr>
            <p:ph type="title"/>
          </p:nvPr>
        </p:nvSpPr>
        <p:spPr>
          <a:xfrm>
            <a:off x="1371600" y="685800"/>
            <a:ext cx="9601200" cy="901700"/>
          </a:xfrm>
        </p:spPr>
        <p:txBody>
          <a:bodyPr>
            <a:normAutofit fontScale="90000"/>
          </a:bodyPr>
          <a:lstStyle/>
          <a:p>
            <a:r>
              <a:rPr lang="es-EC" b="1" dirty="0"/>
              <a:t>Diagrama Arquitectura</a:t>
            </a:r>
            <a:br>
              <a:rPr lang="es-EC" dirty="0"/>
            </a:br>
            <a:br>
              <a:rPr lang="es-EC" dirty="0"/>
            </a:br>
            <a:br>
              <a:rPr lang="es-ES" dirty="0"/>
            </a:br>
            <a:endParaRPr lang="es-EC" dirty="0"/>
          </a:p>
        </p:txBody>
      </p:sp>
      <p:pic>
        <p:nvPicPr>
          <p:cNvPr id="3" name="Imagen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409700"/>
            <a:ext cx="10287000" cy="5156199"/>
          </a:xfrm>
          <a:prstGeom prst="rect">
            <a:avLst/>
          </a:prstGeom>
          <a:noFill/>
          <a:ln>
            <a:noFill/>
          </a:ln>
        </p:spPr>
      </p:pic>
    </p:spTree>
    <p:extLst>
      <p:ext uri="{BB962C8B-B14F-4D97-AF65-F5344CB8AC3E}">
        <p14:creationId xmlns:p14="http://schemas.microsoft.com/office/powerpoint/2010/main" val="1656055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8BA31-4746-47D9-B95C-90286F16DFDC}"/>
              </a:ext>
            </a:extLst>
          </p:cNvPr>
          <p:cNvSpPr>
            <a:spLocks noGrp="1"/>
          </p:cNvSpPr>
          <p:nvPr>
            <p:ph type="title"/>
          </p:nvPr>
        </p:nvSpPr>
        <p:spPr/>
        <p:txBody>
          <a:bodyPr/>
          <a:lstStyle/>
          <a:p>
            <a:r>
              <a:rPr lang="es-EC" dirty="0"/>
              <a:t>Productos desarrollado en la </a:t>
            </a:r>
            <a:r>
              <a:rPr lang="es-EC" dirty="0" err="1"/>
              <a:t>Datatón</a:t>
            </a:r>
            <a:endParaRPr lang="es-EC" dirty="0"/>
          </a:p>
        </p:txBody>
      </p:sp>
      <p:sp>
        <p:nvSpPr>
          <p:cNvPr id="3" name="Marcador de contenido 2">
            <a:extLst>
              <a:ext uri="{FF2B5EF4-FFF2-40B4-BE49-F238E27FC236}">
                <a16:creationId xmlns:a16="http://schemas.microsoft.com/office/drawing/2014/main" id="{B1260FE7-4998-4602-83D3-B00753EEDCA4}"/>
              </a:ext>
            </a:extLst>
          </p:cNvPr>
          <p:cNvSpPr>
            <a:spLocks noGrp="1"/>
          </p:cNvSpPr>
          <p:nvPr>
            <p:ph idx="1"/>
          </p:nvPr>
        </p:nvSpPr>
        <p:spPr/>
        <p:txBody>
          <a:bodyPr/>
          <a:lstStyle/>
          <a:p>
            <a:r>
              <a:rPr lang="es-ES" dirty="0"/>
              <a:t>Prototipo Web Herramienta CAZACORRUPTOS ANALYTICS</a:t>
            </a:r>
          </a:p>
          <a:p>
            <a:r>
              <a:rPr lang="es-ES" dirty="0"/>
              <a:t>Visualizadores de casos de corrupción en </a:t>
            </a:r>
            <a:r>
              <a:rPr lang="es-ES" dirty="0" err="1"/>
              <a:t>TableaU</a:t>
            </a:r>
            <a:r>
              <a:rPr lang="es-ES" dirty="0"/>
              <a:t>.</a:t>
            </a:r>
          </a:p>
          <a:p>
            <a:r>
              <a:rPr lang="es-ES" dirty="0"/>
              <a:t>Note </a:t>
            </a:r>
            <a:r>
              <a:rPr lang="es-ES" dirty="0" err="1"/>
              <a:t>books</a:t>
            </a:r>
            <a:r>
              <a:rPr lang="es-ES" dirty="0"/>
              <a:t> para la conversión de los archivos Open Data </a:t>
            </a:r>
            <a:r>
              <a:rPr lang="es-ES" dirty="0" err="1"/>
              <a:t>Contracting</a:t>
            </a:r>
            <a:r>
              <a:rPr lang="es-ES" dirty="0"/>
              <a:t> para convertirlos en archivos CSV.</a:t>
            </a:r>
          </a:p>
          <a:p>
            <a:r>
              <a:rPr lang="es-ES" dirty="0"/>
              <a:t>Herramienta Web Open </a:t>
            </a:r>
            <a:r>
              <a:rPr lang="es-ES" dirty="0" err="1"/>
              <a:t>Source</a:t>
            </a:r>
            <a:r>
              <a:rPr lang="es-ES" dirty="0"/>
              <a:t> para la visualización a través de historias de usuario para la identificación de casos a típicos con servicios </a:t>
            </a:r>
            <a:r>
              <a:rPr lang="es-ES" dirty="0" err="1"/>
              <a:t>Rest</a:t>
            </a:r>
            <a:r>
              <a:rPr lang="es-ES" dirty="0"/>
              <a:t> y con </a:t>
            </a:r>
            <a:r>
              <a:rPr lang="es-ES" dirty="0" err="1"/>
              <a:t>Flask</a:t>
            </a:r>
            <a:r>
              <a:rPr lang="es-ES" dirty="0"/>
              <a:t> con Python utilizando los RUCS del SRI y la información.</a:t>
            </a:r>
          </a:p>
          <a:p>
            <a:endParaRPr lang="es-ES" dirty="0"/>
          </a:p>
          <a:p>
            <a:pPr marL="0" indent="0">
              <a:buNone/>
            </a:pPr>
            <a:endParaRPr lang="es-EC" dirty="0"/>
          </a:p>
        </p:txBody>
      </p:sp>
    </p:spTree>
    <p:extLst>
      <p:ext uri="{BB962C8B-B14F-4D97-AF65-F5344CB8AC3E}">
        <p14:creationId xmlns:p14="http://schemas.microsoft.com/office/powerpoint/2010/main" val="141117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102FC-C349-48A4-BC27-76DFD1980C93}"/>
              </a:ext>
            </a:extLst>
          </p:cNvPr>
          <p:cNvSpPr>
            <a:spLocks noGrp="1"/>
          </p:cNvSpPr>
          <p:nvPr>
            <p:ph type="title"/>
          </p:nvPr>
        </p:nvSpPr>
        <p:spPr/>
        <p:txBody>
          <a:bodyPr/>
          <a:lstStyle/>
          <a:p>
            <a:r>
              <a:rPr lang="es-EC" dirty="0"/>
              <a:t>Análisis Descriptivo</a:t>
            </a:r>
          </a:p>
        </p:txBody>
      </p:sp>
      <p:sp>
        <p:nvSpPr>
          <p:cNvPr id="3" name="CuadroTexto 2">
            <a:extLst>
              <a:ext uri="{FF2B5EF4-FFF2-40B4-BE49-F238E27FC236}">
                <a16:creationId xmlns:a16="http://schemas.microsoft.com/office/drawing/2014/main" id="{14D6A685-EBC1-46CD-AE98-CBC3813F0431}"/>
              </a:ext>
            </a:extLst>
          </p:cNvPr>
          <p:cNvSpPr txBox="1"/>
          <p:nvPr/>
        </p:nvSpPr>
        <p:spPr>
          <a:xfrm>
            <a:off x="6466946" y="1525369"/>
            <a:ext cx="5465747" cy="646331"/>
          </a:xfrm>
          <a:prstGeom prst="rect">
            <a:avLst/>
          </a:prstGeom>
          <a:noFill/>
        </p:spPr>
        <p:txBody>
          <a:bodyPr wrap="square" rtlCol="0">
            <a:spAutoFit/>
          </a:bodyPr>
          <a:lstStyle/>
          <a:p>
            <a:r>
              <a:rPr lang="es-EC" dirty="0"/>
              <a:t>Mediante la utilización de datos abiertos se pudo obtener las siguientes conclusiones:</a:t>
            </a:r>
          </a:p>
        </p:txBody>
      </p:sp>
      <p:pic>
        <p:nvPicPr>
          <p:cNvPr id="6" name="Imagen 5">
            <a:extLst>
              <a:ext uri="{FF2B5EF4-FFF2-40B4-BE49-F238E27FC236}">
                <a16:creationId xmlns:a16="http://schemas.microsoft.com/office/drawing/2014/main" id="{1EC2A1B0-1216-4623-87C5-909010EC2666}"/>
              </a:ext>
            </a:extLst>
          </p:cNvPr>
          <p:cNvPicPr>
            <a:picLocks noChangeAspect="1"/>
          </p:cNvPicPr>
          <p:nvPr/>
        </p:nvPicPr>
        <p:blipFill rotWithShape="1">
          <a:blip r:embed="rId2"/>
          <a:srcRect b="20614"/>
          <a:stretch/>
        </p:blipFill>
        <p:spPr>
          <a:xfrm>
            <a:off x="1371600" y="1413711"/>
            <a:ext cx="4898571" cy="5444289"/>
          </a:xfrm>
          <a:prstGeom prst="rect">
            <a:avLst/>
          </a:prstGeom>
        </p:spPr>
      </p:pic>
      <p:sp>
        <p:nvSpPr>
          <p:cNvPr id="8" name="CuadroTexto 7">
            <a:extLst>
              <a:ext uri="{FF2B5EF4-FFF2-40B4-BE49-F238E27FC236}">
                <a16:creationId xmlns:a16="http://schemas.microsoft.com/office/drawing/2014/main" id="{ECBD9946-1C84-4BBB-B8DD-20F2F8A508AB}"/>
              </a:ext>
            </a:extLst>
          </p:cNvPr>
          <p:cNvSpPr txBox="1"/>
          <p:nvPr/>
        </p:nvSpPr>
        <p:spPr>
          <a:xfrm>
            <a:off x="6602820" y="2286000"/>
            <a:ext cx="5329874" cy="4247317"/>
          </a:xfrm>
          <a:prstGeom prst="rect">
            <a:avLst/>
          </a:prstGeom>
          <a:noFill/>
        </p:spPr>
        <p:txBody>
          <a:bodyPr wrap="square" rtlCol="0">
            <a:spAutoFit/>
          </a:bodyPr>
          <a:lstStyle/>
          <a:p>
            <a:pPr marL="285750" indent="-285750">
              <a:buFont typeface="Arial" panose="020B0604020202020204" pitchFamily="34" charset="0"/>
              <a:buChar char="•"/>
            </a:pPr>
            <a:r>
              <a:rPr lang="es-EC" dirty="0"/>
              <a:t>De los </a:t>
            </a:r>
            <a:r>
              <a:rPr lang="es-EC" b="1" dirty="0"/>
              <a:t>231Millones</a:t>
            </a:r>
            <a:r>
              <a:rPr lang="es-EC" dirty="0"/>
              <a:t> de dólares que han sido utilizados como Emergencia Nacional, el </a:t>
            </a:r>
            <a:r>
              <a:rPr lang="es-EC" dirty="0">
                <a:solidFill>
                  <a:srgbClr val="C00000"/>
                </a:solidFill>
              </a:rPr>
              <a:t>43%</a:t>
            </a:r>
            <a:r>
              <a:rPr lang="es-EC" dirty="0"/>
              <a:t> fueron asignados a </a:t>
            </a:r>
            <a:r>
              <a:rPr lang="es-EC" dirty="0">
                <a:solidFill>
                  <a:srgbClr val="C00000"/>
                </a:solidFill>
              </a:rPr>
              <a:t>Personas Naturales</a:t>
            </a:r>
            <a:r>
              <a:rPr lang="es-EC" dirty="0"/>
              <a:t> es decir </a:t>
            </a:r>
            <a:r>
              <a:rPr lang="es-EC" b="1" dirty="0">
                <a:solidFill>
                  <a:srgbClr val="C00000"/>
                </a:solidFill>
              </a:rPr>
              <a:t>99Millones de dólares</a:t>
            </a:r>
            <a:r>
              <a:rPr lang="es-EC" dirty="0"/>
              <a:t>.</a:t>
            </a:r>
          </a:p>
          <a:p>
            <a:pPr marL="285750" indent="-285750">
              <a:buFont typeface="Arial" panose="020B0604020202020204" pitchFamily="34" charset="0"/>
              <a:buChar char="•"/>
            </a:pPr>
            <a:endParaRPr lang="es-EC" dirty="0"/>
          </a:p>
          <a:p>
            <a:pPr marL="285750" indent="-285750">
              <a:buFont typeface="Arial" panose="020B0604020202020204" pitchFamily="34" charset="0"/>
              <a:buChar char="•"/>
            </a:pPr>
            <a:r>
              <a:rPr lang="es-EC" dirty="0"/>
              <a:t>Vemos 992 Compradores y 3987 vendedores que realizaron 8169 Negocios.</a:t>
            </a:r>
          </a:p>
          <a:p>
            <a:pPr marL="285750" indent="-285750">
              <a:buFont typeface="Arial" panose="020B0604020202020204" pitchFamily="34" charset="0"/>
              <a:buChar char="•"/>
            </a:pPr>
            <a:endParaRPr lang="es-EC" dirty="0"/>
          </a:p>
          <a:p>
            <a:pPr marL="285750" indent="-285750">
              <a:buFont typeface="Arial" panose="020B0604020202020204" pitchFamily="34" charset="0"/>
              <a:buChar char="•"/>
            </a:pPr>
            <a:r>
              <a:rPr lang="es-EC" dirty="0"/>
              <a:t>Guayas y Pichincha aglomeran 144Millones de estas Compras.</a:t>
            </a:r>
          </a:p>
          <a:p>
            <a:pPr marL="285750" indent="-285750">
              <a:buFont typeface="Arial" panose="020B0604020202020204" pitchFamily="34" charset="0"/>
              <a:buChar char="•"/>
            </a:pPr>
            <a:endParaRPr lang="es-EC" dirty="0"/>
          </a:p>
          <a:p>
            <a:pPr marL="285750" indent="-285750">
              <a:buFont typeface="Arial" panose="020B0604020202020204" pitchFamily="34" charset="0"/>
              <a:buChar char="•"/>
            </a:pPr>
            <a:r>
              <a:rPr lang="es-EC" dirty="0"/>
              <a:t>5% de los Contratos tienen direcciones ilegibles o nulas.</a:t>
            </a:r>
          </a:p>
          <a:p>
            <a:pPr marL="285750" indent="-285750">
              <a:buFont typeface="Arial" panose="020B0604020202020204" pitchFamily="34" charset="0"/>
              <a:buChar char="•"/>
            </a:pPr>
            <a:endParaRPr lang="es-EC" dirty="0"/>
          </a:p>
          <a:p>
            <a:pPr marL="285750" indent="-285750">
              <a:buFont typeface="Arial" panose="020B0604020202020204" pitchFamily="34" charset="0"/>
              <a:buChar char="•"/>
            </a:pPr>
            <a:endParaRPr lang="es-EC" dirty="0"/>
          </a:p>
        </p:txBody>
      </p:sp>
    </p:spTree>
    <p:extLst>
      <p:ext uri="{BB962C8B-B14F-4D97-AF65-F5344CB8AC3E}">
        <p14:creationId xmlns:p14="http://schemas.microsoft.com/office/powerpoint/2010/main" val="257217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102FC-C349-48A4-BC27-76DFD1980C93}"/>
              </a:ext>
            </a:extLst>
          </p:cNvPr>
          <p:cNvSpPr>
            <a:spLocks noGrp="1"/>
          </p:cNvSpPr>
          <p:nvPr>
            <p:ph type="title"/>
          </p:nvPr>
        </p:nvSpPr>
        <p:spPr>
          <a:xfrm>
            <a:off x="1371599" y="685800"/>
            <a:ext cx="10365475" cy="1485900"/>
          </a:xfrm>
        </p:spPr>
        <p:txBody>
          <a:bodyPr/>
          <a:lstStyle/>
          <a:p>
            <a:r>
              <a:rPr lang="es-EC" dirty="0"/>
              <a:t>Análisis Descriptivo: Personas Naturales</a:t>
            </a:r>
          </a:p>
        </p:txBody>
      </p:sp>
      <p:sp>
        <p:nvSpPr>
          <p:cNvPr id="3" name="CuadroTexto 2">
            <a:extLst>
              <a:ext uri="{FF2B5EF4-FFF2-40B4-BE49-F238E27FC236}">
                <a16:creationId xmlns:a16="http://schemas.microsoft.com/office/drawing/2014/main" id="{14D6A685-EBC1-46CD-AE98-CBC3813F0431}"/>
              </a:ext>
            </a:extLst>
          </p:cNvPr>
          <p:cNvSpPr txBox="1"/>
          <p:nvPr/>
        </p:nvSpPr>
        <p:spPr>
          <a:xfrm>
            <a:off x="6466946" y="1525369"/>
            <a:ext cx="5465747" cy="646331"/>
          </a:xfrm>
          <a:prstGeom prst="rect">
            <a:avLst/>
          </a:prstGeom>
          <a:noFill/>
        </p:spPr>
        <p:txBody>
          <a:bodyPr wrap="square" rtlCol="0">
            <a:spAutoFit/>
          </a:bodyPr>
          <a:lstStyle/>
          <a:p>
            <a:r>
              <a:rPr lang="es-EC" dirty="0"/>
              <a:t>Mediante la utilización de datos abiertos se pudo obtener las siguientes conclusiones:</a:t>
            </a:r>
          </a:p>
        </p:txBody>
      </p:sp>
      <p:sp>
        <p:nvSpPr>
          <p:cNvPr id="8" name="CuadroTexto 7">
            <a:extLst>
              <a:ext uri="{FF2B5EF4-FFF2-40B4-BE49-F238E27FC236}">
                <a16:creationId xmlns:a16="http://schemas.microsoft.com/office/drawing/2014/main" id="{ECBD9946-1C84-4BBB-B8DD-20F2F8A508AB}"/>
              </a:ext>
            </a:extLst>
          </p:cNvPr>
          <p:cNvSpPr txBox="1"/>
          <p:nvPr/>
        </p:nvSpPr>
        <p:spPr>
          <a:xfrm>
            <a:off x="6602820" y="2286000"/>
            <a:ext cx="5329874" cy="4801314"/>
          </a:xfrm>
          <a:prstGeom prst="rect">
            <a:avLst/>
          </a:prstGeom>
          <a:noFill/>
        </p:spPr>
        <p:txBody>
          <a:bodyPr wrap="square" rtlCol="0">
            <a:spAutoFit/>
          </a:bodyPr>
          <a:lstStyle/>
          <a:p>
            <a:pPr marL="285750" indent="-285750">
              <a:buFont typeface="Arial" panose="020B0604020202020204" pitchFamily="34" charset="0"/>
              <a:buChar char="•"/>
            </a:pPr>
            <a:r>
              <a:rPr lang="es-EC" dirty="0"/>
              <a:t>De los </a:t>
            </a:r>
            <a:r>
              <a:rPr lang="es-EC" b="1" dirty="0">
                <a:solidFill>
                  <a:srgbClr val="C00000"/>
                </a:solidFill>
              </a:rPr>
              <a:t>99Millones de dólares</a:t>
            </a:r>
            <a:r>
              <a:rPr lang="es-EC" dirty="0"/>
              <a:t>, sólo Ministerio de Salud Pública adquirió 22,8Millones a personas naturales.</a:t>
            </a:r>
          </a:p>
          <a:p>
            <a:pPr marL="285750" indent="-285750">
              <a:buFont typeface="Arial" panose="020B0604020202020204" pitchFamily="34" charset="0"/>
              <a:buChar char="•"/>
            </a:pPr>
            <a:endParaRPr lang="es-EC" dirty="0"/>
          </a:p>
          <a:p>
            <a:pPr marL="285750" indent="-285750">
              <a:buFont typeface="Arial" panose="020B0604020202020204" pitchFamily="34" charset="0"/>
              <a:buChar char="•"/>
            </a:pPr>
            <a:r>
              <a:rPr lang="es-EC" dirty="0"/>
              <a:t>Justamente </a:t>
            </a:r>
            <a:r>
              <a:rPr lang="es-EC" dirty="0">
                <a:solidFill>
                  <a:srgbClr val="C00000"/>
                </a:solidFill>
              </a:rPr>
              <a:t>Martinez Velásquez </a:t>
            </a:r>
            <a:r>
              <a:rPr lang="es-EC" dirty="0"/>
              <a:t>es el </a:t>
            </a:r>
            <a:r>
              <a:rPr lang="es-EC" b="1" dirty="0"/>
              <a:t>TOP </a:t>
            </a:r>
            <a:r>
              <a:rPr lang="es-EC" dirty="0"/>
              <a:t>Proveedor del estado con un (1) contrato coronó </a:t>
            </a:r>
            <a:r>
              <a:rPr lang="es-EC" dirty="0">
                <a:solidFill>
                  <a:srgbClr val="C00000"/>
                </a:solidFill>
              </a:rPr>
              <a:t>9,9Millones de dólares</a:t>
            </a:r>
            <a:r>
              <a:rPr lang="es-EC" dirty="0"/>
              <a:t>. Vendió 2 Millones de Mascarillas a $4,95 cada una</a:t>
            </a:r>
          </a:p>
          <a:p>
            <a:pPr marL="285750" indent="-285750">
              <a:buFont typeface="Arial" panose="020B0604020202020204" pitchFamily="34" charset="0"/>
              <a:buChar char="•"/>
            </a:pPr>
            <a:endParaRPr lang="es-EC" dirty="0"/>
          </a:p>
          <a:p>
            <a:pPr marL="285750" indent="-285750">
              <a:buFont typeface="Arial" panose="020B0604020202020204" pitchFamily="34" charset="0"/>
              <a:buChar char="•"/>
            </a:pPr>
            <a:r>
              <a:rPr lang="es-EC" dirty="0"/>
              <a:t>El </a:t>
            </a:r>
            <a:r>
              <a:rPr lang="es-EC" b="1" dirty="0"/>
              <a:t>Gobierno Provincial del Guayas </a:t>
            </a:r>
            <a:r>
              <a:rPr lang="es-EC" dirty="0"/>
              <a:t>como el </a:t>
            </a:r>
            <a:r>
              <a:rPr lang="es-EC" b="1" dirty="0"/>
              <a:t>Gobierno Descentralizado de Quito </a:t>
            </a:r>
            <a:r>
              <a:rPr lang="es-EC" dirty="0"/>
              <a:t>compró </a:t>
            </a:r>
            <a:r>
              <a:rPr lang="es-EC" dirty="0">
                <a:solidFill>
                  <a:srgbClr val="C00000"/>
                </a:solidFill>
              </a:rPr>
              <a:t>2,5Millones de dólares </a:t>
            </a:r>
            <a:r>
              <a:rPr lang="es-EC" dirty="0"/>
              <a:t>CADA UNO a personas naturales.  El Top Proveedor es </a:t>
            </a:r>
            <a:r>
              <a:rPr lang="es-EC" dirty="0">
                <a:solidFill>
                  <a:srgbClr val="0070C0"/>
                </a:solidFill>
              </a:rPr>
              <a:t>Guacho Amaya Ana Alejandra</a:t>
            </a:r>
            <a:r>
              <a:rPr lang="es-EC" dirty="0"/>
              <a:t> con 1,3Millones de dólares. Vamos analizar quién es esta figura…</a:t>
            </a:r>
          </a:p>
          <a:p>
            <a:pPr marL="285750" indent="-285750">
              <a:buFont typeface="Arial" panose="020B0604020202020204" pitchFamily="34" charset="0"/>
              <a:buChar char="•"/>
            </a:pPr>
            <a:endParaRPr lang="es-EC" dirty="0"/>
          </a:p>
          <a:p>
            <a:pPr marL="285750" indent="-285750">
              <a:buFont typeface="Arial" panose="020B0604020202020204" pitchFamily="34" charset="0"/>
              <a:buChar char="•"/>
            </a:pPr>
            <a:endParaRPr lang="es-EC" dirty="0"/>
          </a:p>
        </p:txBody>
      </p:sp>
      <p:pic>
        <p:nvPicPr>
          <p:cNvPr id="4" name="Imagen 3">
            <a:extLst>
              <a:ext uri="{FF2B5EF4-FFF2-40B4-BE49-F238E27FC236}">
                <a16:creationId xmlns:a16="http://schemas.microsoft.com/office/drawing/2014/main" id="{E948C8B2-54C1-4934-AB52-57F756406CD7}"/>
              </a:ext>
            </a:extLst>
          </p:cNvPr>
          <p:cNvPicPr>
            <a:picLocks noChangeAspect="1"/>
          </p:cNvPicPr>
          <p:nvPr/>
        </p:nvPicPr>
        <p:blipFill rotWithShape="1">
          <a:blip r:embed="rId2"/>
          <a:srcRect b="20224"/>
          <a:stretch/>
        </p:blipFill>
        <p:spPr>
          <a:xfrm>
            <a:off x="1173887" y="1257301"/>
            <a:ext cx="4898571" cy="5471045"/>
          </a:xfrm>
          <a:prstGeom prst="rect">
            <a:avLst/>
          </a:prstGeom>
        </p:spPr>
      </p:pic>
    </p:spTree>
    <p:extLst>
      <p:ext uri="{BB962C8B-B14F-4D97-AF65-F5344CB8AC3E}">
        <p14:creationId xmlns:p14="http://schemas.microsoft.com/office/powerpoint/2010/main" val="334899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99CE6B-DBC7-4657-BCB0-724421544A79}"/>
              </a:ext>
            </a:extLst>
          </p:cNvPr>
          <p:cNvSpPr>
            <a:spLocks noGrp="1"/>
          </p:cNvSpPr>
          <p:nvPr>
            <p:ph type="title"/>
          </p:nvPr>
        </p:nvSpPr>
        <p:spPr>
          <a:xfrm>
            <a:off x="679273" y="49630"/>
            <a:ext cx="7443537" cy="1485900"/>
          </a:xfrm>
        </p:spPr>
        <p:txBody>
          <a:bodyPr>
            <a:normAutofit/>
          </a:bodyPr>
          <a:lstStyle/>
          <a:p>
            <a:r>
              <a:rPr lang="es-EC" sz="4000" dirty="0"/>
              <a:t>Caso1: Gobierno de Guayas</a:t>
            </a:r>
            <a:br>
              <a:rPr lang="es-EC" sz="4000" dirty="0"/>
            </a:br>
            <a:r>
              <a:rPr lang="es-EC" sz="3200" dirty="0"/>
              <a:t>Carlos Luis Morales (+)</a:t>
            </a:r>
            <a:endParaRPr lang="es-EC" sz="4000" dirty="0"/>
          </a:p>
        </p:txBody>
      </p:sp>
      <p:pic>
        <p:nvPicPr>
          <p:cNvPr id="4" name="Picture 2">
            <a:extLst>
              <a:ext uri="{FF2B5EF4-FFF2-40B4-BE49-F238E27FC236}">
                <a16:creationId xmlns:a16="http://schemas.microsoft.com/office/drawing/2014/main" id="{9CC0205D-6434-4DB5-B011-8F94DC351558}"/>
              </a:ext>
            </a:extLst>
          </p:cNvPr>
          <p:cNvPicPr>
            <a:picLocks noChangeAspect="1" noChangeArrowheads="1"/>
          </p:cNvPicPr>
          <p:nvPr/>
        </p:nvPicPr>
        <p:blipFill rotWithShape="1">
          <a:blip r:embed="rId3" cstate="print"/>
          <a:srcRect l="15715" t="7720" r="7354" b="35068"/>
          <a:stretch/>
        </p:blipFill>
        <p:spPr bwMode="auto">
          <a:xfrm>
            <a:off x="7229842" y="4160507"/>
            <a:ext cx="3990975" cy="2251701"/>
          </a:xfrm>
          <a:prstGeom prst="rect">
            <a:avLst/>
          </a:prstGeom>
          <a:noFill/>
          <a:ln w="9525">
            <a:noFill/>
            <a:miter lim="800000"/>
            <a:headEnd/>
            <a:tailEnd/>
          </a:ln>
        </p:spPr>
      </p:pic>
      <p:sp>
        <p:nvSpPr>
          <p:cNvPr id="5" name="2 Rectángulo">
            <a:extLst>
              <a:ext uri="{FF2B5EF4-FFF2-40B4-BE49-F238E27FC236}">
                <a16:creationId xmlns:a16="http://schemas.microsoft.com/office/drawing/2014/main" id="{FE34533D-699E-4CF7-90B1-22DDB80AC137}"/>
              </a:ext>
            </a:extLst>
          </p:cNvPr>
          <p:cNvSpPr/>
          <p:nvPr/>
        </p:nvSpPr>
        <p:spPr>
          <a:xfrm>
            <a:off x="7142755" y="6410876"/>
            <a:ext cx="6479999" cy="215444"/>
          </a:xfrm>
          <a:prstGeom prst="rect">
            <a:avLst/>
          </a:prstGeom>
        </p:spPr>
        <p:txBody>
          <a:bodyPr wrap="square">
            <a:spAutoFit/>
          </a:bodyPr>
          <a:lstStyle/>
          <a:p>
            <a:r>
              <a:rPr lang="en-US" sz="800" dirty="0"/>
              <a:t>Fuente: https://www.primicias.ec/noticias/politica/prefectura-guayas-56-millones-emergencia-sanitaria/</a:t>
            </a:r>
          </a:p>
        </p:txBody>
      </p:sp>
      <p:sp>
        <p:nvSpPr>
          <p:cNvPr id="6" name="Rectángulo 5">
            <a:extLst>
              <a:ext uri="{FF2B5EF4-FFF2-40B4-BE49-F238E27FC236}">
                <a16:creationId xmlns:a16="http://schemas.microsoft.com/office/drawing/2014/main" id="{59283E50-4202-47C2-AB48-FC43B01BE74D}"/>
              </a:ext>
            </a:extLst>
          </p:cNvPr>
          <p:cNvSpPr/>
          <p:nvPr/>
        </p:nvSpPr>
        <p:spPr>
          <a:xfrm>
            <a:off x="7042202" y="5885320"/>
            <a:ext cx="4302738" cy="49329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C"/>
          </a:p>
        </p:txBody>
      </p:sp>
      <p:graphicFrame>
        <p:nvGraphicFramePr>
          <p:cNvPr id="7" name="4 Tabla">
            <a:extLst>
              <a:ext uri="{FF2B5EF4-FFF2-40B4-BE49-F238E27FC236}">
                <a16:creationId xmlns:a16="http://schemas.microsoft.com/office/drawing/2014/main" id="{BF2900D4-EB0F-490C-8F20-749022AB486C}"/>
              </a:ext>
            </a:extLst>
          </p:cNvPr>
          <p:cNvGraphicFramePr>
            <a:graphicFrameLocks noGrp="1"/>
          </p:cNvGraphicFramePr>
          <p:nvPr>
            <p:extLst>
              <p:ext uri="{D42A27DB-BD31-4B8C-83A1-F6EECF244321}">
                <p14:modId xmlns:p14="http://schemas.microsoft.com/office/powerpoint/2010/main" val="2598888658"/>
              </p:ext>
            </p:extLst>
          </p:nvPr>
        </p:nvGraphicFramePr>
        <p:xfrm>
          <a:off x="993428" y="1840835"/>
          <a:ext cx="5463329" cy="1877480"/>
        </p:xfrm>
        <a:graphic>
          <a:graphicData uri="http://schemas.openxmlformats.org/drawingml/2006/table">
            <a:tbl>
              <a:tblPr/>
              <a:tblGrid>
                <a:gridCol w="504056">
                  <a:extLst>
                    <a:ext uri="{9D8B030D-6E8A-4147-A177-3AD203B41FA5}">
                      <a16:colId xmlns:a16="http://schemas.microsoft.com/office/drawing/2014/main" val="20001"/>
                    </a:ext>
                  </a:extLst>
                </a:gridCol>
                <a:gridCol w="180020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542791">
                  <a:extLst>
                    <a:ext uri="{9D8B030D-6E8A-4147-A177-3AD203B41FA5}">
                      <a16:colId xmlns:a16="http://schemas.microsoft.com/office/drawing/2014/main" val="20007"/>
                    </a:ext>
                  </a:extLst>
                </a:gridCol>
                <a:gridCol w="729359">
                  <a:extLst>
                    <a:ext uri="{9D8B030D-6E8A-4147-A177-3AD203B41FA5}">
                      <a16:colId xmlns:a16="http://schemas.microsoft.com/office/drawing/2014/main" val="20009"/>
                    </a:ext>
                  </a:extLst>
                </a:gridCol>
                <a:gridCol w="590779">
                  <a:extLst>
                    <a:ext uri="{9D8B030D-6E8A-4147-A177-3AD203B41FA5}">
                      <a16:colId xmlns:a16="http://schemas.microsoft.com/office/drawing/2014/main" val="20010"/>
                    </a:ext>
                  </a:extLst>
                </a:gridCol>
              </a:tblGrid>
              <a:tr h="336148">
                <a:tc>
                  <a:txBody>
                    <a:bodyPr/>
                    <a:lstStyle/>
                    <a:p>
                      <a:pPr algn="ctr" fontAlgn="ctr"/>
                      <a:r>
                        <a:rPr lang="en-US" sz="800" b="1" i="0" u="none" strike="noStrike" dirty="0" err="1">
                          <a:solidFill>
                            <a:srgbClr val="000000"/>
                          </a:solidFill>
                          <a:latin typeface="Calibri"/>
                        </a:rPr>
                        <a:t>Entidad</a:t>
                      </a:r>
                      <a:r>
                        <a:rPr lang="en-US" sz="800" b="1" i="0" u="none" strike="noStrike" dirty="0">
                          <a:solidFill>
                            <a:srgbClr val="000000"/>
                          </a:solidFill>
                          <a:latin typeface="Calibri"/>
                        </a:rPr>
                        <a:t> </a:t>
                      </a:r>
                      <a:r>
                        <a:rPr lang="en-US" sz="800" b="1" i="0" u="none" strike="noStrike" dirty="0" err="1">
                          <a:solidFill>
                            <a:srgbClr val="000000"/>
                          </a:solidFill>
                          <a:latin typeface="Calibri"/>
                        </a:rPr>
                        <a:t>contratante</a:t>
                      </a:r>
                      <a:endParaRPr lang="en-US" sz="800" b="1" i="0" u="none" strike="noStrike" dirty="0">
                        <a:solidFill>
                          <a:srgbClr val="000000"/>
                        </a:solidFill>
                        <a:latin typeface="Calibri"/>
                      </a:endParaRPr>
                    </a:p>
                  </a:txBody>
                  <a:tcPr marL="0" marR="0" marT="0" marB="0">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00" b="1" i="0" u="none" strike="noStrike" dirty="0" err="1">
                          <a:solidFill>
                            <a:srgbClr val="000000"/>
                          </a:solidFill>
                          <a:latin typeface="Calibri"/>
                        </a:rPr>
                        <a:t>Objeto</a:t>
                      </a:r>
                      <a:r>
                        <a:rPr lang="en-US" sz="800" b="1" i="0" u="none" strike="noStrike" dirty="0">
                          <a:solidFill>
                            <a:srgbClr val="000000"/>
                          </a:solidFill>
                          <a:latin typeface="Calibri"/>
                        </a:rPr>
                        <a:t> contractual</a:t>
                      </a:r>
                    </a:p>
                  </a:txBody>
                  <a:tcPr marL="0" marR="0" marT="0" marB="0">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00" b="1" i="0" u="none" strike="noStrike">
                          <a:solidFill>
                            <a:srgbClr val="000000"/>
                          </a:solidFill>
                          <a:latin typeface="Calibri"/>
                        </a:rPr>
                        <a:t>Monto contratado</a:t>
                      </a:r>
                    </a:p>
                  </a:txBody>
                  <a:tcPr marL="0" marR="0" marT="0" marB="0">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00" b="1" i="0" u="none" strike="noStrike">
                          <a:solidFill>
                            <a:srgbClr val="000000"/>
                          </a:solidFill>
                          <a:latin typeface="Calibri"/>
                        </a:rPr>
                        <a:t>RUC</a:t>
                      </a:r>
                    </a:p>
                  </a:txBody>
                  <a:tcPr marL="0" marR="0" marT="0" marB="0">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00" b="1" i="0" u="none" strike="noStrike">
                          <a:solidFill>
                            <a:srgbClr val="000000"/>
                          </a:solidFill>
                          <a:latin typeface="Calibri"/>
                        </a:rPr>
                        <a:t>Proveedor</a:t>
                      </a:r>
                    </a:p>
                  </a:txBody>
                  <a:tcPr marL="0" marR="0" marT="0" marB="0">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00" b="1" i="0" u="none" strike="noStrike" dirty="0" err="1">
                          <a:solidFill>
                            <a:srgbClr val="000000"/>
                          </a:solidFill>
                          <a:latin typeface="Calibri"/>
                        </a:rPr>
                        <a:t>Fecha</a:t>
                      </a:r>
                      <a:r>
                        <a:rPr lang="en-US" sz="800" b="1" i="0" u="none" strike="noStrike" dirty="0">
                          <a:solidFill>
                            <a:srgbClr val="000000"/>
                          </a:solidFill>
                          <a:latin typeface="Calibri"/>
                        </a:rPr>
                        <a:t> de </a:t>
                      </a:r>
                      <a:r>
                        <a:rPr lang="en-US" sz="800" b="1" i="0" u="none" strike="noStrike" dirty="0" err="1">
                          <a:solidFill>
                            <a:srgbClr val="000000"/>
                          </a:solidFill>
                          <a:latin typeface="Calibri"/>
                        </a:rPr>
                        <a:t>publicación</a:t>
                      </a:r>
                      <a:endParaRPr lang="en-US" sz="800" b="1" i="0" u="none" strike="noStrike" dirty="0">
                        <a:solidFill>
                          <a:srgbClr val="000000"/>
                        </a:solidFill>
                        <a:latin typeface="Calibri"/>
                      </a:endParaRPr>
                    </a:p>
                  </a:txBody>
                  <a:tcPr marL="0" marR="0" marT="0" marB="0">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s-EC" sz="800" b="1" i="0" u="none" strike="noStrike">
                          <a:solidFill>
                            <a:srgbClr val="000000"/>
                          </a:solidFill>
                          <a:latin typeface="Calibri"/>
                        </a:rPr>
                        <a:t>Fecha de inicio de contrato</a:t>
                      </a:r>
                    </a:p>
                  </a:txBody>
                  <a:tcPr marL="0" marR="0" marT="0" marB="0">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36605">
                <a:tc>
                  <a:txBody>
                    <a:bodyPr/>
                    <a:lstStyle/>
                    <a:p>
                      <a:pPr algn="ctr" fontAlgn="b"/>
                      <a:r>
                        <a:rPr lang="en-US" sz="800" b="0" i="0" u="none" strike="noStrike">
                          <a:solidFill>
                            <a:srgbClr val="000000"/>
                          </a:solidFill>
                          <a:latin typeface="Calibri"/>
                        </a:rPr>
                        <a:t>GOBIERNO PROVINCIAL DEL GUAYAS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EC" sz="800" b="0" i="0" u="none" strike="noStrike" dirty="0">
                          <a:solidFill>
                            <a:srgbClr val="000000"/>
                          </a:solidFill>
                          <a:latin typeface="Calibri"/>
                        </a:rPr>
                        <a:t>ADQUISICIÓN DE EQUIPOS DE FUMIGACIÓN Y EL COMPONENTE AMONIO CUATERNARIO PARA LA SANITIZACION Y DESINFECTACIÓN DE SECTORES DE ALTA AFLUENCIA COMO PARQUES Y MERCADOS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latin typeface="Calibri"/>
                        </a:rPr>
                        <a:t>                      499.400,00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latin typeface="Calibri"/>
                        </a:rPr>
                        <a:t>0923149165001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latin typeface="Calibri"/>
                        </a:rPr>
                        <a:t>GUACHO AMAYA ANA ALEXANDRA</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FF0000"/>
                          </a:solidFill>
                          <a:latin typeface="Calibri"/>
                        </a:rPr>
                        <a:t>4/8/2020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dirty="0">
                          <a:solidFill>
                            <a:srgbClr val="FF0000"/>
                          </a:solidFill>
                          <a:latin typeface="Calibri"/>
                        </a:rPr>
                        <a:t>4/6/2020</a:t>
                      </a:r>
                      <a:endParaRPr lang="en-US" sz="800" b="0" i="0" u="none" strike="noStrike" dirty="0">
                        <a:solidFill>
                          <a:srgbClr val="FF0000"/>
                        </a:solidFill>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902120">
                <a:tc>
                  <a:txBody>
                    <a:bodyPr/>
                    <a:lstStyle/>
                    <a:p>
                      <a:pPr algn="ctr" fontAlgn="b"/>
                      <a:r>
                        <a:rPr lang="en-US" sz="800" b="0" i="0" u="none" strike="noStrike" dirty="0">
                          <a:solidFill>
                            <a:srgbClr val="000000"/>
                          </a:solidFill>
                          <a:latin typeface="Calibri"/>
                        </a:rPr>
                        <a:t>GOBIERNO PROVINCIAL DEL GUAYAS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EC" sz="800" b="0" i="0" u="none" strike="noStrike" dirty="0">
                          <a:solidFill>
                            <a:srgbClr val="000000"/>
                          </a:solidFill>
                          <a:latin typeface="Calibri"/>
                        </a:rPr>
                        <a:t>SEGUNDA ADQUISICIÓN DE AMONIO CUATERNARIO PARA CONTINUAR CON LA SANITIZACION DE MERCADOS, PARQUES Y/O CALLES DE LA PROVINCIA DEL GUAYAS Y QUE TAMBIÉN SERVIRÁ PARA COMPLEMENTAR LOS KITS DE PREVENCIÓN DE CONTAGIO DE COVID-19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latin typeface="Calibri"/>
                        </a:rPr>
                        <a:t>                     859.180,00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latin typeface="Calibri"/>
                        </a:rPr>
                        <a:t>0923149165001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latin typeface="Calibri"/>
                        </a:rPr>
                        <a:t>GUACHO AMAYA ANA ALEXANDRA</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FF0000"/>
                          </a:solidFill>
                          <a:latin typeface="Calibri"/>
                        </a:rPr>
                        <a:t>4/29/2020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FF0000"/>
                          </a:solidFill>
                          <a:latin typeface="Calibri"/>
                        </a:rPr>
                        <a:t>4/27/2020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8" name="Elipse 7">
            <a:extLst>
              <a:ext uri="{FF2B5EF4-FFF2-40B4-BE49-F238E27FC236}">
                <a16:creationId xmlns:a16="http://schemas.microsoft.com/office/drawing/2014/main" id="{CD619241-CE62-49C7-A64C-2A68BC97BEAD}"/>
              </a:ext>
            </a:extLst>
          </p:cNvPr>
          <p:cNvSpPr/>
          <p:nvPr/>
        </p:nvSpPr>
        <p:spPr>
          <a:xfrm>
            <a:off x="766011" y="1317463"/>
            <a:ext cx="432000" cy="432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C" dirty="0"/>
              <a:t>1</a:t>
            </a:r>
          </a:p>
        </p:txBody>
      </p:sp>
      <p:sp>
        <p:nvSpPr>
          <p:cNvPr id="9" name="CuadroTexto 8">
            <a:extLst>
              <a:ext uri="{FF2B5EF4-FFF2-40B4-BE49-F238E27FC236}">
                <a16:creationId xmlns:a16="http://schemas.microsoft.com/office/drawing/2014/main" id="{EADDA782-6790-482A-9C6C-FE37FBCEF787}"/>
              </a:ext>
            </a:extLst>
          </p:cNvPr>
          <p:cNvSpPr txBox="1"/>
          <p:nvPr/>
        </p:nvSpPr>
        <p:spPr>
          <a:xfrm>
            <a:off x="1198011" y="1317463"/>
            <a:ext cx="5599831" cy="523220"/>
          </a:xfrm>
          <a:prstGeom prst="rect">
            <a:avLst/>
          </a:prstGeom>
          <a:noFill/>
        </p:spPr>
        <p:txBody>
          <a:bodyPr wrap="square" rtlCol="0">
            <a:spAutoFit/>
          </a:bodyPr>
          <a:lstStyle/>
          <a:p>
            <a:r>
              <a:rPr lang="es-EC" sz="1400" b="1" dirty="0">
                <a:solidFill>
                  <a:srgbClr val="C00000"/>
                </a:solidFill>
              </a:rPr>
              <a:t>1,3Millones de Dólares </a:t>
            </a:r>
            <a:r>
              <a:rPr lang="es-EC" sz="1400" dirty="0"/>
              <a:t>otorgados en contratos a una </a:t>
            </a:r>
            <a:r>
              <a:rPr lang="es-EC" sz="1400" dirty="0">
                <a:solidFill>
                  <a:srgbClr val="C00000"/>
                </a:solidFill>
              </a:rPr>
              <a:t>Persona Natural</a:t>
            </a:r>
            <a:r>
              <a:rPr lang="es-EC" sz="1400" dirty="0"/>
              <a:t> en el mes de Abril 2020 por parte de </a:t>
            </a:r>
            <a:r>
              <a:rPr lang="es-EC" sz="1400" dirty="0">
                <a:solidFill>
                  <a:srgbClr val="C00000"/>
                </a:solidFill>
              </a:rPr>
              <a:t>Prefectura de Guayas</a:t>
            </a:r>
            <a:r>
              <a:rPr lang="es-EC" sz="1400" dirty="0"/>
              <a:t>.</a:t>
            </a:r>
          </a:p>
        </p:txBody>
      </p:sp>
      <p:sp>
        <p:nvSpPr>
          <p:cNvPr id="10" name="CuadroTexto 9">
            <a:extLst>
              <a:ext uri="{FF2B5EF4-FFF2-40B4-BE49-F238E27FC236}">
                <a16:creationId xmlns:a16="http://schemas.microsoft.com/office/drawing/2014/main" id="{9692A3AD-0D80-4E86-BDA0-BF81D3896949}"/>
              </a:ext>
            </a:extLst>
          </p:cNvPr>
          <p:cNvSpPr txBox="1"/>
          <p:nvPr/>
        </p:nvSpPr>
        <p:spPr>
          <a:xfrm>
            <a:off x="971183" y="3734703"/>
            <a:ext cx="3281668" cy="338554"/>
          </a:xfrm>
          <a:prstGeom prst="rect">
            <a:avLst/>
          </a:prstGeom>
          <a:noFill/>
        </p:spPr>
        <p:txBody>
          <a:bodyPr wrap="none" rtlCol="0">
            <a:spAutoFit/>
          </a:bodyPr>
          <a:lstStyle/>
          <a:p>
            <a:r>
              <a:rPr lang="es-EC" sz="800" dirty="0"/>
              <a:t>Fuente: </a:t>
            </a:r>
            <a:r>
              <a:rPr lang="en-US" sz="800" dirty="0"/>
              <a:t>https://portal.compraspublicas.gob.ec/sercop/datos_abiertos/</a:t>
            </a:r>
          </a:p>
          <a:p>
            <a:r>
              <a:rPr lang="es-EC" sz="800" dirty="0"/>
              <a:t> </a:t>
            </a:r>
          </a:p>
        </p:txBody>
      </p:sp>
      <p:sp>
        <p:nvSpPr>
          <p:cNvPr id="12" name="CuadroTexto 11">
            <a:extLst>
              <a:ext uri="{FF2B5EF4-FFF2-40B4-BE49-F238E27FC236}">
                <a16:creationId xmlns:a16="http://schemas.microsoft.com/office/drawing/2014/main" id="{DC11CCEE-E247-4F35-9298-AE9198814E29}"/>
              </a:ext>
            </a:extLst>
          </p:cNvPr>
          <p:cNvSpPr txBox="1"/>
          <p:nvPr/>
        </p:nvSpPr>
        <p:spPr>
          <a:xfrm>
            <a:off x="1358530" y="3876080"/>
            <a:ext cx="5187785" cy="523220"/>
          </a:xfrm>
          <a:prstGeom prst="rect">
            <a:avLst/>
          </a:prstGeom>
          <a:noFill/>
        </p:spPr>
        <p:txBody>
          <a:bodyPr wrap="square" rtlCol="0">
            <a:spAutoFit/>
          </a:bodyPr>
          <a:lstStyle/>
          <a:p>
            <a:r>
              <a:rPr lang="es-EC" sz="1400" dirty="0"/>
              <a:t>La adquisición es para Amonio de Cuaternario (desinfectante) y el fumigador.</a:t>
            </a:r>
          </a:p>
        </p:txBody>
      </p:sp>
      <p:sp>
        <p:nvSpPr>
          <p:cNvPr id="15" name="Elipse 14">
            <a:extLst>
              <a:ext uri="{FF2B5EF4-FFF2-40B4-BE49-F238E27FC236}">
                <a16:creationId xmlns:a16="http://schemas.microsoft.com/office/drawing/2014/main" id="{12BCCC51-FE5E-48FA-99FF-8C4D8280787F}"/>
              </a:ext>
            </a:extLst>
          </p:cNvPr>
          <p:cNvSpPr/>
          <p:nvPr/>
        </p:nvSpPr>
        <p:spPr>
          <a:xfrm>
            <a:off x="802105" y="4411343"/>
            <a:ext cx="432000" cy="432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C" dirty="0"/>
              <a:t>2</a:t>
            </a:r>
          </a:p>
        </p:txBody>
      </p:sp>
      <p:sp>
        <p:nvSpPr>
          <p:cNvPr id="16" name="CuadroTexto 15">
            <a:extLst>
              <a:ext uri="{FF2B5EF4-FFF2-40B4-BE49-F238E27FC236}">
                <a16:creationId xmlns:a16="http://schemas.microsoft.com/office/drawing/2014/main" id="{BFB8D7AF-FC5E-40EB-B219-131D61BF1E11}"/>
              </a:ext>
            </a:extLst>
          </p:cNvPr>
          <p:cNvSpPr txBox="1"/>
          <p:nvPr/>
        </p:nvSpPr>
        <p:spPr>
          <a:xfrm>
            <a:off x="1234106" y="4363217"/>
            <a:ext cx="5463328" cy="523220"/>
          </a:xfrm>
          <a:prstGeom prst="rect">
            <a:avLst/>
          </a:prstGeom>
          <a:noFill/>
        </p:spPr>
        <p:txBody>
          <a:bodyPr wrap="square" rtlCol="0">
            <a:spAutoFit/>
          </a:bodyPr>
          <a:lstStyle/>
          <a:p>
            <a:r>
              <a:rPr lang="es-EC" sz="1400" b="1" dirty="0">
                <a:solidFill>
                  <a:srgbClr val="C00000"/>
                </a:solidFill>
              </a:rPr>
              <a:t>Quién es el proveedor? </a:t>
            </a:r>
            <a:r>
              <a:rPr lang="es-EC" sz="1400" dirty="0"/>
              <a:t>En los tres últimos años pago $1209 dólares como impuesto a la renta.</a:t>
            </a:r>
          </a:p>
        </p:txBody>
      </p:sp>
      <p:pic>
        <p:nvPicPr>
          <p:cNvPr id="17" name="Picture 2">
            <a:extLst>
              <a:ext uri="{FF2B5EF4-FFF2-40B4-BE49-F238E27FC236}">
                <a16:creationId xmlns:a16="http://schemas.microsoft.com/office/drawing/2014/main" id="{CD2B9F51-060C-4C3A-A76B-148D2F3E3DB4}"/>
              </a:ext>
            </a:extLst>
          </p:cNvPr>
          <p:cNvPicPr>
            <a:picLocks noChangeAspect="1" noChangeArrowheads="1"/>
          </p:cNvPicPr>
          <p:nvPr/>
        </p:nvPicPr>
        <p:blipFill rotWithShape="1">
          <a:blip r:embed="rId4" cstate="print"/>
          <a:srcRect l="22638" t="23884" b="26584"/>
          <a:stretch/>
        </p:blipFill>
        <p:spPr bwMode="auto">
          <a:xfrm>
            <a:off x="1309909" y="4934563"/>
            <a:ext cx="4680000" cy="1651659"/>
          </a:xfrm>
          <a:prstGeom prst="rect">
            <a:avLst/>
          </a:prstGeom>
          <a:noFill/>
          <a:ln w="9525">
            <a:noFill/>
            <a:miter lim="800000"/>
            <a:headEnd/>
            <a:tailEnd/>
          </a:ln>
        </p:spPr>
      </p:pic>
      <p:sp>
        <p:nvSpPr>
          <p:cNvPr id="18" name="CuadroTexto 17">
            <a:extLst>
              <a:ext uri="{FF2B5EF4-FFF2-40B4-BE49-F238E27FC236}">
                <a16:creationId xmlns:a16="http://schemas.microsoft.com/office/drawing/2014/main" id="{08C29274-E024-4D8C-AA2A-379656E90D67}"/>
              </a:ext>
            </a:extLst>
          </p:cNvPr>
          <p:cNvSpPr txBox="1"/>
          <p:nvPr/>
        </p:nvSpPr>
        <p:spPr>
          <a:xfrm>
            <a:off x="1234105" y="6602637"/>
            <a:ext cx="5683974" cy="461665"/>
          </a:xfrm>
          <a:prstGeom prst="rect">
            <a:avLst/>
          </a:prstGeom>
          <a:noFill/>
        </p:spPr>
        <p:txBody>
          <a:bodyPr wrap="square" rtlCol="0">
            <a:spAutoFit/>
          </a:bodyPr>
          <a:lstStyle/>
          <a:p>
            <a:r>
              <a:rPr lang="es-EC" sz="800" dirty="0"/>
              <a:t>Fuente: https://srienlinea.sri.gob.ec/sri-en-linea/SriDeclaracionesWeb/ConsultaImpuestoRenta/Consultas/consultaImpuestoRenta</a:t>
            </a:r>
          </a:p>
          <a:p>
            <a:endParaRPr lang="es-EC" sz="800" dirty="0"/>
          </a:p>
        </p:txBody>
      </p:sp>
      <p:sp>
        <p:nvSpPr>
          <p:cNvPr id="20" name="Elipse 19">
            <a:extLst>
              <a:ext uri="{FF2B5EF4-FFF2-40B4-BE49-F238E27FC236}">
                <a16:creationId xmlns:a16="http://schemas.microsoft.com/office/drawing/2014/main" id="{59D89E97-EBDB-4176-A1BC-1454FAF3EB42}"/>
              </a:ext>
            </a:extLst>
          </p:cNvPr>
          <p:cNvSpPr/>
          <p:nvPr/>
        </p:nvSpPr>
        <p:spPr>
          <a:xfrm>
            <a:off x="6797842" y="802699"/>
            <a:ext cx="432000" cy="432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C" dirty="0"/>
              <a:t>3</a:t>
            </a:r>
          </a:p>
        </p:txBody>
      </p:sp>
      <p:sp>
        <p:nvSpPr>
          <p:cNvPr id="21" name="CuadroTexto 20">
            <a:extLst>
              <a:ext uri="{FF2B5EF4-FFF2-40B4-BE49-F238E27FC236}">
                <a16:creationId xmlns:a16="http://schemas.microsoft.com/office/drawing/2014/main" id="{BDF3A77C-E19D-44EE-B655-0BB3BAC3F197}"/>
              </a:ext>
            </a:extLst>
          </p:cNvPr>
          <p:cNvSpPr txBox="1"/>
          <p:nvPr/>
        </p:nvSpPr>
        <p:spPr>
          <a:xfrm>
            <a:off x="7229842" y="754573"/>
            <a:ext cx="4826746" cy="1169551"/>
          </a:xfrm>
          <a:prstGeom prst="rect">
            <a:avLst/>
          </a:prstGeom>
          <a:noFill/>
        </p:spPr>
        <p:txBody>
          <a:bodyPr wrap="square" rtlCol="0">
            <a:spAutoFit/>
          </a:bodyPr>
          <a:lstStyle/>
          <a:p>
            <a:r>
              <a:rPr lang="es-EC" sz="1400" dirty="0"/>
              <a:t>Proceso de adjudicación llama la atención las fecha la Tabla 1. Primero inicia el contrato y luego publica. En el portal de Compras Públicas los soportes de las resoluciones lo cargan de manera desordenada (</a:t>
            </a:r>
            <a:r>
              <a:rPr lang="es-EC" sz="1400" dirty="0" err="1"/>
              <a:t>PDFs</a:t>
            </a:r>
            <a:r>
              <a:rPr lang="es-EC" sz="1400" dirty="0"/>
              <a:t>) generando dificultad y transparencia para conocer el detalle</a:t>
            </a:r>
          </a:p>
        </p:txBody>
      </p:sp>
      <p:pic>
        <p:nvPicPr>
          <p:cNvPr id="22" name="Imagen 21">
            <a:extLst>
              <a:ext uri="{FF2B5EF4-FFF2-40B4-BE49-F238E27FC236}">
                <a16:creationId xmlns:a16="http://schemas.microsoft.com/office/drawing/2014/main" id="{BA55FA93-676A-4012-91D2-F70D87EF9982}"/>
              </a:ext>
            </a:extLst>
          </p:cNvPr>
          <p:cNvPicPr>
            <a:picLocks noChangeAspect="1"/>
          </p:cNvPicPr>
          <p:nvPr/>
        </p:nvPicPr>
        <p:blipFill>
          <a:blip r:embed="rId5"/>
          <a:stretch>
            <a:fillRect/>
          </a:stretch>
        </p:blipFill>
        <p:spPr>
          <a:xfrm rot="10800000">
            <a:off x="7229842" y="1948616"/>
            <a:ext cx="3990975" cy="1428750"/>
          </a:xfrm>
          <a:prstGeom prst="rect">
            <a:avLst/>
          </a:prstGeom>
        </p:spPr>
      </p:pic>
      <p:sp>
        <p:nvSpPr>
          <p:cNvPr id="23" name="Elipse 22">
            <a:extLst>
              <a:ext uri="{FF2B5EF4-FFF2-40B4-BE49-F238E27FC236}">
                <a16:creationId xmlns:a16="http://schemas.microsoft.com/office/drawing/2014/main" id="{94896F4D-C94D-4D3A-A1D9-D99E42C26D86}"/>
              </a:ext>
            </a:extLst>
          </p:cNvPr>
          <p:cNvSpPr/>
          <p:nvPr/>
        </p:nvSpPr>
        <p:spPr>
          <a:xfrm>
            <a:off x="6797842" y="3647294"/>
            <a:ext cx="432000" cy="432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C" dirty="0"/>
              <a:t>4</a:t>
            </a:r>
          </a:p>
        </p:txBody>
      </p:sp>
      <p:sp>
        <p:nvSpPr>
          <p:cNvPr id="24" name="CuadroTexto 23">
            <a:extLst>
              <a:ext uri="{FF2B5EF4-FFF2-40B4-BE49-F238E27FC236}">
                <a16:creationId xmlns:a16="http://schemas.microsoft.com/office/drawing/2014/main" id="{FA9075CF-7FDC-4C3C-8D97-6A971F4F6764}"/>
              </a:ext>
            </a:extLst>
          </p:cNvPr>
          <p:cNvSpPr txBox="1"/>
          <p:nvPr/>
        </p:nvSpPr>
        <p:spPr>
          <a:xfrm>
            <a:off x="7229842" y="3599168"/>
            <a:ext cx="4826746" cy="523220"/>
          </a:xfrm>
          <a:prstGeom prst="rect">
            <a:avLst/>
          </a:prstGeom>
          <a:noFill/>
        </p:spPr>
        <p:txBody>
          <a:bodyPr wrap="square" rtlCol="0">
            <a:spAutoFit/>
          </a:bodyPr>
          <a:lstStyle/>
          <a:p>
            <a:r>
              <a:rPr lang="es-EC" sz="1400" dirty="0"/>
              <a:t>Los indicios se confirmar y este contrato sale a la luz pública y es investigado por Fiscalía</a:t>
            </a:r>
          </a:p>
        </p:txBody>
      </p:sp>
    </p:spTree>
    <p:extLst>
      <p:ext uri="{BB962C8B-B14F-4D97-AF65-F5344CB8AC3E}">
        <p14:creationId xmlns:p14="http://schemas.microsoft.com/office/powerpoint/2010/main" val="117435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D6DDF-9F13-4C59-9B35-3709F327389F}"/>
              </a:ext>
            </a:extLst>
          </p:cNvPr>
          <p:cNvSpPr>
            <a:spLocks noGrp="1"/>
          </p:cNvSpPr>
          <p:nvPr>
            <p:ph type="title"/>
          </p:nvPr>
        </p:nvSpPr>
        <p:spPr/>
        <p:txBody>
          <a:bodyPr/>
          <a:lstStyle/>
          <a:p>
            <a:r>
              <a:rPr lang="es-EC" dirty="0"/>
              <a:t>Problema</a:t>
            </a:r>
          </a:p>
        </p:txBody>
      </p:sp>
      <p:sp>
        <p:nvSpPr>
          <p:cNvPr id="3" name="CuadroTexto 2">
            <a:extLst>
              <a:ext uri="{FF2B5EF4-FFF2-40B4-BE49-F238E27FC236}">
                <a16:creationId xmlns:a16="http://schemas.microsoft.com/office/drawing/2014/main" id="{E9C3D896-40B1-4A4B-8C23-EF06A87CE3C1}"/>
              </a:ext>
            </a:extLst>
          </p:cNvPr>
          <p:cNvSpPr txBox="1"/>
          <p:nvPr/>
        </p:nvSpPr>
        <p:spPr>
          <a:xfrm>
            <a:off x="1371600" y="1710035"/>
            <a:ext cx="9833317" cy="369332"/>
          </a:xfrm>
          <a:prstGeom prst="rect">
            <a:avLst/>
          </a:prstGeom>
          <a:noFill/>
        </p:spPr>
        <p:txBody>
          <a:bodyPr wrap="square" rtlCol="0">
            <a:spAutoFit/>
          </a:bodyPr>
          <a:lstStyle/>
          <a:p>
            <a:r>
              <a:rPr lang="es-ES" b="1" dirty="0"/>
              <a:t> </a:t>
            </a:r>
          </a:p>
        </p:txBody>
      </p:sp>
      <p:sp>
        <p:nvSpPr>
          <p:cNvPr id="5" name="Título 1">
            <a:extLst>
              <a:ext uri="{FF2B5EF4-FFF2-40B4-BE49-F238E27FC236}">
                <a16:creationId xmlns:a16="http://schemas.microsoft.com/office/drawing/2014/main" id="{278D6DDF-9F13-4C59-9B35-3709F327389F}"/>
              </a:ext>
            </a:extLst>
          </p:cNvPr>
          <p:cNvSpPr txBox="1">
            <a:spLocks/>
          </p:cNvSpPr>
          <p:nvPr/>
        </p:nvSpPr>
        <p:spPr>
          <a:xfrm>
            <a:off x="1371600" y="1894701"/>
            <a:ext cx="9601200" cy="1485900"/>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just"/>
            <a:r>
              <a:rPr lang="es-ES" dirty="0"/>
              <a:t>No existe una herramienta accesible para todo público que integre la información de los datos para combatir la corrupción y que permita la interacción y retro alimentación de la comunidad.</a:t>
            </a:r>
          </a:p>
          <a:p>
            <a:endParaRPr lang="es-EC" dirty="0"/>
          </a:p>
        </p:txBody>
      </p:sp>
      <p:pic>
        <p:nvPicPr>
          <p:cNvPr id="6" name="Imagen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7129" y="3380601"/>
            <a:ext cx="2404860" cy="3209792"/>
          </a:xfrm>
          <a:prstGeom prst="rect">
            <a:avLst/>
          </a:prstGeom>
        </p:spPr>
      </p:pic>
    </p:spTree>
    <p:extLst>
      <p:ext uri="{BB962C8B-B14F-4D97-AF65-F5344CB8AC3E}">
        <p14:creationId xmlns:p14="http://schemas.microsoft.com/office/powerpoint/2010/main" val="178909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27DCC89-4368-4079-83BF-89D00E0C0CC5}"/>
              </a:ext>
            </a:extLst>
          </p:cNvPr>
          <p:cNvPicPr>
            <a:picLocks noChangeAspect="1"/>
          </p:cNvPicPr>
          <p:nvPr/>
        </p:nvPicPr>
        <p:blipFill>
          <a:blip r:embed="rId2"/>
          <a:stretch>
            <a:fillRect/>
          </a:stretch>
        </p:blipFill>
        <p:spPr>
          <a:xfrm>
            <a:off x="1205981" y="1736271"/>
            <a:ext cx="10337975" cy="3689723"/>
          </a:xfrm>
          <a:prstGeom prst="rect">
            <a:avLst/>
          </a:prstGeom>
        </p:spPr>
      </p:pic>
      <p:sp>
        <p:nvSpPr>
          <p:cNvPr id="7" name="Título 6">
            <a:extLst>
              <a:ext uri="{FF2B5EF4-FFF2-40B4-BE49-F238E27FC236}">
                <a16:creationId xmlns:a16="http://schemas.microsoft.com/office/drawing/2014/main" id="{A388C68C-5ABF-4EF1-88D5-0576D3E13879}"/>
              </a:ext>
            </a:extLst>
          </p:cNvPr>
          <p:cNvSpPr>
            <a:spLocks noGrp="1"/>
          </p:cNvSpPr>
          <p:nvPr>
            <p:ph type="title"/>
          </p:nvPr>
        </p:nvSpPr>
        <p:spPr>
          <a:xfrm>
            <a:off x="952237" y="250371"/>
            <a:ext cx="9601200" cy="1485900"/>
          </a:xfrm>
        </p:spPr>
        <p:txBody>
          <a:bodyPr>
            <a:normAutofit/>
          </a:bodyPr>
          <a:lstStyle/>
          <a:p>
            <a:r>
              <a:rPr lang="es-EC" dirty="0"/>
              <a:t>Porqué pasa esto? </a:t>
            </a:r>
            <a:br>
              <a:rPr lang="es-EC" dirty="0"/>
            </a:br>
            <a:r>
              <a:rPr lang="es-EC" sz="3200" dirty="0"/>
              <a:t>Diagrama </a:t>
            </a:r>
            <a:r>
              <a:rPr lang="es-EC" sz="3200" dirty="0" err="1"/>
              <a:t>Ishiwaka</a:t>
            </a:r>
            <a:endParaRPr lang="es-EC" dirty="0"/>
          </a:p>
        </p:txBody>
      </p:sp>
    </p:spTree>
    <p:extLst>
      <p:ext uri="{BB962C8B-B14F-4D97-AF65-F5344CB8AC3E}">
        <p14:creationId xmlns:p14="http://schemas.microsoft.com/office/powerpoint/2010/main" val="88348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D6DDF-9F13-4C59-9B35-3709F327389F}"/>
              </a:ext>
            </a:extLst>
          </p:cNvPr>
          <p:cNvSpPr>
            <a:spLocks noGrp="1"/>
          </p:cNvSpPr>
          <p:nvPr>
            <p:ph type="title"/>
          </p:nvPr>
        </p:nvSpPr>
        <p:spPr/>
        <p:txBody>
          <a:bodyPr/>
          <a:lstStyle/>
          <a:p>
            <a:r>
              <a:rPr lang="es-EC" dirty="0"/>
              <a:t>Causas</a:t>
            </a:r>
          </a:p>
        </p:txBody>
      </p:sp>
      <p:sp>
        <p:nvSpPr>
          <p:cNvPr id="3" name="CuadroTexto 2">
            <a:extLst>
              <a:ext uri="{FF2B5EF4-FFF2-40B4-BE49-F238E27FC236}">
                <a16:creationId xmlns:a16="http://schemas.microsoft.com/office/drawing/2014/main" id="{E9C3D896-40B1-4A4B-8C23-EF06A87CE3C1}"/>
              </a:ext>
            </a:extLst>
          </p:cNvPr>
          <p:cNvSpPr txBox="1"/>
          <p:nvPr/>
        </p:nvSpPr>
        <p:spPr>
          <a:xfrm>
            <a:off x="1371600" y="1710035"/>
            <a:ext cx="9833317" cy="369332"/>
          </a:xfrm>
          <a:prstGeom prst="rect">
            <a:avLst/>
          </a:prstGeom>
          <a:noFill/>
        </p:spPr>
        <p:txBody>
          <a:bodyPr wrap="square" rtlCol="0">
            <a:spAutoFit/>
          </a:bodyPr>
          <a:lstStyle/>
          <a:p>
            <a:r>
              <a:rPr lang="es-ES" b="1" dirty="0"/>
              <a:t> </a:t>
            </a:r>
          </a:p>
        </p:txBody>
      </p:sp>
      <p:sp>
        <p:nvSpPr>
          <p:cNvPr id="5" name="Título 1">
            <a:extLst>
              <a:ext uri="{FF2B5EF4-FFF2-40B4-BE49-F238E27FC236}">
                <a16:creationId xmlns:a16="http://schemas.microsoft.com/office/drawing/2014/main" id="{278D6DDF-9F13-4C59-9B35-3709F327389F}"/>
              </a:ext>
            </a:extLst>
          </p:cNvPr>
          <p:cNvSpPr txBox="1">
            <a:spLocks/>
          </p:cNvSpPr>
          <p:nvPr/>
        </p:nvSpPr>
        <p:spPr>
          <a:xfrm>
            <a:off x="4248150" y="1894701"/>
            <a:ext cx="6724649" cy="1485900"/>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571500" lvl="0" indent="-571500" algn="just">
              <a:buFont typeface="Wingdings" panose="05000000000000000000" pitchFamily="2" charset="2"/>
              <a:buChar char="ü"/>
            </a:pPr>
            <a:r>
              <a:rPr lang="es-ES" sz="3200" dirty="0"/>
              <a:t>Los datos que se encuentran publicados en los portales públicos contra la corrupción se encuentran con diferentes formatos, desactualizados, en diferentes repositorios.</a:t>
            </a:r>
          </a:p>
          <a:p>
            <a:pPr marL="571500" lvl="0" indent="-571500" algn="just">
              <a:buFont typeface="Wingdings" panose="05000000000000000000" pitchFamily="2" charset="2"/>
              <a:buChar char="ü"/>
            </a:pPr>
            <a:r>
              <a:rPr lang="es-ES" sz="3200" dirty="0"/>
              <a:t>Necesidades de agregar documentos, imposibilidad de acceder a la información. Existe un degaste de tiempo al acceder y procesar la información</a:t>
            </a:r>
            <a:endParaRPr lang="es-EC" sz="3200" dirty="0"/>
          </a:p>
        </p:txBody>
      </p:sp>
      <p:sp>
        <p:nvSpPr>
          <p:cNvPr id="4" name="AutoShape 2" descr="Semana de “taxes” o “Data mess awareness week”? | Nuvelbits, LL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1894700"/>
            <a:ext cx="2292008" cy="2105799"/>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126" y="4491850"/>
            <a:ext cx="2310032" cy="2213750"/>
          </a:xfrm>
          <a:prstGeom prst="rect">
            <a:avLst/>
          </a:prstGeom>
        </p:spPr>
      </p:pic>
    </p:spTree>
    <p:extLst>
      <p:ext uri="{BB962C8B-B14F-4D97-AF65-F5344CB8AC3E}">
        <p14:creationId xmlns:p14="http://schemas.microsoft.com/office/powerpoint/2010/main" val="69346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D6DDF-9F13-4C59-9B35-3709F327389F}"/>
              </a:ext>
            </a:extLst>
          </p:cNvPr>
          <p:cNvSpPr>
            <a:spLocks noGrp="1"/>
          </p:cNvSpPr>
          <p:nvPr>
            <p:ph type="title"/>
          </p:nvPr>
        </p:nvSpPr>
        <p:spPr/>
        <p:txBody>
          <a:bodyPr/>
          <a:lstStyle/>
          <a:p>
            <a:r>
              <a:rPr lang="es-EC" dirty="0"/>
              <a:t>Causas</a:t>
            </a:r>
          </a:p>
        </p:txBody>
      </p:sp>
      <p:sp>
        <p:nvSpPr>
          <p:cNvPr id="3" name="CuadroTexto 2">
            <a:extLst>
              <a:ext uri="{FF2B5EF4-FFF2-40B4-BE49-F238E27FC236}">
                <a16:creationId xmlns:a16="http://schemas.microsoft.com/office/drawing/2014/main" id="{E9C3D896-40B1-4A4B-8C23-EF06A87CE3C1}"/>
              </a:ext>
            </a:extLst>
          </p:cNvPr>
          <p:cNvSpPr txBox="1"/>
          <p:nvPr/>
        </p:nvSpPr>
        <p:spPr>
          <a:xfrm>
            <a:off x="1371600" y="1710035"/>
            <a:ext cx="9833317" cy="369332"/>
          </a:xfrm>
          <a:prstGeom prst="rect">
            <a:avLst/>
          </a:prstGeom>
          <a:noFill/>
        </p:spPr>
        <p:txBody>
          <a:bodyPr wrap="square" rtlCol="0">
            <a:spAutoFit/>
          </a:bodyPr>
          <a:lstStyle/>
          <a:p>
            <a:r>
              <a:rPr lang="es-ES" b="1" dirty="0"/>
              <a:t> </a:t>
            </a:r>
          </a:p>
        </p:txBody>
      </p:sp>
      <p:sp>
        <p:nvSpPr>
          <p:cNvPr id="5" name="Título 1">
            <a:extLst>
              <a:ext uri="{FF2B5EF4-FFF2-40B4-BE49-F238E27FC236}">
                <a16:creationId xmlns:a16="http://schemas.microsoft.com/office/drawing/2014/main" id="{278D6DDF-9F13-4C59-9B35-3709F327389F}"/>
              </a:ext>
            </a:extLst>
          </p:cNvPr>
          <p:cNvSpPr txBox="1">
            <a:spLocks/>
          </p:cNvSpPr>
          <p:nvPr/>
        </p:nvSpPr>
        <p:spPr>
          <a:xfrm>
            <a:off x="4905374" y="1894701"/>
            <a:ext cx="6067425" cy="1485900"/>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571500" lvl="0" indent="-571500" algn="just">
              <a:buFont typeface="Wingdings" panose="05000000000000000000" pitchFamily="2" charset="2"/>
              <a:buChar char="ü"/>
            </a:pPr>
            <a:r>
              <a:rPr lang="es-ES" sz="2400" dirty="0"/>
              <a:t>Los índices de precios de los productos desde la oferta no son comparables contra las ofertas realizadas en los contratos y por tanto muchas de las veces están por encima de los precios del mercado. </a:t>
            </a:r>
          </a:p>
          <a:p>
            <a:pPr marL="571500" lvl="0" indent="-571500" algn="just">
              <a:buFont typeface="Wingdings" panose="05000000000000000000" pitchFamily="2" charset="2"/>
              <a:buChar char="ü"/>
            </a:pPr>
            <a:r>
              <a:rPr lang="es-ES" sz="2400" dirty="0"/>
              <a:t>Existir ambigüedad respecto de los productos, deben ser medible. Luego debe ser clara y medible los productos. </a:t>
            </a:r>
          </a:p>
          <a:p>
            <a:pPr marL="571500" lvl="0" indent="-571500" algn="just">
              <a:buFont typeface="Wingdings" panose="05000000000000000000" pitchFamily="2" charset="2"/>
              <a:buChar char="ü"/>
            </a:pPr>
            <a:r>
              <a:rPr lang="es-ES" sz="2400" dirty="0"/>
              <a:t>Existen errores u omisiones en los propios documentos generados como reportes de las instituciones que deben reportar esta información. </a:t>
            </a:r>
            <a:endParaRPr lang="es-EC" sz="24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200" y="1806317"/>
            <a:ext cx="2609850" cy="1510784"/>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200" y="3203317"/>
            <a:ext cx="2609850" cy="1549400"/>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4200" y="4752717"/>
            <a:ext cx="2609850" cy="1384300"/>
          </a:xfrm>
          <a:prstGeom prst="rect">
            <a:avLst/>
          </a:prstGeom>
        </p:spPr>
      </p:pic>
    </p:spTree>
    <p:extLst>
      <p:ext uri="{BB962C8B-B14F-4D97-AF65-F5344CB8AC3E}">
        <p14:creationId xmlns:p14="http://schemas.microsoft.com/office/powerpoint/2010/main" val="3133493927"/>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6AC7A280B4FC3146A6D108EB73A68381" ma:contentTypeVersion="10" ma:contentTypeDescription="Crear nuevo documento." ma:contentTypeScope="" ma:versionID="70062445a9b5cfd854f02325f57336d9">
  <xsd:schema xmlns:xsd="http://www.w3.org/2001/XMLSchema" xmlns:xs="http://www.w3.org/2001/XMLSchema" xmlns:p="http://schemas.microsoft.com/office/2006/metadata/properties" xmlns:ns3="e8d55bed-e2ad-46d1-a134-6b6f26082c7c" xmlns:ns4="9a212455-8181-48f1-9c4b-d04cce4297d2" targetNamespace="http://schemas.microsoft.com/office/2006/metadata/properties" ma:root="true" ma:fieldsID="51f2d01d4a35ad0b1a949b881e636331" ns3:_="" ns4:_="">
    <xsd:import namespace="e8d55bed-e2ad-46d1-a134-6b6f26082c7c"/>
    <xsd:import namespace="9a212455-8181-48f1-9c4b-d04cce4297d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d55bed-e2ad-46d1-a134-6b6f26082c7c"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212455-8181-48f1-9c4b-d04cce4297d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E3A959-17BA-453A-995A-B23CD8E4EBB8}">
  <ds:schemaRefs>
    <ds:schemaRef ds:uri="http://schemas.microsoft.com/sharepoint/v3/contenttype/forms"/>
  </ds:schemaRefs>
</ds:datastoreItem>
</file>

<file path=customXml/itemProps2.xml><?xml version="1.0" encoding="utf-8"?>
<ds:datastoreItem xmlns:ds="http://schemas.openxmlformats.org/officeDocument/2006/customXml" ds:itemID="{7BFF658D-CFF3-433D-B726-CFC7C6E6A4D7}">
  <ds:schemaRefs>
    <ds:schemaRef ds:uri="http://schemas.microsoft.com/office/infopath/2007/PartnerControls"/>
    <ds:schemaRef ds:uri="http://schemas.microsoft.com/office/2006/documentManagement/types"/>
    <ds:schemaRef ds:uri="http://www.w3.org/XML/1998/namespace"/>
    <ds:schemaRef ds:uri="http://purl.org/dc/elements/1.1/"/>
    <ds:schemaRef ds:uri="http://schemas.openxmlformats.org/package/2006/metadata/core-properties"/>
    <ds:schemaRef ds:uri="http://purl.org/dc/dcmitype/"/>
    <ds:schemaRef ds:uri="9a212455-8181-48f1-9c4b-d04cce4297d2"/>
    <ds:schemaRef ds:uri="e8d55bed-e2ad-46d1-a134-6b6f26082c7c"/>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AA227ADC-DE8F-40E7-B03F-D53089741C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d55bed-e2ad-46d1-a134-6b6f26082c7c"/>
    <ds:schemaRef ds:uri="9a212455-8181-48f1-9c4b-d04cce4297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Recorte</Template>
  <TotalTime>428</TotalTime>
  <Words>1528</Words>
  <Application>Microsoft Office PowerPoint</Application>
  <PresentationFormat>Panorámica</PresentationFormat>
  <Paragraphs>146</Paragraphs>
  <Slides>27</Slides>
  <Notes>2</Notes>
  <HiddenSlides>2</HiddenSlides>
  <MMClips>1</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Franklin Gothic Book</vt:lpstr>
      <vt:lpstr>Roboto</vt:lpstr>
      <vt:lpstr>Wingdings</vt:lpstr>
      <vt:lpstr>Recorte</vt:lpstr>
      <vt:lpstr>Datatón 2020</vt:lpstr>
      <vt:lpstr>Antecedente</vt:lpstr>
      <vt:lpstr>Análisis Descriptivo</vt:lpstr>
      <vt:lpstr>Análisis Descriptivo: Personas Naturales</vt:lpstr>
      <vt:lpstr>Caso1: Gobierno de Guayas Carlos Luis Morales (+)</vt:lpstr>
      <vt:lpstr>Problema</vt:lpstr>
      <vt:lpstr>Porqué pasa esto?  Diagrama Ishiwaka</vt:lpstr>
      <vt:lpstr>Causas</vt:lpstr>
      <vt:lpstr>Causas</vt:lpstr>
      <vt:lpstr>Objetivo</vt:lpstr>
      <vt:lpstr>Soluciones:</vt:lpstr>
      <vt:lpstr>Calificador de Riesgo para Prevenir la Corrupción</vt:lpstr>
      <vt:lpstr>¿Cómo funciona la herramienta? Da click en el video…</vt:lpstr>
      <vt:lpstr>Prototipo: Interactúa con el prototipo</vt:lpstr>
      <vt:lpstr>Dirigido:</vt:lpstr>
      <vt:lpstr>Tiempo y costo </vt:lpstr>
      <vt:lpstr>Entregables</vt:lpstr>
      <vt:lpstr>Recursos</vt:lpstr>
      <vt:lpstr>La realidad y necesidad de cooperación</vt:lpstr>
      <vt:lpstr>Cooperación Nacional </vt:lpstr>
      <vt:lpstr>Cooperación Internacional</vt:lpstr>
      <vt:lpstr>Justica: Evidenciar y judicializar los casos de corrupción.  Igualdad: Contratos de orden publica con una ponderación mayor al 40%. Marcada desigualdad respecto de los ingresos producidos por contratos.  Participación Ciudadana: La comunidad tiene derecho y acceso a información pública en línea. </vt:lpstr>
      <vt:lpstr>Sectores beneficiados</vt:lpstr>
      <vt:lpstr>Datos Congelados y no extraíbles  Los datos que se encuentran publicados en los portales públicos contra la corrupción se encuentran con diferentes formatos, desactualizados, en diferentes repositorios, no existen las URLS y existe información que se podría considerar como open data como las consultas públicas. </vt:lpstr>
      <vt:lpstr>El uso de streaming de datos permitirá el uso de datos en línea como fuente de información actualizada para la creación en ingesta de información para la creación futura de procesos de extracción y procesamiento de información, esta solución permitía tener la información actualizada y disponible para generar consultas dinámicas de esta información</vt:lpstr>
      <vt:lpstr>Diagrama Arquitectura   </vt:lpstr>
      <vt:lpstr>Productos desarrollado en la Datatón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Dataton</dc:title>
  <dc:creator>FIN Silvana Cisneros</dc:creator>
  <cp:lastModifiedBy>FIN Silvana Cisneros</cp:lastModifiedBy>
  <cp:revision>1</cp:revision>
  <dcterms:created xsi:type="dcterms:W3CDTF">2020-10-16T00:35:01Z</dcterms:created>
  <dcterms:modified xsi:type="dcterms:W3CDTF">2020-10-17T22:53:10Z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0x0101006AC7A280B4FC3146A6D108EB73A68381</vt:lpwstr>
  </property>
</Properties>
</file>