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3" r:id="rId5"/>
    <p:sldId id="270" r:id="rId6"/>
    <p:sldId id="272" r:id="rId7"/>
    <p:sldId id="273" r:id="rId8"/>
    <p:sldId id="274" r:id="rId9"/>
    <p:sldId id="275" r:id="rId10"/>
    <p:sldId id="276" r:id="rId11"/>
    <p:sldId id="265" r:id="rId12"/>
    <p:sldId id="259" r:id="rId13"/>
    <p:sldId id="264" r:id="rId14"/>
    <p:sldId id="260"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8F2"/>
    <a:srgbClr val="FFFDFD"/>
    <a:srgbClr val="FBF6F7"/>
    <a:srgbClr val="FBF6E5"/>
    <a:srgbClr val="FFFDF9"/>
    <a:srgbClr val="FFFDF1"/>
    <a:srgbClr val="FBF6FF"/>
    <a:srgbClr val="163E64"/>
    <a:srgbClr val="F2F6F1"/>
    <a:srgbClr val="D5E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61262-B7B0-405A-8592-0F296581D167}" v="29" dt="2024-06-21T09:28:18.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0730"/>
  </p:normalViewPr>
  <p:slideViewPr>
    <p:cSldViewPr snapToGrid="0">
      <p:cViewPr varScale="1">
        <p:scale>
          <a:sx n="95" d="100"/>
          <a:sy n="95"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Barros Da Rocha" userId="1e633d58-bcf5-4ac6-a332-fca64c29672c" providerId="ADAL" clId="{1B361262-B7B0-405A-8592-0F296581D167}"/>
    <pc:docChg chg="undo redo custSel addSld delSld modSld sldOrd">
      <pc:chgData name="Ines Barros Da Rocha" userId="1e633d58-bcf5-4ac6-a332-fca64c29672c" providerId="ADAL" clId="{1B361262-B7B0-405A-8592-0F296581D167}" dt="2024-06-21T09:30:05.931" v="344" actId="1076"/>
      <pc:docMkLst>
        <pc:docMk/>
      </pc:docMkLst>
      <pc:sldChg chg="modSp mod">
        <pc:chgData name="Ines Barros Da Rocha" userId="1e633d58-bcf5-4ac6-a332-fca64c29672c" providerId="ADAL" clId="{1B361262-B7B0-405A-8592-0F296581D167}" dt="2024-06-21T08:42:00.684" v="4" actId="1076"/>
        <pc:sldMkLst>
          <pc:docMk/>
          <pc:sldMk cId="796705210" sldId="256"/>
        </pc:sldMkLst>
        <pc:spChg chg="mod">
          <ac:chgData name="Ines Barros Da Rocha" userId="1e633d58-bcf5-4ac6-a332-fca64c29672c" providerId="ADAL" clId="{1B361262-B7B0-405A-8592-0F296581D167}" dt="2024-06-21T08:41:39.345" v="1" actId="34135"/>
          <ac:spMkLst>
            <pc:docMk/>
            <pc:sldMk cId="796705210" sldId="256"/>
            <ac:spMk id="8" creationId="{265BAB53-8FBE-4870-D393-ECA98B26CABE}"/>
          </ac:spMkLst>
        </pc:spChg>
        <pc:spChg chg="mod">
          <ac:chgData name="Ines Barros Da Rocha" userId="1e633d58-bcf5-4ac6-a332-fca64c29672c" providerId="ADAL" clId="{1B361262-B7B0-405A-8592-0F296581D167}" dt="2024-06-21T08:42:00.684" v="4" actId="1076"/>
          <ac:spMkLst>
            <pc:docMk/>
            <pc:sldMk cId="796705210" sldId="256"/>
            <ac:spMk id="13" creationId="{858B6CCE-7B54-EEE6-B4F4-A1B65201A351}"/>
          </ac:spMkLst>
        </pc:spChg>
        <pc:spChg chg="mod">
          <ac:chgData name="Ines Barros Da Rocha" userId="1e633d58-bcf5-4ac6-a332-fca64c29672c" providerId="ADAL" clId="{1B361262-B7B0-405A-8592-0F296581D167}" dt="2024-06-21T08:42:00.684" v="4" actId="1076"/>
          <ac:spMkLst>
            <pc:docMk/>
            <pc:sldMk cId="796705210" sldId="256"/>
            <ac:spMk id="14" creationId="{5AC69277-DC1F-B24D-B1C4-2FBE18C6F7B9}"/>
          </ac:spMkLst>
        </pc:spChg>
      </pc:sldChg>
      <pc:sldChg chg="addSp delSp modSp mod">
        <pc:chgData name="Ines Barros Da Rocha" userId="1e633d58-bcf5-4ac6-a332-fca64c29672c" providerId="ADAL" clId="{1B361262-B7B0-405A-8592-0F296581D167}" dt="2024-06-21T09:10:37.621" v="11" actId="478"/>
        <pc:sldMkLst>
          <pc:docMk/>
          <pc:sldMk cId="2362906552" sldId="258"/>
        </pc:sldMkLst>
        <pc:picChg chg="add del mod">
          <ac:chgData name="Ines Barros Da Rocha" userId="1e633d58-bcf5-4ac6-a332-fca64c29672c" providerId="ADAL" clId="{1B361262-B7B0-405A-8592-0F296581D167}" dt="2024-06-21T09:10:37.621" v="11" actId="478"/>
          <ac:picMkLst>
            <pc:docMk/>
            <pc:sldMk cId="2362906552" sldId="258"/>
            <ac:picMk id="4" creationId="{90D2AA59-7956-6AB5-6812-B239677145A3}"/>
          </ac:picMkLst>
        </pc:picChg>
      </pc:sldChg>
      <pc:sldChg chg="del">
        <pc:chgData name="Ines Barros Da Rocha" userId="1e633d58-bcf5-4ac6-a332-fca64c29672c" providerId="ADAL" clId="{1B361262-B7B0-405A-8592-0F296581D167}" dt="2024-06-21T09:10:58.376" v="12" actId="47"/>
        <pc:sldMkLst>
          <pc:docMk/>
          <pc:sldMk cId="1194507242" sldId="261"/>
        </pc:sldMkLst>
      </pc:sldChg>
      <pc:sldChg chg="addSp delSp modSp mod ord">
        <pc:chgData name="Ines Barros Da Rocha" userId="1e633d58-bcf5-4ac6-a332-fca64c29672c" providerId="ADAL" clId="{1B361262-B7B0-405A-8592-0F296581D167}" dt="2024-06-21T09:17:57.555" v="67" actId="1076"/>
        <pc:sldMkLst>
          <pc:docMk/>
          <pc:sldMk cId="1027735409" sldId="263"/>
        </pc:sldMkLst>
        <pc:spChg chg="mod">
          <ac:chgData name="Ines Barros Da Rocha" userId="1e633d58-bcf5-4ac6-a332-fca64c29672c" providerId="ADAL" clId="{1B361262-B7B0-405A-8592-0F296581D167}" dt="2024-06-21T09:11:28.047" v="24"/>
          <ac:spMkLst>
            <pc:docMk/>
            <pc:sldMk cId="1027735409" sldId="263"/>
            <ac:spMk id="3" creationId="{A0F6C027-F212-7D4C-3B62-4286D96AD489}"/>
          </ac:spMkLst>
        </pc:spChg>
        <pc:spChg chg="mod">
          <ac:chgData name="Ines Barros Da Rocha" userId="1e633d58-bcf5-4ac6-a332-fca64c29672c" providerId="ADAL" clId="{1B361262-B7B0-405A-8592-0F296581D167}" dt="2024-06-21T09:12:34.179" v="37" actId="20577"/>
          <ac:spMkLst>
            <pc:docMk/>
            <pc:sldMk cId="1027735409" sldId="263"/>
            <ac:spMk id="5" creationId="{60E1267D-2D33-CDDE-B908-FF68EFE2FF68}"/>
          </ac:spMkLst>
        </pc:spChg>
        <pc:spChg chg="del">
          <ac:chgData name="Ines Barros Da Rocha" userId="1e633d58-bcf5-4ac6-a332-fca64c29672c" providerId="ADAL" clId="{1B361262-B7B0-405A-8592-0F296581D167}" dt="2024-06-21T09:16:46.198" v="61" actId="478"/>
          <ac:spMkLst>
            <pc:docMk/>
            <pc:sldMk cId="1027735409" sldId="263"/>
            <ac:spMk id="20" creationId="{8CB127C8-A5E4-420B-37A5-F5206102888A}"/>
          </ac:spMkLst>
        </pc:spChg>
        <pc:picChg chg="add del">
          <ac:chgData name="Ines Barros Da Rocha" userId="1e633d58-bcf5-4ac6-a332-fca64c29672c" providerId="ADAL" clId="{1B361262-B7B0-405A-8592-0F296581D167}" dt="2024-06-21T09:11:09.439" v="14" actId="478"/>
          <ac:picMkLst>
            <pc:docMk/>
            <pc:sldMk cId="1027735409" sldId="263"/>
            <ac:picMk id="4" creationId="{63CB6FEC-1F4E-493C-E267-D40627813049}"/>
          </ac:picMkLst>
        </pc:picChg>
        <pc:picChg chg="add del mod">
          <ac:chgData name="Ines Barros Da Rocha" userId="1e633d58-bcf5-4ac6-a332-fca64c29672c" providerId="ADAL" clId="{1B361262-B7B0-405A-8592-0F296581D167}" dt="2024-06-21T09:14:54.551" v="53" actId="478"/>
          <ac:picMkLst>
            <pc:docMk/>
            <pc:sldMk cId="1027735409" sldId="263"/>
            <ac:picMk id="7" creationId="{5A978FEF-C923-96E5-CF61-4865FB0E7913}"/>
          </ac:picMkLst>
        </pc:picChg>
        <pc:picChg chg="add del mod">
          <ac:chgData name="Ines Barros Da Rocha" userId="1e633d58-bcf5-4ac6-a332-fca64c29672c" providerId="ADAL" clId="{1B361262-B7B0-405A-8592-0F296581D167}" dt="2024-06-21T09:14:28.600" v="52" actId="478"/>
          <ac:picMkLst>
            <pc:docMk/>
            <pc:sldMk cId="1027735409" sldId="263"/>
            <ac:picMk id="9" creationId="{AA47B107-E734-6684-CF1F-D5D76723F263}"/>
          </ac:picMkLst>
        </pc:picChg>
        <pc:picChg chg="add del mod">
          <ac:chgData name="Ines Barros Da Rocha" userId="1e633d58-bcf5-4ac6-a332-fca64c29672c" providerId="ADAL" clId="{1B361262-B7B0-405A-8592-0F296581D167}" dt="2024-06-21T09:16:42.727" v="60" actId="478"/>
          <ac:picMkLst>
            <pc:docMk/>
            <pc:sldMk cId="1027735409" sldId="263"/>
            <ac:picMk id="11" creationId="{03A58BEC-8A95-7488-6BB8-C7AA9907D978}"/>
          </ac:picMkLst>
        </pc:picChg>
        <pc:picChg chg="add mod">
          <ac:chgData name="Ines Barros Da Rocha" userId="1e633d58-bcf5-4ac6-a332-fca64c29672c" providerId="ADAL" clId="{1B361262-B7B0-405A-8592-0F296581D167}" dt="2024-06-21T09:17:57.555" v="67" actId="1076"/>
          <ac:picMkLst>
            <pc:docMk/>
            <pc:sldMk cId="1027735409" sldId="263"/>
            <ac:picMk id="13" creationId="{2121BEDD-1B0B-59E9-1194-0B5A85405E4F}"/>
          </ac:picMkLst>
        </pc:picChg>
        <pc:picChg chg="del">
          <ac:chgData name="Ines Barros Da Rocha" userId="1e633d58-bcf5-4ac6-a332-fca64c29672c" providerId="ADAL" clId="{1B361262-B7B0-405A-8592-0F296581D167}" dt="2024-06-21T09:12:57.763" v="38" actId="478"/>
          <ac:picMkLst>
            <pc:docMk/>
            <pc:sldMk cId="1027735409" sldId="263"/>
            <ac:picMk id="22" creationId="{0CFFCAEC-4D61-504F-2970-5DF278650BCB}"/>
          </ac:picMkLst>
        </pc:picChg>
      </pc:sldChg>
      <pc:sldChg chg="add">
        <pc:chgData name="Ines Barros Da Rocha" userId="1e633d58-bcf5-4ac6-a332-fca64c29672c" providerId="ADAL" clId="{1B361262-B7B0-405A-8592-0F296581D167}" dt="2024-06-21T09:11:11.103" v="15"/>
        <pc:sldMkLst>
          <pc:docMk/>
          <pc:sldMk cId="4265290557" sldId="265"/>
        </pc:sldMkLst>
      </pc:sldChg>
      <pc:sldChg chg="addSp delSp modSp add del mod">
        <pc:chgData name="Ines Barros Da Rocha" userId="1e633d58-bcf5-4ac6-a332-fca64c29672c" providerId="ADAL" clId="{1B361262-B7B0-405A-8592-0F296581D167}" dt="2024-06-21T09:19:54.013" v="124" actId="47"/>
        <pc:sldMkLst>
          <pc:docMk/>
          <pc:sldMk cId="2344823404" sldId="266"/>
        </pc:sldMkLst>
        <pc:spChg chg="del">
          <ac:chgData name="Ines Barros Da Rocha" userId="1e633d58-bcf5-4ac6-a332-fca64c29672c" providerId="ADAL" clId="{1B361262-B7B0-405A-8592-0F296581D167}" dt="2024-06-21T09:18:04.743" v="69" actId="478"/>
          <ac:spMkLst>
            <pc:docMk/>
            <pc:sldMk cId="2344823404" sldId="266"/>
            <ac:spMk id="5" creationId="{60E1267D-2D33-CDDE-B908-FF68EFE2FF68}"/>
          </ac:spMkLst>
        </pc:spChg>
        <pc:picChg chg="add mod">
          <ac:chgData name="Ines Barros Da Rocha" userId="1e633d58-bcf5-4ac6-a332-fca64c29672c" providerId="ADAL" clId="{1B361262-B7B0-405A-8592-0F296581D167}" dt="2024-06-21T09:19:15.292" v="76" actId="962"/>
          <ac:picMkLst>
            <pc:docMk/>
            <pc:sldMk cId="2344823404" sldId="266"/>
            <ac:picMk id="4" creationId="{C9CC8B7E-6B0E-2668-BC24-DF24DC39388F}"/>
          </ac:picMkLst>
        </pc:picChg>
        <pc:picChg chg="del">
          <ac:chgData name="Ines Barros Da Rocha" userId="1e633d58-bcf5-4ac6-a332-fca64c29672c" providerId="ADAL" clId="{1B361262-B7B0-405A-8592-0F296581D167}" dt="2024-06-21T09:18:04.743" v="69" actId="478"/>
          <ac:picMkLst>
            <pc:docMk/>
            <pc:sldMk cId="2344823404" sldId="266"/>
            <ac:picMk id="13" creationId="{2121BEDD-1B0B-59E9-1194-0B5A85405E4F}"/>
          </ac:picMkLst>
        </pc:picChg>
      </pc:sldChg>
      <pc:sldChg chg="add del">
        <pc:chgData name="Ines Barros Da Rocha" userId="1e633d58-bcf5-4ac6-a332-fca64c29672c" providerId="ADAL" clId="{1B361262-B7B0-405A-8592-0F296581D167}" dt="2024-06-21T09:11:19.786" v="19"/>
        <pc:sldMkLst>
          <pc:docMk/>
          <pc:sldMk cId="4041820602" sldId="266"/>
        </pc:sldMkLst>
      </pc:sldChg>
      <pc:sldChg chg="add del">
        <pc:chgData name="Ines Barros Da Rocha" userId="1e633d58-bcf5-4ac6-a332-fca64c29672c" providerId="ADAL" clId="{1B361262-B7B0-405A-8592-0F296581D167}" dt="2024-06-21T09:23:52.540" v="159" actId="47"/>
        <pc:sldMkLst>
          <pc:docMk/>
          <pc:sldMk cId="2416061574" sldId="267"/>
        </pc:sldMkLst>
      </pc:sldChg>
      <pc:sldChg chg="add del">
        <pc:chgData name="Ines Barros Da Rocha" userId="1e633d58-bcf5-4ac6-a332-fca64c29672c" providerId="ADAL" clId="{1B361262-B7B0-405A-8592-0F296581D167}" dt="2024-06-21T09:23:52.998" v="160" actId="47"/>
        <pc:sldMkLst>
          <pc:docMk/>
          <pc:sldMk cId="309647320" sldId="268"/>
        </pc:sldMkLst>
      </pc:sldChg>
      <pc:sldChg chg="add del">
        <pc:chgData name="Ines Barros Da Rocha" userId="1e633d58-bcf5-4ac6-a332-fca64c29672c" providerId="ADAL" clId="{1B361262-B7B0-405A-8592-0F296581D167}" dt="2024-06-21T09:23:53.574" v="161" actId="47"/>
        <pc:sldMkLst>
          <pc:docMk/>
          <pc:sldMk cId="2958839288" sldId="269"/>
        </pc:sldMkLst>
      </pc:sldChg>
      <pc:sldChg chg="addSp modSp add mod modTransition">
        <pc:chgData name="Ines Barros Da Rocha" userId="1e633d58-bcf5-4ac6-a332-fca64c29672c" providerId="ADAL" clId="{1B361262-B7B0-405A-8592-0F296581D167}" dt="2024-06-21T09:27:18.807" v="240" actId="14100"/>
        <pc:sldMkLst>
          <pc:docMk/>
          <pc:sldMk cId="3754452027" sldId="270"/>
        </pc:sldMkLst>
        <pc:spChg chg="add mod">
          <ac:chgData name="Ines Barros Da Rocha" userId="1e633d58-bcf5-4ac6-a332-fca64c29672c" providerId="ADAL" clId="{1B361262-B7B0-405A-8592-0F296581D167}" dt="2024-06-21T09:27:18.807" v="240" actId="14100"/>
          <ac:spMkLst>
            <pc:docMk/>
            <pc:sldMk cId="3754452027" sldId="270"/>
            <ac:spMk id="2" creationId="{9BBE6C97-C1B9-6768-772C-A921A8B11B62}"/>
          </ac:spMkLst>
        </pc:spChg>
        <pc:picChg chg="mod modCrop">
          <ac:chgData name="Ines Barros Da Rocha" userId="1e633d58-bcf5-4ac6-a332-fca64c29672c" providerId="ADAL" clId="{1B361262-B7B0-405A-8592-0F296581D167}" dt="2024-06-21T09:27:06.414" v="239" actId="732"/>
          <ac:picMkLst>
            <pc:docMk/>
            <pc:sldMk cId="3754452027" sldId="270"/>
            <ac:picMk id="4" creationId="{C9CC8B7E-6B0E-2668-BC24-DF24DC39388F}"/>
          </ac:picMkLst>
        </pc:picChg>
      </pc:sldChg>
      <pc:sldChg chg="add del">
        <pc:chgData name="Ines Barros Da Rocha" userId="1e633d58-bcf5-4ac6-a332-fca64c29672c" providerId="ADAL" clId="{1B361262-B7B0-405A-8592-0F296581D167}" dt="2024-06-21T09:21:49.618" v="150" actId="47"/>
        <pc:sldMkLst>
          <pc:docMk/>
          <pc:sldMk cId="787307597" sldId="271"/>
        </pc:sldMkLst>
      </pc:sldChg>
      <pc:sldChg chg="addSp delSp modSp add mod modTransition">
        <pc:chgData name="Ines Barros Da Rocha" userId="1e633d58-bcf5-4ac6-a332-fca64c29672c" providerId="ADAL" clId="{1B361262-B7B0-405A-8592-0F296581D167}" dt="2024-06-21T09:28:47.555" v="334" actId="1076"/>
        <pc:sldMkLst>
          <pc:docMk/>
          <pc:sldMk cId="785319034" sldId="272"/>
        </pc:sldMkLst>
        <pc:spChg chg="add del mod">
          <ac:chgData name="Ines Barros Da Rocha" userId="1e633d58-bcf5-4ac6-a332-fca64c29672c" providerId="ADAL" clId="{1B361262-B7B0-405A-8592-0F296581D167}" dt="2024-06-21T09:28:47.555" v="334" actId="1076"/>
          <ac:spMkLst>
            <pc:docMk/>
            <pc:sldMk cId="785319034" sldId="272"/>
            <ac:spMk id="2" creationId="{9BBE6C97-C1B9-6768-772C-A921A8B11B62}"/>
          </ac:spMkLst>
        </pc:spChg>
        <pc:spChg chg="add mod">
          <ac:chgData name="Ines Barros Da Rocha" userId="1e633d58-bcf5-4ac6-a332-fca64c29672c" providerId="ADAL" clId="{1B361262-B7B0-405A-8592-0F296581D167}" dt="2024-06-21T09:28:03.237" v="310"/>
          <ac:spMkLst>
            <pc:docMk/>
            <pc:sldMk cId="785319034" sldId="272"/>
            <ac:spMk id="5" creationId="{BEA8D676-94EA-2C62-F1A2-D76C4D138CDF}"/>
          </ac:spMkLst>
        </pc:spChg>
        <pc:spChg chg="add mod">
          <ac:chgData name="Ines Barros Da Rocha" userId="1e633d58-bcf5-4ac6-a332-fca64c29672c" providerId="ADAL" clId="{1B361262-B7B0-405A-8592-0F296581D167}" dt="2024-06-21T09:28:18.210" v="326"/>
          <ac:spMkLst>
            <pc:docMk/>
            <pc:sldMk cId="785319034" sldId="272"/>
            <ac:spMk id="6" creationId="{284D1F13-1444-87BA-7F15-CBC4FD5905BA}"/>
          </ac:spMkLst>
        </pc:spChg>
        <pc:picChg chg="mod modCrop">
          <ac:chgData name="Ines Barros Da Rocha" userId="1e633d58-bcf5-4ac6-a332-fca64c29672c" providerId="ADAL" clId="{1B361262-B7B0-405A-8592-0F296581D167}" dt="2024-06-21T09:28:26.622" v="328" actId="732"/>
          <ac:picMkLst>
            <pc:docMk/>
            <pc:sldMk cId="785319034" sldId="272"/>
            <ac:picMk id="4" creationId="{C9CC8B7E-6B0E-2668-BC24-DF24DC39388F}"/>
          </ac:picMkLst>
        </pc:picChg>
      </pc:sldChg>
      <pc:sldChg chg="delSp modSp add mod">
        <pc:chgData name="Ines Barros Da Rocha" userId="1e633d58-bcf5-4ac6-a332-fca64c29672c" providerId="ADAL" clId="{1B361262-B7B0-405A-8592-0F296581D167}" dt="2024-06-21T09:25:36.724" v="184" actId="1076"/>
        <pc:sldMkLst>
          <pc:docMk/>
          <pc:sldMk cId="3194444572" sldId="273"/>
        </pc:sldMkLst>
        <pc:spChg chg="del mod">
          <ac:chgData name="Ines Barros Da Rocha" userId="1e633d58-bcf5-4ac6-a332-fca64c29672c" providerId="ADAL" clId="{1B361262-B7B0-405A-8592-0F296581D167}" dt="2024-06-21T09:25:33.734" v="183" actId="478"/>
          <ac:spMkLst>
            <pc:docMk/>
            <pc:sldMk cId="3194444572" sldId="273"/>
            <ac:spMk id="2" creationId="{9BBE6C97-C1B9-6768-772C-A921A8B11B62}"/>
          </ac:spMkLst>
        </pc:spChg>
        <pc:picChg chg="mod">
          <ac:chgData name="Ines Barros Da Rocha" userId="1e633d58-bcf5-4ac6-a332-fca64c29672c" providerId="ADAL" clId="{1B361262-B7B0-405A-8592-0F296581D167}" dt="2024-06-21T09:25:36.724" v="184" actId="1076"/>
          <ac:picMkLst>
            <pc:docMk/>
            <pc:sldMk cId="3194444572" sldId="273"/>
            <ac:picMk id="4" creationId="{C9CC8B7E-6B0E-2668-BC24-DF24DC39388F}"/>
          </ac:picMkLst>
        </pc:picChg>
      </pc:sldChg>
      <pc:sldChg chg="delSp modSp add mod">
        <pc:chgData name="Ines Barros Da Rocha" userId="1e633d58-bcf5-4ac6-a332-fca64c29672c" providerId="ADAL" clId="{1B361262-B7B0-405A-8592-0F296581D167}" dt="2024-06-21T09:30:05.931" v="344" actId="1076"/>
        <pc:sldMkLst>
          <pc:docMk/>
          <pc:sldMk cId="2866936293" sldId="274"/>
        </pc:sldMkLst>
        <pc:spChg chg="del mod">
          <ac:chgData name="Ines Barros Da Rocha" userId="1e633d58-bcf5-4ac6-a332-fca64c29672c" providerId="ADAL" clId="{1B361262-B7B0-405A-8592-0F296581D167}" dt="2024-06-21T09:25:23.798" v="180" actId="478"/>
          <ac:spMkLst>
            <pc:docMk/>
            <pc:sldMk cId="2866936293" sldId="274"/>
            <ac:spMk id="2" creationId="{9BBE6C97-C1B9-6768-772C-A921A8B11B62}"/>
          </ac:spMkLst>
        </pc:spChg>
        <pc:picChg chg="mod">
          <ac:chgData name="Ines Barros Da Rocha" userId="1e633d58-bcf5-4ac6-a332-fca64c29672c" providerId="ADAL" clId="{1B361262-B7B0-405A-8592-0F296581D167}" dt="2024-06-21T09:30:05.931" v="344" actId="1076"/>
          <ac:picMkLst>
            <pc:docMk/>
            <pc:sldMk cId="2866936293" sldId="274"/>
            <ac:picMk id="4" creationId="{C9CC8B7E-6B0E-2668-BC24-DF24DC39388F}"/>
          </ac:picMkLst>
        </pc:picChg>
      </pc:sldChg>
      <pc:sldChg chg="addSp delSp modSp add mod">
        <pc:chgData name="Ines Barros Da Rocha" userId="1e633d58-bcf5-4ac6-a332-fca64c29672c" providerId="ADAL" clId="{1B361262-B7B0-405A-8592-0F296581D167}" dt="2024-06-21T09:30:02.935" v="343" actId="1076"/>
        <pc:sldMkLst>
          <pc:docMk/>
          <pc:sldMk cId="964542521" sldId="275"/>
        </pc:sldMkLst>
        <pc:picChg chg="add del mod">
          <ac:chgData name="Ines Barros Da Rocha" userId="1e633d58-bcf5-4ac6-a332-fca64c29672c" providerId="ADAL" clId="{1B361262-B7B0-405A-8592-0F296581D167}" dt="2024-06-21T09:30:02.935" v="343" actId="1076"/>
          <ac:picMkLst>
            <pc:docMk/>
            <pc:sldMk cId="964542521" sldId="275"/>
            <ac:picMk id="4" creationId="{C9CC8B7E-6B0E-2668-BC24-DF24DC3938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096E7-A69E-D048-9D58-78B6BC38440F}" type="datetimeFigureOut">
              <a:rPr lang="pt-PT" smtClean="0"/>
              <a:t>26/06/24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F6586-5F78-6E43-B410-242E09B3C667}" type="slidenum">
              <a:rPr lang="pt-PT" smtClean="0"/>
              <a:t>‹nº›</a:t>
            </a:fld>
            <a:endParaRPr lang="pt-PT"/>
          </a:p>
        </p:txBody>
      </p:sp>
    </p:spTree>
    <p:extLst>
      <p:ext uri="{BB962C8B-B14F-4D97-AF65-F5344CB8AC3E}">
        <p14:creationId xmlns:p14="http://schemas.microsoft.com/office/powerpoint/2010/main" val="11445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Antes de começar a análise e o tratamento dos dados, começamos por ver a estrutura do </a:t>
            </a:r>
            <a:r>
              <a:rPr lang="pt-PT" sz="1800" i="1"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a ser utilizado para compreender quais são as características químicas avaliadas -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df.head</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Deste modo, podemos concluir que para além do tipo de vinho – branco ou tinto – existem 12 características com registos: acidez fixa, acidez volátil, ácido cítrico, açúcar residual, cloretos, dióxido de enxofre, densidade, pH, sulfatos, álcool e qualidade.</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3</a:t>
            </a:fld>
            <a:endParaRPr lang="pt-PT"/>
          </a:p>
        </p:txBody>
      </p:sp>
    </p:spTree>
    <p:extLst>
      <p:ext uri="{BB962C8B-B14F-4D97-AF65-F5344CB8AC3E}">
        <p14:creationId xmlns:p14="http://schemas.microsoft.com/office/powerpoint/2010/main" val="160338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Foram criados 5 modelos de classificação: </a:t>
            </a:r>
            <a:r>
              <a:rPr lang="pt-PT" dirty="0" err="1"/>
              <a:t>Decision</a:t>
            </a:r>
            <a:r>
              <a:rPr lang="pt-PT" dirty="0"/>
              <a:t> </a:t>
            </a:r>
            <a:r>
              <a:rPr lang="pt-PT" dirty="0" err="1"/>
              <a:t>Tree</a:t>
            </a:r>
            <a:r>
              <a:rPr lang="pt-PT" dirty="0"/>
              <a:t> </a:t>
            </a:r>
            <a:r>
              <a:rPr lang="pt-PT" dirty="0" err="1"/>
              <a:t>Classifier</a:t>
            </a:r>
            <a:r>
              <a:rPr lang="pt-PT" dirty="0"/>
              <a:t> (não otimizado e otimizada), </a:t>
            </a:r>
            <a:r>
              <a:rPr lang="pt-PT" dirty="0" err="1"/>
              <a:t>Random</a:t>
            </a:r>
            <a:r>
              <a:rPr lang="pt-PT" dirty="0"/>
              <a:t> </a:t>
            </a:r>
            <a:r>
              <a:rPr lang="pt-PT" dirty="0" err="1"/>
              <a:t>Forest</a:t>
            </a:r>
            <a:r>
              <a:rPr lang="pt-PT" dirty="0"/>
              <a:t> </a:t>
            </a:r>
            <a:r>
              <a:rPr lang="pt-PT" dirty="0" err="1"/>
              <a:t>Classsifier</a:t>
            </a:r>
            <a:r>
              <a:rPr lang="pt-PT" dirty="0"/>
              <a:t> (não otimizado e otimizada) e </a:t>
            </a:r>
            <a:r>
              <a:rPr lang="pt-PT" dirty="0" err="1"/>
              <a:t>Scalable</a:t>
            </a:r>
            <a:r>
              <a:rPr lang="pt-PT" dirty="0"/>
              <a:t> </a:t>
            </a:r>
            <a:r>
              <a:rPr lang="pt-PT" dirty="0" err="1"/>
              <a:t>Vector</a:t>
            </a:r>
            <a:r>
              <a:rPr lang="pt-PT" dirty="0"/>
              <a:t> </a:t>
            </a:r>
            <a:r>
              <a:rPr lang="pt-PT" dirty="0" err="1"/>
              <a:t>Classifier</a:t>
            </a:r>
            <a:r>
              <a:rPr lang="pt-PT" dirty="0"/>
              <a:t> (SVC). Através desta tabela, pode-se retirar várias conclusões. A primeira é sobre a ineficácia das otimizações dos modelos </a:t>
            </a:r>
            <a:r>
              <a:rPr lang="pt-PT" dirty="0" err="1"/>
              <a:t>Decision</a:t>
            </a:r>
            <a:r>
              <a:rPr lang="pt-PT" dirty="0"/>
              <a:t> </a:t>
            </a:r>
            <a:r>
              <a:rPr lang="pt-PT" dirty="0" err="1"/>
              <a:t>Tree</a:t>
            </a:r>
            <a:r>
              <a:rPr lang="pt-PT" dirty="0"/>
              <a:t> e </a:t>
            </a:r>
            <a:r>
              <a:rPr lang="pt-PT" dirty="0" err="1"/>
              <a:t>Random</a:t>
            </a:r>
            <a:r>
              <a:rPr lang="pt-PT" dirty="0"/>
              <a:t> </a:t>
            </a:r>
            <a:r>
              <a:rPr lang="pt-PT" dirty="0" err="1"/>
              <a:t>Forest</a:t>
            </a:r>
            <a:r>
              <a:rPr lang="pt-PT" dirty="0"/>
              <a:t> em que os resultados obtidos foram iguais aos resultados obtidos nos modelos não otimizados. A segunda é a não necessidade de otimizar o modelo SVC uma vez que os valores obtidos inicialmente são mais baixos que os valores obtidos nos restantes modelos. Por fim, ao comparar os valores dos modelos com melhores resultados, percebe-se que os melhores modelos para prever corretamente o tipo de vinho são os modelos </a:t>
            </a:r>
            <a:r>
              <a:rPr lang="pt-PT" dirty="0" err="1"/>
              <a:t>Random</a:t>
            </a:r>
            <a:r>
              <a:rPr lang="pt-PT" dirty="0"/>
              <a:t> </a:t>
            </a:r>
            <a:r>
              <a:rPr lang="pt-PT" dirty="0" err="1"/>
              <a:t>Forest</a:t>
            </a:r>
            <a:r>
              <a:rPr lang="pt-PT" dirty="0"/>
              <a:t>, em que todos os parâmetros foram de 0.99</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12</a:t>
            </a:fld>
            <a:endParaRPr lang="pt-PT"/>
          </a:p>
        </p:txBody>
      </p:sp>
    </p:spTree>
    <p:extLst>
      <p:ext uri="{BB962C8B-B14F-4D97-AF65-F5344CB8AC3E}">
        <p14:creationId xmlns:p14="http://schemas.microsoft.com/office/powerpoint/2010/main" val="3375622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Em relação aos modelos de regressão, o objetivo principal é prever a qualidade do vinho. Com base na análise feita, ficou compreendido que embora a correlação entre as diferentes características seja distinta com a qualidade seja distinta, todas têm impacto na qualidade percebida. Deste modo, os valores atribuídos a X compreendem todos os valores exceto os de qualidade que serão atribuídos à variável y. Após a atribuição dos valores às variáveis a serem utilizadas, ocorreu a divisão dos valores de treino e de teste.</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13</a:t>
            </a:fld>
            <a:endParaRPr lang="pt-PT"/>
          </a:p>
        </p:txBody>
      </p:sp>
    </p:spTree>
    <p:extLst>
      <p:ext uri="{BB962C8B-B14F-4D97-AF65-F5344CB8AC3E}">
        <p14:creationId xmlns:p14="http://schemas.microsoft.com/office/powerpoint/2010/main" val="4064545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Analisando os resultados, desta vez uma das otimizações, a do modelo </a:t>
            </a:r>
            <a:r>
              <a:rPr lang="pt-PT" dirty="0" err="1"/>
              <a:t>Random</a:t>
            </a:r>
            <a:r>
              <a:rPr lang="pt-PT" dirty="0"/>
              <a:t> </a:t>
            </a:r>
            <a:r>
              <a:rPr lang="pt-PT" dirty="0" err="1"/>
              <a:t>Forest</a:t>
            </a:r>
            <a:r>
              <a:rPr lang="pt-PT" dirty="0"/>
              <a:t>, foi eficaz, tendo o modelo otimizado não só obtido melhores valores que o modelo não otimizado como foi o modelo que se apresentou como ideal para prever a qualidade dos vinhos. No entanto, a otimização do modelo </a:t>
            </a:r>
            <a:r>
              <a:rPr lang="pt-PT" dirty="0" err="1"/>
              <a:t>XGBoost</a:t>
            </a:r>
            <a:r>
              <a:rPr lang="pt-PT" dirty="0"/>
              <a:t> não teve qualquer importância por terem sido obtidos os mesmos valores. Apesar disto, o modelo que apresentou uma pior capacidade de previsão foi o modelo de Linear </a:t>
            </a:r>
            <a:r>
              <a:rPr lang="pt-PT" dirty="0" err="1"/>
              <a:t>Regression</a:t>
            </a:r>
            <a:r>
              <a:rPr lang="pt-PT" dirty="0"/>
              <a:t>, tendo obtido um coeficiente de erro mais de 2 décimas inferior ao melhor modelo. </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14</a:t>
            </a:fld>
            <a:endParaRPr lang="pt-PT"/>
          </a:p>
        </p:txBody>
      </p:sp>
    </p:spTree>
    <p:extLst>
      <p:ext uri="{BB962C8B-B14F-4D97-AF65-F5344CB8AC3E}">
        <p14:creationId xmlns:p14="http://schemas.microsoft.com/office/powerpoint/2010/main" val="400070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Conhecidas as características a serem utilizadas para a avaliação dos vinhos, é necessário saber o comportamento dos valores do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Começamos esta exploração dos dados pela procura de valores nulos, tendo sido encontrados valores nulos nos atributos: acidez fixa, acidez volátil, ácido cítrico, açúcar residual, cloretos, pH e sulfatos. </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Uma vez que a quantidade de valores nulos é mínima em comparação aos números de linhas do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por exemplo, o atributo com mais valores nulos é o da acidez fixa e tem somente 10 num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de 6497, optamos por eliminar estas linhas para não perturbar a análise dos dados.</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Para além disso, olhando para os tipos de dados, chegamos rapidamente à conclusão de que é preciso converter o tipo de vinho de objeto para numérico para agilizar a análise. Para esta conversão, utilizamos a técnica de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LabelEncoder</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para converter os vinhos brancos para 0 e os vinhos tintos para 1. </a:t>
            </a:r>
          </a:p>
          <a:p>
            <a:endParaRPr lang="pt-PT" dirty="0"/>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4</a:t>
            </a:fld>
            <a:endParaRPr lang="pt-PT"/>
          </a:p>
        </p:txBody>
      </p:sp>
    </p:spTree>
    <p:extLst>
      <p:ext uri="{BB962C8B-B14F-4D97-AF65-F5344CB8AC3E}">
        <p14:creationId xmlns:p14="http://schemas.microsoft.com/office/powerpoint/2010/main" val="20903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Após o primeiro tratamento dos dados, analisamos a variação dos valores das diferentes características. Primeiro, utilizamos o método .</a:t>
            </a:r>
            <a:r>
              <a:rPr lang="pt-PT" dirty="0" err="1"/>
              <a:t>describe</a:t>
            </a:r>
            <a:r>
              <a:rPr lang="pt-PT" dirty="0"/>
              <a:t>() para descobrir valores como o número de linhas, a média, o valor padrão, os valores mínimos e máximos e os percentis. De seguida, para poder compreender melhor os dados de cada atributo, optamos por criar histogramas de cada um dos atributos. Através desta representação visual, chegamos rapidamente à conclusão de que existiam </a:t>
            </a:r>
            <a:r>
              <a:rPr lang="pt-PT" dirty="0" err="1"/>
              <a:t>outliers</a:t>
            </a:r>
            <a:r>
              <a:rPr lang="pt-PT" dirty="0"/>
              <a:t> que poderiam prejudicar quer a análise, que a criação dos modelos de classificação e de regressão.  Deste modo, procedemos a remover estas valores.</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5</a:t>
            </a:fld>
            <a:endParaRPr lang="pt-PT"/>
          </a:p>
        </p:txBody>
      </p:sp>
    </p:spTree>
    <p:extLst>
      <p:ext uri="{BB962C8B-B14F-4D97-AF65-F5344CB8AC3E}">
        <p14:creationId xmlns:p14="http://schemas.microsoft.com/office/powerpoint/2010/main" val="377758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Após a remoção dos valores, foram eliminadas cerca de 500 linhas do </a:t>
            </a:r>
            <a:r>
              <a:rPr lang="pt-PT" dirty="0" err="1"/>
              <a:t>dataset</a:t>
            </a:r>
            <a:r>
              <a:rPr lang="pt-PT" dirty="0"/>
              <a:t>, o que foi suficiente para notar diferenças significativas nos novos histogramas criados. Embora o número de dados eliminados seja considerável e seja esperado algum impacto na análise dos dados, o </a:t>
            </a:r>
            <a:r>
              <a:rPr lang="pt-PT" dirty="0" err="1"/>
              <a:t>dataset</a:t>
            </a:r>
            <a:r>
              <a:rPr lang="pt-PT" dirty="0"/>
              <a:t> continua a ter um valor bastante elevado de dados +- 6000 linhas, o que pode ser suficiente para </a:t>
            </a:r>
            <a:r>
              <a:rPr lang="pt-PT" dirty="0" err="1"/>
              <a:t>fa</a:t>
            </a:r>
            <a:endParaRPr lang="pt-PT" dirty="0"/>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6</a:t>
            </a:fld>
            <a:endParaRPr lang="pt-PT"/>
          </a:p>
        </p:txBody>
      </p:sp>
    </p:spTree>
    <p:extLst>
      <p:ext uri="{BB962C8B-B14F-4D97-AF65-F5344CB8AC3E}">
        <p14:creationId xmlns:p14="http://schemas.microsoft.com/office/powerpoint/2010/main" val="60486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Feito o tratamento de dados, procuramos descobrir as correlações das características dos vinhos. No entanto, chegamos à conclusão de que a estratégia mais apropriada seria analisar os dados de cada tipo de vinho individualmente através da técnica .</a:t>
            </a:r>
            <a:r>
              <a:rPr lang="pt-PT" dirty="0" err="1"/>
              <a:t>describe</a:t>
            </a:r>
            <a:r>
              <a:rPr lang="pt-PT" dirty="0"/>
              <a:t> junto da restrição do tipo de vinho. Através disto, a principal conclusão a que chegamos é que o </a:t>
            </a:r>
            <a:r>
              <a:rPr lang="pt-PT" dirty="0" err="1"/>
              <a:t>dataset</a:t>
            </a:r>
            <a:r>
              <a:rPr lang="pt-PT" dirty="0"/>
              <a:t> a ser analisado é um </a:t>
            </a:r>
            <a:r>
              <a:rPr lang="pt-PT" dirty="0" err="1"/>
              <a:t>dataset</a:t>
            </a:r>
            <a:r>
              <a:rPr lang="pt-PT" dirty="0"/>
              <a:t> </a:t>
            </a:r>
            <a:r>
              <a:rPr lang="pt-PT" dirty="0" err="1"/>
              <a:t>desbalanceado</a:t>
            </a:r>
            <a:r>
              <a:rPr lang="pt-PT" dirty="0"/>
              <a:t>, existindo 1583 linhas com dados relativos aos vinhos branco enquanto que existem 4845 linhas relativas aos vinhos tintos. Para além disso, em ambos os tipos de vinho, foi evidenciada uma variação elevada nos valores mínimos e máximos de ácido de enxofre total que precisa de ser analisada mais detalhadamente.</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7</a:t>
            </a:fld>
            <a:endParaRPr lang="pt-PT"/>
          </a:p>
        </p:txBody>
      </p:sp>
    </p:spTree>
    <p:extLst>
      <p:ext uri="{BB962C8B-B14F-4D97-AF65-F5344CB8AC3E}">
        <p14:creationId xmlns:p14="http://schemas.microsoft.com/office/powerpoint/2010/main" val="390417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Para analisar a variação da quantidade total de dióxido de enxofre, optamos por criar um histograma tendo tido em atenção o facto que o </a:t>
            </a:r>
            <a:r>
              <a:rPr lang="pt-PT" dirty="0" err="1"/>
              <a:t>dataset</a:t>
            </a:r>
            <a:r>
              <a:rPr lang="pt-PT" dirty="0"/>
              <a:t> é </a:t>
            </a:r>
            <a:r>
              <a:rPr lang="pt-PT" dirty="0" err="1"/>
              <a:t>desbalanceado</a:t>
            </a:r>
            <a:r>
              <a:rPr lang="pt-PT" dirty="0"/>
              <a:t>. Assim, para a criação do gráfico convertemos as quantidades de dados referentes a cada tipo de vinhos em percentagens para tornar o gráfico mais adequado. A conclusão a que se chegou foi que apesar de existir um intervalo de valores comuns entre os dois tipos de vinhos - a roxo no gráfico -, os vinhos tintos apresentam uma quantidade total superior aos vinhos brancos, o que pode ser relevante para a diferenciação dos tipos de vinho.</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8</a:t>
            </a:fld>
            <a:endParaRPr lang="pt-PT"/>
          </a:p>
        </p:txBody>
      </p:sp>
    </p:spTree>
    <p:extLst>
      <p:ext uri="{BB962C8B-B14F-4D97-AF65-F5344CB8AC3E}">
        <p14:creationId xmlns:p14="http://schemas.microsoft.com/office/powerpoint/2010/main" val="367461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Para compreender o impacto dos diferentes atributos na qualidade percebida dos vinhos, criamos este gráfico (</a:t>
            </a:r>
            <a:r>
              <a:rPr lang="pt-PT" dirty="0" err="1"/>
              <a:t>barplot</a:t>
            </a:r>
            <a:r>
              <a:rPr lang="pt-PT" dirty="0"/>
              <a:t>) para descobrir as correlações. Assim, foi possível concluir que os atributos com maior correlação com a qualidade são o álcool e o tipo de vinho e os atributos com menor correlação são a densidade, a quantidade de cloretos e a acidez volátil.</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9</a:t>
            </a:fld>
            <a:endParaRPr lang="pt-PT"/>
          </a:p>
        </p:txBody>
      </p:sp>
    </p:spTree>
    <p:extLst>
      <p:ext uri="{BB962C8B-B14F-4D97-AF65-F5344CB8AC3E}">
        <p14:creationId xmlns:p14="http://schemas.microsoft.com/office/powerpoint/2010/main" val="170744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Antes de avançar para a criação dos modelos de classificação e de regressão, apresentamos um resumo das principais conclusões que foram retiradas da análise feita e que são essenciais para o processo de pré-processamento. </a:t>
            </a:r>
          </a:p>
          <a:p>
            <a:r>
              <a:rPr lang="pt-PT" dirty="0"/>
              <a:t>No caso da classificação, ao comparar os valores obtidos com .</a:t>
            </a:r>
            <a:r>
              <a:rPr lang="pt-PT" dirty="0" err="1"/>
              <a:t>describe</a:t>
            </a:r>
            <a:r>
              <a:rPr lang="pt-PT" dirty="0"/>
              <a:t> para cada tipo de vinho conclui-se que os valores que mais se destacam (são mais elevados) nos vinhos brancos são a acidez fixa, a acidez volátil, a quantidade de cloretos, a densidade, o pH e os sulfatos, enquanto que nos vinhos brancos os valores que mais se destacam são a acidez cítrica, a quantidade de açúcar e o dióxido de enxofre. Para além disso, também se notou que os valores de qualidade foram idênticos para ambos tipos de vinho, podendo essa característica ser descartada para a criação dos modelos de classificação.</a:t>
            </a:r>
          </a:p>
          <a:p>
            <a:r>
              <a:rPr lang="pt-PT" dirty="0"/>
              <a:t>No caso da regressão, conclui-se que todos os atributos são relevantes em termos de correlação, evidenciando-se o álcool, o tipo de vinho, a densidade, a quantidade de cloretos e a acidez volátil. Deste modo, não se pode descartar nenhuma característica.</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10</a:t>
            </a:fld>
            <a:endParaRPr lang="pt-PT"/>
          </a:p>
        </p:txBody>
      </p:sp>
    </p:spTree>
    <p:extLst>
      <p:ext uri="{BB962C8B-B14F-4D97-AF65-F5344CB8AC3E}">
        <p14:creationId xmlns:p14="http://schemas.microsoft.com/office/powerpoint/2010/main" val="268583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objetivo principal para os modelos de classificação é prever corretamente o tipo de vinho. Assim, com base na análise feita, os valores do X contém todas as características exceto o tipo de vinho, que é o nosso alvo de análise correspondendo ao Y, e a qualidade, dado que esta não varia consoante o tipo de vinho. Após esta divisão dos valores, seguiu-se a definição dos valores a serem treinados e os valores de teste.</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11</a:t>
            </a:fld>
            <a:endParaRPr lang="pt-PT"/>
          </a:p>
        </p:txBody>
      </p:sp>
    </p:spTree>
    <p:extLst>
      <p:ext uri="{BB962C8B-B14F-4D97-AF65-F5344CB8AC3E}">
        <p14:creationId xmlns:p14="http://schemas.microsoft.com/office/powerpoint/2010/main" val="226275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F236A-4946-DE9E-B44E-18E20211AA4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DF6B42C-04B5-40C0-EC45-E0EB18882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1532589D-272D-6240-0BBE-4E7E032D922B}"/>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5" name="Marcador de Posição do Rodapé 4">
            <a:extLst>
              <a:ext uri="{FF2B5EF4-FFF2-40B4-BE49-F238E27FC236}">
                <a16:creationId xmlns:a16="http://schemas.microsoft.com/office/drawing/2014/main" id="{868C2984-A10D-7ED7-DA2A-B7018AEF236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E39A6BD-3A44-CFFB-FCB9-C41553D31D96}"/>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165951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C7972-8E7A-864B-DC16-6494DEDAC4A9}"/>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8E36BD6-ABFD-7459-B139-6C4B3694E415}"/>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C7670DA-2414-64F2-F71E-469D726F16DE}"/>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5" name="Marcador de Posição do Rodapé 4">
            <a:extLst>
              <a:ext uri="{FF2B5EF4-FFF2-40B4-BE49-F238E27FC236}">
                <a16:creationId xmlns:a16="http://schemas.microsoft.com/office/drawing/2014/main" id="{F72E64B3-5C42-D7A3-0E7F-BC83D14194A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1B23469-455F-88A4-E547-8D88394F39CF}"/>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178341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402990-137D-73A3-FF9D-C05B25FDF1D7}"/>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76649E2-819C-E001-997B-C49AC7744109}"/>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604A287-9AD0-E0F9-F6EA-4BB5A898DA9B}"/>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5" name="Marcador de Posição do Rodapé 4">
            <a:extLst>
              <a:ext uri="{FF2B5EF4-FFF2-40B4-BE49-F238E27FC236}">
                <a16:creationId xmlns:a16="http://schemas.microsoft.com/office/drawing/2014/main" id="{B7A2EE3D-0E9C-5FE7-D87F-49A52F8FA81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E90D2DA-A4FB-A809-9516-F6CE3849CD02}"/>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52074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C0088-7866-3B9B-EF69-9885D5E610B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EFCF37E-1059-11A5-B91D-6F425B41FC8C}"/>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81FBC2B-3775-50FC-40EE-750048184C3D}"/>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5" name="Marcador de Posição do Rodapé 4">
            <a:extLst>
              <a:ext uri="{FF2B5EF4-FFF2-40B4-BE49-F238E27FC236}">
                <a16:creationId xmlns:a16="http://schemas.microsoft.com/office/drawing/2014/main" id="{D0BCF3C5-E224-C538-EA2A-57B6BAF9847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5606895-5AB5-AFF8-0E58-E6594A066437}"/>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78662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D5004-6867-1B65-4E9F-FF0689C22753}"/>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2728002-183C-FA3D-B94C-DF71DE39D5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749A05B1-3B30-F394-C8A2-2694294DDA70}"/>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5" name="Marcador de Posição do Rodapé 4">
            <a:extLst>
              <a:ext uri="{FF2B5EF4-FFF2-40B4-BE49-F238E27FC236}">
                <a16:creationId xmlns:a16="http://schemas.microsoft.com/office/drawing/2014/main" id="{C973030E-93CC-8EFC-6D74-3F81DE17A7C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43C0520-9A2B-941B-1831-D4433C547051}"/>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41198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53310-A382-310F-529F-A48EA4A97E0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3427691-6B7E-5FEE-A586-1AAD1FD8DF2B}"/>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2E3D37F6-A278-F37F-AFCC-842F4607EFE6}"/>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14ECE7C-A90E-190F-A83F-771E897D41FB}"/>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6" name="Marcador de Posição do Rodapé 5">
            <a:extLst>
              <a:ext uri="{FF2B5EF4-FFF2-40B4-BE49-F238E27FC236}">
                <a16:creationId xmlns:a16="http://schemas.microsoft.com/office/drawing/2014/main" id="{BAE20610-F0BC-7F42-F578-1BBE95599FB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F52C97E-2EBD-5BC0-D5F7-7A3C93F1A851}"/>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350088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59877-CEC5-A86D-DB37-1D64C6876E3A}"/>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9AA18BA-72C0-91EF-9BC6-D9577B764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EE26DA66-C697-4059-917C-DF98620700BD}"/>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7B2A3FB7-28DB-3067-EDAC-5D3E6B340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06564462-B5A0-C66D-CF07-DDB963791A1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0CE5BDB-A39C-27C2-146F-7B95A1BE7BA7}"/>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8" name="Marcador de Posição do Rodapé 7">
            <a:extLst>
              <a:ext uri="{FF2B5EF4-FFF2-40B4-BE49-F238E27FC236}">
                <a16:creationId xmlns:a16="http://schemas.microsoft.com/office/drawing/2014/main" id="{4E39C9C9-AF96-9E70-5607-B8CB768D62A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5E9BC86C-9FBF-A40B-F4DF-9ACFD44EFCA2}"/>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35991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40892-1DE0-6EBA-FAA5-DAF5360681DA}"/>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33CB1D2-73A5-8811-69D8-9078304819F2}"/>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4" name="Marcador de Posição do Rodapé 3">
            <a:extLst>
              <a:ext uri="{FF2B5EF4-FFF2-40B4-BE49-F238E27FC236}">
                <a16:creationId xmlns:a16="http://schemas.microsoft.com/office/drawing/2014/main" id="{5AB33E6A-7905-18F7-D80A-C9A94BF20BCB}"/>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63C7C1CC-44B9-6719-374C-9D8F97598612}"/>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25548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887A04F-B4F9-14AE-A024-1834540A48D8}"/>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3" name="Marcador de Posição do Rodapé 2">
            <a:extLst>
              <a:ext uri="{FF2B5EF4-FFF2-40B4-BE49-F238E27FC236}">
                <a16:creationId xmlns:a16="http://schemas.microsoft.com/office/drawing/2014/main" id="{5805A54E-23B6-614E-2B25-341E81EBBF68}"/>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3711195D-C149-724C-FED3-2246FBAC28AD}"/>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15053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FD869-F63E-8B84-4A5C-13942276A93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B770EC9-23E9-39D7-1CB3-E5186052E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BC45543B-2A14-4C4C-282D-DF09A20E3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DBADF94-05C5-F9B3-28E1-093E3722BC3E}"/>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6" name="Marcador de Posição do Rodapé 5">
            <a:extLst>
              <a:ext uri="{FF2B5EF4-FFF2-40B4-BE49-F238E27FC236}">
                <a16:creationId xmlns:a16="http://schemas.microsoft.com/office/drawing/2014/main" id="{7C8ED5AE-7E9E-4217-A341-14B3473D747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712FC37-DA56-C3D5-0A0B-83338D3AA208}"/>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6871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3234E-F8A9-F099-B44E-8FEEA667BC1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DA3EF12-8FDE-2782-A6C1-38B9C6709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3731A013-2D7E-F091-EA03-78C3C39DB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2DFD540-79A7-734D-28CB-2486112D8F2A}"/>
              </a:ext>
            </a:extLst>
          </p:cNvPr>
          <p:cNvSpPr>
            <a:spLocks noGrp="1"/>
          </p:cNvSpPr>
          <p:nvPr>
            <p:ph type="dt" sz="half" idx="10"/>
          </p:nvPr>
        </p:nvSpPr>
        <p:spPr/>
        <p:txBody>
          <a:bodyPr/>
          <a:lstStyle/>
          <a:p>
            <a:fld id="{D5183E39-E9F0-374E-B3E9-F2BF945C19D9}" type="datetimeFigureOut">
              <a:rPr lang="pt-PT" smtClean="0"/>
              <a:t>26/06/24</a:t>
            </a:fld>
            <a:endParaRPr lang="pt-PT"/>
          </a:p>
        </p:txBody>
      </p:sp>
      <p:sp>
        <p:nvSpPr>
          <p:cNvPr id="6" name="Marcador de Posição do Rodapé 5">
            <a:extLst>
              <a:ext uri="{FF2B5EF4-FFF2-40B4-BE49-F238E27FC236}">
                <a16:creationId xmlns:a16="http://schemas.microsoft.com/office/drawing/2014/main" id="{773FF1F0-3B5C-EDC9-A884-95ADB4F8696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DF0DB7C-D669-047E-C86D-520B2A8DA3D4}"/>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84121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C12DB9F9-572C-6260-F279-931FA6EE4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B2F1597D-030F-F924-6D81-D6B29E649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15C274F-6A34-C319-36AA-899A232EF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83E39-E9F0-374E-B3E9-F2BF945C19D9}" type="datetimeFigureOut">
              <a:rPr lang="pt-PT" smtClean="0"/>
              <a:t>26/06/24</a:t>
            </a:fld>
            <a:endParaRPr lang="pt-PT"/>
          </a:p>
        </p:txBody>
      </p:sp>
      <p:sp>
        <p:nvSpPr>
          <p:cNvPr id="5" name="Marcador de Posição do Rodapé 4">
            <a:extLst>
              <a:ext uri="{FF2B5EF4-FFF2-40B4-BE49-F238E27FC236}">
                <a16:creationId xmlns:a16="http://schemas.microsoft.com/office/drawing/2014/main" id="{EDF91DA9-3E96-EF1C-6FD8-85B3F254F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CC293D5-874E-EB60-8E7A-E5360EC6A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745F52-9F66-7643-B729-A8A6CD313D5C}" type="slidenum">
              <a:rPr lang="pt-PT" smtClean="0"/>
              <a:t>‹nº›</a:t>
            </a:fld>
            <a:endParaRPr lang="pt-PT"/>
          </a:p>
        </p:txBody>
      </p:sp>
    </p:spTree>
    <p:extLst>
      <p:ext uri="{BB962C8B-B14F-4D97-AF65-F5344CB8AC3E}">
        <p14:creationId xmlns:p14="http://schemas.microsoft.com/office/powerpoint/2010/main" val="99676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265BAB53-8FBE-4870-D393-ECA98B26CABE}"/>
              </a:ext>
            </a:extLst>
          </p:cNvPr>
          <p:cNvSpPr>
            <a:spLocks noGrp="1" noRot="1" noMove="1" noResize="1" noEditPoints="1" noAdjustHandles="1" noChangeArrowheads="1" noChangeShapeType="1"/>
          </p:cNvSpPr>
          <p:nvPr/>
        </p:nvSpPr>
        <p:spPr>
          <a:xfrm>
            <a:off x="0" y="0"/>
            <a:ext cx="7200900" cy="6858000"/>
          </a:xfrm>
          <a:prstGeom prst="rect">
            <a:avLst/>
          </a:prstGeom>
          <a:solidFill>
            <a:srgbClr val="D5E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CaixaDeTexto 8">
            <a:extLst>
              <a:ext uri="{FF2B5EF4-FFF2-40B4-BE49-F238E27FC236}">
                <a16:creationId xmlns:a16="http://schemas.microsoft.com/office/drawing/2014/main" id="{D74611FC-7359-C148-26A1-483D5A005629}"/>
              </a:ext>
            </a:extLst>
          </p:cNvPr>
          <p:cNvSpPr txBox="1"/>
          <p:nvPr/>
        </p:nvSpPr>
        <p:spPr>
          <a:xfrm>
            <a:off x="92765" y="106018"/>
            <a:ext cx="1099981" cy="400110"/>
          </a:xfrm>
          <a:prstGeom prst="rect">
            <a:avLst/>
          </a:prstGeom>
          <a:noFill/>
        </p:spPr>
        <p:txBody>
          <a:bodyPr wrap="none" rtlCol="0">
            <a:spAutoFit/>
          </a:bodyPr>
          <a:lstStyle/>
          <a:p>
            <a:r>
              <a:rPr lang="pt-PT" sz="2000" b="1" dirty="0">
                <a:solidFill>
                  <a:schemeClr val="tx2">
                    <a:lumMod val="75000"/>
                    <a:lumOff val="25000"/>
                  </a:schemeClr>
                </a:solidFill>
                <a:latin typeface="Inter Tight" pitchFamily="2" charset="0"/>
                <a:ea typeface="Inter Tight" pitchFamily="2" charset="0"/>
                <a:cs typeface="Inter Tight" pitchFamily="2" charset="0"/>
              </a:rPr>
              <a:t>Grupo 1</a:t>
            </a:r>
          </a:p>
        </p:txBody>
      </p:sp>
      <p:sp>
        <p:nvSpPr>
          <p:cNvPr id="10" name="CaixaDeTexto 9">
            <a:extLst>
              <a:ext uri="{FF2B5EF4-FFF2-40B4-BE49-F238E27FC236}">
                <a16:creationId xmlns:a16="http://schemas.microsoft.com/office/drawing/2014/main" id="{0AB648AF-5382-FCEC-B40D-26BB1055A76F}"/>
              </a:ext>
            </a:extLst>
          </p:cNvPr>
          <p:cNvSpPr txBox="1"/>
          <p:nvPr/>
        </p:nvSpPr>
        <p:spPr>
          <a:xfrm>
            <a:off x="1192746" y="106019"/>
            <a:ext cx="1414170" cy="400110"/>
          </a:xfrm>
          <a:prstGeom prst="rect">
            <a:avLst/>
          </a:prstGeom>
          <a:noFill/>
        </p:spPr>
        <p:txBody>
          <a:bodyPr wrap="none" rtlCol="0">
            <a:spAutoFit/>
          </a:bodyPr>
          <a:lstStyle/>
          <a:p>
            <a:r>
              <a:rPr lang="pt-PT" sz="2000" dirty="0">
                <a:solidFill>
                  <a:schemeClr val="tx2">
                    <a:lumMod val="75000"/>
                    <a:lumOff val="25000"/>
                  </a:schemeClr>
                </a:solidFill>
                <a:latin typeface="Inter Tight" pitchFamily="2" charset="0"/>
                <a:ea typeface="Inter Tight" pitchFamily="2" charset="0"/>
                <a:cs typeface="Inter Tight" pitchFamily="2" charset="0"/>
              </a:rPr>
              <a:t>Inês Rocha</a:t>
            </a:r>
          </a:p>
        </p:txBody>
      </p:sp>
      <p:sp>
        <p:nvSpPr>
          <p:cNvPr id="11" name="CaixaDeTexto 10">
            <a:extLst>
              <a:ext uri="{FF2B5EF4-FFF2-40B4-BE49-F238E27FC236}">
                <a16:creationId xmlns:a16="http://schemas.microsoft.com/office/drawing/2014/main" id="{C478A928-F2B7-CD8B-4C93-3C2A47B365EB}"/>
              </a:ext>
            </a:extLst>
          </p:cNvPr>
          <p:cNvSpPr txBox="1"/>
          <p:nvPr/>
        </p:nvSpPr>
        <p:spPr>
          <a:xfrm>
            <a:off x="2606916" y="106018"/>
            <a:ext cx="1943224" cy="400110"/>
          </a:xfrm>
          <a:prstGeom prst="rect">
            <a:avLst/>
          </a:prstGeom>
          <a:noFill/>
        </p:spPr>
        <p:txBody>
          <a:bodyPr wrap="none" rtlCol="0">
            <a:spAutoFit/>
          </a:bodyPr>
          <a:lstStyle/>
          <a:p>
            <a:r>
              <a:rPr lang="pt-PT" sz="2000" dirty="0">
                <a:solidFill>
                  <a:schemeClr val="tx2">
                    <a:lumMod val="75000"/>
                    <a:lumOff val="25000"/>
                  </a:schemeClr>
                </a:solidFill>
                <a:latin typeface="Inter Tight" pitchFamily="2" charset="0"/>
                <a:ea typeface="Inter Tight" pitchFamily="2" charset="0"/>
                <a:cs typeface="Inter Tight" pitchFamily="2" charset="0"/>
              </a:rPr>
              <a:t>Miguela Moreira</a:t>
            </a:r>
          </a:p>
        </p:txBody>
      </p:sp>
      <p:sp>
        <p:nvSpPr>
          <p:cNvPr id="12" name="CaixaDeTexto 11">
            <a:extLst>
              <a:ext uri="{FF2B5EF4-FFF2-40B4-BE49-F238E27FC236}">
                <a16:creationId xmlns:a16="http://schemas.microsoft.com/office/drawing/2014/main" id="{3562252C-B0E9-4480-A773-737BF4B2AE27}"/>
              </a:ext>
            </a:extLst>
          </p:cNvPr>
          <p:cNvSpPr txBox="1"/>
          <p:nvPr/>
        </p:nvSpPr>
        <p:spPr>
          <a:xfrm>
            <a:off x="4550140" y="106018"/>
            <a:ext cx="1539589" cy="400110"/>
          </a:xfrm>
          <a:prstGeom prst="rect">
            <a:avLst/>
          </a:prstGeom>
          <a:noFill/>
        </p:spPr>
        <p:txBody>
          <a:bodyPr wrap="none" rtlCol="0">
            <a:spAutoFit/>
          </a:bodyPr>
          <a:lstStyle/>
          <a:p>
            <a:r>
              <a:rPr lang="pt-PT" sz="2000" dirty="0">
                <a:solidFill>
                  <a:schemeClr val="tx2">
                    <a:lumMod val="75000"/>
                    <a:lumOff val="25000"/>
                  </a:schemeClr>
                </a:solidFill>
                <a:latin typeface="Inter Tight" pitchFamily="2" charset="0"/>
                <a:ea typeface="Inter Tight" pitchFamily="2" charset="0"/>
                <a:cs typeface="Inter Tight" pitchFamily="2" charset="0"/>
              </a:rPr>
              <a:t>Sofia Cabral</a:t>
            </a:r>
          </a:p>
        </p:txBody>
      </p:sp>
      <p:sp>
        <p:nvSpPr>
          <p:cNvPr id="13" name="CaixaDeTexto 12">
            <a:extLst>
              <a:ext uri="{FF2B5EF4-FFF2-40B4-BE49-F238E27FC236}">
                <a16:creationId xmlns:a16="http://schemas.microsoft.com/office/drawing/2014/main" id="{858B6CCE-7B54-EEE6-B4F4-A1B65201A351}"/>
              </a:ext>
            </a:extLst>
          </p:cNvPr>
          <p:cNvSpPr txBox="1"/>
          <p:nvPr/>
        </p:nvSpPr>
        <p:spPr>
          <a:xfrm>
            <a:off x="1337877" y="2462661"/>
            <a:ext cx="4584139" cy="861774"/>
          </a:xfrm>
          <a:prstGeom prst="rect">
            <a:avLst/>
          </a:prstGeom>
          <a:noFill/>
        </p:spPr>
        <p:txBody>
          <a:bodyPr wrap="none" rtlCol="0">
            <a:spAutoFit/>
          </a:bodyPr>
          <a:lstStyle/>
          <a:p>
            <a:pPr algn="ctr"/>
            <a:r>
              <a:rPr lang="pt-PT" sz="4500" b="1" dirty="0">
                <a:solidFill>
                  <a:schemeClr val="tx2">
                    <a:lumMod val="90000"/>
                    <a:lumOff val="10000"/>
                  </a:schemeClr>
                </a:solidFill>
                <a:latin typeface="Clash Display" pitchFamily="2" charset="0"/>
              </a:rPr>
              <a:t>Vinho </a:t>
            </a:r>
            <a:r>
              <a:rPr lang="pt-PT" sz="5000" b="1" dirty="0">
                <a:solidFill>
                  <a:srgbClr val="163E64"/>
                </a:solidFill>
                <a:latin typeface="Clash Display" pitchFamily="2" charset="0"/>
              </a:rPr>
              <a:t>Inteligente</a:t>
            </a:r>
          </a:p>
        </p:txBody>
      </p:sp>
      <p:sp>
        <p:nvSpPr>
          <p:cNvPr id="14" name="CaixaDeTexto 13">
            <a:extLst>
              <a:ext uri="{FF2B5EF4-FFF2-40B4-BE49-F238E27FC236}">
                <a16:creationId xmlns:a16="http://schemas.microsoft.com/office/drawing/2014/main" id="{5AC69277-DC1F-B24D-B1C4-2FBE18C6F7B9}"/>
              </a:ext>
            </a:extLst>
          </p:cNvPr>
          <p:cNvSpPr txBox="1"/>
          <p:nvPr/>
        </p:nvSpPr>
        <p:spPr>
          <a:xfrm>
            <a:off x="1593694" y="3424138"/>
            <a:ext cx="4028661" cy="1477328"/>
          </a:xfrm>
          <a:prstGeom prst="rect">
            <a:avLst/>
          </a:prstGeom>
          <a:noFill/>
        </p:spPr>
        <p:txBody>
          <a:bodyPr wrap="square" rtlCol="0">
            <a:spAutoFit/>
          </a:bodyPr>
          <a:lstStyle/>
          <a:p>
            <a:pPr algn="ctr"/>
            <a:r>
              <a:rPr lang="pt-PT" sz="3000" dirty="0">
                <a:solidFill>
                  <a:schemeClr val="tx2">
                    <a:lumMod val="75000"/>
                    <a:lumOff val="25000"/>
                  </a:schemeClr>
                </a:solidFill>
                <a:latin typeface="Clash Display" pitchFamily="2" charset="0"/>
              </a:rPr>
              <a:t>Modelagem preditiva com </a:t>
            </a:r>
            <a:r>
              <a:rPr lang="pt-PT" sz="3000" i="1" dirty="0" err="1">
                <a:solidFill>
                  <a:schemeClr val="tx2">
                    <a:lumMod val="75000"/>
                    <a:lumOff val="25000"/>
                  </a:schemeClr>
                </a:solidFill>
                <a:latin typeface="Clash Display" pitchFamily="2" charset="0"/>
              </a:rPr>
              <a:t>Machine</a:t>
            </a:r>
            <a:r>
              <a:rPr lang="pt-PT" sz="3000" dirty="0">
                <a:solidFill>
                  <a:schemeClr val="tx2">
                    <a:lumMod val="75000"/>
                    <a:lumOff val="25000"/>
                  </a:schemeClr>
                </a:solidFill>
                <a:latin typeface="Clash Display" pitchFamily="2" charset="0"/>
              </a:rPr>
              <a:t> </a:t>
            </a:r>
            <a:r>
              <a:rPr lang="pt-PT" sz="3000" i="1" dirty="0" err="1">
                <a:solidFill>
                  <a:schemeClr val="tx2">
                    <a:lumMod val="75000"/>
                    <a:lumOff val="25000"/>
                  </a:schemeClr>
                </a:solidFill>
                <a:latin typeface="Clash Display" pitchFamily="2" charset="0"/>
              </a:rPr>
              <a:t>Learning</a:t>
            </a:r>
            <a:endParaRPr lang="pt-PT" sz="3000" i="1" dirty="0">
              <a:solidFill>
                <a:schemeClr val="tx2">
                  <a:lumMod val="75000"/>
                  <a:lumOff val="25000"/>
                </a:schemeClr>
              </a:solidFill>
              <a:latin typeface="Clash Display" pitchFamily="2" charset="0"/>
            </a:endParaRPr>
          </a:p>
        </p:txBody>
      </p:sp>
      <p:pic>
        <p:nvPicPr>
          <p:cNvPr id="16" name="Gráfico 15">
            <a:extLst>
              <a:ext uri="{FF2B5EF4-FFF2-40B4-BE49-F238E27FC236}">
                <a16:creationId xmlns:a16="http://schemas.microsoft.com/office/drawing/2014/main" id="{2310F5C2-ABEC-589F-8AB2-6718703266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28502" y="1630707"/>
            <a:ext cx="3785258" cy="3596585"/>
          </a:xfrm>
          <a:prstGeom prst="rect">
            <a:avLst/>
          </a:prstGeom>
        </p:spPr>
      </p:pic>
    </p:spTree>
    <p:extLst>
      <p:ext uri="{BB962C8B-B14F-4D97-AF65-F5344CB8AC3E}">
        <p14:creationId xmlns:p14="http://schemas.microsoft.com/office/powerpoint/2010/main" val="79670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C91818-4F26-B6A1-37EC-AC774C9012C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sp>
        <p:nvSpPr>
          <p:cNvPr id="3" name="CaixaDeTexto 2">
            <a:extLst>
              <a:ext uri="{FF2B5EF4-FFF2-40B4-BE49-F238E27FC236}">
                <a16:creationId xmlns:a16="http://schemas.microsoft.com/office/drawing/2014/main" id="{A69FF01A-B89D-86EC-DF69-3ED2B1429F5E}"/>
              </a:ext>
            </a:extLst>
          </p:cNvPr>
          <p:cNvSpPr txBox="1"/>
          <p:nvPr/>
        </p:nvSpPr>
        <p:spPr>
          <a:xfrm>
            <a:off x="746409" y="1497497"/>
            <a:ext cx="1851789" cy="400110"/>
          </a:xfrm>
          <a:prstGeom prst="rect">
            <a:avLst/>
          </a:prstGeom>
          <a:noFill/>
        </p:spPr>
        <p:txBody>
          <a:bodyPr wrap="none" rtlCol="0">
            <a:spAutoFit/>
          </a:bodyPr>
          <a:lstStyle/>
          <a:p>
            <a:r>
              <a:rPr lang="pt-PT" sz="2000" b="1" dirty="0">
                <a:latin typeface="Inter Tight" pitchFamily="2" charset="0"/>
                <a:ea typeface="Inter Tight" pitchFamily="2" charset="0"/>
                <a:cs typeface="Inter Tight" pitchFamily="2" charset="0"/>
              </a:rPr>
              <a:t>Classificação:</a:t>
            </a:r>
          </a:p>
        </p:txBody>
      </p:sp>
      <p:sp>
        <p:nvSpPr>
          <p:cNvPr id="4" name="CaixaDeTexto 3">
            <a:extLst>
              <a:ext uri="{FF2B5EF4-FFF2-40B4-BE49-F238E27FC236}">
                <a16:creationId xmlns:a16="http://schemas.microsoft.com/office/drawing/2014/main" id="{F65C6467-70C2-07B2-119E-06B8F0B65723}"/>
              </a:ext>
            </a:extLst>
          </p:cNvPr>
          <p:cNvSpPr txBox="1"/>
          <p:nvPr/>
        </p:nvSpPr>
        <p:spPr>
          <a:xfrm>
            <a:off x="6559826" y="1497497"/>
            <a:ext cx="1524776" cy="400110"/>
          </a:xfrm>
          <a:prstGeom prst="rect">
            <a:avLst/>
          </a:prstGeom>
          <a:noFill/>
        </p:spPr>
        <p:txBody>
          <a:bodyPr wrap="none" rtlCol="0">
            <a:spAutoFit/>
          </a:bodyPr>
          <a:lstStyle/>
          <a:p>
            <a:r>
              <a:rPr lang="pt-PT" sz="2000" b="1" dirty="0">
                <a:latin typeface="Inter Tight" pitchFamily="2" charset="0"/>
                <a:ea typeface="Inter Tight" pitchFamily="2" charset="0"/>
                <a:cs typeface="Inter Tight" pitchFamily="2" charset="0"/>
              </a:rPr>
              <a:t>Regressão:</a:t>
            </a:r>
          </a:p>
        </p:txBody>
      </p:sp>
      <p:sp>
        <p:nvSpPr>
          <p:cNvPr id="5" name="CaixaDeTexto 4">
            <a:extLst>
              <a:ext uri="{FF2B5EF4-FFF2-40B4-BE49-F238E27FC236}">
                <a16:creationId xmlns:a16="http://schemas.microsoft.com/office/drawing/2014/main" id="{590E3D5F-4F47-C5DF-013E-61EBF1732D63}"/>
              </a:ext>
            </a:extLst>
          </p:cNvPr>
          <p:cNvSpPr txBox="1"/>
          <p:nvPr/>
        </p:nvSpPr>
        <p:spPr>
          <a:xfrm>
            <a:off x="6559826" y="2054088"/>
            <a:ext cx="4982817" cy="1477328"/>
          </a:xfrm>
          <a:prstGeom prst="rect">
            <a:avLst/>
          </a:prstGeom>
          <a:noFill/>
        </p:spPr>
        <p:txBody>
          <a:bodyPr wrap="square" rtlCol="0">
            <a:spAutoFit/>
          </a:bodyPr>
          <a:lstStyle/>
          <a:p>
            <a:pPr marL="285750" indent="-285750">
              <a:buFontTx/>
              <a:buChar char="-"/>
            </a:pPr>
            <a:r>
              <a:rPr lang="pt-PT" dirty="0"/>
              <a:t>Atributos com maior correlação com a qualidade:</a:t>
            </a:r>
          </a:p>
          <a:p>
            <a:pPr marL="742950" lvl="1" indent="-285750">
              <a:buFontTx/>
              <a:buChar char="-"/>
            </a:pPr>
            <a:r>
              <a:rPr lang="pt-PT" dirty="0"/>
              <a:t>Álcool;</a:t>
            </a:r>
          </a:p>
          <a:p>
            <a:pPr marL="742950" lvl="1" indent="-285750">
              <a:buFontTx/>
              <a:buChar char="-"/>
            </a:pPr>
            <a:r>
              <a:rPr lang="pt-PT" dirty="0"/>
              <a:t>Tipo de vinho.</a:t>
            </a:r>
          </a:p>
          <a:p>
            <a:pPr marL="742950" lvl="1" indent="-285750">
              <a:buFontTx/>
              <a:buChar char="-"/>
            </a:pPr>
            <a:endParaRPr lang="pt-PT" dirty="0"/>
          </a:p>
        </p:txBody>
      </p:sp>
      <p:sp>
        <p:nvSpPr>
          <p:cNvPr id="6" name="CaixaDeTexto 5">
            <a:extLst>
              <a:ext uri="{FF2B5EF4-FFF2-40B4-BE49-F238E27FC236}">
                <a16:creationId xmlns:a16="http://schemas.microsoft.com/office/drawing/2014/main" id="{AEB09BD7-FE61-D3A2-12F1-958AAA2983E8}"/>
              </a:ext>
            </a:extLst>
          </p:cNvPr>
          <p:cNvSpPr txBox="1"/>
          <p:nvPr/>
        </p:nvSpPr>
        <p:spPr>
          <a:xfrm>
            <a:off x="6559825" y="3654768"/>
            <a:ext cx="4982817" cy="1754326"/>
          </a:xfrm>
          <a:prstGeom prst="rect">
            <a:avLst/>
          </a:prstGeom>
          <a:noFill/>
        </p:spPr>
        <p:txBody>
          <a:bodyPr wrap="square" rtlCol="0">
            <a:spAutoFit/>
          </a:bodyPr>
          <a:lstStyle/>
          <a:p>
            <a:pPr marL="285750" indent="-285750">
              <a:buFontTx/>
              <a:buChar char="-"/>
            </a:pPr>
            <a:r>
              <a:rPr lang="pt-PT" dirty="0"/>
              <a:t>Atributos com menor correlação com a qualidade:</a:t>
            </a:r>
          </a:p>
          <a:p>
            <a:pPr marL="742950" lvl="1" indent="-285750">
              <a:buFontTx/>
              <a:buChar char="-"/>
            </a:pPr>
            <a:r>
              <a:rPr lang="pt-PT" dirty="0"/>
              <a:t>Densidade;</a:t>
            </a:r>
          </a:p>
          <a:p>
            <a:pPr marL="742950" lvl="1" indent="-285750">
              <a:buFontTx/>
              <a:buChar char="-"/>
            </a:pPr>
            <a:r>
              <a:rPr lang="pt-PT" dirty="0"/>
              <a:t>Cloretos;</a:t>
            </a:r>
          </a:p>
          <a:p>
            <a:pPr marL="742950" lvl="1" indent="-285750">
              <a:buFontTx/>
              <a:buChar char="-"/>
            </a:pPr>
            <a:r>
              <a:rPr lang="pt-PT" dirty="0"/>
              <a:t>Acidez volátil.</a:t>
            </a:r>
          </a:p>
          <a:p>
            <a:pPr marL="742950" lvl="1" indent="-285750">
              <a:buFontTx/>
              <a:buChar char="-"/>
            </a:pPr>
            <a:endParaRPr lang="pt-PT" dirty="0"/>
          </a:p>
        </p:txBody>
      </p:sp>
      <p:sp>
        <p:nvSpPr>
          <p:cNvPr id="7" name="CaixaDeTexto 6">
            <a:extLst>
              <a:ext uri="{FF2B5EF4-FFF2-40B4-BE49-F238E27FC236}">
                <a16:creationId xmlns:a16="http://schemas.microsoft.com/office/drawing/2014/main" id="{852E0FD7-D57A-63F9-FE61-ABD34B200E23}"/>
              </a:ext>
            </a:extLst>
          </p:cNvPr>
          <p:cNvSpPr txBox="1"/>
          <p:nvPr/>
        </p:nvSpPr>
        <p:spPr>
          <a:xfrm>
            <a:off x="295835" y="2054088"/>
            <a:ext cx="4982817" cy="1200329"/>
          </a:xfrm>
          <a:prstGeom prst="rect">
            <a:avLst/>
          </a:prstGeom>
          <a:noFill/>
        </p:spPr>
        <p:txBody>
          <a:bodyPr wrap="square" rtlCol="0">
            <a:spAutoFit/>
          </a:bodyPr>
          <a:lstStyle/>
          <a:p>
            <a:pPr marL="742950" lvl="1" indent="-285750">
              <a:buFontTx/>
              <a:buChar char="-"/>
            </a:pPr>
            <a:r>
              <a:rPr lang="pt-PT" dirty="0"/>
              <a:t>Atributos que se destacam nos vinhos brancos:</a:t>
            </a:r>
          </a:p>
          <a:p>
            <a:pPr marL="1200150" lvl="2" indent="-285750">
              <a:buFontTx/>
              <a:buChar char="-"/>
            </a:pPr>
            <a:r>
              <a:rPr lang="pt-PT" dirty="0"/>
              <a:t>Acidez fixa, acidez volátil, cloretos, densidade, pH, sulfatos.</a:t>
            </a:r>
          </a:p>
        </p:txBody>
      </p:sp>
      <p:sp>
        <p:nvSpPr>
          <p:cNvPr id="8" name="CaixaDeTexto 7">
            <a:extLst>
              <a:ext uri="{FF2B5EF4-FFF2-40B4-BE49-F238E27FC236}">
                <a16:creationId xmlns:a16="http://schemas.microsoft.com/office/drawing/2014/main" id="{A43C48C4-395C-7E30-C180-C47239DDE124}"/>
              </a:ext>
            </a:extLst>
          </p:cNvPr>
          <p:cNvSpPr txBox="1"/>
          <p:nvPr/>
        </p:nvSpPr>
        <p:spPr>
          <a:xfrm>
            <a:off x="295835" y="3654768"/>
            <a:ext cx="4982817" cy="1200329"/>
          </a:xfrm>
          <a:prstGeom prst="rect">
            <a:avLst/>
          </a:prstGeom>
          <a:noFill/>
        </p:spPr>
        <p:txBody>
          <a:bodyPr wrap="square" rtlCol="0">
            <a:spAutoFit/>
          </a:bodyPr>
          <a:lstStyle/>
          <a:p>
            <a:pPr marL="742950" lvl="1" indent="-285750">
              <a:buFontTx/>
              <a:buChar char="-"/>
            </a:pPr>
            <a:r>
              <a:rPr lang="pt-PT" dirty="0"/>
              <a:t>Atributos que se destacam nos vinhos tintos:</a:t>
            </a:r>
          </a:p>
          <a:p>
            <a:pPr marL="1200150" lvl="2" indent="-285750">
              <a:buFontTx/>
              <a:buChar char="-"/>
            </a:pPr>
            <a:r>
              <a:rPr lang="pt-PT" dirty="0"/>
              <a:t>Acidez cítrica, açúcar, dióxido de enxofre.</a:t>
            </a:r>
          </a:p>
        </p:txBody>
      </p:sp>
    </p:spTree>
    <p:extLst>
      <p:ext uri="{BB962C8B-B14F-4D97-AF65-F5344CB8AC3E}">
        <p14:creationId xmlns:p14="http://schemas.microsoft.com/office/powerpoint/2010/main" val="269643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4051109"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Classificação</a:t>
            </a:r>
          </a:p>
        </p:txBody>
      </p:sp>
      <p:sp>
        <p:nvSpPr>
          <p:cNvPr id="5" name="CaixaDeTexto 4">
            <a:extLst>
              <a:ext uri="{FF2B5EF4-FFF2-40B4-BE49-F238E27FC236}">
                <a16:creationId xmlns:a16="http://schemas.microsoft.com/office/drawing/2014/main" id="{60E1267D-2D33-CDDE-B908-FF68EFE2FF68}"/>
              </a:ext>
            </a:extLst>
          </p:cNvPr>
          <p:cNvSpPr txBox="1"/>
          <p:nvPr/>
        </p:nvSpPr>
        <p:spPr>
          <a:xfrm>
            <a:off x="564776" y="1546412"/>
            <a:ext cx="11062448" cy="400110"/>
          </a:xfrm>
          <a:prstGeom prst="rect">
            <a:avLst/>
          </a:prstGeom>
          <a:noFill/>
        </p:spPr>
        <p:txBody>
          <a:bodyPr wrap="square" rtlCol="0">
            <a:spAutoFit/>
          </a:bodyPr>
          <a:lstStyle/>
          <a:p>
            <a:r>
              <a:rPr lang="pt-PT" sz="2000" b="1" dirty="0">
                <a:latin typeface="Inter Tight" pitchFamily="2" charset="0"/>
                <a:ea typeface="Inter Tight" pitchFamily="2" charset="0"/>
                <a:cs typeface="Inter Tight" pitchFamily="2" charset="0"/>
              </a:rPr>
              <a:t>Objetivo:</a:t>
            </a:r>
            <a:r>
              <a:rPr lang="pt-PT" sz="2000" dirty="0">
                <a:latin typeface="Inter Tight" pitchFamily="2" charset="0"/>
                <a:ea typeface="Inter Tight" pitchFamily="2" charset="0"/>
                <a:cs typeface="Inter Tight" pitchFamily="2" charset="0"/>
              </a:rPr>
              <a:t> </a:t>
            </a:r>
            <a:r>
              <a:rPr lang="pt-PT" sz="2000" i="0" dirty="0">
                <a:effectLst/>
                <a:latin typeface="Inter Tight" pitchFamily="2" charset="0"/>
                <a:ea typeface="Inter Tight" pitchFamily="2" charset="0"/>
                <a:cs typeface="Inter Tight" pitchFamily="2" charset="0"/>
              </a:rPr>
              <a:t>Desenvolver modelos de classificação que permitam prever corretamente o tipo de vinho.</a:t>
            </a:r>
            <a:r>
              <a:rPr lang="pt-PT" sz="2000" dirty="0">
                <a:latin typeface="Inter Tight" pitchFamily="2" charset="0"/>
                <a:ea typeface="Inter Tight" pitchFamily="2" charset="0"/>
                <a:cs typeface="Inter Tight" pitchFamily="2" charset="0"/>
              </a:rPr>
              <a:t> </a:t>
            </a:r>
          </a:p>
        </p:txBody>
      </p:sp>
      <p:sp>
        <p:nvSpPr>
          <p:cNvPr id="20" name="CaixaDeTexto 19">
            <a:extLst>
              <a:ext uri="{FF2B5EF4-FFF2-40B4-BE49-F238E27FC236}">
                <a16:creationId xmlns:a16="http://schemas.microsoft.com/office/drawing/2014/main" id="{8CB127C8-A5E4-420B-37A5-F5206102888A}"/>
              </a:ext>
            </a:extLst>
          </p:cNvPr>
          <p:cNvSpPr txBox="1"/>
          <p:nvPr/>
        </p:nvSpPr>
        <p:spPr>
          <a:xfrm>
            <a:off x="564776" y="2412270"/>
            <a:ext cx="2443298" cy="400110"/>
          </a:xfrm>
          <a:prstGeom prst="rect">
            <a:avLst/>
          </a:prstGeom>
          <a:noFill/>
        </p:spPr>
        <p:txBody>
          <a:bodyPr wrap="none" rtlCol="0">
            <a:spAutoFit/>
          </a:bodyPr>
          <a:lstStyle/>
          <a:p>
            <a:r>
              <a:rPr lang="pt-PT" sz="2000" dirty="0">
                <a:latin typeface="Inter Tight" pitchFamily="2" charset="0"/>
                <a:ea typeface="Inter Tight" pitchFamily="2" charset="0"/>
                <a:cs typeface="Inter Tight" pitchFamily="2" charset="0"/>
              </a:rPr>
              <a:t>Pré-processamento:</a:t>
            </a:r>
          </a:p>
        </p:txBody>
      </p:sp>
      <p:pic>
        <p:nvPicPr>
          <p:cNvPr id="22" name="Imagem 21" descr="Uma imagem com texto, Tipo de letra, file, captura de ecrã&#10;&#10;Descrição gerada automaticamente">
            <a:extLst>
              <a:ext uri="{FF2B5EF4-FFF2-40B4-BE49-F238E27FC236}">
                <a16:creationId xmlns:a16="http://schemas.microsoft.com/office/drawing/2014/main" id="{0CFFCAEC-4D61-504F-2970-5DF278650BCB}"/>
              </a:ext>
            </a:extLst>
          </p:cNvPr>
          <p:cNvPicPr>
            <a:picLocks noChangeAspect="1"/>
          </p:cNvPicPr>
          <p:nvPr/>
        </p:nvPicPr>
        <p:blipFill>
          <a:blip r:embed="rId3"/>
          <a:stretch>
            <a:fillRect/>
          </a:stretch>
        </p:blipFill>
        <p:spPr>
          <a:xfrm>
            <a:off x="1856540" y="3429000"/>
            <a:ext cx="8478919" cy="1574145"/>
          </a:xfrm>
          <a:prstGeom prst="rect">
            <a:avLst/>
          </a:prstGeom>
        </p:spPr>
      </p:pic>
    </p:spTree>
    <p:extLst>
      <p:ext uri="{BB962C8B-B14F-4D97-AF65-F5344CB8AC3E}">
        <p14:creationId xmlns:p14="http://schemas.microsoft.com/office/powerpoint/2010/main" val="426529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4051109" cy="784830"/>
          </a:xfrm>
          <a:prstGeom prst="rect">
            <a:avLst/>
          </a:prstGeom>
          <a:noFill/>
        </p:spPr>
        <p:txBody>
          <a:bodyPr wrap="none" rtlCol="0">
            <a:spAutoFit/>
          </a:bodyPr>
          <a:lstStyle/>
          <a:p>
            <a:r>
              <a:rPr lang="pt-PT" sz="4500" b="1">
                <a:solidFill>
                  <a:schemeClr val="tx2">
                    <a:lumMod val="90000"/>
                    <a:lumOff val="10000"/>
                  </a:schemeClr>
                </a:solidFill>
                <a:latin typeface="Clash Display" pitchFamily="2" charset="0"/>
              </a:rPr>
              <a:t>Classificação</a:t>
            </a:r>
            <a:endParaRPr lang="pt-PT" sz="4500" b="1" dirty="0">
              <a:solidFill>
                <a:schemeClr val="tx2">
                  <a:lumMod val="90000"/>
                  <a:lumOff val="10000"/>
                </a:schemeClr>
              </a:solidFill>
              <a:latin typeface="Clash Display" pitchFamily="2" charset="0"/>
            </a:endParaRPr>
          </a:p>
        </p:txBody>
      </p:sp>
      <p:pic>
        <p:nvPicPr>
          <p:cNvPr id="4" name="Imagem 3" descr="Uma imagem com texto, captura de ecrã, Tipo de letra, branco&#10;&#10;Descrição gerada automaticamente">
            <a:extLst>
              <a:ext uri="{FF2B5EF4-FFF2-40B4-BE49-F238E27FC236}">
                <a16:creationId xmlns:a16="http://schemas.microsoft.com/office/drawing/2014/main" id="{DA342D5D-C9F8-6EA8-70A2-601E40E05C42}"/>
              </a:ext>
            </a:extLst>
          </p:cNvPr>
          <p:cNvPicPr>
            <a:picLocks noChangeAspect="1"/>
          </p:cNvPicPr>
          <p:nvPr/>
        </p:nvPicPr>
        <p:blipFill>
          <a:blip r:embed="rId3"/>
          <a:stretch>
            <a:fillRect/>
          </a:stretch>
        </p:blipFill>
        <p:spPr>
          <a:xfrm>
            <a:off x="2586000" y="2171897"/>
            <a:ext cx="7020000" cy="2514205"/>
          </a:xfrm>
          <a:prstGeom prst="rect">
            <a:avLst/>
          </a:prstGeom>
        </p:spPr>
      </p:pic>
    </p:spTree>
    <p:extLst>
      <p:ext uri="{BB962C8B-B14F-4D97-AF65-F5344CB8AC3E}">
        <p14:creationId xmlns:p14="http://schemas.microsoft.com/office/powerpoint/2010/main" val="236788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336021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Regressão</a:t>
            </a:r>
          </a:p>
        </p:txBody>
      </p:sp>
      <p:sp>
        <p:nvSpPr>
          <p:cNvPr id="5" name="CaixaDeTexto 4">
            <a:extLst>
              <a:ext uri="{FF2B5EF4-FFF2-40B4-BE49-F238E27FC236}">
                <a16:creationId xmlns:a16="http://schemas.microsoft.com/office/drawing/2014/main" id="{60E1267D-2D33-CDDE-B908-FF68EFE2FF68}"/>
              </a:ext>
            </a:extLst>
          </p:cNvPr>
          <p:cNvSpPr txBox="1"/>
          <p:nvPr/>
        </p:nvSpPr>
        <p:spPr>
          <a:xfrm>
            <a:off x="564776" y="1546412"/>
            <a:ext cx="11062448" cy="400110"/>
          </a:xfrm>
          <a:prstGeom prst="rect">
            <a:avLst/>
          </a:prstGeom>
          <a:noFill/>
        </p:spPr>
        <p:txBody>
          <a:bodyPr wrap="square" rtlCol="0">
            <a:spAutoFit/>
          </a:bodyPr>
          <a:lstStyle/>
          <a:p>
            <a:r>
              <a:rPr lang="pt-PT" sz="2000" b="1" dirty="0">
                <a:latin typeface="Inter Tight" pitchFamily="2" charset="0"/>
                <a:ea typeface="Inter Tight" pitchFamily="2" charset="0"/>
                <a:cs typeface="Inter Tight" pitchFamily="2" charset="0"/>
              </a:rPr>
              <a:t>Objetivo:</a:t>
            </a:r>
            <a:r>
              <a:rPr lang="pt-PT" sz="2000" dirty="0">
                <a:latin typeface="Inter Tight" pitchFamily="2" charset="0"/>
                <a:ea typeface="Inter Tight" pitchFamily="2" charset="0"/>
                <a:cs typeface="Inter Tight" pitchFamily="2" charset="0"/>
              </a:rPr>
              <a:t> </a:t>
            </a:r>
            <a:r>
              <a:rPr lang="pt-PT" sz="2000" i="0" dirty="0">
                <a:effectLst/>
                <a:latin typeface="Inter Tight" pitchFamily="2" charset="0"/>
                <a:ea typeface="Inter Tight" pitchFamily="2" charset="0"/>
                <a:cs typeface="Inter Tight" pitchFamily="2" charset="0"/>
              </a:rPr>
              <a:t>Desenvolver modelos de regressão que permitam prever a qualidade </a:t>
            </a:r>
            <a:r>
              <a:rPr lang="pt-PT" sz="2000" i="0">
                <a:effectLst/>
                <a:latin typeface="Inter Tight" pitchFamily="2" charset="0"/>
                <a:ea typeface="Inter Tight" pitchFamily="2" charset="0"/>
                <a:cs typeface="Inter Tight" pitchFamily="2" charset="0"/>
              </a:rPr>
              <a:t>do vinho.</a:t>
            </a:r>
            <a:endParaRPr lang="pt-PT" sz="2000" dirty="0">
              <a:latin typeface="Inter Tight" pitchFamily="2" charset="0"/>
              <a:ea typeface="Inter Tight" pitchFamily="2" charset="0"/>
              <a:cs typeface="Inter Tight" pitchFamily="2" charset="0"/>
            </a:endParaRPr>
          </a:p>
        </p:txBody>
      </p:sp>
      <p:sp>
        <p:nvSpPr>
          <p:cNvPr id="20" name="CaixaDeTexto 19">
            <a:extLst>
              <a:ext uri="{FF2B5EF4-FFF2-40B4-BE49-F238E27FC236}">
                <a16:creationId xmlns:a16="http://schemas.microsoft.com/office/drawing/2014/main" id="{8CB127C8-A5E4-420B-37A5-F5206102888A}"/>
              </a:ext>
            </a:extLst>
          </p:cNvPr>
          <p:cNvSpPr txBox="1"/>
          <p:nvPr/>
        </p:nvSpPr>
        <p:spPr>
          <a:xfrm>
            <a:off x="564776" y="2412270"/>
            <a:ext cx="2443298" cy="400110"/>
          </a:xfrm>
          <a:prstGeom prst="rect">
            <a:avLst/>
          </a:prstGeom>
          <a:noFill/>
        </p:spPr>
        <p:txBody>
          <a:bodyPr wrap="none" rtlCol="0">
            <a:spAutoFit/>
          </a:bodyPr>
          <a:lstStyle/>
          <a:p>
            <a:r>
              <a:rPr lang="pt-PT" sz="2000" dirty="0">
                <a:latin typeface="Inter Tight" pitchFamily="2" charset="0"/>
                <a:ea typeface="Inter Tight" pitchFamily="2" charset="0"/>
                <a:cs typeface="Inter Tight" pitchFamily="2" charset="0"/>
              </a:rPr>
              <a:t>Pré-processamento:</a:t>
            </a:r>
          </a:p>
        </p:txBody>
      </p:sp>
      <p:pic>
        <p:nvPicPr>
          <p:cNvPr id="22" name="Imagem 21">
            <a:extLst>
              <a:ext uri="{FF2B5EF4-FFF2-40B4-BE49-F238E27FC236}">
                <a16:creationId xmlns:a16="http://schemas.microsoft.com/office/drawing/2014/main" id="{0CFFCAEC-4D61-504F-2970-5DF278650BCB}"/>
              </a:ext>
            </a:extLst>
          </p:cNvPr>
          <p:cNvPicPr>
            <a:picLocks noChangeAspect="1"/>
          </p:cNvPicPr>
          <p:nvPr/>
        </p:nvPicPr>
        <p:blipFill>
          <a:blip r:embed="rId3"/>
          <a:srcRect/>
          <a:stretch/>
        </p:blipFill>
        <p:spPr>
          <a:xfrm>
            <a:off x="1856540" y="3443100"/>
            <a:ext cx="8478919" cy="1545945"/>
          </a:xfrm>
          <a:prstGeom prst="rect">
            <a:avLst/>
          </a:prstGeom>
        </p:spPr>
      </p:pic>
    </p:spTree>
    <p:extLst>
      <p:ext uri="{BB962C8B-B14F-4D97-AF65-F5344CB8AC3E}">
        <p14:creationId xmlns:p14="http://schemas.microsoft.com/office/powerpoint/2010/main" val="110499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336021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Regressão</a:t>
            </a:r>
          </a:p>
        </p:txBody>
      </p:sp>
      <p:pic>
        <p:nvPicPr>
          <p:cNvPr id="4" name="Imagem 3" descr="Uma imagem com texto, captura de ecrã, Tipo de letra, branco&#10;&#10;Descrição gerada automaticamente">
            <a:extLst>
              <a:ext uri="{FF2B5EF4-FFF2-40B4-BE49-F238E27FC236}">
                <a16:creationId xmlns:a16="http://schemas.microsoft.com/office/drawing/2014/main" id="{8A80AB9D-1D00-A790-970B-6E57C218BD54}"/>
              </a:ext>
            </a:extLst>
          </p:cNvPr>
          <p:cNvPicPr>
            <a:picLocks noChangeAspect="1"/>
          </p:cNvPicPr>
          <p:nvPr/>
        </p:nvPicPr>
        <p:blipFill>
          <a:blip r:embed="rId3"/>
          <a:stretch>
            <a:fillRect/>
          </a:stretch>
        </p:blipFill>
        <p:spPr>
          <a:xfrm>
            <a:off x="2586000" y="2066201"/>
            <a:ext cx="7020000" cy="2725598"/>
          </a:xfrm>
          <a:prstGeom prst="rect">
            <a:avLst/>
          </a:prstGeom>
        </p:spPr>
      </p:pic>
    </p:spTree>
    <p:extLst>
      <p:ext uri="{BB962C8B-B14F-4D97-AF65-F5344CB8AC3E}">
        <p14:creationId xmlns:p14="http://schemas.microsoft.com/office/powerpoint/2010/main" val="188155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18" name="Retângulo Arredondado 17">
            <a:extLst>
              <a:ext uri="{FF2B5EF4-FFF2-40B4-BE49-F238E27FC236}">
                <a16:creationId xmlns:a16="http://schemas.microsoft.com/office/drawing/2014/main" id="{603A4209-DEA9-7E2F-BECA-6A532F9B256A}"/>
              </a:ext>
            </a:extLst>
          </p:cNvPr>
          <p:cNvSpPr/>
          <p:nvPr/>
        </p:nvSpPr>
        <p:spPr>
          <a:xfrm>
            <a:off x="686541" y="2755981"/>
            <a:ext cx="3240000" cy="1062984"/>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Arredondado 16">
            <a:extLst>
              <a:ext uri="{FF2B5EF4-FFF2-40B4-BE49-F238E27FC236}">
                <a16:creationId xmlns:a16="http://schemas.microsoft.com/office/drawing/2014/main" id="{D9893B8A-9650-B2FB-3E59-F407D29BB461}"/>
              </a:ext>
            </a:extLst>
          </p:cNvPr>
          <p:cNvSpPr/>
          <p:nvPr/>
        </p:nvSpPr>
        <p:spPr>
          <a:xfrm>
            <a:off x="4515104" y="2755981"/>
            <a:ext cx="3240000" cy="1062984"/>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Arredondado 15">
            <a:extLst>
              <a:ext uri="{FF2B5EF4-FFF2-40B4-BE49-F238E27FC236}">
                <a16:creationId xmlns:a16="http://schemas.microsoft.com/office/drawing/2014/main" id="{7D414049-4695-2960-5F30-9FF5E818ED26}"/>
              </a:ext>
            </a:extLst>
          </p:cNvPr>
          <p:cNvSpPr/>
          <p:nvPr/>
        </p:nvSpPr>
        <p:spPr>
          <a:xfrm>
            <a:off x="8353904" y="2755981"/>
            <a:ext cx="3240000" cy="1062984"/>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CaixaDeTexto 1">
            <a:extLst>
              <a:ext uri="{FF2B5EF4-FFF2-40B4-BE49-F238E27FC236}">
                <a16:creationId xmlns:a16="http://schemas.microsoft.com/office/drawing/2014/main" id="{9B8F686B-A5E9-8396-BF97-E03690F1E673}"/>
              </a:ext>
            </a:extLst>
          </p:cNvPr>
          <p:cNvSpPr txBox="1"/>
          <p:nvPr/>
        </p:nvSpPr>
        <p:spPr>
          <a:xfrm>
            <a:off x="4943280" y="605117"/>
            <a:ext cx="2494594"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Agenda</a:t>
            </a:r>
          </a:p>
        </p:txBody>
      </p:sp>
      <p:sp>
        <p:nvSpPr>
          <p:cNvPr id="9" name="CaixaDeTexto 8">
            <a:extLst>
              <a:ext uri="{FF2B5EF4-FFF2-40B4-BE49-F238E27FC236}">
                <a16:creationId xmlns:a16="http://schemas.microsoft.com/office/drawing/2014/main" id="{D55027E5-9056-0C79-C3DA-CD4B4A0B640B}"/>
              </a:ext>
            </a:extLst>
          </p:cNvPr>
          <p:cNvSpPr txBox="1"/>
          <p:nvPr/>
        </p:nvSpPr>
        <p:spPr>
          <a:xfrm>
            <a:off x="659860" y="2856586"/>
            <a:ext cx="3222210" cy="861774"/>
          </a:xfrm>
          <a:prstGeom prst="rect">
            <a:avLst/>
          </a:prstGeom>
          <a:noFill/>
        </p:spPr>
        <p:txBody>
          <a:bodyPr wrap="square" rtlCol="0">
            <a:spAutoFit/>
          </a:bodyPr>
          <a:lstStyle/>
          <a:p>
            <a:pPr algn="ctr"/>
            <a:r>
              <a:rPr lang="pt-PT" sz="2500" dirty="0">
                <a:solidFill>
                  <a:srgbClr val="FFFDFD"/>
                </a:solidFill>
                <a:latin typeface="Clash Display" pitchFamily="2" charset="0"/>
                <a:ea typeface="Inter Tight" pitchFamily="2" charset="0"/>
                <a:cs typeface="Inter Tight" pitchFamily="2" charset="0"/>
              </a:rPr>
              <a:t>Análise exploratória de dados (EDA)</a:t>
            </a:r>
          </a:p>
        </p:txBody>
      </p:sp>
      <p:sp>
        <p:nvSpPr>
          <p:cNvPr id="10" name="CaixaDeTexto 9">
            <a:extLst>
              <a:ext uri="{FF2B5EF4-FFF2-40B4-BE49-F238E27FC236}">
                <a16:creationId xmlns:a16="http://schemas.microsoft.com/office/drawing/2014/main" id="{853FF617-8ABE-8498-342A-ECC5620A02AE}"/>
              </a:ext>
            </a:extLst>
          </p:cNvPr>
          <p:cNvSpPr txBox="1"/>
          <p:nvPr/>
        </p:nvSpPr>
        <p:spPr>
          <a:xfrm>
            <a:off x="4541789" y="3048946"/>
            <a:ext cx="3222210" cy="477054"/>
          </a:xfrm>
          <a:prstGeom prst="rect">
            <a:avLst/>
          </a:prstGeom>
          <a:noFill/>
        </p:spPr>
        <p:txBody>
          <a:bodyPr wrap="square" rtlCol="0">
            <a:spAutoFit/>
          </a:bodyPr>
          <a:lstStyle/>
          <a:p>
            <a:pPr algn="ctr"/>
            <a:r>
              <a:rPr lang="pt-PT" sz="2500" dirty="0">
                <a:solidFill>
                  <a:srgbClr val="FFFDFD"/>
                </a:solidFill>
                <a:latin typeface="Clash Display" pitchFamily="2" charset="0"/>
                <a:ea typeface="Inter Tight" pitchFamily="2" charset="0"/>
                <a:cs typeface="Inter Tight" pitchFamily="2" charset="0"/>
              </a:rPr>
              <a:t>Classificação</a:t>
            </a:r>
          </a:p>
        </p:txBody>
      </p:sp>
      <p:sp>
        <p:nvSpPr>
          <p:cNvPr id="11" name="CaixaDeTexto 10">
            <a:extLst>
              <a:ext uri="{FF2B5EF4-FFF2-40B4-BE49-F238E27FC236}">
                <a16:creationId xmlns:a16="http://schemas.microsoft.com/office/drawing/2014/main" id="{60C6E1D7-31C3-2295-703C-2DB908EC24B1}"/>
              </a:ext>
            </a:extLst>
          </p:cNvPr>
          <p:cNvSpPr txBox="1"/>
          <p:nvPr/>
        </p:nvSpPr>
        <p:spPr>
          <a:xfrm>
            <a:off x="8362799" y="3048946"/>
            <a:ext cx="3222210" cy="477054"/>
          </a:xfrm>
          <a:prstGeom prst="rect">
            <a:avLst/>
          </a:prstGeom>
          <a:noFill/>
        </p:spPr>
        <p:txBody>
          <a:bodyPr wrap="square" rtlCol="0">
            <a:spAutoFit/>
          </a:bodyPr>
          <a:lstStyle/>
          <a:p>
            <a:pPr algn="ctr"/>
            <a:r>
              <a:rPr lang="pt-PT" sz="2500" dirty="0">
                <a:solidFill>
                  <a:srgbClr val="FFFDFD"/>
                </a:solidFill>
                <a:latin typeface="Clash Display" pitchFamily="2" charset="0"/>
                <a:ea typeface="Inter Tight" pitchFamily="2" charset="0"/>
                <a:cs typeface="Inter Tight" pitchFamily="2" charset="0"/>
              </a:rPr>
              <a:t>Regressão</a:t>
            </a:r>
          </a:p>
        </p:txBody>
      </p:sp>
    </p:spTree>
    <p:extLst>
      <p:ext uri="{BB962C8B-B14F-4D97-AF65-F5344CB8AC3E}">
        <p14:creationId xmlns:p14="http://schemas.microsoft.com/office/powerpoint/2010/main" val="360060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8804013"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7" name="Imagem 6" descr="Uma imagem com texto, recibo, captura de ecrã, branco&#10;&#10;Descrição gerada automaticamente">
            <a:extLst>
              <a:ext uri="{FF2B5EF4-FFF2-40B4-BE49-F238E27FC236}">
                <a16:creationId xmlns:a16="http://schemas.microsoft.com/office/drawing/2014/main" id="{28D5B1D0-3212-7DD9-13A4-3834170459FE}"/>
              </a:ext>
            </a:extLst>
          </p:cNvPr>
          <p:cNvPicPr>
            <a:picLocks noChangeAspect="1"/>
          </p:cNvPicPr>
          <p:nvPr/>
        </p:nvPicPr>
        <p:blipFill>
          <a:blip r:embed="rId3"/>
          <a:stretch>
            <a:fillRect/>
          </a:stretch>
        </p:blipFill>
        <p:spPr>
          <a:xfrm>
            <a:off x="870102" y="1727426"/>
            <a:ext cx="10451796" cy="1710120"/>
          </a:xfrm>
          <a:prstGeom prst="rect">
            <a:avLst/>
          </a:prstGeom>
        </p:spPr>
      </p:pic>
    </p:spTree>
    <p:extLst>
      <p:ext uri="{BB962C8B-B14F-4D97-AF65-F5344CB8AC3E}">
        <p14:creationId xmlns:p14="http://schemas.microsoft.com/office/powerpoint/2010/main" val="23629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sp>
        <p:nvSpPr>
          <p:cNvPr id="5" name="CaixaDeTexto 4">
            <a:extLst>
              <a:ext uri="{FF2B5EF4-FFF2-40B4-BE49-F238E27FC236}">
                <a16:creationId xmlns:a16="http://schemas.microsoft.com/office/drawing/2014/main" id="{60E1267D-2D33-CDDE-B908-FF68EFE2FF68}"/>
              </a:ext>
            </a:extLst>
          </p:cNvPr>
          <p:cNvSpPr txBox="1"/>
          <p:nvPr/>
        </p:nvSpPr>
        <p:spPr>
          <a:xfrm>
            <a:off x="564776" y="1546412"/>
            <a:ext cx="11062448" cy="400110"/>
          </a:xfrm>
          <a:prstGeom prst="rect">
            <a:avLst/>
          </a:prstGeom>
          <a:noFill/>
        </p:spPr>
        <p:txBody>
          <a:bodyPr wrap="square" rtlCol="0">
            <a:spAutoFit/>
          </a:bodyPr>
          <a:lstStyle/>
          <a:p>
            <a:r>
              <a:rPr lang="pt-PT" sz="2000" b="1" dirty="0">
                <a:latin typeface="Inter Tight" pitchFamily="2" charset="0"/>
                <a:ea typeface="Inter Tight" pitchFamily="2" charset="0"/>
                <a:cs typeface="Inter Tight" pitchFamily="2" charset="0"/>
              </a:rPr>
              <a:t>Objetivo:</a:t>
            </a:r>
            <a:r>
              <a:rPr lang="pt-PT" sz="2000" dirty="0">
                <a:latin typeface="Inter Tight" pitchFamily="2" charset="0"/>
                <a:ea typeface="Inter Tight" pitchFamily="2" charset="0"/>
                <a:cs typeface="Inter Tight" pitchFamily="2" charset="0"/>
              </a:rPr>
              <a:t> D</a:t>
            </a:r>
            <a:r>
              <a:rPr lang="pt-PT" sz="2000" i="0" dirty="0">
                <a:effectLst/>
                <a:latin typeface="Inter Tight" pitchFamily="2" charset="0"/>
                <a:ea typeface="Inter Tight" pitchFamily="2" charset="0"/>
                <a:cs typeface="Inter Tight" pitchFamily="2" charset="0"/>
              </a:rPr>
              <a:t>escobrir e visualizar a informação sobre as colunas que compõem o </a:t>
            </a:r>
            <a:r>
              <a:rPr lang="pt-PT" sz="2000" i="0" dirty="0" err="1">
                <a:effectLst/>
                <a:latin typeface="Inter Tight" pitchFamily="2" charset="0"/>
                <a:ea typeface="Inter Tight" pitchFamily="2" charset="0"/>
                <a:cs typeface="Inter Tight" pitchFamily="2" charset="0"/>
              </a:rPr>
              <a:t>dataset</a:t>
            </a:r>
            <a:endParaRPr lang="pt-PT" sz="2000" dirty="0">
              <a:latin typeface="Inter Tight" pitchFamily="2" charset="0"/>
              <a:ea typeface="Inter Tight" pitchFamily="2" charset="0"/>
              <a:cs typeface="Inter Tight" pitchFamily="2" charset="0"/>
            </a:endParaRPr>
          </a:p>
        </p:txBody>
      </p:sp>
      <p:pic>
        <p:nvPicPr>
          <p:cNvPr id="13" name="Imagem 12" descr="Uma imagem com texto, captura de ecrã, Tipo de letra, número&#10;&#10;Descrição gerada automaticamente">
            <a:extLst>
              <a:ext uri="{FF2B5EF4-FFF2-40B4-BE49-F238E27FC236}">
                <a16:creationId xmlns:a16="http://schemas.microsoft.com/office/drawing/2014/main" id="{2121BEDD-1B0B-59E9-1194-0B5A85405E4F}"/>
              </a:ext>
            </a:extLst>
          </p:cNvPr>
          <p:cNvPicPr>
            <a:picLocks noChangeAspect="1"/>
          </p:cNvPicPr>
          <p:nvPr/>
        </p:nvPicPr>
        <p:blipFill>
          <a:blip r:embed="rId3"/>
          <a:stretch>
            <a:fillRect/>
          </a:stretch>
        </p:blipFill>
        <p:spPr>
          <a:xfrm>
            <a:off x="3229805" y="2412270"/>
            <a:ext cx="5732389" cy="3619639"/>
          </a:xfrm>
          <a:prstGeom prst="rect">
            <a:avLst/>
          </a:prstGeom>
        </p:spPr>
      </p:pic>
    </p:spTree>
    <p:extLst>
      <p:ext uri="{BB962C8B-B14F-4D97-AF65-F5344CB8AC3E}">
        <p14:creationId xmlns:p14="http://schemas.microsoft.com/office/powerpoint/2010/main" val="102773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rotWithShape="1">
          <a:blip r:embed="rId3"/>
          <a:srcRect t="2746"/>
          <a:stretch/>
        </p:blipFill>
        <p:spPr>
          <a:xfrm>
            <a:off x="2961721" y="1238864"/>
            <a:ext cx="8713097" cy="5601799"/>
          </a:xfrm>
          <a:prstGeom prst="rect">
            <a:avLst/>
          </a:prstGeom>
        </p:spPr>
      </p:pic>
      <p:sp>
        <p:nvSpPr>
          <p:cNvPr id="2" name="CaixaDeTexto 1">
            <a:extLst>
              <a:ext uri="{FF2B5EF4-FFF2-40B4-BE49-F238E27FC236}">
                <a16:creationId xmlns:a16="http://schemas.microsoft.com/office/drawing/2014/main" id="{9BBE6C97-C1B9-6768-772C-A921A8B11B62}"/>
              </a:ext>
            </a:extLst>
          </p:cNvPr>
          <p:cNvSpPr txBox="1"/>
          <p:nvPr/>
        </p:nvSpPr>
        <p:spPr>
          <a:xfrm>
            <a:off x="295835" y="1445342"/>
            <a:ext cx="1827933" cy="1631216"/>
          </a:xfrm>
          <a:prstGeom prst="rect">
            <a:avLst/>
          </a:prstGeom>
          <a:noFill/>
        </p:spPr>
        <p:txBody>
          <a:bodyPr wrap="square" rtlCol="0">
            <a:spAutoFit/>
          </a:bodyPr>
          <a:lstStyle/>
          <a:p>
            <a:pPr algn="just"/>
            <a:r>
              <a:rPr lang="pt-PT" sz="2000" dirty="0">
                <a:latin typeface="Inter Tight" pitchFamily="2" charset="0"/>
                <a:ea typeface="Inter Tight" pitchFamily="2" charset="0"/>
                <a:cs typeface="Inter Tight" pitchFamily="2" charset="0"/>
              </a:rPr>
              <a:t>Distribuição das Características Químicas dos Vinhos</a:t>
            </a:r>
          </a:p>
        </p:txBody>
      </p:sp>
    </p:spTree>
    <p:extLst>
      <p:ext uri="{BB962C8B-B14F-4D97-AF65-F5344CB8AC3E}">
        <p14:creationId xmlns:p14="http://schemas.microsoft.com/office/powerpoint/2010/main" val="375445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rotWithShape="1">
          <a:blip r:embed="rId3"/>
          <a:srcRect t="2746"/>
          <a:stretch/>
        </p:blipFill>
        <p:spPr>
          <a:xfrm>
            <a:off x="2961721" y="1238864"/>
            <a:ext cx="8713096" cy="5601799"/>
          </a:xfrm>
          <a:prstGeom prst="rect">
            <a:avLst/>
          </a:prstGeom>
        </p:spPr>
      </p:pic>
      <p:sp>
        <p:nvSpPr>
          <p:cNvPr id="2" name="CaixaDeTexto 1">
            <a:extLst>
              <a:ext uri="{FF2B5EF4-FFF2-40B4-BE49-F238E27FC236}">
                <a16:creationId xmlns:a16="http://schemas.microsoft.com/office/drawing/2014/main" id="{9BBE6C97-C1B9-6768-772C-A921A8B11B62}"/>
              </a:ext>
            </a:extLst>
          </p:cNvPr>
          <p:cNvSpPr txBox="1"/>
          <p:nvPr/>
        </p:nvSpPr>
        <p:spPr>
          <a:xfrm>
            <a:off x="8076210" y="6211467"/>
            <a:ext cx="3598607" cy="646331"/>
          </a:xfrm>
          <a:prstGeom prst="rect">
            <a:avLst/>
          </a:prstGeom>
          <a:noFill/>
        </p:spPr>
        <p:txBody>
          <a:bodyPr wrap="square" rtlCol="0">
            <a:spAutoFit/>
          </a:bodyPr>
          <a:lstStyle/>
          <a:p>
            <a:pPr algn="just"/>
            <a:r>
              <a:rPr lang="pt-PT" dirty="0">
                <a:latin typeface="Inter Tight" pitchFamily="2" charset="0"/>
                <a:ea typeface="Inter Tight" pitchFamily="2" charset="0"/>
                <a:cs typeface="Inter Tight" pitchFamily="2" charset="0"/>
              </a:rPr>
              <a:t>Remoção dos </a:t>
            </a:r>
            <a:r>
              <a:rPr lang="pt-PT" dirty="0" err="1">
                <a:latin typeface="Inter Tight" pitchFamily="2" charset="0"/>
                <a:ea typeface="Inter Tight" pitchFamily="2" charset="0"/>
                <a:cs typeface="Inter Tight" pitchFamily="2" charset="0"/>
              </a:rPr>
              <a:t>outliers</a:t>
            </a:r>
            <a:r>
              <a:rPr lang="pt-PT" dirty="0">
                <a:latin typeface="Inter Tight" pitchFamily="2" charset="0"/>
                <a:ea typeface="Inter Tight" pitchFamily="2" charset="0"/>
                <a:cs typeface="Inter Tight" pitchFamily="2" charset="0"/>
              </a:rPr>
              <a:t> (em números)</a:t>
            </a:r>
          </a:p>
        </p:txBody>
      </p:sp>
      <p:sp>
        <p:nvSpPr>
          <p:cNvPr id="6" name="CaixaDeTexto 5">
            <a:extLst>
              <a:ext uri="{FF2B5EF4-FFF2-40B4-BE49-F238E27FC236}">
                <a16:creationId xmlns:a16="http://schemas.microsoft.com/office/drawing/2014/main" id="{284D1F13-1444-87BA-7F15-CBC4FD5905BA}"/>
              </a:ext>
            </a:extLst>
          </p:cNvPr>
          <p:cNvSpPr txBox="1"/>
          <p:nvPr/>
        </p:nvSpPr>
        <p:spPr>
          <a:xfrm>
            <a:off x="295835" y="1445342"/>
            <a:ext cx="1827933" cy="1631216"/>
          </a:xfrm>
          <a:prstGeom prst="rect">
            <a:avLst/>
          </a:prstGeom>
          <a:noFill/>
        </p:spPr>
        <p:txBody>
          <a:bodyPr wrap="square" rtlCol="0">
            <a:spAutoFit/>
          </a:bodyPr>
          <a:lstStyle/>
          <a:p>
            <a:pPr algn="just"/>
            <a:r>
              <a:rPr lang="pt-PT" sz="2000" dirty="0">
                <a:latin typeface="Inter Tight" pitchFamily="2" charset="0"/>
                <a:ea typeface="Inter Tight" pitchFamily="2" charset="0"/>
                <a:cs typeface="Inter Tight" pitchFamily="2" charset="0"/>
              </a:rPr>
              <a:t>Distribuição das Características Químicas dos Vinhos</a:t>
            </a:r>
          </a:p>
        </p:txBody>
      </p:sp>
    </p:spTree>
    <p:extLst>
      <p:ext uri="{BB962C8B-B14F-4D97-AF65-F5344CB8AC3E}">
        <p14:creationId xmlns:p14="http://schemas.microsoft.com/office/powerpoint/2010/main" val="78531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a:blip r:embed="rId3"/>
          <a:srcRect/>
          <a:stretch/>
        </p:blipFill>
        <p:spPr>
          <a:xfrm>
            <a:off x="2360907" y="1098000"/>
            <a:ext cx="7470185" cy="5760000"/>
          </a:xfrm>
          <a:prstGeom prst="rect">
            <a:avLst/>
          </a:prstGeom>
        </p:spPr>
      </p:pic>
    </p:spTree>
    <p:extLst>
      <p:ext uri="{BB962C8B-B14F-4D97-AF65-F5344CB8AC3E}">
        <p14:creationId xmlns:p14="http://schemas.microsoft.com/office/powerpoint/2010/main" val="3194444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a:blip r:embed="rId3"/>
          <a:srcRect/>
          <a:stretch/>
        </p:blipFill>
        <p:spPr>
          <a:xfrm>
            <a:off x="1963042" y="1313679"/>
            <a:ext cx="8265916" cy="5071251"/>
          </a:xfrm>
          <a:prstGeom prst="rect">
            <a:avLst/>
          </a:prstGeom>
        </p:spPr>
      </p:pic>
    </p:spTree>
    <p:extLst>
      <p:ext uri="{BB962C8B-B14F-4D97-AF65-F5344CB8AC3E}">
        <p14:creationId xmlns:p14="http://schemas.microsoft.com/office/powerpoint/2010/main" val="2866936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a:blip r:embed="rId3"/>
          <a:srcRect/>
          <a:stretch/>
        </p:blipFill>
        <p:spPr>
          <a:xfrm>
            <a:off x="2266830" y="1080664"/>
            <a:ext cx="7658339" cy="5619327"/>
          </a:xfrm>
          <a:prstGeom prst="rect">
            <a:avLst/>
          </a:prstGeom>
        </p:spPr>
      </p:pic>
    </p:spTree>
    <p:extLst>
      <p:ext uri="{BB962C8B-B14F-4D97-AF65-F5344CB8AC3E}">
        <p14:creationId xmlns:p14="http://schemas.microsoft.com/office/powerpoint/2010/main" val="964542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TotalTime>
  <Words>1564</Words>
  <Application>Microsoft Macintosh PowerPoint</Application>
  <PresentationFormat>Ecrã Panorâmico</PresentationFormat>
  <Paragraphs>73</Paragraphs>
  <Slides>14</Slides>
  <Notes>12</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14</vt:i4>
      </vt:variant>
    </vt:vector>
  </HeadingPairs>
  <TitlesOfParts>
    <vt:vector size="20" baseType="lpstr">
      <vt:lpstr>Aptos</vt:lpstr>
      <vt:lpstr>Aptos Display</vt:lpstr>
      <vt:lpstr>Arial</vt:lpstr>
      <vt:lpstr>Clash Display</vt:lpstr>
      <vt:lpstr>Inter Tight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Miguela Cristina Almeida Moreira</dc:creator>
  <cp:lastModifiedBy>Miguela Cristina Almeida Moreira</cp:lastModifiedBy>
  <cp:revision>4</cp:revision>
  <dcterms:created xsi:type="dcterms:W3CDTF">2024-06-19T16:20:47Z</dcterms:created>
  <dcterms:modified xsi:type="dcterms:W3CDTF">2024-06-26T08:02:42Z</dcterms:modified>
</cp:coreProperties>
</file>