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ig Shoulders Display" charset="1" panose="00000000000000000000"/>
      <p:regular r:id="rId10"/>
    </p:embeddedFont>
    <p:embeddedFont>
      <p:font typeface="Big Shoulders Display Bold" charset="1" panose="00000000000000000000"/>
      <p:regular r:id="rId11"/>
    </p:embeddedFont>
    <p:embeddedFont>
      <p:font typeface="Lato" charset="1" panose="020F0502020204030203"/>
      <p:regular r:id="rId12"/>
    </p:embeddedFont>
    <p:embeddedFont>
      <p:font typeface="Lato Bold" charset="1" panose="020F0502020204030203"/>
      <p:regular r:id="rId13"/>
    </p:embeddedFont>
    <p:embeddedFont>
      <p:font typeface="Lato Italics" charset="1" panose="020F0502020204030203"/>
      <p:regular r:id="rId14"/>
    </p:embeddedFont>
    <p:embeddedFont>
      <p:font typeface="Lato Bold Italics" charset="1" panose="020F05020202040302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939"/>
        </a:solidFill>
      </p:bgPr>
    </p:bg>
    <p:spTree>
      <p:nvGrpSpPr>
        <p:cNvPr id="1" name=""/>
        <p:cNvGrpSpPr/>
        <p:nvPr/>
      </p:nvGrpSpPr>
      <p:grpSpPr>
        <a:xfrm>
          <a:off x="0" y="0"/>
          <a:ext cx="0" cy="0"/>
          <a:chOff x="0" y="0"/>
          <a:chExt cx="0" cy="0"/>
        </a:xfrm>
      </p:grpSpPr>
      <p:sp>
        <p:nvSpPr>
          <p:cNvPr name="AutoShape 2" id="2"/>
          <p:cNvSpPr/>
          <p:nvPr/>
        </p:nvSpPr>
        <p:spPr>
          <a:xfrm rot="0">
            <a:off x="15721248" y="-108411"/>
            <a:ext cx="9525" cy="10503822"/>
          </a:xfrm>
          <a:prstGeom prst="rect">
            <a:avLst/>
          </a:prstGeom>
          <a:solidFill>
            <a:srgbClr val="FFFFFF"/>
          </a:solidFill>
        </p:spPr>
      </p:sp>
      <p:grpSp>
        <p:nvGrpSpPr>
          <p:cNvPr name="Group 3" id="3"/>
          <p:cNvGrpSpPr/>
          <p:nvPr/>
        </p:nvGrpSpPr>
        <p:grpSpPr>
          <a:xfrm rot="0">
            <a:off x="8342664" y="1028700"/>
            <a:ext cx="7388109" cy="7388109"/>
            <a:chOff x="0" y="0"/>
            <a:chExt cx="9850812" cy="9850812"/>
          </a:xfrm>
        </p:grpSpPr>
        <p:pic>
          <p:nvPicPr>
            <p:cNvPr name="Picture 4" id="4"/>
            <p:cNvPicPr>
              <a:picLocks noChangeAspect="true"/>
            </p:cNvPicPr>
            <p:nvPr/>
          </p:nvPicPr>
          <p:blipFill>
            <a:blip r:embed="rId2"/>
            <a:srcRect l="0" t="0" r="0" b="0"/>
            <a:stretch>
              <a:fillRect/>
            </a:stretch>
          </p:blipFill>
          <p:spPr>
            <a:xfrm flipH="false" flipV="false" rot="-5400000">
              <a:off x="0" y="0"/>
              <a:ext cx="9850812" cy="9850812"/>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41142" y="41142"/>
              <a:ext cx="9768527" cy="9768527"/>
            </a:xfrm>
            <a:prstGeom prst="rect">
              <a:avLst/>
            </a:prstGeom>
          </p:spPr>
        </p:pic>
      </p:grpSp>
      <p:pic>
        <p:nvPicPr>
          <p:cNvPr name="Picture 6" id="6"/>
          <p:cNvPicPr>
            <a:picLocks noChangeAspect="true"/>
          </p:cNvPicPr>
          <p:nvPr/>
        </p:nvPicPr>
        <p:blipFill>
          <a:blip r:embed="rId4"/>
          <a:srcRect l="0" t="0" r="0" b="0"/>
          <a:stretch>
            <a:fillRect/>
          </a:stretch>
        </p:blipFill>
        <p:spPr>
          <a:xfrm flipH="false" flipV="false" rot="0">
            <a:off x="14528499" y="7809616"/>
            <a:ext cx="854503" cy="794688"/>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981075" y="1028700"/>
            <a:ext cx="453254" cy="453254"/>
          </a:xfrm>
          <a:prstGeom prst="rect">
            <a:avLst/>
          </a:prstGeom>
        </p:spPr>
      </p:pic>
      <p:sp>
        <p:nvSpPr>
          <p:cNvPr name="AutoShape 8" id="8"/>
          <p:cNvSpPr/>
          <p:nvPr/>
        </p:nvSpPr>
        <p:spPr>
          <a:xfrm rot="0">
            <a:off x="-2566752" y="9077325"/>
            <a:ext cx="18288000" cy="9525"/>
          </a:xfrm>
          <a:prstGeom prst="rect">
            <a:avLst/>
          </a:prstGeom>
          <a:solidFill>
            <a:srgbClr val="FFFFFF"/>
          </a:solidFill>
        </p:spPr>
      </p:sp>
      <p:grpSp>
        <p:nvGrpSpPr>
          <p:cNvPr name="Group 9" id="9"/>
          <p:cNvGrpSpPr/>
          <p:nvPr/>
        </p:nvGrpSpPr>
        <p:grpSpPr>
          <a:xfrm rot="0">
            <a:off x="981075" y="2111605"/>
            <a:ext cx="7313964" cy="6063789"/>
            <a:chOff x="0" y="0"/>
            <a:chExt cx="9751952" cy="8085052"/>
          </a:xfrm>
        </p:grpSpPr>
        <p:sp>
          <p:nvSpPr>
            <p:cNvPr name="TextBox 10" id="10"/>
            <p:cNvSpPr txBox="true"/>
            <p:nvPr/>
          </p:nvSpPr>
          <p:spPr>
            <a:xfrm rot="0">
              <a:off x="0" y="51146"/>
              <a:ext cx="9751952" cy="6620369"/>
            </a:xfrm>
            <a:prstGeom prst="rect">
              <a:avLst/>
            </a:prstGeom>
          </p:spPr>
          <p:txBody>
            <a:bodyPr anchor="t" rtlCol="false" tIns="0" lIns="0" bIns="0" rIns="0">
              <a:spAutoFit/>
            </a:bodyPr>
            <a:lstStyle/>
            <a:p>
              <a:pPr>
                <a:lnSpc>
                  <a:spcPts val="9680"/>
                </a:lnSpc>
              </a:pPr>
              <a:r>
                <a:rPr lang="en-US" sz="8800">
                  <a:solidFill>
                    <a:srgbClr val="FFFFFF"/>
                  </a:solidFill>
                  <a:latin typeface="Big Shoulders Display"/>
                </a:rPr>
                <a:t>ESTRAT</a:t>
              </a:r>
              <a:r>
                <a:rPr lang="en-US" sz="8800">
                  <a:solidFill>
                    <a:srgbClr val="FFFFFF"/>
                  </a:solidFill>
                  <a:latin typeface="Big Shoulders Display"/>
                </a:rPr>
                <a:t>EGIAS PARA EL LEVANTAMIENTO DE INFORMACIÓN APLICADO A ETL</a:t>
              </a:r>
            </a:p>
          </p:txBody>
        </p:sp>
        <p:sp>
          <p:nvSpPr>
            <p:cNvPr name="TextBox 11" id="11"/>
            <p:cNvSpPr txBox="true"/>
            <p:nvPr/>
          </p:nvSpPr>
          <p:spPr>
            <a:xfrm rot="0">
              <a:off x="0" y="6994898"/>
              <a:ext cx="9751952" cy="1095234"/>
            </a:xfrm>
            <a:prstGeom prst="rect">
              <a:avLst/>
            </a:prstGeom>
          </p:spPr>
          <p:txBody>
            <a:bodyPr anchor="t" rtlCol="false" tIns="0" lIns="0" bIns="0" rIns="0">
              <a:spAutoFit/>
            </a:bodyPr>
            <a:lstStyle/>
            <a:p>
              <a:pPr>
                <a:lnSpc>
                  <a:spcPts val="3359"/>
                </a:lnSpc>
              </a:pPr>
              <a:r>
                <a:rPr lang="en-US" sz="2400" spc="360">
                  <a:solidFill>
                    <a:srgbClr val="C6C3FF"/>
                  </a:solidFill>
                  <a:latin typeface="Lato Bold"/>
                </a:rPr>
                <a:t>POR MIGUEL MOLINA, EDWAR ROJAS &amp; DEIVI VILLAMIL</a:t>
              </a:r>
            </a:p>
          </p:txBody>
        </p:sp>
      </p:grpSp>
      <p:pic>
        <p:nvPicPr>
          <p:cNvPr name="Picture 12" id="12"/>
          <p:cNvPicPr>
            <a:picLocks noChangeAspect="true"/>
          </p:cNvPicPr>
          <p:nvPr/>
        </p:nvPicPr>
        <p:blipFill>
          <a:blip r:embed="rId6"/>
          <a:srcRect l="0" t="0" r="0" b="0"/>
          <a:stretch>
            <a:fillRect/>
          </a:stretch>
        </p:blipFill>
        <p:spPr>
          <a:xfrm flipH="false" flipV="false" rot="0">
            <a:off x="1028700" y="9539656"/>
            <a:ext cx="431173" cy="190500"/>
          </a:xfrm>
          <a:prstGeom prst="rect">
            <a:avLst/>
          </a:prstGeom>
        </p:spPr>
      </p:pic>
      <p:sp>
        <p:nvSpPr>
          <p:cNvPr name="TextBox 13" id="13"/>
          <p:cNvSpPr txBox="true"/>
          <p:nvPr/>
        </p:nvSpPr>
        <p:spPr>
          <a:xfrm rot="0">
            <a:off x="16439110" y="1195809"/>
            <a:ext cx="1124259" cy="805664"/>
          </a:xfrm>
          <a:prstGeom prst="rect">
            <a:avLst/>
          </a:prstGeom>
        </p:spPr>
        <p:txBody>
          <a:bodyPr anchor="t" rtlCol="false" tIns="0" lIns="0" bIns="0" rIns="0">
            <a:spAutoFit/>
          </a:bodyPr>
          <a:lstStyle/>
          <a:p>
            <a:pPr algn="ctr">
              <a:lnSpc>
                <a:spcPts val="6160"/>
              </a:lnSpc>
            </a:pPr>
            <a:r>
              <a:rPr lang="en-US" sz="5600">
                <a:solidFill>
                  <a:srgbClr val="FFFFFF"/>
                </a:solidFill>
                <a:latin typeface="Big Shoulders Display"/>
              </a:rPr>
              <a:t>001</a:t>
            </a:r>
          </a:p>
        </p:txBody>
      </p:sp>
      <p:sp>
        <p:nvSpPr>
          <p:cNvPr name="TextBox 14" id="14"/>
          <p:cNvSpPr txBox="true"/>
          <p:nvPr/>
        </p:nvSpPr>
        <p:spPr>
          <a:xfrm rot="5400000">
            <a:off x="14442316" y="6566874"/>
            <a:ext cx="5163779" cy="219075"/>
          </a:xfrm>
          <a:prstGeom prst="rect">
            <a:avLst/>
          </a:prstGeom>
        </p:spPr>
        <p:txBody>
          <a:bodyPr anchor="t" rtlCol="false" tIns="0" lIns="0" bIns="0" rIns="0">
            <a:spAutoFit/>
          </a:bodyPr>
          <a:lstStyle/>
          <a:p>
            <a:pPr algn="r">
              <a:lnSpc>
                <a:spcPts val="1750"/>
              </a:lnSpc>
            </a:pPr>
            <a:r>
              <a:rPr lang="en-US" sz="1250" spc="43">
                <a:solidFill>
                  <a:srgbClr val="FFFFFF"/>
                </a:solidFill>
                <a:latin typeface="Lato"/>
              </a:rPr>
              <a:t>EXTRACCION CARGA Y TRANSFORMACION DE DATOS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71717"/>
        </a:solidFill>
      </p:bgPr>
    </p:bg>
    <p:spTree>
      <p:nvGrpSpPr>
        <p:cNvPr id="1" name=""/>
        <p:cNvGrpSpPr/>
        <p:nvPr/>
      </p:nvGrpSpPr>
      <p:grpSpPr>
        <a:xfrm>
          <a:off x="0" y="0"/>
          <a:ext cx="0" cy="0"/>
          <a:chOff x="0" y="0"/>
          <a:chExt cx="0" cy="0"/>
        </a:xfrm>
      </p:grpSpPr>
      <p:grpSp>
        <p:nvGrpSpPr>
          <p:cNvPr name="Group 2" id="2"/>
          <p:cNvGrpSpPr/>
          <p:nvPr/>
        </p:nvGrpSpPr>
        <p:grpSpPr>
          <a:xfrm rot="0">
            <a:off x="1028700" y="9539656"/>
            <a:ext cx="1400283" cy="190500"/>
            <a:chOff x="0" y="0"/>
            <a:chExt cx="1867044" cy="254000"/>
          </a:xfrm>
        </p:grpSpPr>
        <p:pic>
          <p:nvPicPr>
            <p:cNvPr name="Picture 3" id="3"/>
            <p:cNvPicPr>
              <a:picLocks noChangeAspect="true"/>
            </p:cNvPicPr>
            <p:nvPr/>
          </p:nvPicPr>
          <p:blipFill>
            <a:blip r:embed="rId2"/>
            <a:srcRect l="0" t="0" r="0" b="0"/>
            <a:stretch>
              <a:fillRect/>
            </a:stretch>
          </p:blipFill>
          <p:spPr>
            <a:xfrm flipH="false" flipV="false" rot="0">
              <a:off x="1292147" y="0"/>
              <a:ext cx="574897" cy="254000"/>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10800000">
              <a:off x="0" y="0"/>
              <a:ext cx="574897" cy="254000"/>
            </a:xfrm>
            <a:prstGeom prst="rect">
              <a:avLst/>
            </a:prstGeom>
          </p:spPr>
        </p:pic>
      </p:grpSp>
      <p:sp>
        <p:nvSpPr>
          <p:cNvPr name="AutoShape 5" id="5"/>
          <p:cNvSpPr/>
          <p:nvPr/>
        </p:nvSpPr>
        <p:spPr>
          <a:xfrm rot="0">
            <a:off x="-2566752" y="9077325"/>
            <a:ext cx="18288000" cy="9525"/>
          </a:xfrm>
          <a:prstGeom prst="rect">
            <a:avLst/>
          </a:prstGeom>
          <a:solidFill>
            <a:srgbClr val="FFFFFF"/>
          </a:solidFill>
        </p:spPr>
      </p:sp>
      <p:pic>
        <p:nvPicPr>
          <p:cNvPr name="Picture 6" id="6"/>
          <p:cNvPicPr>
            <a:picLocks noChangeAspect="true"/>
          </p:cNvPicPr>
          <p:nvPr/>
        </p:nvPicPr>
        <p:blipFill>
          <a:blip r:embed="rId3"/>
          <a:srcRect l="0" t="0" r="0" b="0"/>
          <a:stretch>
            <a:fillRect/>
          </a:stretch>
        </p:blipFill>
        <p:spPr>
          <a:xfrm flipH="false" flipV="false" rot="0">
            <a:off x="11086414" y="3454558"/>
            <a:ext cx="3440821" cy="2184649"/>
          </a:xfrm>
          <a:prstGeom prst="rect">
            <a:avLst/>
          </a:prstGeom>
        </p:spPr>
      </p:pic>
      <p:pic>
        <p:nvPicPr>
          <p:cNvPr name="Picture 7" id="7"/>
          <p:cNvPicPr>
            <a:picLocks noChangeAspect="true"/>
          </p:cNvPicPr>
          <p:nvPr/>
        </p:nvPicPr>
        <p:blipFill>
          <a:blip r:embed="rId3"/>
          <a:srcRect l="0" t="1866" r="5866" b="1866"/>
          <a:stretch>
            <a:fillRect/>
          </a:stretch>
        </p:blipFill>
        <p:spPr>
          <a:xfrm flipH="false" flipV="false" rot="0">
            <a:off x="11907577" y="5639206"/>
            <a:ext cx="3362608" cy="2183370"/>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8310864" y="3391870"/>
            <a:ext cx="8149874" cy="4494673"/>
          </a:xfrm>
          <a:prstGeom prst="rect">
            <a:avLst/>
          </a:prstGeom>
        </p:spPr>
      </p:pic>
      <p:grpSp>
        <p:nvGrpSpPr>
          <p:cNvPr name="Group 9" id="9"/>
          <p:cNvGrpSpPr/>
          <p:nvPr/>
        </p:nvGrpSpPr>
        <p:grpSpPr>
          <a:xfrm rot="0">
            <a:off x="815205" y="1158104"/>
            <a:ext cx="7080233" cy="7583218"/>
            <a:chOff x="0" y="0"/>
            <a:chExt cx="9440310" cy="10110958"/>
          </a:xfrm>
        </p:grpSpPr>
        <p:sp>
          <p:nvSpPr>
            <p:cNvPr name="TextBox 10" id="10"/>
            <p:cNvSpPr txBox="true"/>
            <p:nvPr/>
          </p:nvSpPr>
          <p:spPr>
            <a:xfrm rot="0">
              <a:off x="0" y="-14887"/>
              <a:ext cx="9440310" cy="1307747"/>
            </a:xfrm>
            <a:prstGeom prst="rect">
              <a:avLst/>
            </a:prstGeom>
          </p:spPr>
          <p:txBody>
            <a:bodyPr anchor="t" rtlCol="false" tIns="0" lIns="0" bIns="0" rIns="0">
              <a:spAutoFit/>
            </a:bodyPr>
            <a:lstStyle/>
            <a:p>
              <a:pPr>
                <a:lnSpc>
                  <a:spcPts val="7680"/>
                </a:lnSpc>
              </a:pPr>
              <a:r>
                <a:rPr lang="en-US" sz="6400">
                  <a:solidFill>
                    <a:srgbClr val="FFFFFF"/>
                  </a:solidFill>
                  <a:latin typeface="Big Shoulders Display Bold"/>
                </a:rPr>
                <a:t>TOP-DOWN Y BOTTOM-UP</a:t>
              </a:r>
            </a:p>
          </p:txBody>
        </p:sp>
        <p:sp>
          <p:nvSpPr>
            <p:cNvPr name="TextBox 11" id="11"/>
            <p:cNvSpPr txBox="true"/>
            <p:nvPr/>
          </p:nvSpPr>
          <p:spPr>
            <a:xfrm rot="0">
              <a:off x="0" y="2496038"/>
              <a:ext cx="7844216" cy="7630725"/>
            </a:xfrm>
            <a:prstGeom prst="rect">
              <a:avLst/>
            </a:prstGeom>
          </p:spPr>
          <p:txBody>
            <a:bodyPr anchor="t" rtlCol="false" tIns="0" lIns="0" bIns="0" rIns="0">
              <a:spAutoFit/>
            </a:bodyPr>
            <a:lstStyle/>
            <a:p>
              <a:pPr algn="l" marL="0" indent="0" lvl="1">
                <a:lnSpc>
                  <a:spcPts val="2880"/>
                </a:lnSpc>
                <a:spcBef>
                  <a:spcPct val="0"/>
                </a:spcBef>
              </a:pPr>
              <a:r>
                <a:rPr lang="en-US" sz="1800">
                  <a:solidFill>
                    <a:srgbClr val="FFFFFF"/>
                  </a:solidFill>
                  <a:latin typeface="Lato"/>
                </a:rPr>
                <a:t>Top-down y Bottom-up traducirían “Arriba-Abajo” y “Abajo-Arriba” respectivamente y son términos propios de la informática, ya que es en este campo en donde son empleados para el análisis de la información y su subsecuente procesamiento para desarrollar un software. Desde la perspectiva histórica, en la década de los ´70, dos investigadores de la IBM, Harland Mills y Niklaus Wirth, desarrollaron estos conceptos. Entre ambos concibieron un término para automatizar los índices de diferentes búsquedas del New York Times y promovieron la expansión de ambos fenómenos dentro de una perspectiva organizacional y empresarial, dentro de las propias instalaciones de IBM. Este sistema de clasificación y de análisis de información fue novedoso para la época y fue el que promovió la evolución de nuevos sistemas, visualizada en los años ´80.</a:t>
              </a:r>
            </a:p>
          </p:txBody>
        </p:sp>
        <p:sp>
          <p:nvSpPr>
            <p:cNvPr name="TextBox 12" id="12"/>
            <p:cNvSpPr txBox="true"/>
            <p:nvPr/>
          </p:nvSpPr>
          <p:spPr>
            <a:xfrm rot="0">
              <a:off x="0" y="1531736"/>
              <a:ext cx="7844216" cy="573969"/>
            </a:xfrm>
            <a:prstGeom prst="rect">
              <a:avLst/>
            </a:prstGeom>
          </p:spPr>
          <p:txBody>
            <a:bodyPr anchor="t" rtlCol="false" tIns="0" lIns="0" bIns="0" rIns="0">
              <a:spAutoFit/>
            </a:bodyPr>
            <a:lstStyle/>
            <a:p>
              <a:pPr algn="l" marL="0" indent="0" lvl="0">
                <a:lnSpc>
                  <a:spcPts val="3360"/>
                </a:lnSpc>
                <a:spcBef>
                  <a:spcPct val="0"/>
                </a:spcBef>
              </a:pPr>
              <a:r>
                <a:rPr lang="en-US" sz="2800" spc="56">
                  <a:solidFill>
                    <a:srgbClr val="C6C3FF"/>
                  </a:solidFill>
                  <a:latin typeface="Lato"/>
                </a:rPr>
                <a:t>Origen</a:t>
              </a:r>
            </a:p>
          </p:txBody>
        </p:sp>
      </p:grpSp>
      <p:sp>
        <p:nvSpPr>
          <p:cNvPr name="TextBox 13" id="13"/>
          <p:cNvSpPr txBox="true"/>
          <p:nvPr/>
        </p:nvSpPr>
        <p:spPr>
          <a:xfrm rot="0">
            <a:off x="16460739" y="1076325"/>
            <a:ext cx="1124259" cy="799638"/>
          </a:xfrm>
          <a:prstGeom prst="rect">
            <a:avLst/>
          </a:prstGeom>
        </p:spPr>
        <p:txBody>
          <a:bodyPr anchor="t" rtlCol="false" tIns="0" lIns="0" bIns="0" rIns="0">
            <a:spAutoFit/>
          </a:bodyPr>
          <a:lstStyle/>
          <a:p>
            <a:pPr algn="ctr">
              <a:lnSpc>
                <a:spcPts val="6160"/>
              </a:lnSpc>
            </a:pPr>
            <a:r>
              <a:rPr lang="en-US" sz="5600">
                <a:solidFill>
                  <a:srgbClr val="FFFFFF"/>
                </a:solidFill>
                <a:latin typeface="Big Shoulders Display"/>
              </a:rPr>
              <a:t>002</a:t>
            </a:r>
          </a:p>
        </p:txBody>
      </p:sp>
      <p:sp>
        <p:nvSpPr>
          <p:cNvPr name="TextBox 14" id="14"/>
          <p:cNvSpPr txBox="true"/>
          <p:nvPr/>
        </p:nvSpPr>
        <p:spPr>
          <a:xfrm rot="5400000">
            <a:off x="14463944" y="6566874"/>
            <a:ext cx="5163779" cy="219075"/>
          </a:xfrm>
          <a:prstGeom prst="rect">
            <a:avLst/>
          </a:prstGeom>
        </p:spPr>
        <p:txBody>
          <a:bodyPr anchor="t" rtlCol="false" tIns="0" lIns="0" bIns="0" rIns="0">
            <a:spAutoFit/>
          </a:bodyPr>
          <a:lstStyle/>
          <a:p>
            <a:pPr algn="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71717"/>
        </a:solidFill>
      </p:bgPr>
    </p:bg>
    <p:spTree>
      <p:nvGrpSpPr>
        <p:cNvPr id="1" name=""/>
        <p:cNvGrpSpPr/>
        <p:nvPr/>
      </p:nvGrpSpPr>
      <p:grpSpPr>
        <a:xfrm>
          <a:off x="0" y="0"/>
          <a:ext cx="0" cy="0"/>
          <a:chOff x="0" y="0"/>
          <a:chExt cx="0" cy="0"/>
        </a:xfrm>
      </p:grpSpPr>
      <p:grpSp>
        <p:nvGrpSpPr>
          <p:cNvPr name="Group 2" id="2"/>
          <p:cNvGrpSpPr/>
          <p:nvPr/>
        </p:nvGrpSpPr>
        <p:grpSpPr>
          <a:xfrm rot="0">
            <a:off x="1028700" y="2457450"/>
            <a:ext cx="13716000" cy="2709718"/>
            <a:chOff x="0" y="0"/>
            <a:chExt cx="18288001" cy="3612958"/>
          </a:xfrm>
        </p:grpSpPr>
        <p:sp>
          <p:nvSpPr>
            <p:cNvPr name="TextBox 3" id="3"/>
            <p:cNvSpPr txBox="true"/>
            <p:nvPr/>
          </p:nvSpPr>
          <p:spPr>
            <a:xfrm rot="0">
              <a:off x="0" y="-9525"/>
              <a:ext cx="18288001" cy="2605970"/>
            </a:xfrm>
            <a:prstGeom prst="rect">
              <a:avLst/>
            </a:prstGeom>
          </p:spPr>
          <p:txBody>
            <a:bodyPr anchor="t" rtlCol="false" tIns="0" lIns="0" bIns="0" rIns="0">
              <a:spAutoFit/>
            </a:bodyPr>
            <a:lstStyle/>
            <a:p>
              <a:pPr>
                <a:lnSpc>
                  <a:spcPts val="7680"/>
                </a:lnSpc>
              </a:pPr>
              <a:r>
                <a:rPr lang="en-US" sz="6400">
                  <a:solidFill>
                    <a:srgbClr val="FFFFFF"/>
                  </a:solidFill>
                  <a:latin typeface="Big Shoulders Display Bold"/>
                </a:rPr>
                <a:t>¿EN</a:t>
              </a:r>
              <a:r>
                <a:rPr lang="en-US" sz="6400">
                  <a:solidFill>
                    <a:srgbClr val="FFFFFF"/>
                  </a:solidFill>
                  <a:latin typeface="Big Shoulders Display Bold"/>
                </a:rPr>
                <a:t> QUÉ CONSISTEN LOS ANÁLISIS TOP-DOWN Y BOTTOM-UP?</a:t>
              </a:r>
            </a:p>
          </p:txBody>
        </p:sp>
        <p:sp>
          <p:nvSpPr>
            <p:cNvPr name="TextBox 4" id="4"/>
            <p:cNvSpPr txBox="true"/>
            <p:nvPr/>
          </p:nvSpPr>
          <p:spPr>
            <a:xfrm rot="0">
              <a:off x="0" y="2956861"/>
              <a:ext cx="15525978" cy="658636"/>
            </a:xfrm>
            <a:prstGeom prst="rect">
              <a:avLst/>
            </a:prstGeom>
          </p:spPr>
          <p:txBody>
            <a:bodyPr anchor="t" rtlCol="false" tIns="0" lIns="0" bIns="0" rIns="0">
              <a:spAutoFit/>
            </a:bodyPr>
            <a:lstStyle/>
            <a:p>
              <a:pPr>
                <a:lnSpc>
                  <a:spcPts val="3840"/>
                </a:lnSpc>
              </a:pPr>
              <a:r>
                <a:rPr lang="en-US" sz="3200" spc="64">
                  <a:solidFill>
                    <a:srgbClr val="C6C3FF"/>
                  </a:solidFill>
                  <a:latin typeface="Lato"/>
                </a:rPr>
                <a:t>Cara</a:t>
              </a:r>
              <a:r>
                <a:rPr lang="en-US" sz="3200" spc="64">
                  <a:solidFill>
                    <a:srgbClr val="C6C3FF"/>
                  </a:solidFill>
                  <a:latin typeface="Lato"/>
                </a:rPr>
                <a:t>cterísticas generales</a:t>
              </a:r>
            </a:p>
          </p:txBody>
        </p:sp>
      </p:grpSp>
      <p:sp>
        <p:nvSpPr>
          <p:cNvPr name="TextBox 5" id="5"/>
          <p:cNvSpPr txBox="true"/>
          <p:nvPr/>
        </p:nvSpPr>
        <p:spPr>
          <a:xfrm rot="0">
            <a:off x="1481954" y="5548416"/>
            <a:ext cx="5548548" cy="2863427"/>
          </a:xfrm>
          <a:prstGeom prst="rect">
            <a:avLst/>
          </a:prstGeom>
        </p:spPr>
        <p:txBody>
          <a:bodyPr anchor="t" rtlCol="false" tIns="0" lIns="0" bIns="0" rIns="0">
            <a:spAutoFit/>
          </a:bodyPr>
          <a:lstStyle/>
          <a:p>
            <a:pPr>
              <a:lnSpc>
                <a:spcPts val="2880"/>
              </a:lnSpc>
            </a:pPr>
            <a:r>
              <a:rPr lang="en-US" sz="1800">
                <a:solidFill>
                  <a:srgbClr val="FFFFFF"/>
                </a:solidFill>
                <a:latin typeface="Lato"/>
              </a:rPr>
              <a:t>En</a:t>
            </a:r>
            <a:r>
              <a:rPr lang="en-US" sz="1800">
                <a:solidFill>
                  <a:srgbClr val="FFFFFF"/>
                </a:solidFill>
                <a:latin typeface="Lato"/>
              </a:rPr>
              <a:t> las ciencias del mercadeo y en la gerencia, se emplean dos tipos de estrategias para evaluar los valores de una inversión. Aquí, es donde los inversores tienen que tomar una decisión y analizar cuál es la mejor opción, determinar una inversión y establecer su valor.Existen, entonces, dos tipos de enfoques para que los analistas tomen decisiones con respecto a un determinado valor y a su posición en el mercado.</a:t>
            </a:r>
          </a:p>
        </p:txBody>
      </p:sp>
      <p:sp>
        <p:nvSpPr>
          <p:cNvPr name="TextBox 6" id="6"/>
          <p:cNvSpPr txBox="true"/>
          <p:nvPr/>
        </p:nvSpPr>
        <p:spPr>
          <a:xfrm rot="0">
            <a:off x="9144000" y="5548416"/>
            <a:ext cx="5096015" cy="1783927"/>
          </a:xfrm>
          <a:prstGeom prst="rect">
            <a:avLst/>
          </a:prstGeom>
        </p:spPr>
        <p:txBody>
          <a:bodyPr anchor="t" rtlCol="false" tIns="0" lIns="0" bIns="0" rIns="0">
            <a:spAutoFit/>
          </a:bodyPr>
          <a:lstStyle/>
          <a:p>
            <a:pPr>
              <a:lnSpc>
                <a:spcPts val="2880"/>
              </a:lnSpc>
            </a:pPr>
            <a:r>
              <a:rPr lang="en-US" sz="1800">
                <a:solidFill>
                  <a:srgbClr val="FFFFFF"/>
                </a:solidFill>
                <a:latin typeface="Lato"/>
              </a:rPr>
              <a:t>Estos dos métodos se conocen como “Top-down” y “Bottom-up”. En el presente artículo, te ofrecemos un panorama general sobre ambos términos para que puedas conocer su importancia en el contexto de la administración gerencial.</a:t>
            </a:r>
          </a:p>
        </p:txBody>
      </p:sp>
      <p:sp>
        <p:nvSpPr>
          <p:cNvPr name="TextBox 7" id="7"/>
          <p:cNvSpPr txBox="true"/>
          <p:nvPr/>
        </p:nvSpPr>
        <p:spPr>
          <a:xfrm rot="0">
            <a:off x="16472015" y="1076325"/>
            <a:ext cx="1124259" cy="799638"/>
          </a:xfrm>
          <a:prstGeom prst="rect">
            <a:avLst/>
          </a:prstGeom>
        </p:spPr>
        <p:txBody>
          <a:bodyPr anchor="t" rtlCol="false" tIns="0" lIns="0" bIns="0" rIns="0">
            <a:spAutoFit/>
          </a:bodyPr>
          <a:lstStyle/>
          <a:p>
            <a:pPr algn="ctr">
              <a:lnSpc>
                <a:spcPts val="6160"/>
              </a:lnSpc>
            </a:pPr>
            <a:r>
              <a:rPr lang="en-US" sz="5600">
                <a:solidFill>
                  <a:srgbClr val="FFFFFF"/>
                </a:solidFill>
                <a:latin typeface="Big Shoulders Display"/>
              </a:rPr>
              <a:t>003</a:t>
            </a:r>
          </a:p>
        </p:txBody>
      </p:sp>
      <p:grpSp>
        <p:nvGrpSpPr>
          <p:cNvPr name="Group 8" id="8"/>
          <p:cNvGrpSpPr/>
          <p:nvPr/>
        </p:nvGrpSpPr>
        <p:grpSpPr>
          <a:xfrm rot="0">
            <a:off x="1028700" y="9539656"/>
            <a:ext cx="1400283" cy="190500"/>
            <a:chOff x="0" y="0"/>
            <a:chExt cx="1867044" cy="254000"/>
          </a:xfrm>
        </p:grpSpPr>
        <p:pic>
          <p:nvPicPr>
            <p:cNvPr name="Picture 9" id="9"/>
            <p:cNvPicPr>
              <a:picLocks noChangeAspect="true"/>
            </p:cNvPicPr>
            <p:nvPr/>
          </p:nvPicPr>
          <p:blipFill>
            <a:blip r:embed="rId2"/>
            <a:srcRect l="0" t="0" r="0" b="0"/>
            <a:stretch>
              <a:fillRect/>
            </a:stretch>
          </p:blipFill>
          <p:spPr>
            <a:xfrm flipH="false" flipV="false" rot="0">
              <a:off x="1292147" y="0"/>
              <a:ext cx="574897" cy="254000"/>
            </a:xfrm>
            <a:prstGeom prst="rect">
              <a:avLst/>
            </a:prstGeom>
          </p:spPr>
        </p:pic>
        <p:pic>
          <p:nvPicPr>
            <p:cNvPr name="Picture 10" id="10"/>
            <p:cNvPicPr>
              <a:picLocks noChangeAspect="true"/>
            </p:cNvPicPr>
            <p:nvPr/>
          </p:nvPicPr>
          <p:blipFill>
            <a:blip r:embed="rId2"/>
            <a:srcRect l="0" t="0" r="0" b="0"/>
            <a:stretch>
              <a:fillRect/>
            </a:stretch>
          </p:blipFill>
          <p:spPr>
            <a:xfrm flipH="false" flipV="false" rot="-10800000">
              <a:off x="0" y="0"/>
              <a:ext cx="574897" cy="254000"/>
            </a:xfrm>
            <a:prstGeom prst="rect">
              <a:avLst/>
            </a:prstGeom>
          </p:spPr>
        </p:pic>
      </p:grpSp>
      <p:sp>
        <p:nvSpPr>
          <p:cNvPr name="AutoShape 11" id="11"/>
          <p:cNvSpPr/>
          <p:nvPr/>
        </p:nvSpPr>
        <p:spPr>
          <a:xfrm rot="0">
            <a:off x="15721248" y="-108411"/>
            <a:ext cx="9525" cy="10503822"/>
          </a:xfrm>
          <a:prstGeom prst="rect">
            <a:avLst/>
          </a:prstGeom>
          <a:solidFill>
            <a:srgbClr val="FFFFFF"/>
          </a:solidFill>
        </p:spPr>
      </p:sp>
      <p:sp>
        <p:nvSpPr>
          <p:cNvPr name="AutoShape 12" id="12"/>
          <p:cNvSpPr/>
          <p:nvPr/>
        </p:nvSpPr>
        <p:spPr>
          <a:xfrm rot="0">
            <a:off x="-2566752" y="9077325"/>
            <a:ext cx="18288000" cy="9525"/>
          </a:xfrm>
          <a:prstGeom prst="rect">
            <a:avLst/>
          </a:prstGeom>
          <a:solidFill>
            <a:srgbClr val="FFFFFF"/>
          </a:solidFill>
        </p:spPr>
      </p:sp>
      <p:sp>
        <p:nvSpPr>
          <p:cNvPr name="TextBox 13" id="13"/>
          <p:cNvSpPr txBox="true"/>
          <p:nvPr/>
        </p:nvSpPr>
        <p:spPr>
          <a:xfrm rot="5400000">
            <a:off x="14475220" y="6566874"/>
            <a:ext cx="5163779" cy="219075"/>
          </a:xfrm>
          <a:prstGeom prst="rect">
            <a:avLst/>
          </a:prstGeom>
        </p:spPr>
        <p:txBody>
          <a:bodyPr anchor="t" rtlCol="false" tIns="0" lIns="0" bIns="0" rIns="0">
            <a:spAutoFit/>
          </a:bodyPr>
          <a:lstStyle/>
          <a:p>
            <a:pPr algn="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pic>
        <p:nvPicPr>
          <p:cNvPr name="Picture 14" id="14"/>
          <p:cNvPicPr>
            <a:picLocks noChangeAspect="true"/>
          </p:cNvPicPr>
          <p:nvPr/>
        </p:nvPicPr>
        <p:blipFill>
          <a:blip r:embed="rId3"/>
          <a:srcRect l="0" t="0" r="0" b="0"/>
          <a:stretch>
            <a:fillRect/>
          </a:stretch>
        </p:blipFill>
        <p:spPr>
          <a:xfrm flipH="false" flipV="false" rot="0">
            <a:off x="1028700" y="1028700"/>
            <a:ext cx="453254" cy="45325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71717"/>
        </a:solidFill>
      </p:bgPr>
    </p:bg>
    <p:spTree>
      <p:nvGrpSpPr>
        <p:cNvPr id="1" name=""/>
        <p:cNvGrpSpPr/>
        <p:nvPr/>
      </p:nvGrpSpPr>
      <p:grpSpPr>
        <a:xfrm>
          <a:off x="0" y="0"/>
          <a:ext cx="0" cy="0"/>
          <a:chOff x="0" y="0"/>
          <a:chExt cx="0" cy="0"/>
        </a:xfrm>
      </p:grpSpPr>
      <p:grpSp>
        <p:nvGrpSpPr>
          <p:cNvPr name="Group 2" id="2"/>
          <p:cNvGrpSpPr/>
          <p:nvPr/>
        </p:nvGrpSpPr>
        <p:grpSpPr>
          <a:xfrm rot="0">
            <a:off x="2835674" y="776085"/>
            <a:ext cx="5870176" cy="9175954"/>
            <a:chOff x="0" y="0"/>
            <a:chExt cx="7826901" cy="12234605"/>
          </a:xfrm>
        </p:grpSpPr>
        <p:sp>
          <p:nvSpPr>
            <p:cNvPr name="TextBox 3" id="3"/>
            <p:cNvSpPr txBox="true"/>
            <p:nvPr/>
          </p:nvSpPr>
          <p:spPr>
            <a:xfrm rot="0">
              <a:off x="0" y="6371810"/>
              <a:ext cx="7826901" cy="481118"/>
            </a:xfrm>
            <a:prstGeom prst="rect">
              <a:avLst/>
            </a:prstGeom>
          </p:spPr>
          <p:txBody>
            <a:bodyPr anchor="t" rtlCol="false" tIns="0" lIns="0" bIns="0" rIns="0">
              <a:spAutoFit/>
            </a:bodyPr>
            <a:lstStyle/>
            <a:p>
              <a:pPr>
                <a:lnSpc>
                  <a:spcPts val="3079"/>
                </a:lnSpc>
              </a:pPr>
              <a:r>
                <a:rPr lang="en-US" sz="2200">
                  <a:solidFill>
                    <a:srgbClr val="C6C3FF"/>
                  </a:solidFill>
                  <a:latin typeface="Lato Bold"/>
                </a:rPr>
                <a:t>BOTTOM-</a:t>
              </a:r>
              <a:r>
                <a:rPr lang="en-US" sz="2200">
                  <a:solidFill>
                    <a:srgbClr val="C6C3FF"/>
                  </a:solidFill>
                  <a:latin typeface="Lato Bold"/>
                </a:rPr>
                <a:t>UP</a:t>
              </a:r>
            </a:p>
          </p:txBody>
        </p:sp>
        <p:sp>
          <p:nvSpPr>
            <p:cNvPr name="TextBox 4" id="4"/>
            <p:cNvSpPr txBox="true"/>
            <p:nvPr/>
          </p:nvSpPr>
          <p:spPr>
            <a:xfrm rot="0">
              <a:off x="0" y="7326047"/>
              <a:ext cx="7826901" cy="2618105"/>
            </a:xfrm>
            <a:prstGeom prst="rect">
              <a:avLst/>
            </a:prstGeom>
          </p:spPr>
          <p:txBody>
            <a:bodyPr anchor="t" rtlCol="false" tIns="0" lIns="0" bIns="0" rIns="0">
              <a:spAutoFit/>
            </a:bodyPr>
            <a:lstStyle/>
            <a:p>
              <a:pPr>
                <a:lnSpc>
                  <a:spcPts val="2280"/>
                </a:lnSpc>
              </a:pPr>
              <a:r>
                <a:rPr lang="en-US" sz="1425">
                  <a:solidFill>
                    <a:srgbClr val="FFFFFF"/>
                  </a:solidFill>
                  <a:latin typeface="Lato"/>
                </a:rPr>
                <a:t>Este</a:t>
              </a:r>
              <a:r>
                <a:rPr lang="en-US" sz="1425">
                  <a:solidFill>
                    <a:srgbClr val="FFFFFF"/>
                  </a:solidFill>
                  <a:latin typeface="Lato"/>
                </a:rPr>
                <a:t> modelo parte de una posición individual hasta abordar las variables globales. El proceso comienza con el análisis de las oportunidades de inversión, de la economía local o de la internacional. Se evalúan los negocios, el tipo y la situación financiera, y los riesgos de inversión. Posteriormente, se analizan las acciones, incluyendo sus variables como la volatilidad, la liquidez y el modo en el que ellas influyen en un mercado tan globalizado. </a:t>
              </a:r>
            </a:p>
          </p:txBody>
        </p:sp>
        <p:sp>
          <p:nvSpPr>
            <p:cNvPr name="TextBox 5" id="5"/>
            <p:cNvSpPr txBox="true"/>
            <p:nvPr/>
          </p:nvSpPr>
          <p:spPr>
            <a:xfrm rot="0">
              <a:off x="0" y="-53144"/>
              <a:ext cx="7826901" cy="494362"/>
            </a:xfrm>
            <a:prstGeom prst="rect">
              <a:avLst/>
            </a:prstGeom>
          </p:spPr>
          <p:txBody>
            <a:bodyPr anchor="t" rtlCol="false" tIns="0" lIns="0" bIns="0" rIns="0">
              <a:spAutoFit/>
            </a:bodyPr>
            <a:lstStyle/>
            <a:p>
              <a:pPr>
                <a:lnSpc>
                  <a:spcPts val="3079"/>
                </a:lnSpc>
              </a:pPr>
              <a:r>
                <a:rPr lang="en-US" sz="2200">
                  <a:solidFill>
                    <a:srgbClr val="C6C3FF"/>
                  </a:solidFill>
                  <a:latin typeface="Lato Bold"/>
                </a:rPr>
                <a:t>TOP-DOW</a:t>
              </a:r>
              <a:r>
                <a:rPr lang="en-US" sz="2200">
                  <a:solidFill>
                    <a:srgbClr val="C6C3FF"/>
                  </a:solidFill>
                  <a:latin typeface="Lato Bold"/>
                </a:rPr>
                <a:t>N</a:t>
              </a:r>
            </a:p>
          </p:txBody>
        </p:sp>
        <p:sp>
          <p:nvSpPr>
            <p:cNvPr name="TextBox 6" id="6"/>
            <p:cNvSpPr txBox="true"/>
            <p:nvPr/>
          </p:nvSpPr>
          <p:spPr>
            <a:xfrm rot="0">
              <a:off x="0" y="860117"/>
              <a:ext cx="7826901" cy="4523105"/>
            </a:xfrm>
            <a:prstGeom prst="rect">
              <a:avLst/>
            </a:prstGeom>
          </p:spPr>
          <p:txBody>
            <a:bodyPr anchor="t" rtlCol="false" tIns="0" lIns="0" bIns="0" rIns="0">
              <a:spAutoFit/>
            </a:bodyPr>
            <a:lstStyle/>
            <a:p>
              <a:pPr>
                <a:lnSpc>
                  <a:spcPts val="2280"/>
                </a:lnSpc>
              </a:pPr>
              <a:r>
                <a:rPr lang="en-US" sz="1425">
                  <a:solidFill>
                    <a:srgbClr val="FFFFFF"/>
                  </a:solidFill>
                  <a:latin typeface="Lato"/>
                </a:rPr>
                <a:t>E</a:t>
              </a:r>
              <a:r>
                <a:rPr lang="en-US" sz="1425">
                  <a:solidFill>
                    <a:srgbClr val="FFFFFF"/>
                  </a:solidFill>
                  <a:latin typeface="Lato"/>
                </a:rPr>
                <a:t>n primera instancia, se analiza todo el mercado internacional, junto con sus diferentes fluctuaciones económicas para visualizar las posibles influencias que pudieran tener sobre la empresa o sobre el valor sobre el cual se está efectuando el estudio. Luego, se reduce el margen y el análisis se centra en todas las economías nacionales respectivas. Por otra parte, dentro de las economías nacionales, el analista debe prestar atención y evaluar cuáles son las economías que mayor repercusión tienen y cuál es el sector más influyente. Una vez hecho este estudio, se lleva a cabo un análisis de las empresas y de los aspectos más importantes de cada una de ellas. Éste incluye: la posición competitiva, las cuotas de mercado, las calidades de los productos, las barreras de entrada, la rentabilidad y la eficiencia en costes.</a:t>
              </a:r>
            </a:p>
          </p:txBody>
        </p:sp>
        <p:sp>
          <p:nvSpPr>
            <p:cNvPr name="TextBox 7" id="7"/>
            <p:cNvSpPr txBox="true"/>
            <p:nvPr/>
          </p:nvSpPr>
          <p:spPr>
            <a:xfrm rot="0">
              <a:off x="0" y="10932740"/>
              <a:ext cx="7826901" cy="481118"/>
            </a:xfrm>
            <a:prstGeom prst="rect">
              <a:avLst/>
            </a:prstGeom>
          </p:spPr>
          <p:txBody>
            <a:bodyPr anchor="t" rtlCol="false" tIns="0" lIns="0" bIns="0" rIns="0">
              <a:spAutoFit/>
            </a:bodyPr>
            <a:lstStyle/>
            <a:p>
              <a:pPr>
                <a:lnSpc>
                  <a:spcPts val="3079"/>
                </a:lnSpc>
              </a:pPr>
            </a:p>
          </p:txBody>
        </p:sp>
        <p:sp>
          <p:nvSpPr>
            <p:cNvPr name="TextBox 8" id="8"/>
            <p:cNvSpPr txBox="true"/>
            <p:nvPr/>
          </p:nvSpPr>
          <p:spPr>
            <a:xfrm rot="0">
              <a:off x="0" y="11886978"/>
              <a:ext cx="7826901" cy="332105"/>
            </a:xfrm>
            <a:prstGeom prst="rect">
              <a:avLst/>
            </a:prstGeom>
          </p:spPr>
          <p:txBody>
            <a:bodyPr anchor="t" rtlCol="false" tIns="0" lIns="0" bIns="0" rIns="0">
              <a:spAutoFit/>
            </a:bodyPr>
            <a:lstStyle/>
            <a:p>
              <a:pPr>
                <a:lnSpc>
                  <a:spcPts val="2280"/>
                </a:lnSpc>
              </a:pPr>
            </a:p>
          </p:txBody>
        </p:sp>
      </p:grpSp>
      <p:sp>
        <p:nvSpPr>
          <p:cNvPr name="TextBox 9" id="9"/>
          <p:cNvSpPr txBox="true"/>
          <p:nvPr/>
        </p:nvSpPr>
        <p:spPr>
          <a:xfrm rot="0">
            <a:off x="16135041" y="1169199"/>
            <a:ext cx="1124259" cy="799638"/>
          </a:xfrm>
          <a:prstGeom prst="rect">
            <a:avLst/>
          </a:prstGeom>
        </p:spPr>
        <p:txBody>
          <a:bodyPr anchor="t" rtlCol="false" tIns="0" lIns="0" bIns="0" rIns="0">
            <a:spAutoFit/>
          </a:bodyPr>
          <a:lstStyle/>
          <a:p>
            <a:pPr algn="r">
              <a:lnSpc>
                <a:spcPts val="6160"/>
              </a:lnSpc>
            </a:pPr>
            <a:r>
              <a:rPr lang="en-US" sz="5600">
                <a:solidFill>
                  <a:srgbClr val="FFFFFF"/>
                </a:solidFill>
                <a:latin typeface="Big Shoulders Display"/>
              </a:rPr>
              <a:t>004</a:t>
            </a:r>
          </a:p>
        </p:txBody>
      </p:sp>
      <p:sp>
        <p:nvSpPr>
          <p:cNvPr name="TextBox 10" id="10"/>
          <p:cNvSpPr txBox="true"/>
          <p:nvPr/>
        </p:nvSpPr>
        <p:spPr>
          <a:xfrm rot="0">
            <a:off x="11542172" y="3192871"/>
            <a:ext cx="5717128" cy="2676525"/>
          </a:xfrm>
          <a:prstGeom prst="rect">
            <a:avLst/>
          </a:prstGeom>
        </p:spPr>
        <p:txBody>
          <a:bodyPr anchor="t" rtlCol="false" tIns="0" lIns="0" bIns="0" rIns="0">
            <a:spAutoFit/>
          </a:bodyPr>
          <a:lstStyle/>
          <a:p>
            <a:pPr algn="r">
              <a:lnSpc>
                <a:spcPts val="10560"/>
              </a:lnSpc>
            </a:pPr>
            <a:r>
              <a:rPr lang="en-US" sz="8800">
                <a:solidFill>
                  <a:srgbClr val="FFFFFF"/>
                </a:solidFill>
                <a:latin typeface="Big Shoulders Display"/>
              </a:rPr>
              <a:t>CARACTERISTICAS FUNCIONALES</a:t>
            </a:r>
          </a:p>
        </p:txBody>
      </p:sp>
      <p:grpSp>
        <p:nvGrpSpPr>
          <p:cNvPr name="Group 11" id="11"/>
          <p:cNvGrpSpPr/>
          <p:nvPr/>
        </p:nvGrpSpPr>
        <p:grpSpPr>
          <a:xfrm rot="0">
            <a:off x="9853570" y="9677400"/>
            <a:ext cx="1400283" cy="190500"/>
            <a:chOff x="0" y="0"/>
            <a:chExt cx="1867044" cy="254000"/>
          </a:xfrm>
        </p:grpSpPr>
        <p:pic>
          <p:nvPicPr>
            <p:cNvPr name="Picture 12" id="12"/>
            <p:cNvPicPr>
              <a:picLocks noChangeAspect="true"/>
            </p:cNvPicPr>
            <p:nvPr/>
          </p:nvPicPr>
          <p:blipFill>
            <a:blip r:embed="rId2"/>
            <a:srcRect l="0" t="0" r="0" b="0"/>
            <a:stretch>
              <a:fillRect/>
            </a:stretch>
          </p:blipFill>
          <p:spPr>
            <a:xfrm flipH="false" flipV="false" rot="0">
              <a:off x="1292147" y="0"/>
              <a:ext cx="574897" cy="254000"/>
            </a:xfrm>
            <a:prstGeom prst="rect">
              <a:avLst/>
            </a:prstGeom>
          </p:spPr>
        </p:pic>
        <p:pic>
          <p:nvPicPr>
            <p:cNvPr name="Picture 13" id="13"/>
            <p:cNvPicPr>
              <a:picLocks noChangeAspect="true"/>
            </p:cNvPicPr>
            <p:nvPr/>
          </p:nvPicPr>
          <p:blipFill>
            <a:blip r:embed="rId2"/>
            <a:srcRect l="0" t="0" r="0" b="0"/>
            <a:stretch>
              <a:fillRect/>
            </a:stretch>
          </p:blipFill>
          <p:spPr>
            <a:xfrm flipH="false" flipV="false" rot="-10800000">
              <a:off x="0" y="0"/>
              <a:ext cx="574897" cy="254000"/>
            </a:xfrm>
            <a:prstGeom prst="rect">
              <a:avLst/>
            </a:prstGeom>
          </p:spPr>
        </p:pic>
      </p:grpSp>
      <p:sp>
        <p:nvSpPr>
          <p:cNvPr name="AutoShape 14" id="14"/>
          <p:cNvSpPr/>
          <p:nvPr/>
        </p:nvSpPr>
        <p:spPr>
          <a:xfrm rot="0">
            <a:off x="10553712" y="-108411"/>
            <a:ext cx="9525" cy="10503822"/>
          </a:xfrm>
          <a:prstGeom prst="rect">
            <a:avLst/>
          </a:prstGeom>
          <a:solidFill>
            <a:srgbClr val="FFFFFF"/>
          </a:solidFill>
        </p:spPr>
      </p:sp>
      <p:sp>
        <p:nvSpPr>
          <p:cNvPr name="AutoShape 15" id="15"/>
          <p:cNvSpPr/>
          <p:nvPr/>
        </p:nvSpPr>
        <p:spPr>
          <a:xfrm rot="0">
            <a:off x="0" y="9058275"/>
            <a:ext cx="18288000" cy="9525"/>
          </a:xfrm>
          <a:prstGeom prst="rect">
            <a:avLst/>
          </a:prstGeom>
          <a:solidFill>
            <a:srgbClr val="FFFFFF"/>
          </a:solidFill>
        </p:spPr>
      </p:sp>
      <p:sp>
        <p:nvSpPr>
          <p:cNvPr name="TextBox 16" id="16"/>
          <p:cNvSpPr txBox="true"/>
          <p:nvPr/>
        </p:nvSpPr>
        <p:spPr>
          <a:xfrm rot="-5400000">
            <a:off x="-1472226" y="5386416"/>
            <a:ext cx="5163779" cy="219075"/>
          </a:xfrm>
          <a:prstGeom prst="rect">
            <a:avLst/>
          </a:prstGeom>
        </p:spPr>
        <p:txBody>
          <a:bodyPr anchor="t" rtlCol="false" tIns="0" lIns="0" bIns="0" rIns="0">
            <a:spAutoFit/>
          </a:bodyPr>
          <a:lstStyle/>
          <a:p>
            <a:pP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pic>
        <p:nvPicPr>
          <p:cNvPr name="Picture 17" id="17"/>
          <p:cNvPicPr>
            <a:picLocks noChangeAspect="true"/>
          </p:cNvPicPr>
          <p:nvPr/>
        </p:nvPicPr>
        <p:blipFill>
          <a:blip r:embed="rId3"/>
          <a:srcRect l="0" t="0" r="0" b="0"/>
          <a:stretch>
            <a:fillRect/>
          </a:stretch>
        </p:blipFill>
        <p:spPr>
          <a:xfrm flipH="false" flipV="false" rot="0">
            <a:off x="16404797" y="7283155"/>
            <a:ext cx="854503" cy="794688"/>
          </a:xfrm>
          <a:prstGeom prst="rect">
            <a:avLst/>
          </a:prstGeom>
        </p:spPr>
      </p:pic>
      <p:pic>
        <p:nvPicPr>
          <p:cNvPr name="Picture 18" id="18"/>
          <p:cNvPicPr>
            <a:picLocks noChangeAspect="true"/>
          </p:cNvPicPr>
          <p:nvPr/>
        </p:nvPicPr>
        <p:blipFill>
          <a:blip r:embed="rId4"/>
          <a:srcRect l="0" t="0" r="0" b="0"/>
          <a:stretch>
            <a:fillRect/>
          </a:stretch>
        </p:blipFill>
        <p:spPr>
          <a:xfrm flipH="false" flipV="false" rot="0">
            <a:off x="1028700" y="1028700"/>
            <a:ext cx="453254" cy="45325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1939"/>
        </a:solidFill>
      </p:bgPr>
    </p:bg>
    <p:spTree>
      <p:nvGrpSpPr>
        <p:cNvPr id="1" name=""/>
        <p:cNvGrpSpPr/>
        <p:nvPr/>
      </p:nvGrpSpPr>
      <p:grpSpPr>
        <a:xfrm>
          <a:off x="0" y="0"/>
          <a:ext cx="0" cy="0"/>
          <a:chOff x="0" y="0"/>
          <a:chExt cx="0" cy="0"/>
        </a:xfrm>
      </p:grpSpPr>
      <p:sp>
        <p:nvSpPr>
          <p:cNvPr name="AutoShape 2" id="2"/>
          <p:cNvSpPr/>
          <p:nvPr/>
        </p:nvSpPr>
        <p:spPr>
          <a:xfrm rot="0">
            <a:off x="8042806" y="-108411"/>
            <a:ext cx="9525" cy="10503822"/>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8954445" y="4743450"/>
            <a:ext cx="7235190" cy="4114800"/>
          </a:xfrm>
          <a:prstGeom prst="rect">
            <a:avLst/>
          </a:prstGeom>
        </p:spPr>
      </p:pic>
      <p:grpSp>
        <p:nvGrpSpPr>
          <p:cNvPr name="Group 4" id="4"/>
          <p:cNvGrpSpPr/>
          <p:nvPr/>
        </p:nvGrpSpPr>
        <p:grpSpPr>
          <a:xfrm rot="0">
            <a:off x="1028700" y="3290945"/>
            <a:ext cx="5601779" cy="4086111"/>
            <a:chOff x="0" y="0"/>
            <a:chExt cx="7469039" cy="5448148"/>
          </a:xfrm>
        </p:grpSpPr>
        <p:sp>
          <p:nvSpPr>
            <p:cNvPr name="TextBox 5" id="5"/>
            <p:cNvSpPr txBox="true"/>
            <p:nvPr/>
          </p:nvSpPr>
          <p:spPr>
            <a:xfrm rot="0">
              <a:off x="0" y="5019170"/>
              <a:ext cx="6771206" cy="434058"/>
            </a:xfrm>
            <a:prstGeom prst="rect">
              <a:avLst/>
            </a:prstGeom>
          </p:spPr>
          <p:txBody>
            <a:bodyPr anchor="t" rtlCol="false" tIns="0" lIns="0" bIns="0" rIns="0">
              <a:spAutoFit/>
            </a:bodyPr>
            <a:lstStyle/>
            <a:p>
              <a:pPr>
                <a:lnSpc>
                  <a:spcPts val="2880"/>
                </a:lnSpc>
              </a:pPr>
            </a:p>
          </p:txBody>
        </p:sp>
        <p:sp>
          <p:nvSpPr>
            <p:cNvPr name="TextBox 6" id="6"/>
            <p:cNvSpPr txBox="true"/>
            <p:nvPr/>
          </p:nvSpPr>
          <p:spPr>
            <a:xfrm rot="0">
              <a:off x="0" y="97155"/>
              <a:ext cx="7469039" cy="4331758"/>
            </a:xfrm>
            <a:prstGeom prst="rect">
              <a:avLst/>
            </a:prstGeom>
          </p:spPr>
          <p:txBody>
            <a:bodyPr anchor="t" rtlCol="false" tIns="0" lIns="0" bIns="0" rIns="0">
              <a:spAutoFit/>
            </a:bodyPr>
            <a:lstStyle/>
            <a:p>
              <a:pPr>
                <a:lnSpc>
                  <a:spcPts val="8400"/>
                </a:lnSpc>
              </a:pPr>
              <a:r>
                <a:rPr lang="en-US" sz="8000">
                  <a:solidFill>
                    <a:srgbClr val="FFFFFF"/>
                  </a:solidFill>
                  <a:latin typeface="Big Shoulders Display Bold"/>
                </a:rPr>
                <a:t>ENFOQUE DOM</a:t>
              </a:r>
              <a:r>
                <a:rPr lang="en-US" sz="8000">
                  <a:solidFill>
                    <a:srgbClr val="FFFFFF"/>
                  </a:solidFill>
                  <a:latin typeface="Big Shoulders Display Bold"/>
                </a:rPr>
                <a:t>INANTE DE BOTTOM-UP</a:t>
              </a:r>
            </a:p>
          </p:txBody>
        </p:sp>
      </p:grpSp>
      <p:sp>
        <p:nvSpPr>
          <p:cNvPr name="TextBox 7" id="7"/>
          <p:cNvSpPr txBox="true"/>
          <p:nvPr/>
        </p:nvSpPr>
        <p:spPr>
          <a:xfrm rot="0">
            <a:off x="8664291" y="2001048"/>
            <a:ext cx="7815498" cy="2503593"/>
          </a:xfrm>
          <a:prstGeom prst="rect">
            <a:avLst/>
          </a:prstGeom>
        </p:spPr>
        <p:txBody>
          <a:bodyPr anchor="t" rtlCol="false" tIns="0" lIns="0" bIns="0" rIns="0">
            <a:spAutoFit/>
          </a:bodyPr>
          <a:lstStyle/>
          <a:p>
            <a:pPr>
              <a:lnSpc>
                <a:spcPts val="2880"/>
              </a:lnSpc>
            </a:pPr>
            <a:r>
              <a:rPr lang="en-US" sz="1800">
                <a:solidFill>
                  <a:srgbClr val="FFFFFF"/>
                </a:solidFill>
                <a:latin typeface="Lato"/>
              </a:rPr>
              <a:t>E</a:t>
            </a:r>
            <a:r>
              <a:rPr lang="en-US" sz="1800">
                <a:solidFill>
                  <a:srgbClr val="FFFFFF"/>
                </a:solidFill>
                <a:latin typeface="Lato"/>
              </a:rPr>
              <a:t>ste enfoque caracteriza la felicidad como producto de una reactividad simple al entorno. Se asume que las experiencias actuales tienen, asociadas a ellas, estados afectivos positivos o negativos. La suma de esas experiencias en un área o dominio determina la satisfacción en ese dominio, y la suma de las satisfacciones en los distintos dominios determina el bienestar subjetivo (BS) o felicidad. Este enfoque asume que las características subjetivas, tales como la edad y el sexo, tienen efectos directos en el BS.</a:t>
            </a:r>
          </a:p>
        </p:txBody>
      </p:sp>
      <p:sp>
        <p:nvSpPr>
          <p:cNvPr name="TextBox 8" id="8"/>
          <p:cNvSpPr txBox="true"/>
          <p:nvPr/>
        </p:nvSpPr>
        <p:spPr>
          <a:xfrm rot="0">
            <a:off x="16479789" y="1073312"/>
            <a:ext cx="1124259" cy="805664"/>
          </a:xfrm>
          <a:prstGeom prst="rect">
            <a:avLst/>
          </a:prstGeom>
        </p:spPr>
        <p:txBody>
          <a:bodyPr anchor="t" rtlCol="false" tIns="0" lIns="0" bIns="0" rIns="0">
            <a:spAutoFit/>
          </a:bodyPr>
          <a:lstStyle/>
          <a:p>
            <a:pPr algn="ctr">
              <a:lnSpc>
                <a:spcPts val="6160"/>
              </a:lnSpc>
            </a:pPr>
            <a:r>
              <a:rPr lang="en-US" sz="5600">
                <a:solidFill>
                  <a:srgbClr val="FFFFFF"/>
                </a:solidFill>
                <a:latin typeface="Big Shoulders Display"/>
              </a:rPr>
              <a:t>005</a:t>
            </a:r>
          </a:p>
        </p:txBody>
      </p:sp>
      <p:grpSp>
        <p:nvGrpSpPr>
          <p:cNvPr name="Group 9" id="9"/>
          <p:cNvGrpSpPr/>
          <p:nvPr/>
        </p:nvGrpSpPr>
        <p:grpSpPr>
          <a:xfrm rot="0">
            <a:off x="1028700" y="9067800"/>
            <a:ext cx="1400283" cy="190500"/>
            <a:chOff x="0" y="0"/>
            <a:chExt cx="1867044" cy="254000"/>
          </a:xfrm>
        </p:grpSpPr>
        <p:pic>
          <p:nvPicPr>
            <p:cNvPr name="Picture 10" id="10"/>
            <p:cNvPicPr>
              <a:picLocks noChangeAspect="true"/>
            </p:cNvPicPr>
            <p:nvPr/>
          </p:nvPicPr>
          <p:blipFill>
            <a:blip r:embed="rId3"/>
            <a:srcRect l="0" t="0" r="0" b="0"/>
            <a:stretch>
              <a:fillRect/>
            </a:stretch>
          </p:blipFill>
          <p:spPr>
            <a:xfrm flipH="false" flipV="false" rot="0">
              <a:off x="1292147" y="0"/>
              <a:ext cx="574897" cy="254000"/>
            </a:xfrm>
            <a:prstGeom prst="rect">
              <a:avLst/>
            </a:prstGeom>
          </p:spPr>
        </p:pic>
        <p:pic>
          <p:nvPicPr>
            <p:cNvPr name="Picture 11" id="11"/>
            <p:cNvPicPr>
              <a:picLocks noChangeAspect="true"/>
            </p:cNvPicPr>
            <p:nvPr/>
          </p:nvPicPr>
          <p:blipFill>
            <a:blip r:embed="rId3"/>
            <a:srcRect l="0" t="0" r="0" b="0"/>
            <a:stretch>
              <a:fillRect/>
            </a:stretch>
          </p:blipFill>
          <p:spPr>
            <a:xfrm flipH="false" flipV="false" rot="-10800000">
              <a:off x="0" y="0"/>
              <a:ext cx="574897" cy="254000"/>
            </a:xfrm>
            <a:prstGeom prst="rect">
              <a:avLst/>
            </a:prstGeom>
          </p:spPr>
        </p:pic>
      </p:grpSp>
      <p:sp>
        <p:nvSpPr>
          <p:cNvPr name="TextBox 12" id="12"/>
          <p:cNvSpPr txBox="true"/>
          <p:nvPr/>
        </p:nvSpPr>
        <p:spPr>
          <a:xfrm rot="5400000">
            <a:off x="14482994" y="6566874"/>
            <a:ext cx="5163779" cy="219075"/>
          </a:xfrm>
          <a:prstGeom prst="rect">
            <a:avLst/>
          </a:prstGeom>
        </p:spPr>
        <p:txBody>
          <a:bodyPr anchor="t" rtlCol="false" tIns="0" lIns="0" bIns="0" rIns="0">
            <a:spAutoFit/>
          </a:bodyPr>
          <a:lstStyle/>
          <a:p>
            <a:pPr algn="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1939"/>
        </a:solidFill>
      </p:bgPr>
    </p:bg>
    <p:spTree>
      <p:nvGrpSpPr>
        <p:cNvPr id="1" name=""/>
        <p:cNvGrpSpPr/>
        <p:nvPr/>
      </p:nvGrpSpPr>
      <p:grpSpPr>
        <a:xfrm>
          <a:off x="0" y="0"/>
          <a:ext cx="0" cy="0"/>
          <a:chOff x="0" y="0"/>
          <a:chExt cx="0" cy="0"/>
        </a:xfrm>
      </p:grpSpPr>
      <p:grpSp>
        <p:nvGrpSpPr>
          <p:cNvPr name="Group 2" id="2"/>
          <p:cNvGrpSpPr/>
          <p:nvPr/>
        </p:nvGrpSpPr>
        <p:grpSpPr>
          <a:xfrm rot="0">
            <a:off x="-4381827" y="1449446"/>
            <a:ext cx="7388109" cy="7388109"/>
            <a:chOff x="0" y="0"/>
            <a:chExt cx="9850812" cy="9850812"/>
          </a:xfrm>
        </p:grpSpPr>
        <p:pic>
          <p:nvPicPr>
            <p:cNvPr name="Picture 3" id="3"/>
            <p:cNvPicPr>
              <a:picLocks noChangeAspect="true"/>
            </p:cNvPicPr>
            <p:nvPr/>
          </p:nvPicPr>
          <p:blipFill>
            <a:blip r:embed="rId2"/>
            <a:srcRect l="0" t="0" r="0" b="0"/>
            <a:stretch>
              <a:fillRect/>
            </a:stretch>
          </p:blipFill>
          <p:spPr>
            <a:xfrm flipH="false" flipV="false" rot="-5400000">
              <a:off x="0" y="0"/>
              <a:ext cx="9850812" cy="9850812"/>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41142" y="41142"/>
              <a:ext cx="9768527" cy="9768527"/>
            </a:xfrm>
            <a:prstGeom prst="rect">
              <a:avLst/>
            </a:prstGeom>
          </p:spPr>
        </p:pic>
      </p:grpSp>
      <p:sp>
        <p:nvSpPr>
          <p:cNvPr name="TextBox 5" id="5"/>
          <p:cNvSpPr txBox="true"/>
          <p:nvPr/>
        </p:nvSpPr>
        <p:spPr>
          <a:xfrm rot="0">
            <a:off x="16479789" y="1076325"/>
            <a:ext cx="1124259" cy="799638"/>
          </a:xfrm>
          <a:prstGeom prst="rect">
            <a:avLst/>
          </a:prstGeom>
        </p:spPr>
        <p:txBody>
          <a:bodyPr anchor="t" rtlCol="false" tIns="0" lIns="0" bIns="0" rIns="0">
            <a:spAutoFit/>
          </a:bodyPr>
          <a:lstStyle/>
          <a:p>
            <a:pPr algn="ctr">
              <a:lnSpc>
                <a:spcPts val="6160"/>
              </a:lnSpc>
            </a:pPr>
            <a:r>
              <a:rPr lang="en-US" sz="5600">
                <a:solidFill>
                  <a:srgbClr val="FFFFFF"/>
                </a:solidFill>
                <a:latin typeface="Big Shoulders Display"/>
              </a:rPr>
              <a:t>006</a:t>
            </a:r>
          </a:p>
        </p:txBody>
      </p:sp>
      <p:grpSp>
        <p:nvGrpSpPr>
          <p:cNvPr name="Group 6" id="6"/>
          <p:cNvGrpSpPr/>
          <p:nvPr/>
        </p:nvGrpSpPr>
        <p:grpSpPr>
          <a:xfrm rot="0">
            <a:off x="8686800" y="1481954"/>
            <a:ext cx="5845282" cy="3461872"/>
            <a:chOff x="0" y="0"/>
            <a:chExt cx="7793709" cy="4615829"/>
          </a:xfrm>
        </p:grpSpPr>
        <p:sp>
          <p:nvSpPr>
            <p:cNvPr name="TextBox 7" id="7"/>
            <p:cNvSpPr txBox="true"/>
            <p:nvPr/>
          </p:nvSpPr>
          <p:spPr>
            <a:xfrm rot="0">
              <a:off x="0" y="-47625"/>
              <a:ext cx="7793709" cy="494665"/>
            </a:xfrm>
            <a:prstGeom prst="rect">
              <a:avLst/>
            </a:prstGeom>
          </p:spPr>
          <p:txBody>
            <a:bodyPr anchor="t" rtlCol="false" tIns="0" lIns="0" bIns="0" rIns="0">
              <a:spAutoFit/>
            </a:bodyPr>
            <a:lstStyle/>
            <a:p>
              <a:pPr>
                <a:lnSpc>
                  <a:spcPts val="3079"/>
                </a:lnSpc>
              </a:pPr>
              <a:r>
                <a:rPr lang="en-US" sz="2200">
                  <a:solidFill>
                    <a:srgbClr val="C6C3FF"/>
                  </a:solidFill>
                  <a:latin typeface="Lato Bold"/>
                </a:rPr>
                <a:t>CONCEPTO Y DEFINICIÓN</a:t>
              </a:r>
            </a:p>
          </p:txBody>
        </p:sp>
        <p:sp>
          <p:nvSpPr>
            <p:cNvPr name="TextBox 8" id="8"/>
            <p:cNvSpPr txBox="true"/>
            <p:nvPr/>
          </p:nvSpPr>
          <p:spPr>
            <a:xfrm rot="0">
              <a:off x="0" y="847527"/>
              <a:ext cx="7793709" cy="3768302"/>
            </a:xfrm>
            <a:prstGeom prst="rect">
              <a:avLst/>
            </a:prstGeom>
          </p:spPr>
          <p:txBody>
            <a:bodyPr anchor="t" rtlCol="false" tIns="0" lIns="0" bIns="0" rIns="0">
              <a:spAutoFit/>
            </a:bodyPr>
            <a:lstStyle/>
            <a:p>
              <a:pPr>
                <a:lnSpc>
                  <a:spcPts val="2560"/>
                </a:lnSpc>
              </a:pPr>
              <a:r>
                <a:rPr lang="en-US" sz="1600">
                  <a:solidFill>
                    <a:srgbClr val="FFFFFF"/>
                  </a:solidFill>
                  <a:latin typeface="Lato"/>
                </a:rPr>
                <a:t>El en</a:t>
              </a:r>
              <a:r>
                <a:rPr lang="en-US" sz="1600">
                  <a:solidFill>
                    <a:srgbClr val="FFFFFF"/>
                  </a:solidFill>
                  <a:latin typeface="Lato"/>
                </a:rPr>
                <a:t>foque intermedio combina enfoques ascendentes y descendentes. Primero, se elige un “middle level” y se generan pronósticos para todas las series en este nivel. Para las series por encima del nivel medio, los pronósticos coherentes se generan utilizando el enfoque ascendente agregando los pronósticos de “middle level” hacia arriba. Para las series por debajo del "middle level", los pronósticos coherentes se generan utilizando un enfoque de arriba hacia abajo desagregando los pronósticos de "nivel medio" hacia abajo.</a:t>
              </a:r>
            </a:p>
          </p:txBody>
        </p:sp>
      </p:grpSp>
      <p:sp>
        <p:nvSpPr>
          <p:cNvPr name="TextBox 9" id="9"/>
          <p:cNvSpPr txBox="true"/>
          <p:nvPr/>
        </p:nvSpPr>
        <p:spPr>
          <a:xfrm rot="0">
            <a:off x="3272982" y="4538961"/>
            <a:ext cx="3412078" cy="1100667"/>
          </a:xfrm>
          <a:prstGeom prst="rect">
            <a:avLst/>
          </a:prstGeom>
        </p:spPr>
        <p:txBody>
          <a:bodyPr anchor="t" rtlCol="false" tIns="0" lIns="0" bIns="0" rIns="0">
            <a:spAutoFit/>
          </a:bodyPr>
          <a:lstStyle/>
          <a:p>
            <a:pPr>
              <a:lnSpc>
                <a:spcPts val="8670"/>
              </a:lnSpc>
            </a:pPr>
            <a:r>
              <a:rPr lang="en-US" sz="7225">
                <a:solidFill>
                  <a:srgbClr val="FFFFFF"/>
                </a:solidFill>
                <a:latin typeface="Big Shoulders Display"/>
              </a:rPr>
              <a:t>MIDDLE-OUT</a:t>
            </a:r>
          </a:p>
        </p:txBody>
      </p:sp>
      <p:grpSp>
        <p:nvGrpSpPr>
          <p:cNvPr name="Group 10" id="10"/>
          <p:cNvGrpSpPr/>
          <p:nvPr/>
        </p:nvGrpSpPr>
        <p:grpSpPr>
          <a:xfrm rot="0">
            <a:off x="1028700" y="9067800"/>
            <a:ext cx="1400283" cy="190500"/>
            <a:chOff x="0" y="0"/>
            <a:chExt cx="1867044" cy="254000"/>
          </a:xfrm>
        </p:grpSpPr>
        <p:pic>
          <p:nvPicPr>
            <p:cNvPr name="Picture 11" id="11"/>
            <p:cNvPicPr>
              <a:picLocks noChangeAspect="true"/>
            </p:cNvPicPr>
            <p:nvPr/>
          </p:nvPicPr>
          <p:blipFill>
            <a:blip r:embed="rId4"/>
            <a:srcRect l="0" t="0" r="0" b="0"/>
            <a:stretch>
              <a:fillRect/>
            </a:stretch>
          </p:blipFill>
          <p:spPr>
            <a:xfrm flipH="false" flipV="false" rot="0">
              <a:off x="1292147" y="0"/>
              <a:ext cx="574897" cy="254000"/>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10800000">
              <a:off x="0" y="0"/>
              <a:ext cx="574897" cy="254000"/>
            </a:xfrm>
            <a:prstGeom prst="rect">
              <a:avLst/>
            </a:prstGeom>
          </p:spPr>
        </p:pic>
      </p:grpSp>
      <p:sp>
        <p:nvSpPr>
          <p:cNvPr name="AutoShape 13" id="13"/>
          <p:cNvSpPr/>
          <p:nvPr/>
        </p:nvSpPr>
        <p:spPr>
          <a:xfrm rot="0">
            <a:off x="15721248" y="-162617"/>
            <a:ext cx="9525" cy="10503822"/>
          </a:xfrm>
          <a:prstGeom prst="rect">
            <a:avLst/>
          </a:prstGeom>
          <a:solidFill>
            <a:srgbClr val="FFFFFF"/>
          </a:solidFill>
        </p:spPr>
      </p:sp>
      <p:sp>
        <p:nvSpPr>
          <p:cNvPr name="AutoShape 14" id="14"/>
          <p:cNvSpPr/>
          <p:nvPr/>
        </p:nvSpPr>
        <p:spPr>
          <a:xfrm rot="0">
            <a:off x="7853598" y="-162617"/>
            <a:ext cx="9525" cy="10503822"/>
          </a:xfrm>
          <a:prstGeom prst="rect">
            <a:avLst/>
          </a:prstGeom>
          <a:solidFill>
            <a:srgbClr val="FFFFFF"/>
          </a:solidFill>
        </p:spPr>
      </p:sp>
      <p:sp>
        <p:nvSpPr>
          <p:cNvPr name="TextBox 15" id="15"/>
          <p:cNvSpPr txBox="true"/>
          <p:nvPr/>
        </p:nvSpPr>
        <p:spPr>
          <a:xfrm rot="5400000">
            <a:off x="14482994" y="6566874"/>
            <a:ext cx="5163779" cy="219075"/>
          </a:xfrm>
          <a:prstGeom prst="rect">
            <a:avLst/>
          </a:prstGeom>
        </p:spPr>
        <p:txBody>
          <a:bodyPr anchor="t" rtlCol="false" tIns="0" lIns="0" bIns="0" rIns="0">
            <a:spAutoFit/>
          </a:bodyPr>
          <a:lstStyle/>
          <a:p>
            <a:pPr algn="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pic>
        <p:nvPicPr>
          <p:cNvPr name="Picture 16" id="16"/>
          <p:cNvPicPr>
            <a:picLocks noChangeAspect="true"/>
          </p:cNvPicPr>
          <p:nvPr/>
        </p:nvPicPr>
        <p:blipFill>
          <a:blip r:embed="rId5"/>
          <a:srcRect l="0" t="0" r="0" b="0"/>
          <a:stretch>
            <a:fillRect/>
          </a:stretch>
        </p:blipFill>
        <p:spPr>
          <a:xfrm flipH="false" flipV="false" rot="0">
            <a:off x="1028700" y="1028700"/>
            <a:ext cx="453254" cy="453254"/>
          </a:xfrm>
          <a:prstGeom prst="rect">
            <a:avLst/>
          </a:prstGeom>
        </p:spPr>
      </p:pic>
      <p:grpSp>
        <p:nvGrpSpPr>
          <p:cNvPr name="Group 17" id="17"/>
          <p:cNvGrpSpPr/>
          <p:nvPr/>
        </p:nvGrpSpPr>
        <p:grpSpPr>
          <a:xfrm rot="0">
            <a:off x="8686800" y="5452258"/>
            <a:ext cx="5845282" cy="3769212"/>
            <a:chOff x="0" y="0"/>
            <a:chExt cx="7793709" cy="5025616"/>
          </a:xfrm>
        </p:grpSpPr>
        <p:sp>
          <p:nvSpPr>
            <p:cNvPr name="TextBox 18" id="18"/>
            <p:cNvSpPr txBox="true"/>
            <p:nvPr/>
          </p:nvSpPr>
          <p:spPr>
            <a:xfrm rot="0">
              <a:off x="0" y="-47625"/>
              <a:ext cx="7793709" cy="481118"/>
            </a:xfrm>
            <a:prstGeom prst="rect">
              <a:avLst/>
            </a:prstGeom>
          </p:spPr>
          <p:txBody>
            <a:bodyPr anchor="t" rtlCol="false" tIns="0" lIns="0" bIns="0" rIns="0">
              <a:spAutoFit/>
            </a:bodyPr>
            <a:lstStyle/>
            <a:p>
              <a:pPr>
                <a:lnSpc>
                  <a:spcPts val="3079"/>
                </a:lnSpc>
              </a:pPr>
              <a:r>
                <a:rPr lang="en-US" sz="2200">
                  <a:solidFill>
                    <a:srgbClr val="C6C3FF"/>
                  </a:solidFill>
                  <a:latin typeface="Lato Bold"/>
                </a:rPr>
                <a:t>CARACTERÍSTICAS FUNCIONALES</a:t>
              </a:r>
            </a:p>
          </p:txBody>
        </p:sp>
        <p:sp>
          <p:nvSpPr>
            <p:cNvPr name="TextBox 19" id="19"/>
            <p:cNvSpPr txBox="true"/>
            <p:nvPr/>
          </p:nvSpPr>
          <p:spPr>
            <a:xfrm rot="0">
              <a:off x="0" y="833981"/>
              <a:ext cx="7793709" cy="4191635"/>
            </a:xfrm>
            <a:prstGeom prst="rect">
              <a:avLst/>
            </a:prstGeom>
          </p:spPr>
          <p:txBody>
            <a:bodyPr anchor="t" rtlCol="false" tIns="0" lIns="0" bIns="0" rIns="0">
              <a:spAutoFit/>
            </a:bodyPr>
            <a:lstStyle/>
            <a:p>
              <a:pPr>
                <a:lnSpc>
                  <a:spcPts val="2560"/>
                </a:lnSpc>
              </a:pPr>
              <a:r>
                <a:rPr lang="en-US" sz="1600">
                  <a:solidFill>
                    <a:srgbClr val="FFFFFF"/>
                  </a:solidFill>
                  <a:latin typeface="Lato"/>
                </a:rPr>
                <a:t>Este en</a:t>
              </a:r>
              <a:r>
                <a:rPr lang="en-US" sz="1600">
                  <a:solidFill>
                    <a:srgbClr val="FFFFFF"/>
                  </a:solidFill>
                  <a:latin typeface="Lato"/>
                </a:rPr>
                <a:t>foque reconoce que, tanto los profesionales como los gobiernos, tienen diferentes objetivos y recursos, pero pone al gobierno en un lugar más promotor que regulador: buscando el desarrollo y la adopción de las TICS. No deja de lado el cumplimiento de los estándares, sino que lo plantea como algo que llegará como una consecuencia del proceso de trabajo conjunto y a veces lo estimula directamente con incentivos económicos. Sin embargo, algunas cuestiones relacionadas con información sensible no son negociables, especialmente aquellas relacionadas a la seguridad, la privacidad y confidencialidad.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1939"/>
        </a:solidFill>
      </p:bgPr>
    </p:bg>
    <p:spTree>
      <p:nvGrpSpPr>
        <p:cNvPr id="1" name=""/>
        <p:cNvGrpSpPr/>
        <p:nvPr/>
      </p:nvGrpSpPr>
      <p:grpSpPr>
        <a:xfrm>
          <a:off x="0" y="0"/>
          <a:ext cx="0" cy="0"/>
          <a:chOff x="0" y="0"/>
          <a:chExt cx="0" cy="0"/>
        </a:xfrm>
      </p:grpSpPr>
      <p:grpSp>
        <p:nvGrpSpPr>
          <p:cNvPr name="Group 2" id="2"/>
          <p:cNvGrpSpPr/>
          <p:nvPr/>
        </p:nvGrpSpPr>
        <p:grpSpPr>
          <a:xfrm rot="0">
            <a:off x="15241646" y="1028700"/>
            <a:ext cx="7388109" cy="7388109"/>
            <a:chOff x="0" y="0"/>
            <a:chExt cx="9850812" cy="9850812"/>
          </a:xfrm>
        </p:grpSpPr>
        <p:pic>
          <p:nvPicPr>
            <p:cNvPr name="Picture 3" id="3"/>
            <p:cNvPicPr>
              <a:picLocks noChangeAspect="true"/>
            </p:cNvPicPr>
            <p:nvPr/>
          </p:nvPicPr>
          <p:blipFill>
            <a:blip r:embed="rId2"/>
            <a:srcRect l="0" t="0" r="0" b="0"/>
            <a:stretch>
              <a:fillRect/>
            </a:stretch>
          </p:blipFill>
          <p:spPr>
            <a:xfrm flipH="false" flipV="false" rot="-5400000">
              <a:off x="0" y="0"/>
              <a:ext cx="9850812" cy="9850812"/>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41142" y="41142"/>
              <a:ext cx="9768527" cy="9768527"/>
            </a:xfrm>
            <a:prstGeom prst="rect">
              <a:avLst/>
            </a:prstGeom>
          </p:spPr>
        </p:pic>
      </p:grpSp>
      <p:grpSp>
        <p:nvGrpSpPr>
          <p:cNvPr name="Group 5" id="5"/>
          <p:cNvGrpSpPr/>
          <p:nvPr/>
        </p:nvGrpSpPr>
        <p:grpSpPr>
          <a:xfrm rot="0">
            <a:off x="1028700" y="9539656"/>
            <a:ext cx="1400283" cy="190500"/>
            <a:chOff x="0" y="0"/>
            <a:chExt cx="1867044" cy="254000"/>
          </a:xfrm>
        </p:grpSpPr>
        <p:pic>
          <p:nvPicPr>
            <p:cNvPr name="Picture 6" id="6"/>
            <p:cNvPicPr>
              <a:picLocks noChangeAspect="true"/>
            </p:cNvPicPr>
            <p:nvPr/>
          </p:nvPicPr>
          <p:blipFill>
            <a:blip r:embed="rId4"/>
            <a:srcRect l="0" t="0" r="0" b="0"/>
            <a:stretch>
              <a:fillRect/>
            </a:stretch>
          </p:blipFill>
          <p:spPr>
            <a:xfrm flipH="false" flipV="false" rot="0">
              <a:off x="1292147" y="0"/>
              <a:ext cx="574897" cy="254000"/>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0800000">
              <a:off x="0" y="0"/>
              <a:ext cx="574897" cy="254000"/>
            </a:xfrm>
            <a:prstGeom prst="rect">
              <a:avLst/>
            </a:prstGeom>
          </p:spPr>
        </p:pic>
      </p:grpSp>
      <p:sp>
        <p:nvSpPr>
          <p:cNvPr name="AutoShape 8" id="8"/>
          <p:cNvSpPr/>
          <p:nvPr/>
        </p:nvSpPr>
        <p:spPr>
          <a:xfrm rot="0">
            <a:off x="0" y="9077325"/>
            <a:ext cx="18288000" cy="9525"/>
          </a:xfrm>
          <a:prstGeom prst="rect">
            <a:avLst/>
          </a:prstGeom>
          <a:solidFill>
            <a:srgbClr val="FFFFFF"/>
          </a:solidFill>
        </p:spPr>
      </p:sp>
      <p:grpSp>
        <p:nvGrpSpPr>
          <p:cNvPr name="Group 9" id="9"/>
          <p:cNvGrpSpPr/>
          <p:nvPr/>
        </p:nvGrpSpPr>
        <p:grpSpPr>
          <a:xfrm rot="0">
            <a:off x="3571009" y="1005704"/>
            <a:ext cx="14716991" cy="6653551"/>
            <a:chOff x="0" y="0"/>
            <a:chExt cx="19622655" cy="8871401"/>
          </a:xfrm>
        </p:grpSpPr>
        <p:sp>
          <p:nvSpPr>
            <p:cNvPr name="TextBox 10" id="10"/>
            <p:cNvSpPr txBox="true"/>
            <p:nvPr/>
          </p:nvSpPr>
          <p:spPr>
            <a:xfrm rot="0">
              <a:off x="0" y="-14887"/>
              <a:ext cx="19622655" cy="1462970"/>
            </a:xfrm>
            <a:prstGeom prst="rect">
              <a:avLst/>
            </a:prstGeom>
          </p:spPr>
          <p:txBody>
            <a:bodyPr anchor="t" rtlCol="false" tIns="0" lIns="0" bIns="0" rIns="0">
              <a:spAutoFit/>
            </a:bodyPr>
            <a:lstStyle/>
            <a:p>
              <a:pPr>
                <a:lnSpc>
                  <a:spcPts val="8640"/>
                </a:lnSpc>
              </a:pPr>
              <a:r>
                <a:rPr lang="en-US" sz="7200">
                  <a:solidFill>
                    <a:srgbClr val="FFFFFF"/>
                  </a:solidFill>
                  <a:latin typeface="Big Shoulders Display Bold"/>
                </a:rPr>
                <a:t>LISTA DE REFERENCIAS</a:t>
              </a:r>
            </a:p>
          </p:txBody>
        </p:sp>
        <p:sp>
          <p:nvSpPr>
            <p:cNvPr name="TextBox 11" id="11"/>
            <p:cNvSpPr txBox="true"/>
            <p:nvPr/>
          </p:nvSpPr>
          <p:spPr>
            <a:xfrm rot="0">
              <a:off x="0" y="2144846"/>
              <a:ext cx="13649084" cy="6731636"/>
            </a:xfrm>
            <a:prstGeom prst="rect">
              <a:avLst/>
            </a:prstGeom>
          </p:spPr>
          <p:txBody>
            <a:bodyPr anchor="t" rtlCol="false" tIns="0" lIns="0" bIns="0" rIns="0">
              <a:spAutoFit/>
            </a:bodyPr>
            <a:lstStyle/>
            <a:p>
              <a:pPr algn="l" marL="345440" indent="-172720" lvl="1">
                <a:lnSpc>
                  <a:spcPts val="2560"/>
                </a:lnSpc>
                <a:buFont typeface="Arial"/>
                <a:buChar char="•"/>
              </a:pPr>
              <a:r>
                <a:rPr lang="en-US" sz="1600">
                  <a:solidFill>
                    <a:srgbClr val="FFFFFF"/>
                  </a:solidFill>
                  <a:latin typeface="Lato"/>
                </a:rPr>
                <a:t>https://</a:t>
              </a:r>
              <a:r>
                <a:rPr lang="en-US" sz="1600">
                  <a:solidFill>
                    <a:srgbClr val="FFFFFF"/>
                  </a:solidFill>
                  <a:latin typeface="Lato"/>
                </a:rPr>
                <a:t>diegumzone.wordpress.com/2008/04/21/middle-out-un-gol-de-media-cancha/ </a:t>
              </a:r>
            </a:p>
            <a:p>
              <a:pPr algn="l">
                <a:lnSpc>
                  <a:spcPts val="2560"/>
                </a:lnSpc>
                <a:spcBef>
                  <a:spcPct val="0"/>
                </a:spcBef>
              </a:pPr>
            </a:p>
            <a:p>
              <a:pPr algn="l" marL="345440" indent="-172720" lvl="1">
                <a:lnSpc>
                  <a:spcPts val="2560"/>
                </a:lnSpc>
                <a:buFont typeface="Arial"/>
                <a:buChar char="•"/>
              </a:pPr>
              <a:r>
                <a:rPr lang="en-US" sz="1600">
                  <a:solidFill>
                    <a:srgbClr val="FFFFFF"/>
                  </a:solidFill>
                  <a:latin typeface="Lato"/>
                </a:rPr>
                <a:t>https://elibro-net.unipanamericana.basesdedatosezproxy.com/es/ereader/unipanamericana/14551?as_all=top-down__bottom-up&amp;as_all_op=unaccent__icontains&amp;prev=as</a:t>
              </a:r>
            </a:p>
            <a:p>
              <a:pPr algn="l">
                <a:lnSpc>
                  <a:spcPts val="2560"/>
                </a:lnSpc>
                <a:spcBef>
                  <a:spcPct val="0"/>
                </a:spcBef>
              </a:pPr>
            </a:p>
            <a:p>
              <a:pPr algn="l" marL="345439" indent="-172720" lvl="1">
                <a:lnSpc>
                  <a:spcPts val="2559"/>
                </a:lnSpc>
                <a:buFont typeface="Arial"/>
                <a:buChar char="•"/>
              </a:pPr>
              <a:r>
                <a:rPr lang="en-US" sz="1600">
                  <a:solidFill>
                    <a:srgbClr val="FFFFFF"/>
                  </a:solidFill>
                  <a:latin typeface="Lato"/>
                </a:rPr>
                <a:t><![CDATA[https://www.google.com/url?sa=i&url=https%3A%2F%2Fneuroaprende.com%2F2019%2F02%2F04%2Fdolor-parte-i%2F&psig=AOvVaw26SbuYWRgvm7LFT14_cfih&ust=1601338901991000&source=images&cd=vfe&ved=0CAIQjRxqFwoTCLDhrLfKiuwCFQAAAAAdAAAAABAe ]]></a:t>
              </a:r>
            </a:p>
            <a:p>
              <a:pPr algn="l">
                <a:lnSpc>
                  <a:spcPts val="2560"/>
                </a:lnSpc>
                <a:spcBef>
                  <a:spcPct val="0"/>
                </a:spcBef>
              </a:pPr>
            </a:p>
            <a:p>
              <a:pPr algn="l" marL="345439" indent="-172720" lvl="1">
                <a:lnSpc>
                  <a:spcPts val="2559"/>
                </a:lnSpc>
                <a:buFont typeface="Arial"/>
                <a:buChar char="•"/>
              </a:pPr>
              <a:r>
                <a:rPr lang="en-US" sz="1600">
                  <a:solidFill>
                    <a:srgbClr val="FFFFFF"/>
                  </a:solidFill>
                  <a:latin typeface="Lato"/>
                </a:rPr>
                <a:t>https://otexts.com/fpp2/middle-out.html</a:t>
              </a:r>
            </a:p>
            <a:p>
              <a:pPr algn="l">
                <a:lnSpc>
                  <a:spcPts val="2559"/>
                </a:lnSpc>
              </a:pPr>
            </a:p>
            <a:p>
              <a:pPr algn="l" marL="345440" indent="-172720" lvl="1">
                <a:lnSpc>
                  <a:spcPts val="2560"/>
                </a:lnSpc>
                <a:buFont typeface="Arial"/>
                <a:buChar char="•"/>
              </a:pPr>
              <a:r>
                <a:rPr lang="en-US" sz="1600">
                  <a:solidFill>
                    <a:srgbClr val="FFFFFF"/>
                  </a:solidFill>
                  <a:latin typeface="Lato"/>
                </a:rPr>
                <a:t>    https://www.ubjonline.mx/en-que-consisten-los-analisis-top-down-y-bottom-up/¿En qué consisten los análisis Top-down y Bottom-up? - Universidad Benito Juárez G.Analiza y diferencia los modelos de análisis estratégico Top-down y Bottom-up e introdúcete aún más en el mundo de la administración gerencial de la UBJ.www.ubjonline.mx</a:t>
              </a:r>
            </a:p>
          </p:txBody>
        </p:sp>
      </p:grpSp>
      <p:sp>
        <p:nvSpPr>
          <p:cNvPr name="TextBox 12" id="12"/>
          <p:cNvSpPr txBox="true"/>
          <p:nvPr/>
        </p:nvSpPr>
        <p:spPr>
          <a:xfrm rot="-5400000">
            <a:off x="-1351644" y="5386416"/>
            <a:ext cx="5163779" cy="219075"/>
          </a:xfrm>
          <a:prstGeom prst="rect">
            <a:avLst/>
          </a:prstGeom>
        </p:spPr>
        <p:txBody>
          <a:bodyPr anchor="t" rtlCol="false" tIns="0" lIns="0" bIns="0" rIns="0">
            <a:spAutoFit/>
          </a:bodyPr>
          <a:lstStyle/>
          <a:p>
            <a:pPr>
              <a:lnSpc>
                <a:spcPts val="1750"/>
              </a:lnSpc>
            </a:pPr>
            <a:r>
              <a:rPr lang="en-US" sz="1250" spc="43">
                <a:solidFill>
                  <a:srgbClr val="FFFFFF"/>
                </a:solidFill>
                <a:latin typeface="Lato"/>
              </a:rPr>
              <a:t>EXTR</a:t>
            </a:r>
            <a:r>
              <a:rPr lang="en-US" sz="1250" spc="43">
                <a:solidFill>
                  <a:srgbClr val="FFFFFF"/>
                </a:solidFill>
                <a:latin typeface="Lato"/>
              </a:rPr>
              <a:t>ACCION CARGA Y TRANSFORMACION DE DATOS</a:t>
            </a:r>
          </a:p>
        </p:txBody>
      </p:sp>
      <p:pic>
        <p:nvPicPr>
          <p:cNvPr name="Picture 13" id="13"/>
          <p:cNvPicPr>
            <a:picLocks noChangeAspect="true"/>
          </p:cNvPicPr>
          <p:nvPr/>
        </p:nvPicPr>
        <p:blipFill>
          <a:blip r:embed="rId5"/>
          <a:srcRect l="0" t="0" r="0" b="0"/>
          <a:stretch>
            <a:fillRect/>
          </a:stretch>
        </p:blipFill>
        <p:spPr>
          <a:xfrm flipH="false" flipV="false" rot="0">
            <a:off x="1028700" y="1028700"/>
            <a:ext cx="453254" cy="4532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DAEJCKbPXhk</dc:identifier>
  <dcterms:modified xsi:type="dcterms:W3CDTF">2011-08-01T06:04:30Z</dcterms:modified>
  <cp:revision>1</cp:revision>
  <dc:title>estrategias para el levantamiento de información aplicado a ETL</dc:title>
</cp:coreProperties>
</file>