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70" r:id="rId9"/>
    <p:sldId id="263" r:id="rId10"/>
    <p:sldId id="264" r:id="rId11"/>
    <p:sldId id="265" r:id="rId12"/>
    <p:sldId id="266" r:id="rId13"/>
    <p:sldId id="267" r:id="rId14"/>
    <p:sldId id="269"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97"/>
    <p:restoredTop sz="50000"/>
  </p:normalViewPr>
  <p:slideViewPr>
    <p:cSldViewPr snapToGrid="0" snapToObjects="1">
      <p:cViewPr>
        <p:scale>
          <a:sx n="110" d="100"/>
          <a:sy n="110" d="100"/>
        </p:scale>
        <p:origin x="-1204"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4F932-AF10-8E44-8718-BF8DC859DD29}" type="doc">
      <dgm:prSet loTypeId="urn:microsoft.com/office/officeart/2005/8/layout/cycle7" loCatId="" qsTypeId="urn:microsoft.com/office/officeart/2005/8/quickstyle/simple1" qsCatId="simple" csTypeId="urn:microsoft.com/office/officeart/2005/8/colors/colorful1" csCatId="colorful" phldr="1"/>
      <dgm:spPr/>
      <dgm:t>
        <a:bodyPr/>
        <a:lstStyle/>
        <a:p>
          <a:endParaRPr lang="en-US"/>
        </a:p>
      </dgm:t>
    </dgm:pt>
    <dgm:pt modelId="{02EC9D36-D224-7D48-9838-55FC504BAAE3}">
      <dgm:prSet phldrT="[Text]"/>
      <dgm:spPr>
        <a:solidFill>
          <a:srgbClr val="00B0F0"/>
        </a:solidFill>
      </dgm:spPr>
      <dgm:t>
        <a:bodyPr/>
        <a:lstStyle/>
        <a:p>
          <a:r>
            <a:rPr lang="en-US"/>
            <a:t>CLOCK</a:t>
          </a:r>
          <a:r>
            <a:rPr lang="en-US" baseline="0"/>
            <a:t> DISPLAY</a:t>
          </a:r>
          <a:endParaRPr lang="en-US"/>
        </a:p>
      </dgm:t>
    </dgm:pt>
    <dgm:pt modelId="{7580A3C3-3D01-4D40-ABCE-DCCC2BCF85B7}" type="parTrans" cxnId="{FE6CB4FD-9DEA-7B48-9945-1D72912EDA30}">
      <dgm:prSet/>
      <dgm:spPr/>
      <dgm:t>
        <a:bodyPr/>
        <a:lstStyle/>
        <a:p>
          <a:endParaRPr lang="en-US"/>
        </a:p>
      </dgm:t>
    </dgm:pt>
    <dgm:pt modelId="{C20232F6-F06A-5441-867A-DB5B9549FBA9}" type="sibTrans" cxnId="{FE6CB4FD-9DEA-7B48-9945-1D72912EDA30}">
      <dgm:prSet/>
      <dgm:spPr>
        <a:solidFill>
          <a:schemeClr val="accent1">
            <a:lumMod val="75000"/>
          </a:schemeClr>
        </a:solidFill>
      </dgm:spPr>
      <dgm:t>
        <a:bodyPr/>
        <a:lstStyle/>
        <a:p>
          <a:r>
            <a:rPr lang="en-GB" b="1" dirty="0"/>
            <a:t>Edward Porter</a:t>
          </a:r>
          <a:endParaRPr lang="en-US" dirty="0"/>
        </a:p>
      </dgm:t>
    </dgm:pt>
    <dgm:pt modelId="{516356F1-518D-F849-B27F-41EE3688EB50}">
      <dgm:prSet phldrT="[Text]"/>
      <dgm:spPr/>
      <dgm:t>
        <a:bodyPr/>
        <a:lstStyle/>
        <a:p>
          <a:r>
            <a:rPr lang="en-US"/>
            <a:t>System</a:t>
          </a:r>
          <a:r>
            <a:rPr lang="en-US" baseline="0"/>
            <a:t> </a:t>
          </a:r>
          <a:r>
            <a:rPr lang="en-US"/>
            <a:t>Housing</a:t>
          </a:r>
        </a:p>
      </dgm:t>
    </dgm:pt>
    <dgm:pt modelId="{A795CA92-E9A9-1145-AA13-80E37B3C09EB}" type="parTrans" cxnId="{E5CF06E5-C6A4-A04D-89BD-A50C209FD1D5}">
      <dgm:prSet/>
      <dgm:spPr/>
      <dgm:t>
        <a:bodyPr/>
        <a:lstStyle/>
        <a:p>
          <a:endParaRPr lang="en-US"/>
        </a:p>
      </dgm:t>
    </dgm:pt>
    <dgm:pt modelId="{824CBBE1-FEE6-E144-976B-B92558E37578}" type="sibTrans" cxnId="{E5CF06E5-C6A4-A04D-89BD-A50C209FD1D5}">
      <dgm:prSet/>
      <dgm:spPr>
        <a:solidFill>
          <a:schemeClr val="accent1">
            <a:lumMod val="75000"/>
          </a:schemeClr>
        </a:solidFill>
      </dgm:spPr>
      <dgm:t>
        <a:bodyPr/>
        <a:lstStyle/>
        <a:p>
          <a:r>
            <a:rPr lang="en-GB" b="1"/>
            <a:t>Martin Lewis Wynne-Jones                         </a:t>
          </a:r>
          <a:endParaRPr lang="en-US"/>
        </a:p>
      </dgm:t>
    </dgm:pt>
    <dgm:pt modelId="{17502E35-1E35-4C42-81B6-3FF1FA220428}">
      <dgm:prSet phldrT="[Text]"/>
      <dgm:spPr/>
      <dgm:t>
        <a:bodyPr/>
        <a:lstStyle/>
        <a:p>
          <a:r>
            <a:rPr lang="en-US"/>
            <a:t>MAIN</a:t>
          </a:r>
          <a:r>
            <a:rPr lang="en-US" baseline="0"/>
            <a:t> BODY OF PROGRAM</a:t>
          </a:r>
          <a:endParaRPr lang="en-US"/>
        </a:p>
      </dgm:t>
    </dgm:pt>
    <dgm:pt modelId="{0830E428-9A70-354E-83A3-F3CEC1A08912}" type="parTrans" cxnId="{E44F031A-A3CE-A942-BE45-8214E713A274}">
      <dgm:prSet/>
      <dgm:spPr/>
      <dgm:t>
        <a:bodyPr/>
        <a:lstStyle/>
        <a:p>
          <a:endParaRPr lang="en-US"/>
        </a:p>
      </dgm:t>
    </dgm:pt>
    <dgm:pt modelId="{B9E2F27A-D3B7-C042-8330-5A360CFB53BA}" type="sibTrans" cxnId="{E44F031A-A3CE-A942-BE45-8214E713A274}">
      <dgm:prSet/>
      <dgm:spPr>
        <a:solidFill>
          <a:schemeClr val="accent1">
            <a:lumMod val="75000"/>
          </a:schemeClr>
        </a:solidFill>
      </dgm:spPr>
      <dgm:t>
        <a:bodyPr/>
        <a:lstStyle/>
        <a:p>
          <a:r>
            <a:rPr lang="en-GB" b="1" dirty="0"/>
            <a:t>Amin </a:t>
          </a:r>
          <a:r>
            <a:rPr lang="en-GB" b="1" dirty="0" err="1"/>
            <a:t>Goraine</a:t>
          </a:r>
          <a:endParaRPr lang="en-US" dirty="0"/>
        </a:p>
      </dgm:t>
    </dgm:pt>
    <dgm:pt modelId="{32F950C1-2965-2845-A6C5-F4F8C18BB87C}">
      <dgm:prSet/>
      <dgm:spPr/>
      <dgm:t>
        <a:bodyPr/>
        <a:lstStyle/>
        <a:p>
          <a:r>
            <a:rPr lang="en-GB" b="1" dirty="0"/>
            <a:t>REPORT</a:t>
          </a:r>
          <a:r>
            <a:rPr lang="en-GB" b="1" baseline="0" dirty="0"/>
            <a:t> &amp; </a:t>
          </a:r>
          <a:r>
            <a:rPr lang="en-GB" b="1" baseline="0" dirty="0" smtClean="0"/>
            <a:t>ORGANISATION</a:t>
          </a:r>
          <a:endParaRPr lang="en-US" dirty="0"/>
        </a:p>
      </dgm:t>
    </dgm:pt>
    <dgm:pt modelId="{73D193C3-4A9A-5B4B-B7E6-14DA6CADE6FD}" type="parTrans" cxnId="{07A669E1-3D2E-B144-80FB-A759ED53DB5A}">
      <dgm:prSet/>
      <dgm:spPr/>
      <dgm:t>
        <a:bodyPr/>
        <a:lstStyle/>
        <a:p>
          <a:endParaRPr lang="en-US"/>
        </a:p>
      </dgm:t>
    </dgm:pt>
    <dgm:pt modelId="{892B2B13-57C0-9F42-853A-85D7A5478D00}" type="sibTrans" cxnId="{07A669E1-3D2E-B144-80FB-A759ED53DB5A}">
      <dgm:prSet/>
      <dgm:spPr>
        <a:solidFill>
          <a:schemeClr val="accent1">
            <a:lumMod val="75000"/>
          </a:schemeClr>
        </a:solidFill>
      </dgm:spPr>
      <dgm:t>
        <a:bodyPr/>
        <a:lstStyle/>
        <a:p>
          <a:r>
            <a:rPr lang="en-GB" b="1" dirty="0" err="1"/>
            <a:t>Tendai</a:t>
          </a:r>
          <a:r>
            <a:rPr lang="en-GB" b="1" dirty="0"/>
            <a:t> </a:t>
          </a:r>
          <a:r>
            <a:rPr lang="en-GB" b="1" dirty="0" err="1"/>
            <a:t>Madhlangove-Ngoni</a:t>
          </a:r>
          <a:endParaRPr lang="en-US" dirty="0"/>
        </a:p>
      </dgm:t>
    </dgm:pt>
    <dgm:pt modelId="{A0C7BF52-7D65-4B42-9146-0A5C5C27F409}">
      <dgm:prSet/>
      <dgm:spPr>
        <a:solidFill>
          <a:srgbClr val="C00000"/>
        </a:solidFill>
      </dgm:spPr>
      <dgm:t>
        <a:bodyPr/>
        <a:lstStyle/>
        <a:p>
          <a:pPr lvl="0" algn="ctr" defTabSz="355600">
            <a:lnSpc>
              <a:spcPct val="90000"/>
            </a:lnSpc>
            <a:spcBef>
              <a:spcPct val="0"/>
            </a:spcBef>
            <a:spcAft>
              <a:spcPct val="35000"/>
            </a:spcAft>
          </a:pPr>
          <a:r>
            <a:rPr lang="en-GB" b="1"/>
            <a:t>SYSTEM REPORT</a:t>
          </a:r>
          <a:endParaRPr lang="en-US"/>
        </a:p>
      </dgm:t>
    </dgm:pt>
    <dgm:pt modelId="{84F6FB68-09B1-D94C-8BC6-CC0D0D444FB2}" type="parTrans" cxnId="{68FD2BC6-44A5-CE40-8764-8271B827E6EE}">
      <dgm:prSet/>
      <dgm:spPr/>
      <dgm:t>
        <a:bodyPr/>
        <a:lstStyle/>
        <a:p>
          <a:endParaRPr lang="en-US"/>
        </a:p>
      </dgm:t>
    </dgm:pt>
    <dgm:pt modelId="{CDAB0DA8-4E6C-734B-B4BB-CB82FBACCCDE}" type="sibTrans" cxnId="{68FD2BC6-44A5-CE40-8764-8271B827E6EE}">
      <dgm:prSet/>
      <dgm:spPr>
        <a:solidFill>
          <a:schemeClr val="accent1">
            <a:lumMod val="75000"/>
          </a:schemeClr>
        </a:solidFill>
      </dgm:spPr>
      <dgm:t>
        <a:bodyPr/>
        <a:lstStyle/>
        <a:p>
          <a:r>
            <a:rPr lang="en-GB" b="1" dirty="0"/>
            <a:t>David George</a:t>
          </a:r>
          <a:endParaRPr lang="en-US" dirty="0"/>
        </a:p>
      </dgm:t>
    </dgm:pt>
    <dgm:pt modelId="{7629091C-FB46-9243-8DB5-3407782772ED}">
      <dgm:prSet/>
      <dgm:spPr/>
      <dgm:t>
        <a:bodyPr/>
        <a:lstStyle/>
        <a:p>
          <a:r>
            <a:rPr lang="en-GB" b="1"/>
            <a:t>PCB DESIGN</a:t>
          </a:r>
          <a:endParaRPr lang="en-US"/>
        </a:p>
      </dgm:t>
    </dgm:pt>
    <dgm:pt modelId="{A8C96BBC-99E0-144B-B187-70A5A1FF7719}" type="parTrans" cxnId="{30B55923-C156-0E43-A161-392C30D18C0A}">
      <dgm:prSet/>
      <dgm:spPr/>
      <dgm:t>
        <a:bodyPr/>
        <a:lstStyle/>
        <a:p>
          <a:endParaRPr lang="en-US"/>
        </a:p>
      </dgm:t>
    </dgm:pt>
    <dgm:pt modelId="{4B77ACC6-B2E6-3444-A412-08C4AC20EB92}" type="sibTrans" cxnId="{30B55923-C156-0E43-A161-392C30D18C0A}">
      <dgm:prSet/>
      <dgm:spPr>
        <a:solidFill>
          <a:schemeClr val="accent1">
            <a:lumMod val="75000"/>
          </a:schemeClr>
        </a:solidFill>
      </dgm:spPr>
      <dgm:t>
        <a:bodyPr/>
        <a:lstStyle/>
        <a:p>
          <a:r>
            <a:rPr lang="en-GB" b="1" dirty="0"/>
            <a:t>Miguel Santos</a:t>
          </a:r>
          <a:endParaRPr lang="en-US" dirty="0"/>
        </a:p>
      </dgm:t>
    </dgm:pt>
    <dgm:pt modelId="{29B7B36D-A2BB-DB41-8EBE-D9A5013592EA}" type="pres">
      <dgm:prSet presAssocID="{C4F4F932-AF10-8E44-8718-BF8DC859DD29}" presName="Name0" presStyleCnt="0">
        <dgm:presLayoutVars>
          <dgm:dir/>
          <dgm:resizeHandles val="exact"/>
        </dgm:presLayoutVars>
      </dgm:prSet>
      <dgm:spPr/>
      <dgm:t>
        <a:bodyPr/>
        <a:lstStyle/>
        <a:p>
          <a:endParaRPr lang="en-US"/>
        </a:p>
      </dgm:t>
    </dgm:pt>
    <dgm:pt modelId="{03077EE9-C72A-AA4D-B4C0-4D681772D163}" type="pres">
      <dgm:prSet presAssocID="{02EC9D36-D224-7D48-9838-55FC504BAAE3}" presName="node" presStyleLbl="node1" presStyleIdx="0" presStyleCnt="6">
        <dgm:presLayoutVars>
          <dgm:bulletEnabled val="1"/>
        </dgm:presLayoutVars>
      </dgm:prSet>
      <dgm:spPr/>
      <dgm:t>
        <a:bodyPr/>
        <a:lstStyle/>
        <a:p>
          <a:endParaRPr lang="en-US"/>
        </a:p>
      </dgm:t>
    </dgm:pt>
    <dgm:pt modelId="{642D4034-8099-5249-A07E-11B652C416EB}" type="pres">
      <dgm:prSet presAssocID="{C20232F6-F06A-5441-867A-DB5B9549FBA9}" presName="sibTrans" presStyleLbl="sibTrans2D1" presStyleIdx="0" presStyleCnt="6" custScaleX="144509" custScaleY="282970"/>
      <dgm:spPr/>
      <dgm:t>
        <a:bodyPr/>
        <a:lstStyle/>
        <a:p>
          <a:endParaRPr lang="en-US"/>
        </a:p>
      </dgm:t>
    </dgm:pt>
    <dgm:pt modelId="{6A1C29C1-085D-7240-95B7-A2CF57F2852D}" type="pres">
      <dgm:prSet presAssocID="{C20232F6-F06A-5441-867A-DB5B9549FBA9}" presName="connectorText" presStyleLbl="sibTrans2D1" presStyleIdx="0" presStyleCnt="6"/>
      <dgm:spPr/>
      <dgm:t>
        <a:bodyPr/>
        <a:lstStyle/>
        <a:p>
          <a:endParaRPr lang="en-US"/>
        </a:p>
      </dgm:t>
    </dgm:pt>
    <dgm:pt modelId="{CD52D179-5F8C-D04A-BF05-7B91EBD03338}" type="pres">
      <dgm:prSet presAssocID="{516356F1-518D-F849-B27F-41EE3688EB50}" presName="node" presStyleLbl="node1" presStyleIdx="1" presStyleCnt="6" custRadScaleRad="154650" custRadScaleInc="37978">
        <dgm:presLayoutVars>
          <dgm:bulletEnabled val="1"/>
        </dgm:presLayoutVars>
      </dgm:prSet>
      <dgm:spPr/>
      <dgm:t>
        <a:bodyPr/>
        <a:lstStyle/>
        <a:p>
          <a:endParaRPr lang="en-US"/>
        </a:p>
      </dgm:t>
    </dgm:pt>
    <dgm:pt modelId="{2982EE95-7D14-7A42-9440-448C5CCDE61E}" type="pres">
      <dgm:prSet presAssocID="{824CBBE1-FEE6-E144-976B-B92558E37578}" presName="sibTrans" presStyleLbl="sibTrans2D1" presStyleIdx="1" presStyleCnt="6" custScaleX="118025" custScaleY="298398"/>
      <dgm:spPr/>
      <dgm:t>
        <a:bodyPr/>
        <a:lstStyle/>
        <a:p>
          <a:endParaRPr lang="en-US"/>
        </a:p>
      </dgm:t>
    </dgm:pt>
    <dgm:pt modelId="{F5585FA0-0B74-A341-86DC-6AF24111BFB4}" type="pres">
      <dgm:prSet presAssocID="{824CBBE1-FEE6-E144-976B-B92558E37578}" presName="connectorText" presStyleLbl="sibTrans2D1" presStyleIdx="1" presStyleCnt="6"/>
      <dgm:spPr/>
      <dgm:t>
        <a:bodyPr/>
        <a:lstStyle/>
        <a:p>
          <a:endParaRPr lang="en-US"/>
        </a:p>
      </dgm:t>
    </dgm:pt>
    <dgm:pt modelId="{A5D21FA6-C0DE-D74E-B563-ACF5064F7A15}" type="pres">
      <dgm:prSet presAssocID="{32F950C1-2965-2845-A6C5-F4F8C18BB87C}" presName="node" presStyleLbl="node1" presStyleIdx="2" presStyleCnt="6" custRadScaleRad="155541" custRadScaleInc="-34804">
        <dgm:presLayoutVars>
          <dgm:bulletEnabled val="1"/>
        </dgm:presLayoutVars>
      </dgm:prSet>
      <dgm:spPr/>
      <dgm:t>
        <a:bodyPr/>
        <a:lstStyle/>
        <a:p>
          <a:endParaRPr lang="en-US"/>
        </a:p>
      </dgm:t>
    </dgm:pt>
    <dgm:pt modelId="{B1DB1D32-8813-8840-ABBB-7E5F3217ED28}" type="pres">
      <dgm:prSet presAssocID="{892B2B13-57C0-9F42-853A-85D7A5478D00}" presName="sibTrans" presStyleLbl="sibTrans2D1" presStyleIdx="2" presStyleCnt="6" custScaleX="140747" custScaleY="333181"/>
      <dgm:spPr/>
      <dgm:t>
        <a:bodyPr/>
        <a:lstStyle/>
        <a:p>
          <a:endParaRPr lang="en-US"/>
        </a:p>
      </dgm:t>
    </dgm:pt>
    <dgm:pt modelId="{924308EA-2F2D-684E-92A7-1061602E0394}" type="pres">
      <dgm:prSet presAssocID="{892B2B13-57C0-9F42-853A-85D7A5478D00}" presName="connectorText" presStyleLbl="sibTrans2D1" presStyleIdx="2" presStyleCnt="6"/>
      <dgm:spPr/>
      <dgm:t>
        <a:bodyPr/>
        <a:lstStyle/>
        <a:p>
          <a:endParaRPr lang="en-US"/>
        </a:p>
      </dgm:t>
    </dgm:pt>
    <dgm:pt modelId="{AFE0C1AE-B3A2-0344-BFE6-C9F9F734E683}" type="pres">
      <dgm:prSet presAssocID="{A0C7BF52-7D65-4B42-9146-0A5C5C27F409}" presName="node" presStyleLbl="node1" presStyleIdx="3" presStyleCnt="6">
        <dgm:presLayoutVars>
          <dgm:bulletEnabled val="1"/>
        </dgm:presLayoutVars>
      </dgm:prSet>
      <dgm:spPr/>
      <dgm:t>
        <a:bodyPr/>
        <a:lstStyle/>
        <a:p>
          <a:endParaRPr lang="en-US"/>
        </a:p>
      </dgm:t>
    </dgm:pt>
    <dgm:pt modelId="{B15E1B55-BE68-FE42-9896-27A13594DD11}" type="pres">
      <dgm:prSet presAssocID="{CDAB0DA8-4E6C-734B-B4BB-CB82FBACCCDE}" presName="sibTrans" presStyleLbl="sibTrans2D1" presStyleIdx="3" presStyleCnt="6" custScaleX="140850" custScaleY="295770"/>
      <dgm:spPr/>
      <dgm:t>
        <a:bodyPr/>
        <a:lstStyle/>
        <a:p>
          <a:endParaRPr lang="en-US"/>
        </a:p>
      </dgm:t>
    </dgm:pt>
    <dgm:pt modelId="{19376912-A801-B74E-9F22-FC28E4CAF3E8}" type="pres">
      <dgm:prSet presAssocID="{CDAB0DA8-4E6C-734B-B4BB-CB82FBACCCDE}" presName="connectorText" presStyleLbl="sibTrans2D1" presStyleIdx="3" presStyleCnt="6"/>
      <dgm:spPr/>
      <dgm:t>
        <a:bodyPr/>
        <a:lstStyle/>
        <a:p>
          <a:endParaRPr lang="en-US"/>
        </a:p>
      </dgm:t>
    </dgm:pt>
    <dgm:pt modelId="{8273A573-0D53-794D-8B32-EEB7BA58E83B}" type="pres">
      <dgm:prSet presAssocID="{7629091C-FB46-9243-8DB5-3407782772ED}" presName="node" presStyleLbl="node1" presStyleIdx="4" presStyleCnt="6" custRadScaleRad="148660" custRadScaleInc="31653">
        <dgm:presLayoutVars>
          <dgm:bulletEnabled val="1"/>
        </dgm:presLayoutVars>
      </dgm:prSet>
      <dgm:spPr/>
      <dgm:t>
        <a:bodyPr/>
        <a:lstStyle/>
        <a:p>
          <a:endParaRPr lang="en-US"/>
        </a:p>
      </dgm:t>
    </dgm:pt>
    <dgm:pt modelId="{6BB52B2D-C6E5-704F-902E-E1EA4B9B7D1C}" type="pres">
      <dgm:prSet presAssocID="{4B77ACC6-B2E6-3444-A412-08C4AC20EB92}" presName="sibTrans" presStyleLbl="sibTrans2D1" presStyleIdx="4" presStyleCnt="6" custScaleX="118025" custScaleY="298408"/>
      <dgm:spPr/>
      <dgm:t>
        <a:bodyPr/>
        <a:lstStyle/>
        <a:p>
          <a:endParaRPr lang="en-US"/>
        </a:p>
      </dgm:t>
    </dgm:pt>
    <dgm:pt modelId="{BE5F5209-63E5-874E-93AC-3D45F41F14ED}" type="pres">
      <dgm:prSet presAssocID="{4B77ACC6-B2E6-3444-A412-08C4AC20EB92}" presName="connectorText" presStyleLbl="sibTrans2D1" presStyleIdx="4" presStyleCnt="6"/>
      <dgm:spPr/>
      <dgm:t>
        <a:bodyPr/>
        <a:lstStyle/>
        <a:p>
          <a:endParaRPr lang="en-US"/>
        </a:p>
      </dgm:t>
    </dgm:pt>
    <dgm:pt modelId="{5344D8B5-9F7A-2E4D-B4D9-2450AE801EB2}" type="pres">
      <dgm:prSet presAssocID="{17502E35-1E35-4C42-81B6-3FF1FA220428}" presName="node" presStyleLbl="node1" presStyleIdx="5" presStyleCnt="6" custRadScaleRad="147727" custRadScaleInc="-34956">
        <dgm:presLayoutVars>
          <dgm:bulletEnabled val="1"/>
        </dgm:presLayoutVars>
      </dgm:prSet>
      <dgm:spPr/>
      <dgm:t>
        <a:bodyPr/>
        <a:lstStyle/>
        <a:p>
          <a:endParaRPr lang="en-US"/>
        </a:p>
      </dgm:t>
    </dgm:pt>
    <dgm:pt modelId="{490E38E6-CBF3-CD4F-BC74-39D32BE4ECA2}" type="pres">
      <dgm:prSet presAssocID="{B9E2F27A-D3B7-C042-8330-5A360CFB53BA}" presName="sibTrans" presStyleLbl="sibTrans2D1" presStyleIdx="5" presStyleCnt="6" custScaleX="127026" custScaleY="272114"/>
      <dgm:spPr/>
      <dgm:t>
        <a:bodyPr/>
        <a:lstStyle/>
        <a:p>
          <a:endParaRPr lang="en-US"/>
        </a:p>
      </dgm:t>
    </dgm:pt>
    <dgm:pt modelId="{59A00601-9965-1143-9716-3E360AAA0AE8}" type="pres">
      <dgm:prSet presAssocID="{B9E2F27A-D3B7-C042-8330-5A360CFB53BA}" presName="connectorText" presStyleLbl="sibTrans2D1" presStyleIdx="5" presStyleCnt="6"/>
      <dgm:spPr/>
      <dgm:t>
        <a:bodyPr/>
        <a:lstStyle/>
        <a:p>
          <a:endParaRPr lang="en-US"/>
        </a:p>
      </dgm:t>
    </dgm:pt>
  </dgm:ptLst>
  <dgm:cxnLst>
    <dgm:cxn modelId="{F2036F8C-A36C-2C4B-A5EC-30FEDBFA5DE1}" type="presOf" srcId="{C4F4F932-AF10-8E44-8718-BF8DC859DD29}" destId="{29B7B36D-A2BB-DB41-8EBE-D9A5013592EA}" srcOrd="0" destOrd="0" presId="urn:microsoft.com/office/officeart/2005/8/layout/cycle7"/>
    <dgm:cxn modelId="{9FDCC1D8-4527-D44C-97A7-B77420414590}" type="presOf" srcId="{824CBBE1-FEE6-E144-976B-B92558E37578}" destId="{2982EE95-7D14-7A42-9440-448C5CCDE61E}" srcOrd="0" destOrd="0" presId="urn:microsoft.com/office/officeart/2005/8/layout/cycle7"/>
    <dgm:cxn modelId="{23987B73-FD63-C242-96FA-4A096042801B}" type="presOf" srcId="{CDAB0DA8-4E6C-734B-B4BB-CB82FBACCCDE}" destId="{B15E1B55-BE68-FE42-9896-27A13594DD11}" srcOrd="0" destOrd="0" presId="urn:microsoft.com/office/officeart/2005/8/layout/cycle7"/>
    <dgm:cxn modelId="{67B1F28F-9CE8-104C-BC5C-242233C5FA3F}" type="presOf" srcId="{892B2B13-57C0-9F42-853A-85D7A5478D00}" destId="{924308EA-2F2D-684E-92A7-1061602E0394}" srcOrd="1" destOrd="0" presId="urn:microsoft.com/office/officeart/2005/8/layout/cycle7"/>
    <dgm:cxn modelId="{47FB1EF3-E61B-E84E-843E-EA548392ECAA}" type="presOf" srcId="{B9E2F27A-D3B7-C042-8330-5A360CFB53BA}" destId="{59A00601-9965-1143-9716-3E360AAA0AE8}" srcOrd="1" destOrd="0" presId="urn:microsoft.com/office/officeart/2005/8/layout/cycle7"/>
    <dgm:cxn modelId="{F5F1D3DE-C607-2C40-903B-E54DF427F1C2}" type="presOf" srcId="{C20232F6-F06A-5441-867A-DB5B9549FBA9}" destId="{642D4034-8099-5249-A07E-11B652C416EB}" srcOrd="0" destOrd="0" presId="urn:microsoft.com/office/officeart/2005/8/layout/cycle7"/>
    <dgm:cxn modelId="{E5B1FA5B-0BB8-854A-B767-7AE9C06420C2}" type="presOf" srcId="{4B77ACC6-B2E6-3444-A412-08C4AC20EB92}" destId="{6BB52B2D-C6E5-704F-902E-E1EA4B9B7D1C}" srcOrd="0" destOrd="0" presId="urn:microsoft.com/office/officeart/2005/8/layout/cycle7"/>
    <dgm:cxn modelId="{30B55923-C156-0E43-A161-392C30D18C0A}" srcId="{C4F4F932-AF10-8E44-8718-BF8DC859DD29}" destId="{7629091C-FB46-9243-8DB5-3407782772ED}" srcOrd="4" destOrd="0" parTransId="{A8C96BBC-99E0-144B-B187-70A5A1FF7719}" sibTransId="{4B77ACC6-B2E6-3444-A412-08C4AC20EB92}"/>
    <dgm:cxn modelId="{ACA4D393-9EB2-4345-BAF0-6CD53D1AD0AE}" type="presOf" srcId="{32F950C1-2965-2845-A6C5-F4F8C18BB87C}" destId="{A5D21FA6-C0DE-D74E-B563-ACF5064F7A15}" srcOrd="0" destOrd="0" presId="urn:microsoft.com/office/officeart/2005/8/layout/cycle7"/>
    <dgm:cxn modelId="{792EBC77-9725-7548-A921-20FBC4AB6890}" type="presOf" srcId="{824CBBE1-FEE6-E144-976B-B92558E37578}" destId="{F5585FA0-0B74-A341-86DC-6AF24111BFB4}" srcOrd="1" destOrd="0" presId="urn:microsoft.com/office/officeart/2005/8/layout/cycle7"/>
    <dgm:cxn modelId="{368BA79E-9E75-4F45-B3CA-51A623A7DB26}" type="presOf" srcId="{4B77ACC6-B2E6-3444-A412-08C4AC20EB92}" destId="{BE5F5209-63E5-874E-93AC-3D45F41F14ED}" srcOrd="1" destOrd="0" presId="urn:microsoft.com/office/officeart/2005/8/layout/cycle7"/>
    <dgm:cxn modelId="{C47C5BD3-5A2F-7448-8484-322B72A249B4}" type="presOf" srcId="{7629091C-FB46-9243-8DB5-3407782772ED}" destId="{8273A573-0D53-794D-8B32-EEB7BA58E83B}" srcOrd="0" destOrd="0" presId="urn:microsoft.com/office/officeart/2005/8/layout/cycle7"/>
    <dgm:cxn modelId="{68FD2BC6-44A5-CE40-8764-8271B827E6EE}" srcId="{C4F4F932-AF10-8E44-8718-BF8DC859DD29}" destId="{A0C7BF52-7D65-4B42-9146-0A5C5C27F409}" srcOrd="3" destOrd="0" parTransId="{84F6FB68-09B1-D94C-8BC6-CC0D0D444FB2}" sibTransId="{CDAB0DA8-4E6C-734B-B4BB-CB82FBACCCDE}"/>
    <dgm:cxn modelId="{D630196B-4743-CF4B-8F80-23AC2357E890}" type="presOf" srcId="{CDAB0DA8-4E6C-734B-B4BB-CB82FBACCCDE}" destId="{19376912-A801-B74E-9F22-FC28E4CAF3E8}" srcOrd="1" destOrd="0" presId="urn:microsoft.com/office/officeart/2005/8/layout/cycle7"/>
    <dgm:cxn modelId="{07A669E1-3D2E-B144-80FB-A759ED53DB5A}" srcId="{C4F4F932-AF10-8E44-8718-BF8DC859DD29}" destId="{32F950C1-2965-2845-A6C5-F4F8C18BB87C}" srcOrd="2" destOrd="0" parTransId="{73D193C3-4A9A-5B4B-B7E6-14DA6CADE6FD}" sibTransId="{892B2B13-57C0-9F42-853A-85D7A5478D00}"/>
    <dgm:cxn modelId="{FE6CB4FD-9DEA-7B48-9945-1D72912EDA30}" srcId="{C4F4F932-AF10-8E44-8718-BF8DC859DD29}" destId="{02EC9D36-D224-7D48-9838-55FC504BAAE3}" srcOrd="0" destOrd="0" parTransId="{7580A3C3-3D01-4D40-ABCE-DCCC2BCF85B7}" sibTransId="{C20232F6-F06A-5441-867A-DB5B9549FBA9}"/>
    <dgm:cxn modelId="{14A5265F-0E11-7442-9738-8F796C1D61BD}" type="presOf" srcId="{892B2B13-57C0-9F42-853A-85D7A5478D00}" destId="{B1DB1D32-8813-8840-ABBB-7E5F3217ED28}" srcOrd="0" destOrd="0" presId="urn:microsoft.com/office/officeart/2005/8/layout/cycle7"/>
    <dgm:cxn modelId="{E5CF06E5-C6A4-A04D-89BD-A50C209FD1D5}" srcId="{C4F4F932-AF10-8E44-8718-BF8DC859DD29}" destId="{516356F1-518D-F849-B27F-41EE3688EB50}" srcOrd="1" destOrd="0" parTransId="{A795CA92-E9A9-1145-AA13-80E37B3C09EB}" sibTransId="{824CBBE1-FEE6-E144-976B-B92558E37578}"/>
    <dgm:cxn modelId="{A3E839E5-3D2C-C14A-86E9-9B609793CEF7}" type="presOf" srcId="{A0C7BF52-7D65-4B42-9146-0A5C5C27F409}" destId="{AFE0C1AE-B3A2-0344-BFE6-C9F9F734E683}" srcOrd="0" destOrd="0" presId="urn:microsoft.com/office/officeart/2005/8/layout/cycle7"/>
    <dgm:cxn modelId="{E44F031A-A3CE-A942-BE45-8214E713A274}" srcId="{C4F4F932-AF10-8E44-8718-BF8DC859DD29}" destId="{17502E35-1E35-4C42-81B6-3FF1FA220428}" srcOrd="5" destOrd="0" parTransId="{0830E428-9A70-354E-83A3-F3CEC1A08912}" sibTransId="{B9E2F27A-D3B7-C042-8330-5A360CFB53BA}"/>
    <dgm:cxn modelId="{A3D0DCBD-161C-A84A-BFC4-C0DDF217239E}" type="presOf" srcId="{17502E35-1E35-4C42-81B6-3FF1FA220428}" destId="{5344D8B5-9F7A-2E4D-B4D9-2450AE801EB2}" srcOrd="0" destOrd="0" presId="urn:microsoft.com/office/officeart/2005/8/layout/cycle7"/>
    <dgm:cxn modelId="{F254E1EE-40D5-2F4E-AB2A-9779CFDB5F21}" type="presOf" srcId="{516356F1-518D-F849-B27F-41EE3688EB50}" destId="{CD52D179-5F8C-D04A-BF05-7B91EBD03338}" srcOrd="0" destOrd="0" presId="urn:microsoft.com/office/officeart/2005/8/layout/cycle7"/>
    <dgm:cxn modelId="{6AADD6A8-82F7-044B-8BB9-A8B23C3231EF}" type="presOf" srcId="{B9E2F27A-D3B7-C042-8330-5A360CFB53BA}" destId="{490E38E6-CBF3-CD4F-BC74-39D32BE4ECA2}" srcOrd="0" destOrd="0" presId="urn:microsoft.com/office/officeart/2005/8/layout/cycle7"/>
    <dgm:cxn modelId="{1D7F7283-DAA6-D440-982B-A07F005D60FC}" type="presOf" srcId="{02EC9D36-D224-7D48-9838-55FC504BAAE3}" destId="{03077EE9-C72A-AA4D-B4C0-4D681772D163}" srcOrd="0" destOrd="0" presId="urn:microsoft.com/office/officeart/2005/8/layout/cycle7"/>
    <dgm:cxn modelId="{19F5DB6F-BC01-524F-B1CC-A62491994819}" type="presOf" srcId="{C20232F6-F06A-5441-867A-DB5B9549FBA9}" destId="{6A1C29C1-085D-7240-95B7-A2CF57F2852D}" srcOrd="1" destOrd="0" presId="urn:microsoft.com/office/officeart/2005/8/layout/cycle7"/>
    <dgm:cxn modelId="{1A787AAD-C8A1-5E4F-9067-9012D4AF7A90}" type="presParOf" srcId="{29B7B36D-A2BB-DB41-8EBE-D9A5013592EA}" destId="{03077EE9-C72A-AA4D-B4C0-4D681772D163}" srcOrd="0" destOrd="0" presId="urn:microsoft.com/office/officeart/2005/8/layout/cycle7"/>
    <dgm:cxn modelId="{6A76C182-94FA-F643-AC21-4AE03D2A9C55}" type="presParOf" srcId="{29B7B36D-A2BB-DB41-8EBE-D9A5013592EA}" destId="{642D4034-8099-5249-A07E-11B652C416EB}" srcOrd="1" destOrd="0" presId="urn:microsoft.com/office/officeart/2005/8/layout/cycle7"/>
    <dgm:cxn modelId="{4BC1D139-1F73-1043-8539-15D91AC5A2EA}" type="presParOf" srcId="{642D4034-8099-5249-A07E-11B652C416EB}" destId="{6A1C29C1-085D-7240-95B7-A2CF57F2852D}" srcOrd="0" destOrd="0" presId="urn:microsoft.com/office/officeart/2005/8/layout/cycle7"/>
    <dgm:cxn modelId="{4A43AA53-0CE5-A044-B1F1-C4A370C0ED4D}" type="presParOf" srcId="{29B7B36D-A2BB-DB41-8EBE-D9A5013592EA}" destId="{CD52D179-5F8C-D04A-BF05-7B91EBD03338}" srcOrd="2" destOrd="0" presId="urn:microsoft.com/office/officeart/2005/8/layout/cycle7"/>
    <dgm:cxn modelId="{64FB2C7B-23DA-984E-A365-A2FC0B35BC34}" type="presParOf" srcId="{29B7B36D-A2BB-DB41-8EBE-D9A5013592EA}" destId="{2982EE95-7D14-7A42-9440-448C5CCDE61E}" srcOrd="3" destOrd="0" presId="urn:microsoft.com/office/officeart/2005/8/layout/cycle7"/>
    <dgm:cxn modelId="{73956C06-73E3-B340-8045-038F6C8DF327}" type="presParOf" srcId="{2982EE95-7D14-7A42-9440-448C5CCDE61E}" destId="{F5585FA0-0B74-A341-86DC-6AF24111BFB4}" srcOrd="0" destOrd="0" presId="urn:microsoft.com/office/officeart/2005/8/layout/cycle7"/>
    <dgm:cxn modelId="{0DADC321-1F1C-E74E-84AD-A2B255656412}" type="presParOf" srcId="{29B7B36D-A2BB-DB41-8EBE-D9A5013592EA}" destId="{A5D21FA6-C0DE-D74E-B563-ACF5064F7A15}" srcOrd="4" destOrd="0" presId="urn:microsoft.com/office/officeart/2005/8/layout/cycle7"/>
    <dgm:cxn modelId="{A85D83D7-2899-FA43-A5F3-8ECA8852B325}" type="presParOf" srcId="{29B7B36D-A2BB-DB41-8EBE-D9A5013592EA}" destId="{B1DB1D32-8813-8840-ABBB-7E5F3217ED28}" srcOrd="5" destOrd="0" presId="urn:microsoft.com/office/officeart/2005/8/layout/cycle7"/>
    <dgm:cxn modelId="{39E3821A-6131-C141-9828-33598D35F3C3}" type="presParOf" srcId="{B1DB1D32-8813-8840-ABBB-7E5F3217ED28}" destId="{924308EA-2F2D-684E-92A7-1061602E0394}" srcOrd="0" destOrd="0" presId="urn:microsoft.com/office/officeart/2005/8/layout/cycle7"/>
    <dgm:cxn modelId="{EB5E6C27-493E-9F41-97E4-B100C90C1D8B}" type="presParOf" srcId="{29B7B36D-A2BB-DB41-8EBE-D9A5013592EA}" destId="{AFE0C1AE-B3A2-0344-BFE6-C9F9F734E683}" srcOrd="6" destOrd="0" presId="urn:microsoft.com/office/officeart/2005/8/layout/cycle7"/>
    <dgm:cxn modelId="{968BC628-DC72-B546-B466-1D9B1ACA623E}" type="presParOf" srcId="{29B7B36D-A2BB-DB41-8EBE-D9A5013592EA}" destId="{B15E1B55-BE68-FE42-9896-27A13594DD11}" srcOrd="7" destOrd="0" presId="urn:microsoft.com/office/officeart/2005/8/layout/cycle7"/>
    <dgm:cxn modelId="{6746CCBB-A05D-2C4F-B72E-6B5F7E805300}" type="presParOf" srcId="{B15E1B55-BE68-FE42-9896-27A13594DD11}" destId="{19376912-A801-B74E-9F22-FC28E4CAF3E8}" srcOrd="0" destOrd="0" presId="urn:microsoft.com/office/officeart/2005/8/layout/cycle7"/>
    <dgm:cxn modelId="{D555D5C0-9CEE-BA4C-8CB9-8D2CB382A157}" type="presParOf" srcId="{29B7B36D-A2BB-DB41-8EBE-D9A5013592EA}" destId="{8273A573-0D53-794D-8B32-EEB7BA58E83B}" srcOrd="8" destOrd="0" presId="urn:microsoft.com/office/officeart/2005/8/layout/cycle7"/>
    <dgm:cxn modelId="{1067FF82-FEAA-A545-8A92-DDB1EC1E353D}" type="presParOf" srcId="{29B7B36D-A2BB-DB41-8EBE-D9A5013592EA}" destId="{6BB52B2D-C6E5-704F-902E-E1EA4B9B7D1C}" srcOrd="9" destOrd="0" presId="urn:microsoft.com/office/officeart/2005/8/layout/cycle7"/>
    <dgm:cxn modelId="{B5A89830-1457-5548-A75B-F5744D982105}" type="presParOf" srcId="{6BB52B2D-C6E5-704F-902E-E1EA4B9B7D1C}" destId="{BE5F5209-63E5-874E-93AC-3D45F41F14ED}" srcOrd="0" destOrd="0" presId="urn:microsoft.com/office/officeart/2005/8/layout/cycle7"/>
    <dgm:cxn modelId="{522F5886-3CD6-9045-B497-D0194790E708}" type="presParOf" srcId="{29B7B36D-A2BB-DB41-8EBE-D9A5013592EA}" destId="{5344D8B5-9F7A-2E4D-B4D9-2450AE801EB2}" srcOrd="10" destOrd="0" presId="urn:microsoft.com/office/officeart/2005/8/layout/cycle7"/>
    <dgm:cxn modelId="{6A90B961-DA9C-D642-93FE-C5AE63EA1DE3}" type="presParOf" srcId="{29B7B36D-A2BB-DB41-8EBE-D9A5013592EA}" destId="{490E38E6-CBF3-CD4F-BC74-39D32BE4ECA2}" srcOrd="11" destOrd="0" presId="urn:microsoft.com/office/officeart/2005/8/layout/cycle7"/>
    <dgm:cxn modelId="{9829A95A-8787-2B44-9874-5CC145FCDF29}" type="presParOf" srcId="{490E38E6-CBF3-CD4F-BC74-39D32BE4ECA2}" destId="{59A00601-9965-1143-9716-3E360AAA0AE8}"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77EE9-C72A-AA4D-B4C0-4D681772D163}">
      <dsp:nvSpPr>
        <dsp:cNvPr id="0" name=""/>
        <dsp:cNvSpPr/>
      </dsp:nvSpPr>
      <dsp:spPr>
        <a:xfrm>
          <a:off x="5062351" y="2167"/>
          <a:ext cx="1610097" cy="805048"/>
        </a:xfrm>
        <a:prstGeom prst="roundRect">
          <a:avLst>
            <a:gd name="adj" fmla="val 10000"/>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CLOCK</a:t>
          </a:r>
          <a:r>
            <a:rPr lang="en-US" sz="1500" kern="1200" baseline="0"/>
            <a:t> DISPLAY</a:t>
          </a:r>
          <a:endParaRPr lang="en-US" sz="1500" kern="1200"/>
        </a:p>
      </dsp:txBody>
      <dsp:txXfrm>
        <a:off x="5085930" y="25746"/>
        <a:ext cx="1562939" cy="757890"/>
      </dsp:txXfrm>
    </dsp:sp>
    <dsp:sp modelId="{642D4034-8099-5249-A07E-11B652C416EB}">
      <dsp:nvSpPr>
        <dsp:cNvPr id="0" name=""/>
        <dsp:cNvSpPr/>
      </dsp:nvSpPr>
      <dsp:spPr>
        <a:xfrm rot="1143964">
          <a:off x="6722560" y="679430"/>
          <a:ext cx="2186450" cy="797316"/>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dirty="0"/>
            <a:t>Edward Porter</a:t>
          </a:r>
          <a:endParaRPr lang="en-US" sz="1200" kern="1200" dirty="0"/>
        </a:p>
      </dsp:txBody>
      <dsp:txXfrm>
        <a:off x="6961755" y="838893"/>
        <a:ext cx="1708060" cy="478390"/>
      </dsp:txXfrm>
    </dsp:sp>
    <dsp:sp modelId="{CD52D179-5F8C-D04A-BF05-7B91EBD03338}">
      <dsp:nvSpPr>
        <dsp:cNvPr id="0" name=""/>
        <dsp:cNvSpPr/>
      </dsp:nvSpPr>
      <dsp:spPr>
        <a:xfrm>
          <a:off x="8959123" y="1348961"/>
          <a:ext cx="1610097" cy="805048"/>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System</a:t>
          </a:r>
          <a:r>
            <a:rPr lang="en-US" sz="1500" kern="1200" baseline="0"/>
            <a:t> </a:t>
          </a:r>
          <a:r>
            <a:rPr lang="en-US" sz="1500" kern="1200"/>
            <a:t>Housing</a:t>
          </a:r>
        </a:p>
      </dsp:txBody>
      <dsp:txXfrm>
        <a:off x="8982702" y="1372540"/>
        <a:ext cx="1562939" cy="757890"/>
      </dsp:txXfrm>
    </dsp:sp>
    <dsp:sp modelId="{2982EE95-7D14-7A42-9440-448C5CCDE61E}">
      <dsp:nvSpPr>
        <dsp:cNvPr id="0" name=""/>
        <dsp:cNvSpPr/>
      </dsp:nvSpPr>
      <dsp:spPr>
        <a:xfrm rot="5400022">
          <a:off x="8871292" y="2679253"/>
          <a:ext cx="1785741" cy="840787"/>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a:t>Martin Lewis Wynne-Jones                         </a:t>
          </a:r>
          <a:endParaRPr lang="en-US" sz="1200" kern="1200"/>
        </a:p>
      </dsp:txBody>
      <dsp:txXfrm rot="10800000">
        <a:off x="9123528" y="2847410"/>
        <a:ext cx="1281269" cy="504473"/>
      </dsp:txXfrm>
    </dsp:sp>
    <dsp:sp modelId="{A5D21FA6-C0DE-D74E-B563-ACF5064F7A15}">
      <dsp:nvSpPr>
        <dsp:cNvPr id="0" name=""/>
        <dsp:cNvSpPr/>
      </dsp:nvSpPr>
      <dsp:spPr>
        <a:xfrm>
          <a:off x="8959105" y="4045284"/>
          <a:ext cx="1610097" cy="805048"/>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kern="1200" dirty="0"/>
            <a:t>REPORT</a:t>
          </a:r>
          <a:r>
            <a:rPr lang="en-GB" sz="1500" b="1" kern="1200" baseline="0" dirty="0"/>
            <a:t> &amp; </a:t>
          </a:r>
          <a:r>
            <a:rPr lang="en-GB" sz="1500" b="1" kern="1200" baseline="0" dirty="0" smtClean="0"/>
            <a:t>ORGANISATION</a:t>
          </a:r>
          <a:endParaRPr lang="en-US" sz="1500" kern="1200" dirty="0"/>
        </a:p>
      </dsp:txBody>
      <dsp:txXfrm>
        <a:off x="8982684" y="4068863"/>
        <a:ext cx="1562939" cy="757890"/>
      </dsp:txXfrm>
    </dsp:sp>
    <dsp:sp modelId="{B1DB1D32-8813-8840-ABBB-7E5F3217ED28}">
      <dsp:nvSpPr>
        <dsp:cNvPr id="0" name=""/>
        <dsp:cNvSpPr/>
      </dsp:nvSpPr>
      <dsp:spPr>
        <a:xfrm rot="9713497">
          <a:off x="6751011" y="4615555"/>
          <a:ext cx="2129530" cy="938794"/>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dirty="0" err="1"/>
            <a:t>Tendai</a:t>
          </a:r>
          <a:r>
            <a:rPr lang="en-GB" sz="1200" b="1" kern="1200" dirty="0"/>
            <a:t> </a:t>
          </a:r>
          <a:r>
            <a:rPr lang="en-GB" sz="1200" b="1" kern="1200" dirty="0" err="1"/>
            <a:t>Madhlangove-Ngoni</a:t>
          </a:r>
          <a:endParaRPr lang="en-US" sz="1200" kern="1200" dirty="0"/>
        </a:p>
      </dsp:txBody>
      <dsp:txXfrm rot="10800000">
        <a:off x="7032649" y="4803314"/>
        <a:ext cx="1566254" cy="563276"/>
      </dsp:txXfrm>
    </dsp:sp>
    <dsp:sp modelId="{AFE0C1AE-B3A2-0344-BFE6-C9F9F734E683}">
      <dsp:nvSpPr>
        <dsp:cNvPr id="0" name=""/>
        <dsp:cNvSpPr/>
      </dsp:nvSpPr>
      <dsp:spPr>
        <a:xfrm>
          <a:off x="5062351" y="5319571"/>
          <a:ext cx="1610097" cy="805048"/>
        </a:xfrm>
        <a:prstGeom prst="roundRect">
          <a:avLst>
            <a:gd name="adj" fmla="val 10000"/>
          </a:avLst>
        </a:prstGeom>
        <a:solidFill>
          <a:srgbClr val="C0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355600">
            <a:lnSpc>
              <a:spcPct val="90000"/>
            </a:lnSpc>
            <a:spcBef>
              <a:spcPct val="0"/>
            </a:spcBef>
            <a:spcAft>
              <a:spcPct val="35000"/>
            </a:spcAft>
          </a:pPr>
          <a:r>
            <a:rPr lang="en-GB" sz="1500" b="1" kern="1200"/>
            <a:t>SYSTEM REPORT</a:t>
          </a:r>
          <a:endParaRPr lang="en-US" sz="1500" kern="1200"/>
        </a:p>
      </dsp:txBody>
      <dsp:txXfrm>
        <a:off x="5085930" y="5343150"/>
        <a:ext cx="1562939" cy="757890"/>
      </dsp:txXfrm>
    </dsp:sp>
    <dsp:sp modelId="{B15E1B55-BE68-FE42-9896-27A13594DD11}">
      <dsp:nvSpPr>
        <dsp:cNvPr id="0" name=""/>
        <dsp:cNvSpPr/>
      </dsp:nvSpPr>
      <dsp:spPr>
        <a:xfrm rot="11939633">
          <a:off x="2950841" y="4668270"/>
          <a:ext cx="2131088" cy="833382"/>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dirty="0"/>
            <a:t>David George</a:t>
          </a:r>
          <a:endParaRPr lang="en-US" sz="1200" kern="1200" dirty="0"/>
        </a:p>
      </dsp:txBody>
      <dsp:txXfrm rot="10800000">
        <a:off x="3200856" y="4834946"/>
        <a:ext cx="1631058" cy="500030"/>
      </dsp:txXfrm>
    </dsp:sp>
    <dsp:sp modelId="{8273A573-0D53-794D-8B32-EEB7BA58E83B}">
      <dsp:nvSpPr>
        <dsp:cNvPr id="0" name=""/>
        <dsp:cNvSpPr/>
      </dsp:nvSpPr>
      <dsp:spPr>
        <a:xfrm>
          <a:off x="1360322" y="4045303"/>
          <a:ext cx="1610097" cy="805048"/>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b="1" kern="1200"/>
            <a:t>PCB DESIGN</a:t>
          </a:r>
          <a:endParaRPr lang="en-US" sz="1500" kern="1200"/>
        </a:p>
      </dsp:txBody>
      <dsp:txXfrm>
        <a:off x="1383901" y="4068882"/>
        <a:ext cx="1562939" cy="757890"/>
      </dsp:txXfrm>
    </dsp:sp>
    <dsp:sp modelId="{6BB52B2D-C6E5-704F-902E-E1EA4B9B7D1C}">
      <dsp:nvSpPr>
        <dsp:cNvPr id="0" name=""/>
        <dsp:cNvSpPr/>
      </dsp:nvSpPr>
      <dsp:spPr>
        <a:xfrm rot="16199991">
          <a:off x="1272496" y="2679243"/>
          <a:ext cx="1785741" cy="840815"/>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dirty="0"/>
            <a:t>Miguel Santos</a:t>
          </a:r>
          <a:endParaRPr lang="en-US" sz="1200" kern="1200" dirty="0"/>
        </a:p>
      </dsp:txBody>
      <dsp:txXfrm rot="10800000">
        <a:off x="1524740" y="2847406"/>
        <a:ext cx="1281252" cy="504489"/>
      </dsp:txXfrm>
    </dsp:sp>
    <dsp:sp modelId="{5344D8B5-9F7A-2E4D-B4D9-2450AE801EB2}">
      <dsp:nvSpPr>
        <dsp:cNvPr id="0" name=""/>
        <dsp:cNvSpPr/>
      </dsp:nvSpPr>
      <dsp:spPr>
        <a:xfrm>
          <a:off x="1360315" y="1348950"/>
          <a:ext cx="1610097" cy="805048"/>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a:t>MAIN</a:t>
          </a:r>
          <a:r>
            <a:rPr lang="en-US" sz="1500" kern="1200" baseline="0"/>
            <a:t> BODY OF PROGRAM</a:t>
          </a:r>
          <a:endParaRPr lang="en-US" sz="1500" kern="1200"/>
        </a:p>
      </dsp:txBody>
      <dsp:txXfrm>
        <a:off x="1383894" y="1372529"/>
        <a:ext cx="1562939" cy="757890"/>
      </dsp:txXfrm>
    </dsp:sp>
    <dsp:sp modelId="{490E38E6-CBF3-CD4F-BC74-39D32BE4ECA2}">
      <dsp:nvSpPr>
        <dsp:cNvPr id="0" name=""/>
        <dsp:cNvSpPr/>
      </dsp:nvSpPr>
      <dsp:spPr>
        <a:xfrm rot="20400532">
          <a:off x="3055417" y="694719"/>
          <a:ext cx="1921928" cy="766727"/>
        </a:xfrm>
        <a:prstGeom prst="lef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GB" sz="1200" b="1" kern="1200" dirty="0"/>
            <a:t>Amin </a:t>
          </a:r>
          <a:r>
            <a:rPr lang="en-GB" sz="1200" b="1" kern="1200" dirty="0" err="1"/>
            <a:t>Goraine</a:t>
          </a:r>
          <a:endParaRPr lang="en-US" sz="1200" kern="1200" dirty="0"/>
        </a:p>
      </dsp:txBody>
      <dsp:txXfrm>
        <a:off x="3285435" y="848064"/>
        <a:ext cx="1461892" cy="4600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533E8-6AF3-1C4C-A095-B96498E0C04F}"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E0617-5045-0243-B607-5B804E30D160}" type="slidenum">
              <a:rPr lang="en-US" smtClean="0"/>
              <a:t>‹#›</a:t>
            </a:fld>
            <a:endParaRPr lang="en-US"/>
          </a:p>
        </p:txBody>
      </p:sp>
    </p:spTree>
    <p:extLst>
      <p:ext uri="{BB962C8B-B14F-4D97-AF65-F5344CB8AC3E}">
        <p14:creationId xmlns:p14="http://schemas.microsoft.com/office/powerpoint/2010/main" val="168169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E0617-5045-0243-B607-5B804E30D160}" type="slidenum">
              <a:rPr lang="en-US" smtClean="0"/>
              <a:t>1</a:t>
            </a:fld>
            <a:endParaRPr lang="en-US"/>
          </a:p>
        </p:txBody>
      </p:sp>
    </p:spTree>
    <p:extLst>
      <p:ext uri="{BB962C8B-B14F-4D97-AF65-F5344CB8AC3E}">
        <p14:creationId xmlns:p14="http://schemas.microsoft.com/office/powerpoint/2010/main" val="171463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requested</a:t>
            </a:r>
            <a:r>
              <a:rPr lang="en-GB" baseline="0" dirty="0" smtClean="0"/>
              <a:t> on sheet</a:t>
            </a:r>
          </a:p>
          <a:p>
            <a:endParaRPr lang="en-GB" baseline="0" dirty="0" smtClean="0"/>
          </a:p>
          <a:p>
            <a:r>
              <a:rPr lang="en-GB" baseline="0" dirty="0" smtClean="0"/>
              <a:t>Concept ideas</a:t>
            </a:r>
          </a:p>
          <a:p>
            <a:endParaRPr lang="en-GB" baseline="0" dirty="0" smtClean="0"/>
          </a:p>
          <a:p>
            <a:r>
              <a:rPr lang="en-GB" baseline="0" dirty="0" smtClean="0"/>
              <a:t>Why we picked what we wanted</a:t>
            </a:r>
          </a:p>
          <a:p>
            <a:endParaRPr lang="en-GB" baseline="0" dirty="0" smtClean="0"/>
          </a:p>
          <a:p>
            <a:r>
              <a:rPr lang="en-GB" baseline="0" dirty="0" smtClean="0"/>
              <a:t>Issues with what we picked and how to avoid it</a:t>
            </a:r>
            <a:endParaRPr lang="en-GB" dirty="0" smtClean="0"/>
          </a:p>
        </p:txBody>
      </p:sp>
      <p:sp>
        <p:nvSpPr>
          <p:cNvPr id="4" name="Slide Number Placeholder 3"/>
          <p:cNvSpPr>
            <a:spLocks noGrp="1"/>
          </p:cNvSpPr>
          <p:nvPr>
            <p:ph type="sldNum" sz="quarter" idx="10"/>
          </p:nvPr>
        </p:nvSpPr>
        <p:spPr/>
        <p:txBody>
          <a:bodyPr/>
          <a:lstStyle/>
          <a:p>
            <a:fld id="{686E0617-5045-0243-B607-5B804E30D160}" type="slidenum">
              <a:rPr lang="en-US" smtClean="0"/>
              <a:t>2</a:t>
            </a:fld>
            <a:endParaRPr lang="en-US"/>
          </a:p>
        </p:txBody>
      </p:sp>
    </p:spTree>
    <p:extLst>
      <p:ext uri="{BB962C8B-B14F-4D97-AF65-F5344CB8AC3E}">
        <p14:creationId xmlns:p14="http://schemas.microsoft.com/office/powerpoint/2010/main" val="175174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 people into</a:t>
            </a:r>
            <a:r>
              <a:rPr lang="en-GB" baseline="0" dirty="0" smtClean="0"/>
              <a:t> a teams. Each team has two people in it. Each person is in two different teams</a:t>
            </a:r>
            <a:r>
              <a:rPr lang="en-US" baseline="0" dirty="0" smtClean="0"/>
              <a:t>.</a:t>
            </a:r>
          </a:p>
          <a:p>
            <a:endParaRPr lang="en-GB" baseline="0" dirty="0" smtClean="0"/>
          </a:p>
          <a:p>
            <a:r>
              <a:rPr lang="en-GB" baseline="0" dirty="0" smtClean="0"/>
              <a:t>Helps with workload. Better brainstorm. Keeps things moving, even if people are sick or unable to continue with the project</a:t>
            </a:r>
          </a:p>
          <a:p>
            <a:endParaRPr lang="en-GB" baseline="0" dirty="0" smtClean="0"/>
          </a:p>
          <a:p>
            <a:r>
              <a:rPr lang="en-GB" baseline="0" dirty="0" smtClean="0"/>
              <a:t>Stops people waiting for someone else. Everyone is doing something or has something they can do </a:t>
            </a:r>
          </a:p>
        </p:txBody>
      </p:sp>
      <p:sp>
        <p:nvSpPr>
          <p:cNvPr id="4" name="Slide Number Placeholder 3"/>
          <p:cNvSpPr>
            <a:spLocks noGrp="1"/>
          </p:cNvSpPr>
          <p:nvPr>
            <p:ph type="sldNum" sz="quarter" idx="10"/>
          </p:nvPr>
        </p:nvSpPr>
        <p:spPr/>
        <p:txBody>
          <a:bodyPr/>
          <a:lstStyle/>
          <a:p>
            <a:fld id="{686E0617-5045-0243-B607-5B804E30D160}" type="slidenum">
              <a:rPr lang="en-US" smtClean="0"/>
              <a:t>3</a:t>
            </a:fld>
            <a:endParaRPr lang="en-US"/>
          </a:p>
        </p:txBody>
      </p:sp>
    </p:spTree>
    <p:extLst>
      <p:ext uri="{BB962C8B-B14F-4D97-AF65-F5344CB8AC3E}">
        <p14:creationId xmlns:p14="http://schemas.microsoft.com/office/powerpoint/2010/main" val="88213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is our Gantt chart. As you can see, we’ve planned for the academic year. We understand that things may not go to plan and if so, we want to record it. With this method, we can see if we are behind or ahead </a:t>
            </a:r>
            <a:r>
              <a:rPr lang="en-GB" baseline="0" smtClean="0"/>
              <a:t>of schedule </a:t>
            </a:r>
            <a:r>
              <a:rPr lang="en-GB" baseline="0" dirty="0" smtClean="0"/>
              <a:t>and resolve the issue before it snow balls in to a much larger problem.</a:t>
            </a:r>
            <a:endParaRPr lang="en-US" dirty="0"/>
          </a:p>
        </p:txBody>
      </p:sp>
      <p:sp>
        <p:nvSpPr>
          <p:cNvPr id="4" name="Slide Number Placeholder 3"/>
          <p:cNvSpPr>
            <a:spLocks noGrp="1"/>
          </p:cNvSpPr>
          <p:nvPr>
            <p:ph type="sldNum" sz="quarter" idx="10"/>
          </p:nvPr>
        </p:nvSpPr>
        <p:spPr/>
        <p:txBody>
          <a:bodyPr/>
          <a:lstStyle/>
          <a:p>
            <a:fld id="{686E0617-5045-0243-B607-5B804E30D160}" type="slidenum">
              <a:rPr lang="en-US" smtClean="0"/>
              <a:t>4</a:t>
            </a:fld>
            <a:endParaRPr lang="en-US"/>
          </a:p>
        </p:txBody>
      </p:sp>
    </p:spTree>
    <p:extLst>
      <p:ext uri="{BB962C8B-B14F-4D97-AF65-F5344CB8AC3E}">
        <p14:creationId xmlns:p14="http://schemas.microsoft.com/office/powerpoint/2010/main" val="16600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6E0617-5045-0243-B607-5B804E30D160}" type="slidenum">
              <a:rPr lang="en-US" smtClean="0"/>
              <a:t>17</a:t>
            </a:fld>
            <a:endParaRPr lang="en-US"/>
          </a:p>
        </p:txBody>
      </p:sp>
    </p:spTree>
    <p:extLst>
      <p:ext uri="{BB962C8B-B14F-4D97-AF65-F5344CB8AC3E}">
        <p14:creationId xmlns:p14="http://schemas.microsoft.com/office/powerpoint/2010/main" val="22171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nchor="ct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grpSp>
        <p:nvGrpSpPr>
          <p:cNvPr id="14" name="Group 13"/>
          <p:cNvGrpSpPr/>
          <p:nvPr userDrawn="1"/>
        </p:nvGrpSpPr>
        <p:grpSpPr>
          <a:xfrm>
            <a:off x="150812" y="0"/>
            <a:ext cx="2436813" cy="6858001"/>
            <a:chOff x="1320800" y="0"/>
            <a:chExt cx="2436813" cy="6858001"/>
          </a:xfrm>
        </p:grpSpPr>
        <p:sp>
          <p:nvSpPr>
            <p:cNvPr id="15"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290" t="34139" r="4990" b="23545"/>
          <a:stretch/>
        </p:blipFill>
        <p:spPr>
          <a:xfrm>
            <a:off x="-194451" y="4378361"/>
            <a:ext cx="12737867" cy="2663598"/>
          </a:xfrm>
          <a:prstGeom prst="rect">
            <a:avLst/>
          </a:prstGeom>
          <a:ln>
            <a:noFill/>
          </a:ln>
          <a:effectLst>
            <a:softEdge rad="112500"/>
          </a:effectLst>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60098" r="75454" b="5137"/>
          <a:stretch/>
        </p:blipFill>
        <p:spPr>
          <a:xfrm>
            <a:off x="0" y="4236335"/>
            <a:ext cx="2964330" cy="262403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t="71745" r="69419" b="5137"/>
          <a:stretch/>
        </p:blipFill>
        <p:spPr>
          <a:xfrm>
            <a:off x="7377" y="5112327"/>
            <a:ext cx="3693151" cy="1744906"/>
          </a:xfrm>
          <a:prstGeom prst="rect">
            <a:avLst/>
          </a:prstGeom>
        </p:spPr>
      </p:pic>
      <p:pic>
        <p:nvPicPr>
          <p:cNvPr id="31" name="Picture 30"/>
          <p:cNvPicPr>
            <a:picLocks noChangeAspect="1"/>
          </p:cNvPicPr>
          <p:nvPr/>
        </p:nvPicPr>
        <p:blipFill rotWithShape="1">
          <a:blip r:embed="rId4">
            <a:extLst>
              <a:ext uri="{28A0092B-C50C-407E-A947-70E740481C1C}">
                <a14:useLocalDpi xmlns:a14="http://schemas.microsoft.com/office/drawing/2010/main" val="0"/>
              </a:ext>
            </a:extLst>
          </a:blip>
          <a:srcRect l="1" t="86466" r="64085" b="5137"/>
          <a:stretch/>
        </p:blipFill>
        <p:spPr>
          <a:xfrm>
            <a:off x="0" y="6196272"/>
            <a:ext cx="4337188" cy="687689"/>
          </a:xfrm>
          <a:prstGeom prst="rect">
            <a:avLst/>
          </a:prstGeom>
        </p:spPr>
      </p:pic>
      <p:sp>
        <p:nvSpPr>
          <p:cNvPr id="2" name="Title 1"/>
          <p:cNvSpPr>
            <a:spLocks noGrp="1"/>
          </p:cNvSpPr>
          <p:nvPr>
            <p:ph type="ctrTitle"/>
          </p:nvPr>
        </p:nvSpPr>
        <p:spPr>
          <a:xfrm>
            <a:off x="1788203" y="0"/>
            <a:ext cx="9755857" cy="2041007"/>
          </a:xfrm>
        </p:spPr>
        <p:txBody>
          <a:bodyPr>
            <a:normAutofit fontScale="90000"/>
          </a:bodyPr>
          <a:lstStyle/>
          <a:p>
            <a:r>
              <a:rPr lang="en-US" dirty="0" smtClean="0">
                <a:latin typeface="Calibri" charset="0"/>
                <a:ea typeface="Calibri" charset="0"/>
                <a:cs typeface="Calibri" charset="0"/>
              </a:rPr>
              <a:t>NG2H903 MEng Group Project:</a:t>
            </a:r>
            <a:br>
              <a:rPr lang="en-US" dirty="0" smtClean="0">
                <a:latin typeface="Calibri" charset="0"/>
                <a:ea typeface="Calibri" charset="0"/>
                <a:cs typeface="Calibri" charset="0"/>
              </a:rPr>
            </a:br>
            <a:r>
              <a:rPr lang="en-US" dirty="0" smtClean="0">
                <a:latin typeface="Calibri" charset="0"/>
                <a:ea typeface="Calibri" charset="0"/>
                <a:cs typeface="Calibri" charset="0"/>
              </a:rPr>
              <a:t>Propeller Clock </a:t>
            </a:r>
            <a:endParaRPr lang="en-US" dirty="0">
              <a:latin typeface="Calibri" charset="0"/>
              <a:ea typeface="Calibri" charset="0"/>
              <a:cs typeface="Calibri" charset="0"/>
            </a:endParaRPr>
          </a:p>
        </p:txBody>
      </p:sp>
      <p:sp>
        <p:nvSpPr>
          <p:cNvPr id="3" name="Subtitle 2"/>
          <p:cNvSpPr>
            <a:spLocks noGrp="1"/>
          </p:cNvSpPr>
          <p:nvPr>
            <p:ph type="subTitle" idx="1"/>
          </p:nvPr>
        </p:nvSpPr>
        <p:spPr>
          <a:xfrm>
            <a:off x="3786187" y="2183034"/>
            <a:ext cx="7757873" cy="2185220"/>
          </a:xfrm>
        </p:spPr>
        <p:txBody>
          <a:bodyPr>
            <a:normAutofit lnSpcReduction="10000"/>
          </a:bodyPr>
          <a:lstStyle/>
          <a:p>
            <a:r>
              <a:rPr lang="en-US" dirty="0" smtClean="0">
                <a:latin typeface="Calibri" charset="0"/>
                <a:ea typeface="Calibri" charset="0"/>
                <a:cs typeface="Calibri" charset="0"/>
              </a:rPr>
              <a:t>Martin Lewis Wynne-Jones</a:t>
            </a:r>
            <a:br>
              <a:rPr lang="en-US" dirty="0" smtClean="0">
                <a:latin typeface="Calibri" charset="0"/>
                <a:ea typeface="Calibri" charset="0"/>
                <a:cs typeface="Calibri" charset="0"/>
              </a:rPr>
            </a:br>
            <a:r>
              <a:rPr lang="en-US" dirty="0" err="1" smtClean="0">
                <a:latin typeface="Calibri" charset="0"/>
                <a:ea typeface="Calibri" charset="0"/>
                <a:cs typeface="Calibri" charset="0"/>
              </a:rPr>
              <a:t>Tendai</a:t>
            </a:r>
            <a:r>
              <a:rPr lang="en-US" dirty="0" smtClean="0">
                <a:latin typeface="Calibri" charset="0"/>
                <a:ea typeface="Calibri" charset="0"/>
                <a:cs typeface="Calibri" charset="0"/>
              </a:rPr>
              <a:t> </a:t>
            </a:r>
            <a:r>
              <a:rPr lang="en-US" dirty="0" err="1" smtClean="0">
                <a:latin typeface="Calibri" charset="0"/>
                <a:ea typeface="Calibri" charset="0"/>
                <a:cs typeface="Calibri" charset="0"/>
              </a:rPr>
              <a:t>Madhlangove-Ngoni</a:t>
            </a:r>
            <a:r>
              <a:rPr lang="en-US" dirty="0">
                <a:latin typeface="Calibri" charset="0"/>
                <a:ea typeface="Calibri" charset="0"/>
                <a:cs typeface="Calibri" charset="0"/>
              </a:rPr>
              <a:t/>
            </a:r>
            <a:br>
              <a:rPr lang="en-US" dirty="0">
                <a:latin typeface="Calibri" charset="0"/>
                <a:ea typeface="Calibri" charset="0"/>
                <a:cs typeface="Calibri" charset="0"/>
              </a:rPr>
            </a:br>
            <a:r>
              <a:rPr lang="en-US" dirty="0" smtClean="0">
                <a:latin typeface="Calibri" charset="0"/>
                <a:ea typeface="Calibri" charset="0"/>
                <a:cs typeface="Calibri" charset="0"/>
              </a:rPr>
              <a:t>Edward Porter</a:t>
            </a:r>
            <a:br>
              <a:rPr lang="en-US" dirty="0" smtClean="0">
                <a:latin typeface="Calibri" charset="0"/>
                <a:ea typeface="Calibri" charset="0"/>
                <a:cs typeface="Calibri" charset="0"/>
              </a:rPr>
            </a:br>
            <a:r>
              <a:rPr lang="en-US" dirty="0" smtClean="0">
                <a:latin typeface="Calibri" charset="0"/>
                <a:ea typeface="Calibri" charset="0"/>
                <a:cs typeface="Calibri" charset="0"/>
              </a:rPr>
              <a:t>David George</a:t>
            </a:r>
            <a:br>
              <a:rPr lang="en-US" dirty="0" smtClean="0">
                <a:latin typeface="Calibri" charset="0"/>
                <a:ea typeface="Calibri" charset="0"/>
                <a:cs typeface="Calibri" charset="0"/>
              </a:rPr>
            </a:br>
            <a:r>
              <a:rPr lang="en-US" dirty="0" smtClean="0">
                <a:latin typeface="Calibri" charset="0"/>
                <a:ea typeface="Calibri" charset="0"/>
                <a:cs typeface="Calibri" charset="0"/>
              </a:rPr>
              <a:t>Amin </a:t>
            </a:r>
            <a:r>
              <a:rPr lang="en-US" dirty="0" err="1" smtClean="0">
                <a:latin typeface="Calibri" charset="0"/>
                <a:ea typeface="Calibri" charset="0"/>
                <a:cs typeface="Calibri" charset="0"/>
              </a:rPr>
              <a:t>Goraine</a:t>
            </a:r>
            <a:r>
              <a:rPr lang="en-US" dirty="0" smtClean="0">
                <a:latin typeface="Calibri" charset="0"/>
                <a:ea typeface="Calibri" charset="0"/>
                <a:cs typeface="Calibri" charset="0"/>
              </a:rPr>
              <a:t/>
            </a:r>
            <a:br>
              <a:rPr lang="en-US" dirty="0" smtClean="0">
                <a:latin typeface="Calibri" charset="0"/>
                <a:ea typeface="Calibri" charset="0"/>
                <a:cs typeface="Calibri" charset="0"/>
              </a:rPr>
            </a:br>
            <a:r>
              <a:rPr lang="en-US" dirty="0" smtClean="0">
                <a:latin typeface="Calibri" charset="0"/>
                <a:ea typeface="Calibri" charset="0"/>
                <a:cs typeface="Calibri" charset="0"/>
              </a:rPr>
              <a:t>Miguel Santos</a:t>
            </a:r>
            <a:br>
              <a:rPr lang="en-US" dirty="0" smtClean="0">
                <a:latin typeface="Calibri" charset="0"/>
                <a:ea typeface="Calibri" charset="0"/>
                <a:cs typeface="Calibri" charset="0"/>
              </a:rPr>
            </a:br>
            <a:endParaRPr lang="en-US" dirty="0" smtClean="0">
              <a:latin typeface="Calibri" charset="0"/>
              <a:ea typeface="Calibri" charset="0"/>
              <a:cs typeface="Calibri" charset="0"/>
            </a:endParaRPr>
          </a:p>
        </p:txBody>
      </p:sp>
      <p:grpSp>
        <p:nvGrpSpPr>
          <p:cNvPr id="17" name="Group 16"/>
          <p:cNvGrpSpPr/>
          <p:nvPr/>
        </p:nvGrpSpPr>
        <p:grpSpPr>
          <a:xfrm>
            <a:off x="546100" y="-4763"/>
            <a:ext cx="5014912" cy="6888724"/>
            <a:chOff x="2928938" y="-4763"/>
            <a:chExt cx="5014912" cy="6862763"/>
          </a:xfrm>
        </p:grpSpPr>
        <p:sp>
          <p:nvSpPr>
            <p:cNvPr id="18"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David </a:t>
            </a:r>
            <a:r>
              <a:rPr lang="en-GB" sz="1600" b="1"/>
              <a:t>George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Components</a:t>
            </a:r>
            <a:endParaRPr lang="en-US" sz="2000" b="1" dirty="0"/>
          </a:p>
        </p:txBody>
      </p:sp>
      <p:sp>
        <p:nvSpPr>
          <p:cNvPr id="10" name="TextBox 9"/>
          <p:cNvSpPr txBox="1"/>
          <p:nvPr/>
        </p:nvSpPr>
        <p:spPr>
          <a:xfrm>
            <a:off x="2730894" y="553962"/>
            <a:ext cx="5747658" cy="707886"/>
          </a:xfrm>
          <a:prstGeom prst="rect">
            <a:avLst/>
          </a:prstGeom>
          <a:noFill/>
        </p:spPr>
        <p:txBody>
          <a:bodyPr wrap="square" rtlCol="0">
            <a:spAutoFit/>
          </a:bodyPr>
          <a:lstStyle/>
          <a:p>
            <a:r>
              <a:rPr lang="en-GB" sz="4000" dirty="0" smtClean="0"/>
              <a:t>Component Selection </a:t>
            </a:r>
            <a:endParaRPr lang="en-GB" sz="4000" dirty="0"/>
          </a:p>
        </p:txBody>
      </p:sp>
      <p:sp>
        <p:nvSpPr>
          <p:cNvPr id="11" name="TextBox 10"/>
          <p:cNvSpPr txBox="1"/>
          <p:nvPr/>
        </p:nvSpPr>
        <p:spPr>
          <a:xfrm>
            <a:off x="2571237" y="1261848"/>
            <a:ext cx="2946401" cy="2031325"/>
          </a:xfrm>
          <a:prstGeom prst="rect">
            <a:avLst/>
          </a:prstGeom>
          <a:noFill/>
        </p:spPr>
        <p:txBody>
          <a:bodyPr wrap="square" rtlCol="0">
            <a:spAutoFit/>
          </a:bodyPr>
          <a:lstStyle/>
          <a:p>
            <a:r>
              <a:rPr lang="en-GB" dirty="0" smtClean="0"/>
              <a:t>LED’s</a:t>
            </a:r>
          </a:p>
          <a:p>
            <a:r>
              <a:rPr lang="en-GB" dirty="0" smtClean="0"/>
              <a:t>Surface mount RGB</a:t>
            </a:r>
          </a:p>
          <a:p>
            <a:r>
              <a:rPr lang="en-GB" dirty="0" smtClean="0"/>
              <a:t>Low cost £0.24</a:t>
            </a:r>
          </a:p>
          <a:p>
            <a:r>
              <a:rPr lang="en-GB" dirty="0" smtClean="0"/>
              <a:t>Small foot print 3mm or 5mm</a:t>
            </a:r>
          </a:p>
          <a:p>
            <a:r>
              <a:rPr lang="en-GB" dirty="0" smtClean="0"/>
              <a:t>Small display size</a:t>
            </a:r>
          </a:p>
          <a:p>
            <a:r>
              <a:rPr lang="en-GB" dirty="0" smtClean="0"/>
              <a:t>Complex PCB tracking</a:t>
            </a:r>
          </a:p>
          <a:p>
            <a:r>
              <a:rPr lang="en-GB" dirty="0" smtClean="0"/>
              <a:t>Close packing possible </a:t>
            </a:r>
            <a:endParaRPr lang="en-GB" dirty="0"/>
          </a:p>
        </p:txBody>
      </p:sp>
      <p:sp>
        <p:nvSpPr>
          <p:cNvPr id="12" name="TextBox 11"/>
          <p:cNvSpPr txBox="1"/>
          <p:nvPr/>
        </p:nvSpPr>
        <p:spPr>
          <a:xfrm>
            <a:off x="5517638" y="1538847"/>
            <a:ext cx="3623364" cy="1754326"/>
          </a:xfrm>
          <a:prstGeom prst="rect">
            <a:avLst/>
          </a:prstGeom>
          <a:noFill/>
        </p:spPr>
        <p:txBody>
          <a:bodyPr wrap="none" rtlCol="0">
            <a:spAutoFit/>
          </a:bodyPr>
          <a:lstStyle/>
          <a:p>
            <a:r>
              <a:rPr lang="en-GB" dirty="0" smtClean="0"/>
              <a:t>Through hole RGB</a:t>
            </a:r>
          </a:p>
          <a:p>
            <a:r>
              <a:rPr lang="en-GB" dirty="0" smtClean="0"/>
              <a:t>High cost £2.12</a:t>
            </a:r>
          </a:p>
          <a:p>
            <a:r>
              <a:rPr lang="en-GB" dirty="0" smtClean="0"/>
              <a:t>Large foot print 5 or 10mm diameter</a:t>
            </a:r>
          </a:p>
          <a:p>
            <a:r>
              <a:rPr lang="en-GB" dirty="0" smtClean="0"/>
              <a:t>Larger display size</a:t>
            </a:r>
          </a:p>
          <a:p>
            <a:r>
              <a:rPr lang="en-GB" dirty="0" smtClean="0"/>
              <a:t>Easy PCB tracking</a:t>
            </a:r>
          </a:p>
          <a:p>
            <a:r>
              <a:rPr lang="en-GB" dirty="0" smtClean="0"/>
              <a:t>Not easy to get packing close.</a:t>
            </a:r>
            <a:endParaRPr lang="en-GB" dirty="0"/>
          </a:p>
        </p:txBody>
      </p:sp>
      <p:sp>
        <p:nvSpPr>
          <p:cNvPr id="13" name="TextBox 12"/>
          <p:cNvSpPr txBox="1"/>
          <p:nvPr/>
        </p:nvSpPr>
        <p:spPr>
          <a:xfrm>
            <a:off x="2571237" y="3660020"/>
            <a:ext cx="8316687" cy="646331"/>
          </a:xfrm>
          <a:prstGeom prst="rect">
            <a:avLst/>
          </a:prstGeom>
          <a:noFill/>
        </p:spPr>
        <p:txBody>
          <a:bodyPr wrap="square" rtlCol="0">
            <a:spAutoFit/>
          </a:bodyPr>
          <a:lstStyle/>
          <a:p>
            <a:r>
              <a:rPr lang="en-GB" dirty="0" smtClean="0"/>
              <a:t>LED Driver</a:t>
            </a:r>
          </a:p>
          <a:p>
            <a:r>
              <a:rPr lang="en-GB" dirty="0" smtClean="0"/>
              <a:t>Considerations, Drive capability (suitable to drive possible range of appropriate LED’s)</a:t>
            </a:r>
            <a:endParaRPr lang="en-GB" dirty="0"/>
          </a:p>
        </p:txBody>
      </p:sp>
      <p:sp>
        <p:nvSpPr>
          <p:cNvPr id="14" name="TextBox 13"/>
          <p:cNvSpPr txBox="1"/>
          <p:nvPr/>
        </p:nvSpPr>
        <p:spPr>
          <a:xfrm>
            <a:off x="2571237" y="4400248"/>
            <a:ext cx="4193392" cy="2031325"/>
          </a:xfrm>
          <a:prstGeom prst="rect">
            <a:avLst/>
          </a:prstGeom>
          <a:noFill/>
        </p:spPr>
        <p:txBody>
          <a:bodyPr wrap="none" rtlCol="0">
            <a:spAutoFit/>
          </a:bodyPr>
          <a:lstStyle/>
          <a:p>
            <a:r>
              <a:rPr lang="en-GB" dirty="0" smtClean="0"/>
              <a:t>Shift Register</a:t>
            </a:r>
          </a:p>
          <a:p>
            <a:r>
              <a:rPr lang="en-GB" dirty="0" smtClean="0"/>
              <a:t>Available in surface mount or through hole</a:t>
            </a:r>
          </a:p>
          <a:p>
            <a:r>
              <a:rPr lang="en-GB" dirty="0" smtClean="0"/>
              <a:t>Cheaper</a:t>
            </a:r>
          </a:p>
          <a:p>
            <a:r>
              <a:rPr lang="en-GB" dirty="0" smtClean="0"/>
              <a:t>Doesn't control LED current</a:t>
            </a:r>
          </a:p>
          <a:p>
            <a:r>
              <a:rPr lang="en-GB" dirty="0" smtClean="0"/>
              <a:t>Limited drive current</a:t>
            </a:r>
          </a:p>
          <a:p>
            <a:r>
              <a:rPr lang="en-GB" dirty="0" smtClean="0"/>
              <a:t>One bit per led </a:t>
            </a:r>
          </a:p>
          <a:p>
            <a:r>
              <a:rPr lang="en-GB" dirty="0" smtClean="0"/>
              <a:t>No colour correction</a:t>
            </a:r>
            <a:endParaRPr lang="en-GB" dirty="0"/>
          </a:p>
        </p:txBody>
      </p:sp>
      <p:sp>
        <p:nvSpPr>
          <p:cNvPr id="15" name="TextBox 14"/>
          <p:cNvSpPr txBox="1"/>
          <p:nvPr/>
        </p:nvSpPr>
        <p:spPr>
          <a:xfrm>
            <a:off x="7027124" y="4400248"/>
            <a:ext cx="4769639" cy="2031325"/>
          </a:xfrm>
          <a:prstGeom prst="rect">
            <a:avLst/>
          </a:prstGeom>
          <a:noFill/>
        </p:spPr>
        <p:txBody>
          <a:bodyPr wrap="none" rtlCol="0">
            <a:spAutoFit/>
          </a:bodyPr>
          <a:lstStyle/>
          <a:p>
            <a:r>
              <a:rPr lang="en-GB" dirty="0" smtClean="0"/>
              <a:t>LED Driver</a:t>
            </a:r>
          </a:p>
          <a:p>
            <a:r>
              <a:rPr lang="en-GB" dirty="0" smtClean="0"/>
              <a:t>Available surface mount or through hole</a:t>
            </a:r>
          </a:p>
          <a:p>
            <a:r>
              <a:rPr lang="en-GB" dirty="0" smtClean="0"/>
              <a:t>More expensive but controls more LED’s per chip</a:t>
            </a:r>
          </a:p>
          <a:p>
            <a:r>
              <a:rPr lang="en-GB" dirty="0" smtClean="0"/>
              <a:t>Controls LED Current and reports faults</a:t>
            </a:r>
          </a:p>
          <a:p>
            <a:r>
              <a:rPr lang="en-GB" dirty="0" smtClean="0"/>
              <a:t>Selectable drive current from 5mA to 80mA</a:t>
            </a:r>
          </a:p>
          <a:p>
            <a:r>
              <a:rPr lang="en-GB" dirty="0" smtClean="0"/>
              <a:t>12 bit grey scale led brightness per led</a:t>
            </a:r>
          </a:p>
          <a:p>
            <a:r>
              <a:rPr lang="en-GB" dirty="0" smtClean="0"/>
              <a:t>6 bit colour correction</a:t>
            </a:r>
            <a:endParaRPr lang="en-GB" dirty="0"/>
          </a:p>
        </p:txBody>
      </p:sp>
    </p:spTree>
    <p:extLst>
      <p:ext uri="{BB962C8B-B14F-4D97-AF65-F5344CB8AC3E}">
        <p14:creationId xmlns:p14="http://schemas.microsoft.com/office/powerpoint/2010/main" val="1239036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David </a:t>
            </a:r>
            <a:r>
              <a:rPr lang="en-GB" sz="1600" b="1"/>
              <a:t>George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CPU</a:t>
            </a:r>
            <a:endParaRPr lang="en-US" sz="2000" b="1" dirty="0"/>
          </a:p>
        </p:txBody>
      </p:sp>
      <p:sp>
        <p:nvSpPr>
          <p:cNvPr id="8" name="TextBox 7"/>
          <p:cNvSpPr txBox="1"/>
          <p:nvPr/>
        </p:nvSpPr>
        <p:spPr>
          <a:xfrm>
            <a:off x="1537212" y="434231"/>
            <a:ext cx="5747658" cy="707886"/>
          </a:xfrm>
          <a:prstGeom prst="rect">
            <a:avLst/>
          </a:prstGeom>
          <a:noFill/>
        </p:spPr>
        <p:txBody>
          <a:bodyPr wrap="square" rtlCol="0">
            <a:spAutoFit/>
          </a:bodyPr>
          <a:lstStyle/>
          <a:p>
            <a:r>
              <a:rPr lang="en-GB" sz="4000" dirty="0" smtClean="0"/>
              <a:t>Processor Core</a:t>
            </a:r>
            <a:endParaRPr lang="en-GB" sz="4000" dirty="0"/>
          </a:p>
        </p:txBody>
      </p:sp>
      <p:sp>
        <p:nvSpPr>
          <p:cNvPr id="9" name="TextBox 8"/>
          <p:cNvSpPr txBox="1"/>
          <p:nvPr/>
        </p:nvSpPr>
        <p:spPr>
          <a:xfrm>
            <a:off x="1537212" y="1319603"/>
            <a:ext cx="10395475" cy="1477328"/>
          </a:xfrm>
          <a:prstGeom prst="rect">
            <a:avLst/>
          </a:prstGeom>
          <a:noFill/>
        </p:spPr>
        <p:txBody>
          <a:bodyPr wrap="none" rtlCol="0">
            <a:spAutoFit/>
          </a:bodyPr>
          <a:lstStyle/>
          <a:p>
            <a:r>
              <a:rPr lang="en-GB" dirty="0" smtClean="0"/>
              <a:t>Processor Selection </a:t>
            </a:r>
            <a:br>
              <a:rPr lang="en-GB" dirty="0" smtClean="0"/>
            </a:br>
            <a:r>
              <a:rPr lang="en-GB" dirty="0" smtClean="0"/>
              <a:t>During the project the processor specification has developed with an understanding of what will be required.</a:t>
            </a:r>
            <a:br>
              <a:rPr lang="en-GB" dirty="0" smtClean="0"/>
            </a:br>
            <a:r>
              <a:rPr lang="en-GB" dirty="0" smtClean="0"/>
              <a:t>Initially a PIC 16 20MHz with few features one serial port 8 bit bussing</a:t>
            </a:r>
            <a:br>
              <a:rPr lang="en-GB" dirty="0" smtClean="0"/>
            </a:br>
            <a:r>
              <a:rPr lang="en-GB" dirty="0" smtClean="0"/>
              <a:t/>
            </a:r>
            <a:br>
              <a:rPr lang="en-GB" dirty="0" smtClean="0"/>
            </a:br>
            <a:r>
              <a:rPr lang="en-GB" dirty="0" smtClean="0"/>
              <a:t>Final speciation ARM M4 198MHz core with several serial ports 32 bit bussing</a:t>
            </a:r>
            <a:endParaRPr lang="en-GB" dirty="0"/>
          </a:p>
        </p:txBody>
      </p:sp>
    </p:spTree>
    <p:extLst>
      <p:ext uri="{BB962C8B-B14F-4D97-AF65-F5344CB8AC3E}">
        <p14:creationId xmlns:p14="http://schemas.microsoft.com/office/powerpoint/2010/main" val="1784639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David </a:t>
            </a:r>
            <a:r>
              <a:rPr lang="en-GB" sz="1600" b="1"/>
              <a:t>George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Design</a:t>
            </a:r>
            <a:endParaRPr lang="en-US" sz="2000" b="1" dirty="0"/>
          </a:p>
        </p:txBody>
      </p:sp>
      <p:sp>
        <p:nvSpPr>
          <p:cNvPr id="8" name="TextBox 7"/>
          <p:cNvSpPr txBox="1"/>
          <p:nvPr/>
        </p:nvSpPr>
        <p:spPr>
          <a:xfrm>
            <a:off x="2193601" y="841828"/>
            <a:ext cx="5747658" cy="707886"/>
          </a:xfrm>
          <a:prstGeom prst="rect">
            <a:avLst/>
          </a:prstGeom>
          <a:noFill/>
        </p:spPr>
        <p:txBody>
          <a:bodyPr wrap="square" rtlCol="0">
            <a:spAutoFit/>
          </a:bodyPr>
          <a:lstStyle/>
          <a:p>
            <a:r>
              <a:rPr lang="en-GB" sz="4000" dirty="0" smtClean="0"/>
              <a:t>Initial design</a:t>
            </a:r>
            <a:endParaRPr lang="en-GB" sz="4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208" y="1549714"/>
            <a:ext cx="10420479" cy="3620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1946861" y="5286152"/>
            <a:ext cx="7141028" cy="400110"/>
          </a:xfrm>
          <a:prstGeom prst="rect">
            <a:avLst/>
          </a:prstGeom>
          <a:noFill/>
        </p:spPr>
        <p:txBody>
          <a:bodyPr wrap="square" rtlCol="0">
            <a:spAutoFit/>
          </a:bodyPr>
          <a:lstStyle/>
          <a:p>
            <a:r>
              <a:rPr lang="en-GB" sz="2000" dirty="0" smtClean="0"/>
              <a:t>Entire board space consumed with shift registers to drive LED’s</a:t>
            </a:r>
            <a:endParaRPr lang="en-GB" sz="2000" dirty="0"/>
          </a:p>
        </p:txBody>
      </p:sp>
    </p:spTree>
    <p:extLst>
      <p:ext uri="{BB962C8B-B14F-4D97-AF65-F5344CB8AC3E}">
        <p14:creationId xmlns:p14="http://schemas.microsoft.com/office/powerpoint/2010/main" val="210331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David </a:t>
            </a:r>
            <a:r>
              <a:rPr lang="en-GB" sz="1600" b="1"/>
              <a:t>George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Design Development</a:t>
            </a:r>
            <a:endParaRPr lang="en-US" sz="2000" b="1" dirty="0"/>
          </a:p>
        </p:txBody>
      </p:sp>
      <p:sp>
        <p:nvSpPr>
          <p:cNvPr id="8" name="Title 1"/>
          <p:cNvSpPr>
            <a:spLocks noGrp="1"/>
          </p:cNvSpPr>
          <p:nvPr>
            <p:ph type="title"/>
          </p:nvPr>
        </p:nvSpPr>
        <p:spPr>
          <a:xfrm>
            <a:off x="1401557" y="957791"/>
            <a:ext cx="10515600" cy="1325563"/>
          </a:xfrm>
        </p:spPr>
        <p:txBody>
          <a:bodyPr/>
          <a:lstStyle/>
          <a:p>
            <a:r>
              <a:rPr lang="en-GB" dirty="0" smtClean="0"/>
              <a:t>Later PCB design</a:t>
            </a:r>
            <a:endParaRPr lang="en-GB" dirty="0"/>
          </a:p>
        </p:txBody>
      </p:sp>
      <p:pic>
        <p:nvPicPr>
          <p:cNvPr id="9" name="Picture 8"/>
          <p:cNvPicPr>
            <a:picLocks noChangeAspect="1"/>
          </p:cNvPicPr>
          <p:nvPr/>
        </p:nvPicPr>
        <p:blipFill rotWithShape="1">
          <a:blip r:embed="rId2"/>
          <a:srcRect l="21417" t="33015" r="7970" b="26689"/>
          <a:stretch/>
        </p:blipFill>
        <p:spPr>
          <a:xfrm>
            <a:off x="1839963" y="2390862"/>
            <a:ext cx="9956800" cy="3008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1742980" y="5656336"/>
            <a:ext cx="8752115" cy="369332"/>
          </a:xfrm>
          <a:prstGeom prst="rect">
            <a:avLst/>
          </a:prstGeom>
          <a:noFill/>
        </p:spPr>
        <p:txBody>
          <a:bodyPr wrap="square" rtlCol="0">
            <a:spAutoFit/>
          </a:bodyPr>
          <a:lstStyle/>
          <a:p>
            <a:r>
              <a:rPr lang="en-GB" dirty="0" smtClean="0"/>
              <a:t>Surface mount LED drivers, with smallest available tracks used.</a:t>
            </a:r>
            <a:endParaRPr lang="en-GB" dirty="0"/>
          </a:p>
        </p:txBody>
      </p:sp>
    </p:spTree>
    <p:extLst>
      <p:ext uri="{BB962C8B-B14F-4D97-AF65-F5344CB8AC3E}">
        <p14:creationId xmlns:p14="http://schemas.microsoft.com/office/powerpoint/2010/main" val="1597322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dirty="0" smtClean="0"/>
              <a:t>Amin </a:t>
            </a:r>
            <a:r>
              <a:rPr lang="en-GB" sz="1600" b="1" dirty="0" err="1"/>
              <a:t>Goraine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The Project</a:t>
            </a:r>
            <a:endParaRPr lang="en-US" sz="2000" b="1" dirty="0"/>
          </a:p>
        </p:txBody>
      </p:sp>
      <p:sp>
        <p:nvSpPr>
          <p:cNvPr id="8" name="Title 1"/>
          <p:cNvSpPr>
            <a:spLocks noGrp="1"/>
          </p:cNvSpPr>
          <p:nvPr>
            <p:ph type="title"/>
          </p:nvPr>
        </p:nvSpPr>
        <p:spPr>
          <a:xfrm>
            <a:off x="1497615" y="490683"/>
            <a:ext cx="10515600" cy="1325563"/>
          </a:xfrm>
        </p:spPr>
        <p:txBody>
          <a:bodyPr/>
          <a:lstStyle/>
          <a:p>
            <a:r>
              <a:rPr lang="en-GB" dirty="0" smtClean="0"/>
              <a:t>Image Layout	</a:t>
            </a:r>
            <a:endParaRPr lang="en-GB" dirty="0"/>
          </a:p>
        </p:txBody>
      </p:sp>
      <p:sp>
        <p:nvSpPr>
          <p:cNvPr id="9" name="Text Placeholder 4"/>
          <p:cNvSpPr>
            <a:spLocks noGrp="1"/>
          </p:cNvSpPr>
          <p:nvPr>
            <p:ph idx="1"/>
          </p:nvPr>
        </p:nvSpPr>
        <p:spPr>
          <a:xfrm>
            <a:off x="1497615" y="1951183"/>
            <a:ext cx="10515600" cy="4351338"/>
          </a:xfrm>
        </p:spPr>
        <p:txBody>
          <a:bodyPr/>
          <a:lstStyle/>
          <a:p>
            <a:pPr marL="285750" indent="-285750">
              <a:buFont typeface="Arial" panose="020B0604020202020204" pitchFamily="34" charset="0"/>
              <a:buChar char="•"/>
            </a:pPr>
            <a:r>
              <a:rPr lang="en-GB" dirty="0" smtClean="0"/>
              <a:t>32 colour LEDs</a:t>
            </a:r>
          </a:p>
          <a:p>
            <a:pPr marL="285750" indent="-285750">
              <a:buFont typeface="Arial" panose="020B0604020202020204" pitchFamily="34" charset="0"/>
              <a:buChar char="•"/>
            </a:pPr>
            <a:r>
              <a:rPr lang="en-GB" dirty="0" smtClean="0"/>
              <a:t>36 bit per pixel(12 bits per colour)</a:t>
            </a:r>
          </a:p>
          <a:p>
            <a:pPr marL="285750" indent="-285750">
              <a:buFont typeface="Arial" panose="020B0604020202020204" pitchFamily="34" charset="0"/>
              <a:buChar char="•"/>
            </a:pPr>
            <a:r>
              <a:rPr lang="en-GB" dirty="0" smtClean="0"/>
              <a:t>144 bytes per segment</a:t>
            </a:r>
          </a:p>
          <a:p>
            <a:pPr marL="285750" indent="-285750"/>
            <a:r>
              <a:rPr lang="en-GB" dirty="0" smtClean="0"/>
              <a:t>≈10k </a:t>
            </a:r>
            <a:r>
              <a:rPr lang="en-GB" dirty="0"/>
              <a:t>Bytes per </a:t>
            </a:r>
            <a:r>
              <a:rPr lang="en-GB" dirty="0" smtClean="0"/>
              <a:t>image</a:t>
            </a:r>
          </a:p>
          <a:p>
            <a:pPr marL="285750" indent="-285750"/>
            <a:r>
              <a:rPr lang="en-GB" dirty="0" smtClean="0"/>
              <a:t>Stored as 2D array </a:t>
            </a:r>
          </a:p>
          <a:p>
            <a:pPr marL="285750" indent="-285750"/>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grpSp>
        <p:nvGrpSpPr>
          <p:cNvPr id="10" name="Group 9"/>
          <p:cNvGrpSpPr/>
          <p:nvPr/>
        </p:nvGrpSpPr>
        <p:grpSpPr>
          <a:xfrm>
            <a:off x="1687770" y="4790077"/>
            <a:ext cx="5761717" cy="821881"/>
            <a:chOff x="5166429" y="1792897"/>
            <a:chExt cx="5761717" cy="821881"/>
          </a:xfrm>
        </p:grpSpPr>
        <p:grpSp>
          <p:nvGrpSpPr>
            <p:cNvPr id="11" name="Group 10"/>
            <p:cNvGrpSpPr/>
            <p:nvPr/>
          </p:nvGrpSpPr>
          <p:grpSpPr>
            <a:xfrm>
              <a:off x="5166429" y="1792897"/>
              <a:ext cx="1628386" cy="544882"/>
              <a:chOff x="5166429" y="1792897"/>
              <a:chExt cx="1628386" cy="544882"/>
            </a:xfrm>
          </p:grpSpPr>
          <p:sp>
            <p:nvSpPr>
              <p:cNvPr id="31" name="Rectangle 30"/>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32" name="Rectangle 31"/>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33" name="Rectangle 32"/>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grpSp>
          <p:nvGrpSpPr>
            <p:cNvPr id="12" name="Group 11"/>
            <p:cNvGrpSpPr/>
            <p:nvPr/>
          </p:nvGrpSpPr>
          <p:grpSpPr>
            <a:xfrm>
              <a:off x="6769763" y="1792897"/>
              <a:ext cx="1628386" cy="544882"/>
              <a:chOff x="5166429" y="1792897"/>
              <a:chExt cx="1628386" cy="544882"/>
            </a:xfrm>
          </p:grpSpPr>
          <p:sp>
            <p:nvSpPr>
              <p:cNvPr id="28" name="Rectangle 27"/>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29" name="Rectangle 28"/>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30" name="Rectangle 29"/>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grpSp>
          <p:nvGrpSpPr>
            <p:cNvPr id="13" name="Group 12"/>
            <p:cNvGrpSpPr/>
            <p:nvPr/>
          </p:nvGrpSpPr>
          <p:grpSpPr>
            <a:xfrm>
              <a:off x="9061318" y="1792897"/>
              <a:ext cx="1628386" cy="544882"/>
              <a:chOff x="5166429" y="1792897"/>
              <a:chExt cx="1628386" cy="544882"/>
            </a:xfrm>
          </p:grpSpPr>
          <p:sp>
            <p:nvSpPr>
              <p:cNvPr id="25" name="Rectangle 24"/>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26" name="Rectangle 25"/>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27" name="Rectangle 26"/>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sp>
          <p:nvSpPr>
            <p:cNvPr id="14" name="Rectangle 13"/>
            <p:cNvSpPr/>
            <p:nvPr/>
          </p:nvSpPr>
          <p:spPr>
            <a:xfrm>
              <a:off x="8393456" y="1792897"/>
              <a:ext cx="667861" cy="5448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t>
              </a:r>
              <a:endParaRPr lang="en-GB" dirty="0">
                <a:solidFill>
                  <a:schemeClr val="tx1"/>
                </a:solidFill>
              </a:endParaRPr>
            </a:p>
          </p:txBody>
        </p:sp>
        <p:sp>
          <p:nvSpPr>
            <p:cNvPr id="15" name="TextBox 14"/>
            <p:cNvSpPr txBox="1"/>
            <p:nvPr/>
          </p:nvSpPr>
          <p:spPr>
            <a:xfrm>
              <a:off x="5529702" y="2337779"/>
              <a:ext cx="355387" cy="276999"/>
            </a:xfrm>
            <a:prstGeom prst="rect">
              <a:avLst/>
            </a:prstGeom>
            <a:noFill/>
          </p:spPr>
          <p:txBody>
            <a:bodyPr wrap="square" rtlCol="0">
              <a:spAutoFit/>
            </a:bodyPr>
            <a:lstStyle/>
            <a:p>
              <a:r>
                <a:rPr lang="en-GB" sz="1200" dirty="0" smtClean="0"/>
                <a:t>12</a:t>
              </a:r>
            </a:p>
          </p:txBody>
        </p:sp>
        <p:sp>
          <p:nvSpPr>
            <p:cNvPr id="16" name="TextBox 15"/>
            <p:cNvSpPr txBox="1"/>
            <p:nvPr/>
          </p:nvSpPr>
          <p:spPr>
            <a:xfrm>
              <a:off x="6597518" y="2337779"/>
              <a:ext cx="355387" cy="276999"/>
            </a:xfrm>
            <a:prstGeom prst="rect">
              <a:avLst/>
            </a:prstGeom>
            <a:noFill/>
          </p:spPr>
          <p:txBody>
            <a:bodyPr wrap="square" rtlCol="0">
              <a:spAutoFit/>
            </a:bodyPr>
            <a:lstStyle/>
            <a:p>
              <a:r>
                <a:rPr lang="en-GB" sz="1200" dirty="0" smtClean="0"/>
                <a:t>36</a:t>
              </a:r>
            </a:p>
          </p:txBody>
        </p:sp>
        <p:sp>
          <p:nvSpPr>
            <p:cNvPr id="17" name="TextBox 16"/>
            <p:cNvSpPr txBox="1"/>
            <p:nvPr/>
          </p:nvSpPr>
          <p:spPr>
            <a:xfrm>
              <a:off x="7118162" y="2337779"/>
              <a:ext cx="355387" cy="276999"/>
            </a:xfrm>
            <a:prstGeom prst="rect">
              <a:avLst/>
            </a:prstGeom>
            <a:noFill/>
          </p:spPr>
          <p:txBody>
            <a:bodyPr wrap="square" rtlCol="0">
              <a:spAutoFit/>
            </a:bodyPr>
            <a:lstStyle/>
            <a:p>
              <a:r>
                <a:rPr lang="en-GB" sz="1200" dirty="0" smtClean="0"/>
                <a:t>48</a:t>
              </a:r>
            </a:p>
          </p:txBody>
        </p:sp>
        <p:sp>
          <p:nvSpPr>
            <p:cNvPr id="18" name="TextBox 17"/>
            <p:cNvSpPr txBox="1"/>
            <p:nvPr/>
          </p:nvSpPr>
          <p:spPr>
            <a:xfrm>
              <a:off x="6084041" y="2337779"/>
              <a:ext cx="355387" cy="276999"/>
            </a:xfrm>
            <a:prstGeom prst="rect">
              <a:avLst/>
            </a:prstGeom>
            <a:noFill/>
          </p:spPr>
          <p:txBody>
            <a:bodyPr wrap="square" rtlCol="0">
              <a:spAutoFit/>
            </a:bodyPr>
            <a:lstStyle/>
            <a:p>
              <a:r>
                <a:rPr lang="en-GB" sz="1200" dirty="0" smtClean="0"/>
                <a:t>24</a:t>
              </a:r>
            </a:p>
          </p:txBody>
        </p:sp>
        <p:sp>
          <p:nvSpPr>
            <p:cNvPr id="19" name="TextBox 18"/>
            <p:cNvSpPr txBox="1"/>
            <p:nvPr/>
          </p:nvSpPr>
          <p:spPr>
            <a:xfrm>
              <a:off x="7659239" y="2337779"/>
              <a:ext cx="355387" cy="276999"/>
            </a:xfrm>
            <a:prstGeom prst="rect">
              <a:avLst/>
            </a:prstGeom>
            <a:noFill/>
          </p:spPr>
          <p:txBody>
            <a:bodyPr wrap="square" rtlCol="0">
              <a:spAutoFit/>
            </a:bodyPr>
            <a:lstStyle/>
            <a:p>
              <a:r>
                <a:rPr lang="en-GB" sz="1200" dirty="0" smtClean="0"/>
                <a:t>60</a:t>
              </a:r>
            </a:p>
          </p:txBody>
        </p:sp>
        <p:sp>
          <p:nvSpPr>
            <p:cNvPr id="20" name="TextBox 19"/>
            <p:cNvSpPr txBox="1"/>
            <p:nvPr/>
          </p:nvSpPr>
          <p:spPr>
            <a:xfrm>
              <a:off x="8220455" y="2337778"/>
              <a:ext cx="355387" cy="276999"/>
            </a:xfrm>
            <a:prstGeom prst="rect">
              <a:avLst/>
            </a:prstGeom>
            <a:noFill/>
          </p:spPr>
          <p:txBody>
            <a:bodyPr wrap="square" rtlCol="0">
              <a:spAutoFit/>
            </a:bodyPr>
            <a:lstStyle/>
            <a:p>
              <a:r>
                <a:rPr lang="en-GB" sz="1200" dirty="0"/>
                <a:t>7</a:t>
              </a:r>
              <a:r>
                <a:rPr lang="en-GB" sz="1200" dirty="0" smtClean="0"/>
                <a:t>2</a:t>
              </a:r>
            </a:p>
          </p:txBody>
        </p:sp>
        <p:sp>
          <p:nvSpPr>
            <p:cNvPr id="21" name="TextBox 20"/>
            <p:cNvSpPr txBox="1"/>
            <p:nvPr/>
          </p:nvSpPr>
          <p:spPr>
            <a:xfrm>
              <a:off x="8879908" y="2337779"/>
              <a:ext cx="524160" cy="276999"/>
            </a:xfrm>
            <a:prstGeom prst="rect">
              <a:avLst/>
            </a:prstGeom>
            <a:noFill/>
          </p:spPr>
          <p:txBody>
            <a:bodyPr wrap="square" rtlCol="0">
              <a:spAutoFit/>
            </a:bodyPr>
            <a:lstStyle/>
            <a:p>
              <a:r>
                <a:rPr lang="en-GB" sz="1200" dirty="0" smtClean="0"/>
                <a:t>1096</a:t>
              </a:r>
            </a:p>
          </p:txBody>
        </p:sp>
        <p:sp>
          <p:nvSpPr>
            <p:cNvPr id="22" name="TextBox 21"/>
            <p:cNvSpPr txBox="1"/>
            <p:nvPr/>
          </p:nvSpPr>
          <p:spPr>
            <a:xfrm>
              <a:off x="9430076" y="2337778"/>
              <a:ext cx="562726" cy="276999"/>
            </a:xfrm>
            <a:prstGeom prst="rect">
              <a:avLst/>
            </a:prstGeom>
            <a:noFill/>
          </p:spPr>
          <p:txBody>
            <a:bodyPr wrap="square" rtlCol="0">
              <a:spAutoFit/>
            </a:bodyPr>
            <a:lstStyle/>
            <a:p>
              <a:r>
                <a:rPr lang="en-GB" sz="1200" dirty="0" smtClean="0"/>
                <a:t>1128</a:t>
              </a:r>
            </a:p>
          </p:txBody>
        </p:sp>
        <p:sp>
          <p:nvSpPr>
            <p:cNvPr id="23" name="TextBox 22"/>
            <p:cNvSpPr txBox="1"/>
            <p:nvPr/>
          </p:nvSpPr>
          <p:spPr>
            <a:xfrm>
              <a:off x="9967750" y="2337779"/>
              <a:ext cx="522925" cy="276999"/>
            </a:xfrm>
            <a:prstGeom prst="rect">
              <a:avLst/>
            </a:prstGeom>
            <a:noFill/>
          </p:spPr>
          <p:txBody>
            <a:bodyPr wrap="square" rtlCol="0">
              <a:spAutoFit/>
            </a:bodyPr>
            <a:lstStyle/>
            <a:p>
              <a:r>
                <a:rPr lang="en-GB" sz="1200" dirty="0" smtClean="0"/>
                <a:t>1140</a:t>
              </a:r>
            </a:p>
          </p:txBody>
        </p:sp>
        <p:sp>
          <p:nvSpPr>
            <p:cNvPr id="24" name="TextBox 23"/>
            <p:cNvSpPr txBox="1"/>
            <p:nvPr/>
          </p:nvSpPr>
          <p:spPr>
            <a:xfrm>
              <a:off x="10403009" y="2337778"/>
              <a:ext cx="525137" cy="276999"/>
            </a:xfrm>
            <a:prstGeom prst="rect">
              <a:avLst/>
            </a:prstGeom>
            <a:noFill/>
          </p:spPr>
          <p:txBody>
            <a:bodyPr wrap="square" rtlCol="0">
              <a:spAutoFit/>
            </a:bodyPr>
            <a:lstStyle/>
            <a:p>
              <a:r>
                <a:rPr lang="en-GB" sz="1200" dirty="0" smtClean="0"/>
                <a:t>1152</a:t>
              </a:r>
            </a:p>
          </p:txBody>
        </p:sp>
      </p:grpSp>
      <p:sp>
        <p:nvSpPr>
          <p:cNvPr id="34" name="Oval 33"/>
          <p:cNvSpPr/>
          <p:nvPr/>
        </p:nvSpPr>
        <p:spPr>
          <a:xfrm>
            <a:off x="8276545" y="3470642"/>
            <a:ext cx="2284820" cy="21413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p:cNvCxnSpPr>
            <a:endCxn id="34" idx="0"/>
          </p:cNvCxnSpPr>
          <p:nvPr/>
        </p:nvCxnSpPr>
        <p:spPr>
          <a:xfrm flipV="1">
            <a:off x="9409207" y="3470642"/>
            <a:ext cx="9748" cy="1192192"/>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16200000">
            <a:off x="9268532" y="4429172"/>
            <a:ext cx="349326" cy="117999"/>
            <a:chOff x="5166429" y="1792897"/>
            <a:chExt cx="1628386" cy="544882"/>
          </a:xfrm>
        </p:grpSpPr>
        <p:sp>
          <p:nvSpPr>
            <p:cNvPr id="37" name="Rectangle 36"/>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38" name="Rectangle 37"/>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39" name="Rectangle 38"/>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grpSp>
        <p:nvGrpSpPr>
          <p:cNvPr id="40" name="Group 39"/>
          <p:cNvGrpSpPr/>
          <p:nvPr/>
        </p:nvGrpSpPr>
        <p:grpSpPr>
          <a:xfrm rot="16200000">
            <a:off x="9268532" y="4085220"/>
            <a:ext cx="349326" cy="117999"/>
            <a:chOff x="5166429" y="1792897"/>
            <a:chExt cx="1628386" cy="544882"/>
          </a:xfrm>
        </p:grpSpPr>
        <p:sp>
          <p:nvSpPr>
            <p:cNvPr id="41" name="Rectangle 40"/>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42" name="Rectangle 41"/>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43" name="Rectangle 42"/>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grpSp>
        <p:nvGrpSpPr>
          <p:cNvPr id="44" name="Group 43"/>
          <p:cNvGrpSpPr/>
          <p:nvPr/>
        </p:nvGrpSpPr>
        <p:grpSpPr>
          <a:xfrm rot="16200000">
            <a:off x="9268532" y="3593630"/>
            <a:ext cx="349326" cy="117999"/>
            <a:chOff x="5166429" y="1792897"/>
            <a:chExt cx="1628386" cy="544882"/>
          </a:xfrm>
        </p:grpSpPr>
        <p:sp>
          <p:nvSpPr>
            <p:cNvPr id="45" name="Rectangle 44"/>
            <p:cNvSpPr/>
            <p:nvPr/>
          </p:nvSpPr>
          <p:spPr>
            <a:xfrm>
              <a:off x="5166429" y="1792897"/>
              <a:ext cx="551146" cy="54488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t>
              </a:r>
              <a:endParaRPr lang="en-GB" dirty="0"/>
            </a:p>
          </p:txBody>
        </p:sp>
        <p:sp>
          <p:nvSpPr>
            <p:cNvPr id="46" name="Rectangle 45"/>
            <p:cNvSpPr/>
            <p:nvPr/>
          </p:nvSpPr>
          <p:spPr>
            <a:xfrm>
              <a:off x="5692523" y="1792897"/>
              <a:ext cx="551146" cy="54488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sp>
          <p:nvSpPr>
            <p:cNvPr id="47" name="Rectangle 46"/>
            <p:cNvSpPr/>
            <p:nvPr/>
          </p:nvSpPr>
          <p:spPr>
            <a:xfrm>
              <a:off x="6243669" y="1792897"/>
              <a:ext cx="551146" cy="5448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grpSp>
      <p:sp>
        <p:nvSpPr>
          <p:cNvPr id="48" name="Rectangle 47"/>
          <p:cNvSpPr/>
          <p:nvPr/>
        </p:nvSpPr>
        <p:spPr>
          <a:xfrm rot="16200000">
            <a:off x="9371559" y="3839929"/>
            <a:ext cx="143271" cy="1179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1501252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Amin </a:t>
            </a:r>
            <a:r>
              <a:rPr lang="en-GB" sz="1600" b="1" dirty="0" err="1"/>
              <a:t>Goraine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The Project</a:t>
            </a:r>
            <a:endParaRPr lang="en-US" sz="2000" b="1" dirty="0"/>
          </a:p>
        </p:txBody>
      </p:sp>
      <p:sp>
        <p:nvSpPr>
          <p:cNvPr id="8" name="Title 1"/>
          <p:cNvSpPr>
            <a:spLocks noGrp="1"/>
          </p:cNvSpPr>
          <p:nvPr>
            <p:ph type="title"/>
          </p:nvPr>
        </p:nvSpPr>
        <p:spPr>
          <a:xfrm>
            <a:off x="1417087" y="675368"/>
            <a:ext cx="10515600" cy="1325563"/>
          </a:xfrm>
        </p:spPr>
        <p:txBody>
          <a:bodyPr/>
          <a:lstStyle/>
          <a:p>
            <a:r>
              <a:rPr lang="en-GB" dirty="0" smtClean="0"/>
              <a:t>Displaying the image</a:t>
            </a:r>
            <a:endParaRPr lang="en-GB" dirty="0"/>
          </a:p>
        </p:txBody>
      </p:sp>
      <p:grpSp>
        <p:nvGrpSpPr>
          <p:cNvPr id="9" name="Group 8"/>
          <p:cNvGrpSpPr/>
          <p:nvPr/>
        </p:nvGrpSpPr>
        <p:grpSpPr>
          <a:xfrm>
            <a:off x="9570509" y="2000931"/>
            <a:ext cx="2095981" cy="3838721"/>
            <a:chOff x="3896168" y="2098556"/>
            <a:chExt cx="2095981" cy="3838721"/>
          </a:xfrm>
        </p:grpSpPr>
        <p:sp>
          <p:nvSpPr>
            <p:cNvPr id="10" name="Rectangle 9"/>
            <p:cNvSpPr/>
            <p:nvPr/>
          </p:nvSpPr>
          <p:spPr>
            <a:xfrm>
              <a:off x="3896168" y="2103725"/>
              <a:ext cx="965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Memory</a:t>
              </a:r>
              <a:endParaRPr lang="en-GB" sz="1400" dirty="0"/>
            </a:p>
          </p:txBody>
        </p:sp>
        <p:sp>
          <p:nvSpPr>
            <p:cNvPr id="11" name="Rectangle 10"/>
            <p:cNvSpPr/>
            <p:nvPr/>
          </p:nvSpPr>
          <p:spPr>
            <a:xfrm>
              <a:off x="5026949" y="2098556"/>
              <a:ext cx="965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DMA</a:t>
              </a:r>
              <a:endParaRPr lang="en-GB" sz="1400" dirty="0"/>
            </a:p>
          </p:txBody>
        </p:sp>
        <p:sp>
          <p:nvSpPr>
            <p:cNvPr id="12" name="Rectangle 11"/>
            <p:cNvSpPr/>
            <p:nvPr/>
          </p:nvSpPr>
          <p:spPr>
            <a:xfrm>
              <a:off x="4528045" y="4514464"/>
              <a:ext cx="965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SPI</a:t>
              </a:r>
              <a:endParaRPr lang="en-GB" sz="1400" dirty="0"/>
            </a:p>
          </p:txBody>
        </p:sp>
        <p:sp>
          <p:nvSpPr>
            <p:cNvPr id="13" name="Rectangle 12"/>
            <p:cNvSpPr/>
            <p:nvPr/>
          </p:nvSpPr>
          <p:spPr>
            <a:xfrm>
              <a:off x="4528045" y="5397277"/>
              <a:ext cx="965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LED </a:t>
              </a:r>
            </a:p>
            <a:p>
              <a:pPr algn="ctr"/>
              <a:r>
                <a:rPr lang="en-GB" sz="1400" dirty="0" smtClean="0"/>
                <a:t>driver</a:t>
              </a:r>
              <a:endParaRPr lang="en-GB" sz="1400" dirty="0"/>
            </a:p>
          </p:txBody>
        </p:sp>
        <p:sp>
          <p:nvSpPr>
            <p:cNvPr id="14" name="Right Arrow 13"/>
            <p:cNvSpPr/>
            <p:nvPr/>
          </p:nvSpPr>
          <p:spPr>
            <a:xfrm rot="5400000">
              <a:off x="4835893" y="5075205"/>
              <a:ext cx="34950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Bent Arrow 14"/>
            <p:cNvSpPr/>
            <p:nvPr/>
          </p:nvSpPr>
          <p:spPr>
            <a:xfrm rot="16200000">
              <a:off x="4446446" y="2565924"/>
              <a:ext cx="497711" cy="6632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Bent Arrow 15"/>
            <p:cNvSpPr/>
            <p:nvPr/>
          </p:nvSpPr>
          <p:spPr>
            <a:xfrm rot="16200000" flipV="1">
              <a:off x="5079998" y="2607400"/>
              <a:ext cx="497711" cy="5803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ight Arrow 16"/>
            <p:cNvSpPr/>
            <p:nvPr/>
          </p:nvSpPr>
          <p:spPr>
            <a:xfrm rot="5400000">
              <a:off x="4692342" y="3212070"/>
              <a:ext cx="636607" cy="259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528045" y="3659881"/>
              <a:ext cx="9652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APB2</a:t>
              </a:r>
            </a:p>
            <a:p>
              <a:pPr algn="ctr"/>
              <a:r>
                <a:rPr lang="en-GB" sz="1400" dirty="0" smtClean="0"/>
                <a:t>peripheral</a:t>
              </a:r>
              <a:endParaRPr lang="en-GB" sz="1400" dirty="0"/>
            </a:p>
          </p:txBody>
        </p:sp>
        <p:sp>
          <p:nvSpPr>
            <p:cNvPr id="19" name="Right Arrow 18"/>
            <p:cNvSpPr/>
            <p:nvPr/>
          </p:nvSpPr>
          <p:spPr>
            <a:xfrm rot="5400000">
              <a:off x="4853770" y="4223785"/>
              <a:ext cx="34950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TextBox 19"/>
          <p:cNvSpPr txBox="1"/>
          <p:nvPr/>
        </p:nvSpPr>
        <p:spPr>
          <a:xfrm>
            <a:off x="10804898" y="3137699"/>
            <a:ext cx="568692" cy="253916"/>
          </a:xfrm>
          <a:prstGeom prst="rect">
            <a:avLst/>
          </a:prstGeom>
          <a:noFill/>
        </p:spPr>
        <p:txBody>
          <a:bodyPr wrap="square" rtlCol="0">
            <a:spAutoFit/>
          </a:bodyPr>
          <a:lstStyle/>
          <a:p>
            <a:r>
              <a:rPr lang="en-GB" sz="1050" dirty="0" smtClean="0"/>
              <a:t>75MHz</a:t>
            </a:r>
            <a:endParaRPr lang="en-GB" sz="1050" dirty="0"/>
          </a:p>
        </p:txBody>
      </p:sp>
      <p:sp>
        <p:nvSpPr>
          <p:cNvPr id="21" name="TextBox 20"/>
          <p:cNvSpPr txBox="1"/>
          <p:nvPr/>
        </p:nvSpPr>
        <p:spPr>
          <a:xfrm>
            <a:off x="10918994" y="4132589"/>
            <a:ext cx="568692" cy="253916"/>
          </a:xfrm>
          <a:prstGeom prst="rect">
            <a:avLst/>
          </a:prstGeom>
          <a:noFill/>
        </p:spPr>
        <p:txBody>
          <a:bodyPr wrap="square" rtlCol="0">
            <a:spAutoFit/>
          </a:bodyPr>
          <a:lstStyle/>
          <a:p>
            <a:r>
              <a:rPr lang="en-GB" sz="1050" dirty="0" smtClean="0"/>
              <a:t>42MHz</a:t>
            </a:r>
            <a:endParaRPr lang="en-GB" sz="1050" dirty="0"/>
          </a:p>
        </p:txBody>
      </p:sp>
      <p:sp>
        <p:nvSpPr>
          <p:cNvPr id="22" name="TextBox 21"/>
          <p:cNvSpPr txBox="1"/>
          <p:nvPr/>
        </p:nvSpPr>
        <p:spPr>
          <a:xfrm>
            <a:off x="10918994" y="5009306"/>
            <a:ext cx="568692" cy="253916"/>
          </a:xfrm>
          <a:prstGeom prst="rect">
            <a:avLst/>
          </a:prstGeom>
          <a:noFill/>
        </p:spPr>
        <p:txBody>
          <a:bodyPr wrap="square" rtlCol="0">
            <a:spAutoFit/>
          </a:bodyPr>
          <a:lstStyle/>
          <a:p>
            <a:r>
              <a:rPr lang="en-GB" sz="1050" dirty="0" smtClean="0"/>
              <a:t>30MHz</a:t>
            </a:r>
            <a:endParaRPr lang="en-GB" sz="1050" dirty="0"/>
          </a:p>
        </p:txBody>
      </p:sp>
      <p:sp>
        <p:nvSpPr>
          <p:cNvPr id="23" name="Content Placeholder 4"/>
          <p:cNvSpPr>
            <a:spLocks noGrp="1"/>
          </p:cNvSpPr>
          <p:nvPr>
            <p:ph idx="1"/>
          </p:nvPr>
        </p:nvSpPr>
        <p:spPr>
          <a:xfrm>
            <a:off x="1417087" y="2180356"/>
            <a:ext cx="10515600" cy="4351338"/>
          </a:xfrm>
        </p:spPr>
        <p:txBody>
          <a:bodyPr/>
          <a:lstStyle/>
          <a:p>
            <a:r>
              <a:rPr lang="en-GB" dirty="0"/>
              <a:t>A new </a:t>
            </a:r>
            <a:r>
              <a:rPr lang="en-GB" dirty="0" smtClean="0"/>
              <a:t>segment(144 bytes) </a:t>
            </a:r>
            <a:r>
              <a:rPr lang="en-GB" dirty="0"/>
              <a:t>is updated every </a:t>
            </a:r>
            <a:r>
              <a:rPr lang="en-GB" dirty="0" smtClean="0"/>
              <a:t>0.46mS</a:t>
            </a:r>
          </a:p>
          <a:p>
            <a:r>
              <a:rPr lang="en-GB" dirty="0"/>
              <a:t>Only viable way is using timer </a:t>
            </a:r>
            <a:r>
              <a:rPr lang="en-GB" dirty="0" smtClean="0"/>
              <a:t>interrupts</a:t>
            </a:r>
          </a:p>
          <a:p>
            <a:r>
              <a:rPr lang="en-GB" dirty="0" smtClean="0"/>
              <a:t>To  minimise time spent in interrupts we use DMA to SPI </a:t>
            </a:r>
          </a:p>
        </p:txBody>
      </p:sp>
    </p:spTree>
    <p:extLst>
      <p:ext uri="{BB962C8B-B14F-4D97-AF65-F5344CB8AC3E}">
        <p14:creationId xmlns:p14="http://schemas.microsoft.com/office/powerpoint/2010/main" val="1823089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Amin </a:t>
            </a:r>
            <a:r>
              <a:rPr lang="en-GB" sz="1600" b="1" dirty="0" err="1"/>
              <a:t>Goraine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The Project</a:t>
            </a:r>
            <a:endParaRPr lang="en-US" sz="2000" b="1" dirty="0"/>
          </a:p>
        </p:txBody>
      </p:sp>
      <p:sp>
        <p:nvSpPr>
          <p:cNvPr id="8" name="Title 1"/>
          <p:cNvSpPr>
            <a:spLocks noGrp="1"/>
          </p:cNvSpPr>
          <p:nvPr>
            <p:ph type="title"/>
          </p:nvPr>
        </p:nvSpPr>
        <p:spPr>
          <a:xfrm>
            <a:off x="1213202" y="688588"/>
            <a:ext cx="10515600" cy="1325563"/>
          </a:xfrm>
        </p:spPr>
        <p:txBody>
          <a:bodyPr/>
          <a:lstStyle/>
          <a:p>
            <a:r>
              <a:rPr lang="en-GB" dirty="0" smtClean="0"/>
              <a:t>Clock animation</a:t>
            </a:r>
            <a:endParaRPr lang="en-GB" dirty="0"/>
          </a:p>
        </p:txBody>
      </p:sp>
      <p:sp>
        <p:nvSpPr>
          <p:cNvPr id="9" name="Content Placeholder 4"/>
          <p:cNvSpPr>
            <a:spLocks noGrp="1"/>
          </p:cNvSpPr>
          <p:nvPr>
            <p:ph idx="1"/>
          </p:nvPr>
        </p:nvSpPr>
        <p:spPr>
          <a:xfrm>
            <a:off x="1213202" y="2149088"/>
            <a:ext cx="10515600" cy="4351338"/>
          </a:xfrm>
        </p:spPr>
        <p:txBody>
          <a:bodyPr/>
          <a:lstStyle/>
          <a:p>
            <a:r>
              <a:rPr lang="en-GB" dirty="0" smtClean="0"/>
              <a:t>Interrupts can’t be disabled</a:t>
            </a:r>
          </a:p>
          <a:p>
            <a:r>
              <a:rPr lang="en-GB" dirty="0" smtClean="0"/>
              <a:t>Clock animation needs to be interrupt safe</a:t>
            </a:r>
          </a:p>
          <a:p>
            <a:pPr marL="0" indent="0">
              <a:buNone/>
            </a:pPr>
            <a:endParaRPr lang="en-GB" dirty="0" smtClean="0"/>
          </a:p>
        </p:txBody>
      </p:sp>
      <p:sp>
        <p:nvSpPr>
          <p:cNvPr id="10" name="Rectangle 9"/>
          <p:cNvSpPr/>
          <p:nvPr/>
        </p:nvSpPr>
        <p:spPr>
          <a:xfrm>
            <a:off x="7968228" y="2337614"/>
            <a:ext cx="1550773" cy="137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Clock Image Buffer 1</a:t>
            </a:r>
            <a:endParaRPr lang="en-GB" dirty="0"/>
          </a:p>
        </p:txBody>
      </p:sp>
      <p:sp>
        <p:nvSpPr>
          <p:cNvPr id="11" name="Rectangle 10"/>
          <p:cNvSpPr/>
          <p:nvPr/>
        </p:nvSpPr>
        <p:spPr>
          <a:xfrm>
            <a:off x="10245990" y="2337614"/>
            <a:ext cx="1550773" cy="137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Clock Image Buffer 2</a:t>
            </a:r>
            <a:endParaRPr lang="en-GB" dirty="0"/>
          </a:p>
        </p:txBody>
      </p:sp>
      <p:cxnSp>
        <p:nvCxnSpPr>
          <p:cNvPr id="12" name="Straight Arrow Connector 11"/>
          <p:cNvCxnSpPr/>
          <p:nvPr/>
        </p:nvCxnSpPr>
        <p:spPr>
          <a:xfrm flipH="1" flipV="1">
            <a:off x="9043267" y="3715392"/>
            <a:ext cx="475734" cy="710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10047252" y="3715392"/>
            <a:ext cx="629166" cy="719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740527" y="4376177"/>
            <a:ext cx="809367" cy="369332"/>
          </a:xfrm>
          <a:prstGeom prst="rect">
            <a:avLst/>
          </a:prstGeom>
          <a:noFill/>
        </p:spPr>
        <p:txBody>
          <a:bodyPr wrap="square" rtlCol="0">
            <a:spAutoFit/>
          </a:bodyPr>
          <a:lstStyle/>
          <a:p>
            <a:r>
              <a:rPr lang="en-GB" sz="900" dirty="0" smtClean="0"/>
              <a:t>Buffer to be drawn</a:t>
            </a:r>
            <a:endParaRPr lang="en-GB" sz="900" dirty="0"/>
          </a:p>
        </p:txBody>
      </p:sp>
      <p:sp>
        <p:nvSpPr>
          <p:cNvPr id="15" name="TextBox 14"/>
          <p:cNvSpPr txBox="1"/>
          <p:nvPr/>
        </p:nvSpPr>
        <p:spPr>
          <a:xfrm>
            <a:off x="10099769" y="4362253"/>
            <a:ext cx="809367" cy="369332"/>
          </a:xfrm>
          <a:prstGeom prst="rect">
            <a:avLst/>
          </a:prstGeom>
          <a:noFill/>
        </p:spPr>
        <p:txBody>
          <a:bodyPr wrap="square" rtlCol="0">
            <a:spAutoFit/>
          </a:bodyPr>
          <a:lstStyle/>
          <a:p>
            <a:r>
              <a:rPr lang="en-GB" sz="900" dirty="0" smtClean="0"/>
              <a:t>Buffer to be updated</a:t>
            </a:r>
            <a:endParaRPr lang="en-GB" sz="900" dirty="0"/>
          </a:p>
        </p:txBody>
      </p:sp>
      <p:grpSp>
        <p:nvGrpSpPr>
          <p:cNvPr id="16" name="Group 15"/>
          <p:cNvGrpSpPr/>
          <p:nvPr/>
        </p:nvGrpSpPr>
        <p:grpSpPr>
          <a:xfrm>
            <a:off x="9519000" y="4425906"/>
            <a:ext cx="654910" cy="525162"/>
            <a:chOff x="9143999" y="4102443"/>
            <a:chExt cx="580768" cy="602090"/>
          </a:xfrm>
        </p:grpSpPr>
        <p:sp>
          <p:nvSpPr>
            <p:cNvPr id="17" name="Rectangle 16"/>
            <p:cNvSpPr/>
            <p:nvPr/>
          </p:nvSpPr>
          <p:spPr>
            <a:xfrm>
              <a:off x="9143999" y="4102443"/>
              <a:ext cx="290384" cy="290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18" name="Rectangle 17"/>
            <p:cNvSpPr/>
            <p:nvPr/>
          </p:nvSpPr>
          <p:spPr>
            <a:xfrm>
              <a:off x="9434383" y="4102443"/>
              <a:ext cx="290384" cy="290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19" name="Rectangle 18"/>
            <p:cNvSpPr/>
            <p:nvPr/>
          </p:nvSpPr>
          <p:spPr>
            <a:xfrm>
              <a:off x="9143999" y="4381584"/>
              <a:ext cx="580768" cy="32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smtClean="0"/>
                <a:t>bShould</a:t>
              </a:r>
              <a:endParaRPr lang="en-GB" sz="1050" dirty="0" smtClean="0"/>
            </a:p>
            <a:p>
              <a:pPr algn="ctr"/>
              <a:r>
                <a:rPr lang="en-GB" sz="1050" dirty="0" smtClean="0"/>
                <a:t>Swap</a:t>
              </a:r>
              <a:endParaRPr lang="en-GB" sz="1050" dirty="0"/>
            </a:p>
          </p:txBody>
        </p:sp>
      </p:grpSp>
      <p:cxnSp>
        <p:nvCxnSpPr>
          <p:cNvPr id="20" name="Straight Arrow Connector 19"/>
          <p:cNvCxnSpPr>
            <a:stCxn id="23" idx="0"/>
          </p:cNvCxnSpPr>
          <p:nvPr/>
        </p:nvCxnSpPr>
        <p:spPr>
          <a:xfrm flipH="1" flipV="1">
            <a:off x="11125380" y="3474436"/>
            <a:ext cx="37071" cy="1271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p:cNvGrpSpPr/>
          <p:nvPr/>
        </p:nvGrpSpPr>
        <p:grpSpPr>
          <a:xfrm>
            <a:off x="10983278" y="4745509"/>
            <a:ext cx="813485" cy="953143"/>
            <a:chOff x="10608276" y="4422046"/>
            <a:chExt cx="813485" cy="953143"/>
          </a:xfrm>
        </p:grpSpPr>
        <p:sp>
          <p:nvSpPr>
            <p:cNvPr id="22" name="Rectangle 21"/>
            <p:cNvSpPr/>
            <p:nvPr/>
          </p:nvSpPr>
          <p:spPr>
            <a:xfrm>
              <a:off x="10608276" y="4720281"/>
              <a:ext cx="813485"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Temp Buffer</a:t>
              </a:r>
              <a:endParaRPr lang="en-GB" sz="1050" dirty="0"/>
            </a:p>
          </p:txBody>
        </p:sp>
        <p:sp>
          <p:nvSpPr>
            <p:cNvPr id="23" name="Rectangle 22"/>
            <p:cNvSpPr/>
            <p:nvPr/>
          </p:nvSpPr>
          <p:spPr>
            <a:xfrm>
              <a:off x="10608276" y="4422046"/>
              <a:ext cx="358346" cy="29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24" name="Rectangle 23"/>
            <p:cNvSpPr/>
            <p:nvPr/>
          </p:nvSpPr>
          <p:spPr>
            <a:xfrm>
              <a:off x="10966622" y="4422046"/>
              <a:ext cx="455139" cy="29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smtClean="0"/>
                <a:t>len</a:t>
              </a:r>
              <a:endParaRPr lang="en-GB" sz="1050" dirty="0"/>
            </a:p>
          </p:txBody>
        </p:sp>
        <p:sp>
          <p:nvSpPr>
            <p:cNvPr id="25" name="Rectangle 24"/>
            <p:cNvSpPr/>
            <p:nvPr/>
          </p:nvSpPr>
          <p:spPr>
            <a:xfrm>
              <a:off x="10608276" y="5078627"/>
              <a:ext cx="813485" cy="2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rotation</a:t>
              </a:r>
              <a:endParaRPr lang="en-GB" sz="1050" dirty="0"/>
            </a:p>
          </p:txBody>
        </p:sp>
      </p:grpSp>
      <p:grpSp>
        <p:nvGrpSpPr>
          <p:cNvPr id="26" name="Group 25"/>
          <p:cNvGrpSpPr/>
          <p:nvPr/>
        </p:nvGrpSpPr>
        <p:grpSpPr>
          <a:xfrm>
            <a:off x="7598558" y="4679188"/>
            <a:ext cx="813485" cy="953143"/>
            <a:chOff x="10608276" y="4422046"/>
            <a:chExt cx="813485" cy="953143"/>
          </a:xfrm>
        </p:grpSpPr>
        <p:sp>
          <p:nvSpPr>
            <p:cNvPr id="27" name="Rectangle 26"/>
            <p:cNvSpPr/>
            <p:nvPr/>
          </p:nvSpPr>
          <p:spPr>
            <a:xfrm>
              <a:off x="10608276" y="4720281"/>
              <a:ext cx="813485"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Temp Buffer</a:t>
              </a:r>
              <a:endParaRPr lang="en-GB" sz="1050" dirty="0"/>
            </a:p>
          </p:txBody>
        </p:sp>
        <p:sp>
          <p:nvSpPr>
            <p:cNvPr id="28" name="Rectangle 27"/>
            <p:cNvSpPr/>
            <p:nvPr/>
          </p:nvSpPr>
          <p:spPr>
            <a:xfrm>
              <a:off x="10608276" y="4422046"/>
              <a:ext cx="358346" cy="29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29" name="Rectangle 28"/>
            <p:cNvSpPr/>
            <p:nvPr/>
          </p:nvSpPr>
          <p:spPr>
            <a:xfrm>
              <a:off x="10966622" y="4422046"/>
              <a:ext cx="455139" cy="29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smtClean="0"/>
                <a:t>len</a:t>
              </a:r>
              <a:endParaRPr lang="en-GB" sz="1050" dirty="0"/>
            </a:p>
          </p:txBody>
        </p:sp>
        <p:sp>
          <p:nvSpPr>
            <p:cNvPr id="30" name="Rectangle 29"/>
            <p:cNvSpPr/>
            <p:nvPr/>
          </p:nvSpPr>
          <p:spPr>
            <a:xfrm>
              <a:off x="10608276" y="5078627"/>
              <a:ext cx="813485" cy="29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rotation</a:t>
              </a:r>
              <a:endParaRPr lang="en-GB" sz="1050" dirty="0"/>
            </a:p>
          </p:txBody>
        </p:sp>
      </p:grpSp>
      <p:cxnSp>
        <p:nvCxnSpPr>
          <p:cNvPr id="31" name="Straight Arrow Connector 30"/>
          <p:cNvCxnSpPr/>
          <p:nvPr/>
        </p:nvCxnSpPr>
        <p:spPr>
          <a:xfrm flipV="1">
            <a:off x="7754046" y="3387939"/>
            <a:ext cx="430426" cy="128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Left Brace 31"/>
          <p:cNvSpPr/>
          <p:nvPr/>
        </p:nvSpPr>
        <p:spPr>
          <a:xfrm rot="16200000">
            <a:off x="7869375" y="5329580"/>
            <a:ext cx="271849" cy="9629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3" name="TextBox 32"/>
          <p:cNvSpPr txBox="1"/>
          <p:nvPr/>
        </p:nvSpPr>
        <p:spPr>
          <a:xfrm>
            <a:off x="7508818" y="5971691"/>
            <a:ext cx="1120498" cy="415498"/>
          </a:xfrm>
          <a:prstGeom prst="rect">
            <a:avLst/>
          </a:prstGeom>
          <a:noFill/>
        </p:spPr>
        <p:txBody>
          <a:bodyPr wrap="square" rtlCol="0">
            <a:spAutoFit/>
          </a:bodyPr>
          <a:lstStyle/>
          <a:p>
            <a:r>
              <a:rPr lang="en-GB" sz="1050" dirty="0" smtClean="0"/>
              <a:t>Clock handle animation data </a:t>
            </a:r>
            <a:endParaRPr lang="en-GB" sz="1050" dirty="0"/>
          </a:p>
        </p:txBody>
      </p:sp>
    </p:spTree>
    <p:extLst>
      <p:ext uri="{BB962C8B-B14F-4D97-AF65-F5344CB8AC3E}">
        <p14:creationId xmlns:p14="http://schemas.microsoft.com/office/powerpoint/2010/main" val="625032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Miguel </a:t>
            </a:r>
            <a:r>
              <a:rPr lang="en-GB" sz="1600" b="1"/>
              <a:t>Santos</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Prototype Demo</a:t>
            </a:r>
            <a:endParaRPr lang="en-US" sz="2000" b="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61" t="27931" r="21481" b="13333"/>
          <a:stretch/>
        </p:blipFill>
        <p:spPr>
          <a:xfrm>
            <a:off x="4041371" y="853003"/>
            <a:ext cx="4904586" cy="53826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697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Propeller clock task:</a:t>
            </a:r>
            <a:endParaRPr lang="en-US" dirty="0"/>
          </a:p>
        </p:txBody>
      </p:sp>
      <p:sp>
        <p:nvSpPr>
          <p:cNvPr id="3" name="Content Placeholder 2"/>
          <p:cNvSpPr>
            <a:spLocks noGrp="1"/>
          </p:cNvSpPr>
          <p:nvPr>
            <p:ph idx="1"/>
          </p:nvPr>
        </p:nvSpPr>
        <p:spPr>
          <a:xfrm>
            <a:off x="881410" y="2671183"/>
            <a:ext cx="4735620" cy="3124201"/>
          </a:xfrm>
        </p:spPr>
        <p:txBody>
          <a:bodyPr/>
          <a:lstStyle/>
          <a:p>
            <a:pPr marL="0" indent="0" algn="ctr">
              <a:buNone/>
            </a:pPr>
            <a:r>
              <a:rPr lang="en-US" b="1" dirty="0" smtClean="0"/>
              <a:t>Goals</a:t>
            </a:r>
          </a:p>
          <a:p>
            <a:pPr marL="0" indent="0" algn="ctr">
              <a:buNone/>
            </a:pPr>
            <a:r>
              <a:rPr lang="en-US" dirty="0" smtClean="0"/>
              <a:t>Display: Clock and user message.</a:t>
            </a:r>
          </a:p>
          <a:p>
            <a:pPr marL="0" indent="0" algn="ctr">
              <a:buNone/>
            </a:pPr>
            <a:r>
              <a:rPr lang="en-US" dirty="0" smtClean="0"/>
              <a:t>Wireless communication</a:t>
            </a:r>
            <a:endParaRPr lang="en-US" dirty="0"/>
          </a:p>
          <a:p>
            <a:pPr marL="0" indent="0" algn="ctr">
              <a:buNone/>
            </a:pPr>
            <a:r>
              <a:rPr lang="en-US" dirty="0" smtClean="0"/>
              <a:t>Basic windows app to send message</a:t>
            </a:r>
            <a:endParaRPr lang="en-US" dirty="0"/>
          </a:p>
        </p:txBody>
      </p:sp>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6957"/>
            <a:ext cx="2603336" cy="338554"/>
          </a:xfrm>
          <a:prstGeom prst="rect">
            <a:avLst/>
          </a:prstGeom>
          <a:noFill/>
        </p:spPr>
        <p:txBody>
          <a:bodyPr wrap="square" rtlCol="0">
            <a:spAutoFit/>
          </a:bodyPr>
          <a:lstStyle/>
          <a:p>
            <a:pPr algn="ctr"/>
            <a:r>
              <a:rPr lang="en-US" sz="1600" b="1" dirty="0" smtClean="0"/>
              <a:t>Martin Lewis Wynne-Jones</a:t>
            </a:r>
            <a:endParaRPr lang="en-US" sz="1600" b="1"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Introduction</a:t>
            </a:r>
            <a:endParaRPr lang="en-US" sz="2000" b="1" dirty="0"/>
          </a:p>
        </p:txBody>
      </p:sp>
      <p:sp>
        <p:nvSpPr>
          <p:cNvPr id="8" name="Content Placeholder 2"/>
          <p:cNvSpPr txBox="1">
            <a:spLocks/>
          </p:cNvSpPr>
          <p:nvPr/>
        </p:nvSpPr>
        <p:spPr>
          <a:xfrm>
            <a:off x="4457807" y="2671183"/>
            <a:ext cx="4735620"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en-US" b="1" dirty="0" smtClean="0"/>
              <a:t>Options</a:t>
            </a:r>
            <a:r>
              <a:rPr lang="en-US" dirty="0" smtClean="0"/>
              <a:t>:</a:t>
            </a:r>
          </a:p>
          <a:p>
            <a:pPr marL="0" indent="0" algn="ctr">
              <a:buFont typeface="Arial"/>
              <a:buNone/>
            </a:pPr>
            <a:r>
              <a:rPr lang="en-US" dirty="0" smtClean="0"/>
              <a:t>LED amount/type</a:t>
            </a:r>
          </a:p>
          <a:p>
            <a:pPr marL="0" indent="0" algn="ctr">
              <a:buFont typeface="Arial"/>
              <a:buNone/>
            </a:pPr>
            <a:r>
              <a:rPr lang="en-US" dirty="0" smtClean="0"/>
              <a:t>Case design</a:t>
            </a:r>
          </a:p>
          <a:p>
            <a:pPr marL="0" indent="0" algn="ctr">
              <a:buFont typeface="Arial"/>
              <a:buNone/>
            </a:pPr>
            <a:r>
              <a:rPr lang="en-US" dirty="0" smtClean="0"/>
              <a:t>PCB size</a:t>
            </a:r>
          </a:p>
        </p:txBody>
      </p:sp>
      <p:sp>
        <p:nvSpPr>
          <p:cNvPr id="10" name="Content Placeholder 2"/>
          <p:cNvSpPr txBox="1">
            <a:spLocks/>
          </p:cNvSpPr>
          <p:nvPr/>
        </p:nvSpPr>
        <p:spPr>
          <a:xfrm>
            <a:off x="7222778" y="2650247"/>
            <a:ext cx="4735620"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Font typeface="Arial"/>
              <a:buNone/>
            </a:pPr>
            <a:r>
              <a:rPr lang="en-US" b="1" dirty="0" smtClean="0"/>
              <a:t>Issues</a:t>
            </a:r>
            <a:r>
              <a:rPr lang="en-US" dirty="0" smtClean="0"/>
              <a:t>:</a:t>
            </a:r>
          </a:p>
          <a:p>
            <a:pPr marL="0" indent="0" algn="ctr">
              <a:buFont typeface="Arial"/>
              <a:buNone/>
            </a:pPr>
            <a:r>
              <a:rPr lang="en-US" dirty="0" smtClean="0"/>
              <a:t>Cost (Limited Budget)</a:t>
            </a:r>
          </a:p>
          <a:p>
            <a:pPr marL="0" indent="0" algn="ctr">
              <a:buFont typeface="Arial"/>
              <a:buNone/>
            </a:pPr>
            <a:r>
              <a:rPr lang="en-US" dirty="0" smtClean="0"/>
              <a:t>CPU speed/com’s</a:t>
            </a:r>
          </a:p>
          <a:p>
            <a:pPr marL="0" indent="0" algn="ctr">
              <a:buFont typeface="Arial"/>
              <a:buNone/>
            </a:pPr>
            <a:r>
              <a:rPr lang="en-US" dirty="0" smtClean="0"/>
              <a:t>Motor</a:t>
            </a:r>
          </a:p>
        </p:txBody>
      </p:sp>
    </p:spTree>
    <p:extLst>
      <p:ext uri="{BB962C8B-B14F-4D97-AF65-F5344CB8AC3E}">
        <p14:creationId xmlns:p14="http://schemas.microsoft.com/office/powerpoint/2010/main" val="1240335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375482"/>
              </p:ext>
            </p:extLst>
          </p:nvPr>
        </p:nvGraphicFramePr>
        <p:xfrm>
          <a:off x="457200" y="575734"/>
          <a:ext cx="11734800" cy="6126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nip Same Side Corner Rectangle 2"/>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6957"/>
            <a:ext cx="2603336" cy="338554"/>
          </a:xfrm>
          <a:prstGeom prst="rect">
            <a:avLst/>
          </a:prstGeom>
          <a:noFill/>
        </p:spPr>
        <p:txBody>
          <a:bodyPr wrap="square" rtlCol="0">
            <a:spAutoFit/>
          </a:bodyPr>
          <a:lstStyle/>
          <a:p>
            <a:pPr algn="ctr"/>
            <a:r>
              <a:rPr lang="en-US" sz="1600" b="1" dirty="0" smtClean="0"/>
              <a:t>Martin Lewis Wynne-Jones</a:t>
            </a:r>
            <a:endParaRPr lang="en-US" sz="1600" b="1" dirty="0"/>
          </a:p>
        </p:txBody>
      </p:sp>
      <p:sp>
        <p:nvSpPr>
          <p:cNvPr id="6" name="Snip Same Side Corner Rectangle 5"/>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67349" y="17502"/>
            <a:ext cx="2852631" cy="400110"/>
          </a:xfrm>
          <a:prstGeom prst="rect">
            <a:avLst/>
          </a:prstGeom>
          <a:noFill/>
        </p:spPr>
        <p:txBody>
          <a:bodyPr wrap="square" rtlCol="0">
            <a:spAutoFit/>
          </a:bodyPr>
          <a:lstStyle/>
          <a:p>
            <a:pPr algn="ctr"/>
            <a:r>
              <a:rPr lang="en-US" sz="2000" b="1" dirty="0" smtClean="0"/>
              <a:t>Team Project</a:t>
            </a:r>
            <a:endParaRPr lang="en-US" sz="2000" b="1" dirty="0"/>
          </a:p>
        </p:txBody>
      </p:sp>
    </p:spTree>
    <p:extLst>
      <p:ext uri="{BB962C8B-B14F-4D97-AF65-F5344CB8AC3E}">
        <p14:creationId xmlns:p14="http://schemas.microsoft.com/office/powerpoint/2010/main" val="855119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98994314"/>
              </p:ext>
            </p:extLst>
          </p:nvPr>
        </p:nvGraphicFramePr>
        <p:xfrm>
          <a:off x="98113" y="0"/>
          <a:ext cx="11995774" cy="6858000"/>
        </p:xfrm>
        <a:graphic>
          <a:graphicData uri="http://schemas.openxmlformats.org/presentationml/2006/ole">
            <mc:AlternateContent xmlns:mc="http://schemas.openxmlformats.org/markup-compatibility/2006">
              <mc:Choice xmlns:v="urn:schemas-microsoft-com:vml" Requires="v">
                <p:oleObj spid="_x0000_s1056" name="Worksheet" r:id="rId4" imgW="16129000" imgH="9220200" progId="Excel.Sheet.12">
                  <p:embed/>
                </p:oleObj>
              </mc:Choice>
              <mc:Fallback>
                <p:oleObj name="Worksheet" r:id="rId4" imgW="16129000" imgH="9220200" progId="Excel.Sheet.12">
                  <p:embed/>
                  <p:pic>
                    <p:nvPicPr>
                      <p:cNvPr id="0" name=""/>
                      <p:cNvPicPr/>
                      <p:nvPr/>
                    </p:nvPicPr>
                    <p:blipFill>
                      <a:blip r:embed="rId5"/>
                      <a:stretch>
                        <a:fillRect/>
                      </a:stretch>
                    </p:blipFill>
                    <p:spPr>
                      <a:xfrm>
                        <a:off x="98113" y="0"/>
                        <a:ext cx="11995774" cy="6858000"/>
                      </a:xfrm>
                      <a:prstGeom prst="rect">
                        <a:avLst/>
                      </a:prstGeom>
                    </p:spPr>
                  </p:pic>
                </p:oleObj>
              </mc:Fallback>
            </mc:AlternateContent>
          </a:graphicData>
        </a:graphic>
      </p:graphicFrame>
      <p:sp>
        <p:nvSpPr>
          <p:cNvPr id="4" name="Snip Same Side Corner Rectangle 3"/>
          <p:cNvSpPr/>
          <p:nvPr/>
        </p:nvSpPr>
        <p:spPr>
          <a:xfrm rot="10800000">
            <a:off x="9466018" y="-2707"/>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66018" y="-9664"/>
            <a:ext cx="2603336" cy="338554"/>
          </a:xfrm>
          <a:prstGeom prst="rect">
            <a:avLst/>
          </a:prstGeom>
          <a:noFill/>
        </p:spPr>
        <p:txBody>
          <a:bodyPr wrap="square" rtlCol="0">
            <a:spAutoFit/>
          </a:bodyPr>
          <a:lstStyle/>
          <a:p>
            <a:pPr algn="ctr"/>
            <a:r>
              <a:rPr lang="en-US" sz="1600" b="1" dirty="0" smtClean="0"/>
              <a:t>Martin Lewis Wynne-Jones</a:t>
            </a:r>
            <a:endParaRPr lang="en-US" sz="1600" b="1" dirty="0"/>
          </a:p>
        </p:txBody>
      </p:sp>
      <p:sp>
        <p:nvSpPr>
          <p:cNvPr id="8" name="Snip Same Side Corner Rectangle 7"/>
          <p:cNvSpPr/>
          <p:nvPr/>
        </p:nvSpPr>
        <p:spPr>
          <a:xfrm rot="10800000">
            <a:off x="6120037" y="-9663"/>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05389" y="6955"/>
            <a:ext cx="2852631" cy="400110"/>
          </a:xfrm>
          <a:prstGeom prst="rect">
            <a:avLst/>
          </a:prstGeom>
          <a:noFill/>
        </p:spPr>
        <p:txBody>
          <a:bodyPr wrap="square" rtlCol="0">
            <a:spAutoFit/>
          </a:bodyPr>
          <a:lstStyle/>
          <a:p>
            <a:pPr algn="ctr"/>
            <a:r>
              <a:rPr lang="en-US" sz="2000" b="1" dirty="0" smtClean="0"/>
              <a:t>Project Management</a:t>
            </a:r>
            <a:endParaRPr lang="en-US" sz="2000" b="1" dirty="0"/>
          </a:p>
        </p:txBody>
      </p:sp>
    </p:spTree>
    <p:extLst>
      <p:ext uri="{BB962C8B-B14F-4D97-AF65-F5344CB8AC3E}">
        <p14:creationId xmlns:p14="http://schemas.microsoft.com/office/powerpoint/2010/main" val="1523460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253178"/>
            <a:ext cx="2739260" cy="584775"/>
          </a:xfrm>
          <a:prstGeom prst="rect">
            <a:avLst/>
          </a:prstGeom>
          <a:noFill/>
        </p:spPr>
        <p:txBody>
          <a:bodyPr wrap="square" rtlCol="0">
            <a:spAutoFit/>
          </a:bodyPr>
          <a:lstStyle/>
          <a:p>
            <a:pPr lvl="0"/>
            <a:endParaRPr lang="en-US" sz="1600" dirty="0"/>
          </a:p>
          <a:p>
            <a:pPr lvl="0"/>
            <a:r>
              <a:rPr lang="en-GB" sz="1600" b="1" dirty="0" err="1"/>
              <a:t>Tendai</a:t>
            </a:r>
            <a:r>
              <a:rPr lang="en-GB" sz="1600" b="1" dirty="0"/>
              <a:t> </a:t>
            </a:r>
            <a:r>
              <a:rPr lang="en-GB" sz="1600" b="1" dirty="0" err="1"/>
              <a:t>Madhlangove-Ngoni</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Team Planning</a:t>
            </a:r>
            <a:endParaRPr lang="en-US" sz="2000" b="1" dirty="0"/>
          </a:p>
        </p:txBody>
      </p:sp>
      <p:sp>
        <p:nvSpPr>
          <p:cNvPr id="8" name="Rectangle 7"/>
          <p:cNvSpPr/>
          <p:nvPr/>
        </p:nvSpPr>
        <p:spPr>
          <a:xfrm>
            <a:off x="2116687" y="1021582"/>
            <a:ext cx="8753954" cy="4165564"/>
          </a:xfrm>
          <a:prstGeom prst="rect">
            <a:avLst/>
          </a:prstGeom>
        </p:spPr>
        <p:txBody>
          <a:bodyPr wrap="square">
            <a:spAutoFit/>
          </a:bodyPr>
          <a:lstStyle/>
          <a:p>
            <a:pPr algn="ctr">
              <a:lnSpc>
                <a:spcPct val="107000"/>
              </a:lnSpc>
              <a:spcAft>
                <a:spcPts val="800"/>
              </a:spcAft>
            </a:pPr>
            <a:r>
              <a:rPr lang="en-GB" sz="1400" b="1" dirty="0" smtClean="0">
                <a:effectLst/>
                <a:latin typeface="Arial" panose="020B0604020202020204" pitchFamily="34" charset="0"/>
                <a:ea typeface="Times New Roman" panose="02020603050405020304" pitchFamily="18" charset="0"/>
                <a:cs typeface="Arial" panose="020B0604020202020204" pitchFamily="34" charset="0"/>
              </a:rPr>
              <a:t>TEAM ORGANISATION</a:t>
            </a:r>
            <a:endParaRPr lang="en-GB" sz="14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400" b="1" u="sng" dirty="0" smtClean="0">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GB" sz="1400" b="1" u="sng" dirty="0" smtClean="0">
                <a:effectLst/>
                <a:latin typeface="Arial" panose="020B0604020202020204" pitchFamily="34" charset="0"/>
                <a:ea typeface="Times New Roman" panose="02020603050405020304" pitchFamily="18" charset="0"/>
                <a:cs typeface="Arial" panose="020B0604020202020204" pitchFamily="34" charset="0"/>
              </a:rPr>
              <a:t>First two weeks</a:t>
            </a:r>
            <a:endParaRPr lang="en-GB" sz="14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GB" sz="1400" b="1" dirty="0" smtClean="0">
                <a:effectLst/>
                <a:latin typeface="Arial" panose="020B0604020202020204" pitchFamily="34" charset="0"/>
                <a:ea typeface="Calibri" panose="020F0502020204030204" pitchFamily="34" charset="0"/>
                <a:cs typeface="Arial" panose="020B0604020202020204" pitchFamily="34" charset="0"/>
              </a:rPr>
              <a:t>Chose the group leader, what project: Car or clock</a:t>
            </a:r>
          </a:p>
          <a:p>
            <a:pPr marL="342900" lvl="0" indent="-342900">
              <a:lnSpc>
                <a:spcPct val="107000"/>
              </a:lnSpc>
              <a:spcAft>
                <a:spcPts val="0"/>
              </a:spcAft>
              <a:buFont typeface="Symbol" panose="05050102010706020507" pitchFamily="18" charset="2"/>
              <a:buChar char=""/>
            </a:pPr>
            <a:endParaRPr lang="en-GB" sz="1400" b="1" dirty="0">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0"/>
              </a:spcAft>
            </a:pPr>
            <a:endParaRPr lang="en-GB" sz="140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endParaRPr lang="en-GB" sz="140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GB" sz="1400" b="1" dirty="0" smtClean="0">
                <a:effectLst/>
                <a:latin typeface="Arial" panose="020B0604020202020204" pitchFamily="34" charset="0"/>
                <a:ea typeface="Calibri" panose="020F0502020204030204" pitchFamily="34" charset="0"/>
                <a:cs typeface="Arial" panose="020B0604020202020204" pitchFamily="34" charset="0"/>
              </a:rPr>
              <a:t>Full team meetings every week, each sub team has a their own meetings</a:t>
            </a:r>
          </a:p>
          <a:p>
            <a:pPr marL="342900" lvl="0" indent="-342900">
              <a:lnSpc>
                <a:spcPct val="107000"/>
              </a:lnSpc>
              <a:spcAft>
                <a:spcPts val="0"/>
              </a:spcAft>
              <a:buFont typeface="Symbol" panose="05050102010706020507" pitchFamily="18" charset="2"/>
              <a:buChar char=""/>
            </a:pPr>
            <a:endParaRPr lang="en-GB" sz="14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endParaRPr lang="en-GB" sz="140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endParaRPr lang="en-GB" sz="140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400" b="1" dirty="0" smtClean="0">
                <a:effectLst/>
                <a:latin typeface="Arial" panose="020B0604020202020204" pitchFamily="34" charset="0"/>
                <a:ea typeface="Calibri" panose="020F0502020204030204" pitchFamily="34" charset="0"/>
                <a:cs typeface="Arial" panose="020B0604020202020204" pitchFamily="34" charset="0"/>
              </a:rPr>
              <a:t>First meeting challenges</a:t>
            </a:r>
          </a:p>
          <a:p>
            <a:pPr marL="342900" lvl="0" indent="-342900">
              <a:lnSpc>
                <a:spcPct val="107000"/>
              </a:lnSpc>
              <a:spcAft>
                <a:spcPts val="800"/>
              </a:spcAft>
              <a:buFont typeface="Symbol" panose="05050102010706020507" pitchFamily="18" charset="2"/>
              <a:buChar char=""/>
            </a:pPr>
            <a:endParaRPr lang="en-GB" sz="1400" b="1"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400" b="1"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400" b="1" dirty="0" smtClean="0">
                <a:effectLst/>
                <a:latin typeface="Arial" panose="020B0604020202020204" pitchFamily="34" charset="0"/>
                <a:ea typeface="Calibri" panose="020F0502020204030204" pitchFamily="34" charset="0"/>
                <a:cs typeface="Arial" panose="020B0604020202020204" pitchFamily="34" charset="0"/>
              </a:rPr>
              <a:t>Reorganisation : GitHub, and Skype, duets and whole group meetings </a:t>
            </a:r>
            <a:endParaRPr lang="en-GB" sz="14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0995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253178"/>
            <a:ext cx="2739260" cy="584775"/>
          </a:xfrm>
          <a:prstGeom prst="rect">
            <a:avLst/>
          </a:prstGeom>
          <a:noFill/>
        </p:spPr>
        <p:txBody>
          <a:bodyPr wrap="square" rtlCol="0">
            <a:spAutoFit/>
          </a:bodyPr>
          <a:lstStyle/>
          <a:p>
            <a:pPr lvl="0"/>
            <a:endParaRPr lang="en-US" sz="1600" dirty="0"/>
          </a:p>
          <a:p>
            <a:pPr lvl="0"/>
            <a:r>
              <a:rPr lang="en-GB" sz="1600" b="1" dirty="0" err="1"/>
              <a:t>Tendai</a:t>
            </a:r>
            <a:r>
              <a:rPr lang="en-GB" sz="1600" b="1" dirty="0"/>
              <a:t> </a:t>
            </a:r>
            <a:r>
              <a:rPr lang="en-GB" sz="1600" b="1" dirty="0" err="1"/>
              <a:t>Madhlangove-Ngoni</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Topic of the Meeting </a:t>
            </a:r>
            <a:endParaRPr lang="en-US" sz="2000" b="1" dirty="0"/>
          </a:p>
        </p:txBody>
      </p:sp>
      <p:sp>
        <p:nvSpPr>
          <p:cNvPr id="9" name="TextBox 8"/>
          <p:cNvSpPr txBox="1"/>
          <p:nvPr/>
        </p:nvSpPr>
        <p:spPr>
          <a:xfrm>
            <a:off x="2356834" y="1558344"/>
            <a:ext cx="9401577" cy="4247317"/>
          </a:xfrm>
          <a:prstGeom prst="rect">
            <a:avLst/>
          </a:prstGeom>
          <a:noFill/>
        </p:spPr>
        <p:txBody>
          <a:bodyPr wrap="square" rtlCol="0">
            <a:spAutoFit/>
          </a:bodyPr>
          <a:lstStyle/>
          <a:p>
            <a:r>
              <a:rPr lang="en-GB" b="1" dirty="0" smtClean="0"/>
              <a:t>Health and safety</a:t>
            </a:r>
          </a:p>
          <a:p>
            <a:pPr marL="285750" indent="-285750">
              <a:buFont typeface="Arial" panose="020B0604020202020204" pitchFamily="34" charset="0"/>
              <a:buChar char="•"/>
            </a:pPr>
            <a:r>
              <a:rPr lang="en-GB" dirty="0" smtClean="0"/>
              <a:t>The clock rotating speed is high hence it needs housing </a:t>
            </a:r>
          </a:p>
          <a:p>
            <a:pPr marL="285750" indent="-285750">
              <a:buFont typeface="Arial" panose="020B0604020202020204" pitchFamily="34" charset="0"/>
              <a:buChar char="•"/>
            </a:pPr>
            <a:r>
              <a:rPr lang="en-GB" dirty="0" smtClean="0"/>
              <a:t>The components need protection</a:t>
            </a:r>
          </a:p>
          <a:p>
            <a:endParaRPr lang="en-GB" b="1" dirty="0" smtClean="0"/>
          </a:p>
          <a:p>
            <a:r>
              <a:rPr lang="en-GB" b="1" dirty="0" smtClean="0"/>
              <a:t>Why </a:t>
            </a:r>
            <a:r>
              <a:rPr lang="en-GB" b="1" dirty="0"/>
              <a:t>Clock ?</a:t>
            </a:r>
          </a:p>
          <a:p>
            <a:r>
              <a:rPr lang="en-GB" dirty="0"/>
              <a:t>Past project needed to be improved</a:t>
            </a:r>
          </a:p>
          <a:p>
            <a:pPr marL="285750" indent="-285750">
              <a:buFont typeface="Arial" panose="020B0604020202020204" pitchFamily="34" charset="0"/>
              <a:buChar char="•"/>
            </a:pPr>
            <a:r>
              <a:rPr lang="en-GB" dirty="0"/>
              <a:t>Aesthetics</a:t>
            </a:r>
          </a:p>
          <a:p>
            <a:pPr marL="285750" indent="-285750">
              <a:buFont typeface="Arial" panose="020B0604020202020204" pitchFamily="34" charset="0"/>
              <a:buChar char="•"/>
            </a:pPr>
            <a:r>
              <a:rPr lang="en-GB" dirty="0"/>
              <a:t>Safety</a:t>
            </a:r>
          </a:p>
          <a:p>
            <a:endParaRPr lang="en-GB" dirty="0"/>
          </a:p>
          <a:p>
            <a:r>
              <a:rPr lang="en-GB" b="1" dirty="0" smtClean="0"/>
              <a:t>Benefits of the clock</a:t>
            </a:r>
          </a:p>
          <a:p>
            <a:pPr marL="285750" indent="-285750">
              <a:buFont typeface="Arial" panose="020B0604020202020204" pitchFamily="34" charset="0"/>
              <a:buChar char="•"/>
            </a:pPr>
            <a:r>
              <a:rPr lang="en-GB" dirty="0" smtClean="0"/>
              <a:t>Gives Information compared to an ordinary clock</a:t>
            </a:r>
          </a:p>
          <a:p>
            <a:pPr marL="285750" indent="-285750">
              <a:buFont typeface="Arial" panose="020B0604020202020204" pitchFamily="34" charset="0"/>
              <a:buChar char="•"/>
            </a:pPr>
            <a:r>
              <a:rPr lang="en-GB" dirty="0" smtClean="0"/>
              <a:t>Decorative</a:t>
            </a:r>
          </a:p>
          <a:p>
            <a:pPr marL="285750" indent="-285750">
              <a:buFont typeface="Arial" panose="020B0604020202020204" pitchFamily="34" charset="0"/>
              <a:buChar char="•"/>
            </a:pPr>
            <a:r>
              <a:rPr lang="en-GB" dirty="0" smtClean="0"/>
              <a:t>Current technology  </a:t>
            </a:r>
          </a:p>
          <a:p>
            <a:pPr marL="285750" indent="-285750">
              <a:buFont typeface="Arial" panose="020B0604020202020204" pitchFamily="34" charset="0"/>
              <a:buChar char="•"/>
            </a:pPr>
            <a:endParaRPr lang="en-GB" dirty="0"/>
          </a:p>
          <a:p>
            <a:endParaRPr lang="en-GB" b="1" dirty="0"/>
          </a:p>
        </p:txBody>
      </p:sp>
    </p:spTree>
    <p:extLst>
      <p:ext uri="{BB962C8B-B14F-4D97-AF65-F5344CB8AC3E}">
        <p14:creationId xmlns:p14="http://schemas.microsoft.com/office/powerpoint/2010/main" val="3388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253178"/>
            <a:ext cx="2739260" cy="584775"/>
          </a:xfrm>
          <a:prstGeom prst="rect">
            <a:avLst/>
          </a:prstGeom>
          <a:noFill/>
        </p:spPr>
        <p:txBody>
          <a:bodyPr wrap="square" rtlCol="0">
            <a:spAutoFit/>
          </a:bodyPr>
          <a:lstStyle/>
          <a:p>
            <a:pPr lvl="0"/>
            <a:endParaRPr lang="en-US" sz="1600" dirty="0"/>
          </a:p>
          <a:p>
            <a:pPr lvl="0"/>
            <a:r>
              <a:rPr lang="en-GB" sz="1600" b="1" dirty="0" err="1"/>
              <a:t>Tendai</a:t>
            </a:r>
            <a:r>
              <a:rPr lang="en-GB" sz="1600" b="1" dirty="0"/>
              <a:t> </a:t>
            </a:r>
            <a:r>
              <a:rPr lang="en-GB" sz="1600" b="1" dirty="0" err="1"/>
              <a:t>Madhlangove-Ngoni</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a:t>Conclusions </a:t>
            </a:r>
            <a:r>
              <a:rPr lang="en-US" sz="2000" b="1" dirty="0" smtClean="0"/>
              <a:t>of Meetings</a:t>
            </a:r>
            <a:endParaRPr lang="en-US" sz="2000" b="1" dirty="0"/>
          </a:p>
        </p:txBody>
      </p:sp>
      <p:sp>
        <p:nvSpPr>
          <p:cNvPr id="8" name="Rectangle 7"/>
          <p:cNvSpPr/>
          <p:nvPr/>
        </p:nvSpPr>
        <p:spPr>
          <a:xfrm>
            <a:off x="3445664" y="2296608"/>
            <a:ext cx="6096000" cy="1881925"/>
          </a:xfrm>
          <a:prstGeom prst="rect">
            <a:avLst/>
          </a:prstGeom>
        </p:spPr>
        <p:txBody>
          <a:bodyPr>
            <a:spAutoFit/>
          </a:bodyPr>
          <a:lstStyle/>
          <a:p>
            <a:pPr>
              <a:lnSpc>
                <a:spcPct val="107000"/>
              </a:lnSpc>
              <a:spcAft>
                <a:spcPts val="800"/>
              </a:spcAft>
            </a:pPr>
            <a:r>
              <a:rPr lang="en-GB" dirty="0" smtClean="0">
                <a:effectLst/>
                <a:latin typeface="Calibri" panose="020F0502020204030204" pitchFamily="34" charset="0"/>
                <a:ea typeface="Calibri" panose="020F0502020204030204" pitchFamily="34" charset="0"/>
                <a:cs typeface="Times New Roman" panose="02020603050405020304" pitchFamily="18" charset="0"/>
              </a:rPr>
              <a:t> 1)The Schematic: (PIC, SD card, 32 RGB LEDs, Bluetooth, Sensor</a:t>
            </a:r>
          </a:p>
          <a:p>
            <a:pPr>
              <a:lnSpc>
                <a:spcPct val="107000"/>
              </a:lnSpc>
              <a:spcAft>
                <a:spcPts val="800"/>
              </a:spcAft>
            </a:pPr>
            <a:r>
              <a:rPr lang="en-GB" dirty="0" smtClean="0">
                <a:latin typeface="Calibri" panose="020F0502020204030204" pitchFamily="34" charset="0"/>
                <a:ea typeface="Calibri" panose="020F0502020204030204" pitchFamily="34" charset="0"/>
                <a:cs typeface="Times New Roman" panose="02020603050405020304" pitchFamily="18" charset="0"/>
              </a:rPr>
              <a:t>2) The programme</a:t>
            </a:r>
          </a:p>
          <a:p>
            <a:pPr>
              <a:lnSpc>
                <a:spcPct val="107000"/>
              </a:lnSpc>
              <a:spcAft>
                <a:spcPts val="800"/>
              </a:spcAft>
            </a:pPr>
            <a:r>
              <a:rPr lang="en-GB" dirty="0" smtClean="0">
                <a:effectLst/>
                <a:latin typeface="Calibri" panose="020F0502020204030204" pitchFamily="34" charset="0"/>
                <a:ea typeface="Calibri" panose="020F0502020204030204" pitchFamily="34" charset="0"/>
                <a:cs typeface="Times New Roman" panose="02020603050405020304" pitchFamily="18" charset="0"/>
              </a:rPr>
              <a:t>3)The casing (housing and other mechanical parts)</a:t>
            </a:r>
          </a:p>
          <a:p>
            <a:pPr>
              <a:lnSpc>
                <a:spcPct val="107000"/>
              </a:lnSpc>
              <a:spcAft>
                <a:spcPts val="800"/>
              </a:spcAft>
            </a:pPr>
            <a:r>
              <a:rPr lang="en-GB" dirty="0" smtClean="0">
                <a:latin typeface="Calibri" panose="020F0502020204030204" pitchFamily="34" charset="0"/>
                <a:ea typeface="Calibri" panose="020F0502020204030204" pitchFamily="34" charset="0"/>
                <a:cs typeface="Times New Roman" panose="02020603050405020304" pitchFamily="18" charset="0"/>
              </a:rPr>
              <a:t>4) </a:t>
            </a:r>
            <a:r>
              <a:rPr lang="en-GB" dirty="0" smtClean="0">
                <a:effectLst/>
                <a:latin typeface="Calibri" panose="020F0502020204030204" pitchFamily="34" charset="0"/>
                <a:ea typeface="Calibri" panose="020F0502020204030204" pitchFamily="34" charset="0"/>
                <a:cs typeface="Times New Roman" panose="02020603050405020304" pitchFamily="18" charset="0"/>
              </a:rPr>
              <a:t>And the Report (proposal, interim and the final Report)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597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dirty="0" smtClean="0"/>
              <a:t>Edward </a:t>
            </a:r>
            <a:r>
              <a:rPr lang="en-GB" sz="1600" b="1" dirty="0"/>
              <a:t>Porter</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The Project</a:t>
            </a:r>
            <a:endParaRPr lang="en-US" sz="2000" b="1" dirty="0"/>
          </a:p>
        </p:txBody>
      </p:sp>
      <p:sp>
        <p:nvSpPr>
          <p:cNvPr id="2" name="Rectangle 1"/>
          <p:cNvSpPr/>
          <p:nvPr/>
        </p:nvSpPr>
        <p:spPr>
          <a:xfrm>
            <a:off x="6357661" y="6134581"/>
            <a:ext cx="272005" cy="150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Down Arrow 24"/>
          <p:cNvSpPr/>
          <p:nvPr/>
        </p:nvSpPr>
        <p:spPr>
          <a:xfrm rot="5400000">
            <a:off x="5228863" y="2132639"/>
            <a:ext cx="5949387" cy="2876308"/>
          </a:xfrm>
          <a:prstGeom prst="curvedDownArrow">
            <a:avLst>
              <a:gd name="adj1" fmla="val 12803"/>
              <a:gd name="adj2" fmla="val 23969"/>
              <a:gd name="adj3" fmla="val 16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25"/>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13379" t="23872" r="12192" b="9812"/>
          <a:stretch/>
        </p:blipFill>
        <p:spPr>
          <a:xfrm>
            <a:off x="3904907" y="1119916"/>
            <a:ext cx="5177514" cy="4806321"/>
          </a:xfrm>
          <a:prstGeom prst="rect">
            <a:avLst/>
          </a:prstGeom>
        </p:spPr>
      </p:pic>
    </p:spTree>
    <p:extLst>
      <p:ext uri="{BB962C8B-B14F-4D97-AF65-F5344CB8AC3E}">
        <p14:creationId xmlns:p14="http://schemas.microsoft.com/office/powerpoint/2010/main" val="63842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rot="10800000">
            <a:off x="9193427" y="0"/>
            <a:ext cx="2603336" cy="331596"/>
          </a:xfrm>
          <a:prstGeom prst="snip2SameRect">
            <a:avLst>
              <a:gd name="adj1" fmla="val 38821"/>
              <a:gd name="adj2" fmla="val 0"/>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93427" y="868"/>
            <a:ext cx="2739260" cy="338554"/>
          </a:xfrm>
          <a:prstGeom prst="rect">
            <a:avLst/>
          </a:prstGeom>
          <a:noFill/>
        </p:spPr>
        <p:txBody>
          <a:bodyPr wrap="square" rtlCol="0">
            <a:spAutoFit/>
          </a:bodyPr>
          <a:lstStyle/>
          <a:p>
            <a:pPr lvl="0" algn="ctr"/>
            <a:r>
              <a:rPr lang="en-GB" sz="1600" b="1" smtClean="0"/>
              <a:t>David </a:t>
            </a:r>
            <a:r>
              <a:rPr lang="en-GB" sz="1600" b="1"/>
              <a:t>George</a:t>
            </a:r>
            <a:endParaRPr lang="en-US" sz="1600" dirty="0"/>
          </a:p>
        </p:txBody>
      </p:sp>
      <p:sp>
        <p:nvSpPr>
          <p:cNvPr id="7" name="Snip Same Side Corner Rectangle 6"/>
          <p:cNvSpPr/>
          <p:nvPr/>
        </p:nvSpPr>
        <p:spPr>
          <a:xfrm rot="10800000">
            <a:off x="4881997" y="884"/>
            <a:ext cx="3223335" cy="416728"/>
          </a:xfrm>
          <a:prstGeom prst="snip2SameRect">
            <a:avLst>
              <a:gd name="adj1" fmla="val 38821"/>
              <a:gd name="adj2" fmla="val 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7349" y="17502"/>
            <a:ext cx="2852631" cy="400110"/>
          </a:xfrm>
          <a:prstGeom prst="rect">
            <a:avLst/>
          </a:prstGeom>
          <a:noFill/>
        </p:spPr>
        <p:txBody>
          <a:bodyPr wrap="square" rtlCol="0">
            <a:spAutoFit/>
          </a:bodyPr>
          <a:lstStyle/>
          <a:p>
            <a:pPr algn="ctr"/>
            <a:r>
              <a:rPr lang="en-US" sz="2000" b="1" dirty="0" smtClean="0"/>
              <a:t>PCB Design</a:t>
            </a:r>
            <a:endParaRPr lang="en-US" sz="2000" b="1" dirty="0"/>
          </a:p>
        </p:txBody>
      </p:sp>
      <p:sp>
        <p:nvSpPr>
          <p:cNvPr id="8" name="TextBox 7"/>
          <p:cNvSpPr txBox="1"/>
          <p:nvPr/>
        </p:nvSpPr>
        <p:spPr>
          <a:xfrm>
            <a:off x="1993294" y="824895"/>
            <a:ext cx="5747658" cy="707886"/>
          </a:xfrm>
          <a:prstGeom prst="rect">
            <a:avLst/>
          </a:prstGeom>
          <a:noFill/>
        </p:spPr>
        <p:txBody>
          <a:bodyPr wrap="square" rtlCol="0">
            <a:spAutoFit/>
          </a:bodyPr>
          <a:lstStyle/>
          <a:p>
            <a:r>
              <a:rPr lang="en-GB" sz="4000" dirty="0" smtClean="0"/>
              <a:t>PCB Design </a:t>
            </a:r>
            <a:endParaRPr lang="en-GB" sz="4000" dirty="0"/>
          </a:p>
        </p:txBody>
      </p:sp>
      <p:sp>
        <p:nvSpPr>
          <p:cNvPr id="9" name="TextBox 8"/>
          <p:cNvSpPr txBox="1"/>
          <p:nvPr/>
        </p:nvSpPr>
        <p:spPr>
          <a:xfrm>
            <a:off x="2181981" y="1532782"/>
            <a:ext cx="7939315" cy="4832092"/>
          </a:xfrm>
          <a:prstGeom prst="rect">
            <a:avLst/>
          </a:prstGeom>
          <a:noFill/>
        </p:spPr>
        <p:txBody>
          <a:bodyPr wrap="square" rtlCol="0">
            <a:spAutoFit/>
          </a:bodyPr>
          <a:lstStyle/>
          <a:p>
            <a:r>
              <a:rPr lang="en-GB" sz="2800" dirty="0" smtClean="0"/>
              <a:t>Issues and solutions:-</a:t>
            </a:r>
          </a:p>
          <a:p>
            <a:r>
              <a:rPr lang="en-GB" sz="2800" dirty="0" smtClean="0"/>
              <a:t>Space available to place components is very limited </a:t>
            </a:r>
            <a:br>
              <a:rPr lang="en-GB" sz="2800" dirty="0" smtClean="0"/>
            </a:br>
            <a:r>
              <a:rPr lang="en-GB" sz="2800" dirty="0" smtClean="0"/>
              <a:t>	Use of surface mount packages.</a:t>
            </a:r>
          </a:p>
          <a:p>
            <a:r>
              <a:rPr lang="en-GB" sz="2800" dirty="0" smtClean="0"/>
              <a:t/>
            </a:r>
            <a:br>
              <a:rPr lang="en-GB" sz="2800" dirty="0" smtClean="0"/>
            </a:br>
            <a:r>
              <a:rPr lang="en-GB" sz="2800" dirty="0" smtClean="0"/>
              <a:t>High data speeds for serial connections</a:t>
            </a:r>
          </a:p>
          <a:p>
            <a:r>
              <a:rPr lang="en-GB" sz="2800" dirty="0" smtClean="0"/>
              <a:t>	Keep tracks the same length, keep the runs as straight as possible.</a:t>
            </a:r>
          </a:p>
          <a:p>
            <a:endParaRPr lang="en-GB" sz="2800" dirty="0" smtClean="0"/>
          </a:p>
          <a:p>
            <a:r>
              <a:rPr lang="en-GB" sz="2800" dirty="0" smtClean="0"/>
              <a:t>High use of available board space</a:t>
            </a:r>
          </a:p>
          <a:p>
            <a:r>
              <a:rPr lang="en-GB" sz="2800" dirty="0"/>
              <a:t>	</a:t>
            </a:r>
            <a:r>
              <a:rPr lang="en-GB" sz="2800" dirty="0" smtClean="0"/>
              <a:t>Enlarge the board as far as possible</a:t>
            </a:r>
          </a:p>
          <a:p>
            <a:r>
              <a:rPr lang="en-GB" sz="2800" dirty="0"/>
              <a:t>	</a:t>
            </a:r>
            <a:r>
              <a:rPr lang="en-GB" sz="2800" dirty="0" smtClean="0"/>
              <a:t>Use the smallest possible tracking</a:t>
            </a:r>
            <a:endParaRPr lang="en-GB" sz="2800" dirty="0"/>
          </a:p>
        </p:txBody>
      </p:sp>
    </p:spTree>
    <p:extLst>
      <p:ext uri="{BB962C8B-B14F-4D97-AF65-F5344CB8AC3E}">
        <p14:creationId xmlns:p14="http://schemas.microsoft.com/office/powerpoint/2010/main" val="438792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231</TotalTime>
  <Words>747</Words>
  <Application>Microsoft Office PowerPoint</Application>
  <PresentationFormat>Widescreen</PresentationFormat>
  <Paragraphs>229</Paragraphs>
  <Slides>17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Corbel</vt:lpstr>
      <vt:lpstr>Symbol</vt:lpstr>
      <vt:lpstr>Times New Roman</vt:lpstr>
      <vt:lpstr>Parallax</vt:lpstr>
      <vt:lpstr>Worksheet</vt:lpstr>
      <vt:lpstr>NG2H903 MEng Group Project: Propeller Clock </vt:lpstr>
      <vt:lpstr>Propeller clock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Later PCB design</vt:lpstr>
      <vt:lpstr>Image Layout </vt:lpstr>
      <vt:lpstr>Displaying the image</vt:lpstr>
      <vt:lpstr>Clock animation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NG2H903 MEng Group Project: Propeller Clock </dc:title>
  <dc:creator>Microsoft Office User</dc:creator>
  <cp:lastModifiedBy>Lewis Wynne-Jones</cp:lastModifiedBy>
  <cp:revision>31</cp:revision>
  <dcterms:created xsi:type="dcterms:W3CDTF">2015-12-02T23:46:40Z</dcterms:created>
  <dcterms:modified xsi:type="dcterms:W3CDTF">2015-12-03T13:53:37Z</dcterms:modified>
</cp:coreProperties>
</file>