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9" r:id="rId2"/>
    <p:sldId id="312" r:id="rId3"/>
    <p:sldId id="311" r:id="rId4"/>
    <p:sldId id="360" r:id="rId5"/>
    <p:sldId id="370" r:id="rId6"/>
    <p:sldId id="371" r:id="rId7"/>
    <p:sldId id="372" r:id="rId8"/>
    <p:sldId id="373" r:id="rId9"/>
    <p:sldId id="374" r:id="rId10"/>
    <p:sldId id="336" r:id="rId11"/>
    <p:sldId id="33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3"/>
    <p:restoredTop sz="92812"/>
  </p:normalViewPr>
  <p:slideViewPr>
    <p:cSldViewPr snapToGrid="0">
      <p:cViewPr varScale="1">
        <p:scale>
          <a:sx n="101" d="100"/>
          <a:sy n="101" d="100"/>
        </p:scale>
        <p:origin x="216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CF4F-DD47-1F41-8347-1236AAEF4C6F}" type="datetimeFigureOut">
              <a:rPr lang="es-ES" smtClean="0"/>
              <a:t>30/8/24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D714E-277A-0B4C-917C-E741BC14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FA87-8AA5-C04F-3C8B-B9A2AF60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392A1-BA2D-C72E-AAE2-9E7AFE8D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7544-B384-FD24-CD2C-C111E8F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3F658-BF12-78C7-58B4-78B60373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D98B-2468-7BAD-0A9B-BB86EC4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6FE3-706E-1C80-CACC-F398DA1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80736-EE02-FA13-FE81-05DFB421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01D6D-9194-D563-7EF0-B6E8DF7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A20FC-FE35-E578-4D42-A987007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C0435-EB44-ABBB-03C1-13B1455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D0B84-591F-6A65-FC6A-049EC133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71FDA-3326-7F6F-4F41-76376721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E75D7-FBD2-7D62-546A-DFEE9B53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AAEA-B43B-A632-0D86-3CDD5CF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60A56-8F4A-A18C-528E-D68914F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AF58-61D1-DF01-55E3-BC712B2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C7191-2D2F-2A11-72B2-6264DEE9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A11C6-96BD-BCB3-26D3-2F98216F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EFEBE-AF4D-5790-14DB-CB218EA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CA2C9-6F81-96DB-1B51-C3535B8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1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93EA7-2D97-F2E1-A2B1-4B37D66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40C6D-9413-B56C-93C5-B787A043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2136B-FF0B-AE32-3C75-EDAA86C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F05F9-0258-E44C-9B0A-B86F3AF7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A5988-E17F-6471-B2C3-961FC9B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9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43C9-C426-4FCF-DF0C-1F7CD16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AC33-EB07-610A-B59C-DE8891BA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5210-AB32-F36A-7438-AB9EBEC6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1BB1C-5079-6FC8-2D4B-A30D4AE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00823-04DD-C68E-7A0F-BF1439DE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2C3D1-12B5-A0D5-3537-618288FB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8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E1C4-9650-E9EA-F099-A4F0D9B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942D8-8B75-C543-6418-30AC3B8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CE7D7-2CEE-211E-8F3F-BC923E4C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CFC7D-8843-4F44-6D40-D2C4B524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EDFEE-71F3-9178-ED83-C226CD19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0842E-0E90-AC24-8802-9F5D3CD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CDB579-9C39-82D9-BCAD-2A464A1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460AA-5CEB-82B6-80BD-070882C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95AEA-2455-08C3-F913-B362FA7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9D56E-95AA-BC13-40CC-24D282A8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707DB-A9DF-CF52-8FC3-9E84A83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44039D-B804-3221-375A-1F03A2F0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266A7B-F22A-5A34-E61A-C7DB5454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A5DB2A-2070-7944-EEE2-21B40B1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37A92-5C7F-2BBF-EA3E-7BABB21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377B-BE80-E053-6AD8-9D0EAEE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3F2B9-319B-2744-5821-380C6196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702AD-C45C-0E0D-6371-FE7E9E2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9E9E2-4818-316C-F82E-0037A93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79D8-E51E-92CA-9F0D-8C8FF1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188A3-D9D7-7792-5883-D9DA82C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97F6-0C8A-C6AB-7F36-922817AA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14BB75-6E11-25F3-BE3E-441FC1C2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1EF46-F113-60FA-FCC4-69366F60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59423-00A5-22D0-778E-86977A7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93BBB-A67D-F22B-07E1-0994A20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0C72D-B54B-1747-6082-7134903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906"/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2356A-0946-C4C6-79B9-25039656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8B130-08AC-AA93-CEA5-C0072D99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0DB78-3912-9C6F-8F48-B4F6E8C0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3D6-144B-1F44-841A-5BF3C43A2787}" type="datetimeFigureOut">
              <a:rPr lang="es-ES" smtClean="0"/>
              <a:t>30/8/24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7D2F7-24D4-92A4-C215-157E3432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3F49A-54F6-565B-6A4B-1070001F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3F22-DBD6-F6EA-F05D-AE1F93D76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3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ES6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40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40D24-D737-C615-CB0D-14297A86F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Centro público integrado de formación profesional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800" dirty="0">
                <a:solidFill>
                  <a:srgbClr val="039BE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CPIFP </a:t>
            </a:r>
            <a:r>
              <a:rPr lang="en-U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Alan Turing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3BB235-F45A-3549-6AA6-664AC0D3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-46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72D278-359A-1D67-1A21-C4C38883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26F58BE-779E-91DB-ED57-AF590F79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9D62EB7-1079-7A66-0724-FC2C02D4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656A01-D429-24DE-B071-5A996BBD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835608-1B40-55D4-F8E1-E28C3A3C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936CEEA-EDB1-394B-8F78-5EBA3AC0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400" y="4627835"/>
            <a:ext cx="637200" cy="7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Ejercicios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4E4AB2B-72D8-8BF7-36C7-6B80B2A1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D3087D0-FFB3-2C35-EECF-44D93C98A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34F3127-428A-F54D-878A-729B70C4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5824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del profesor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3B9D9EF-C2C9-4548-A10B-EE53D7E5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1742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Capítulo/Tema</a:t>
            </a:r>
            <a:endParaRPr lang="es-ES" sz="12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A7FDD47-B820-6145-8945-B5945DDF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83" y="18788"/>
            <a:ext cx="5704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Framework/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Lenguaje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Versión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Módulo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Tema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7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implementar? 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Enunciado…</a:t>
            </a:r>
            <a:endParaRPr lang="es-ES" sz="2400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Aspecto 1</a:t>
            </a:r>
          </a:p>
          <a:p>
            <a:pPr marL="457200" indent="-457200" algn="l"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Aspecto 2</a:t>
            </a:r>
          </a:p>
          <a:p>
            <a:pPr marL="457200" indent="-457200" algn="l"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 algn="l">
              <a:buAutoNum type="arabicPeriod"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Enunciado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61190-04DD-55F9-BA20-F8E122B0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347A4D-63A3-802A-97AE-8FCB298A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2FD6C53-D209-5742-A663-7AEB11DD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5824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del profesor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75E57DE-A4DC-1F44-805E-C3D78B2B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1742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Capítulo/Tema</a:t>
            </a:r>
            <a:endParaRPr lang="es-ES" sz="12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90AF91B-6D82-7847-98F2-FA3D425A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83" y="18788"/>
            <a:ext cx="5704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Framework/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Lenguaje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Versión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Módulo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Tema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veremos en esta sección? </a:t>
            </a:r>
          </a:p>
          <a:p>
            <a:pPr marL="457200" indent="-457200" algn="l"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necesito?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Explicación Paso a Paso</a:t>
            </a:r>
          </a:p>
          <a:p>
            <a:pPr marL="914400" lvl="1" indent="-457200">
              <a:buAutoNum type="arabicPeriod"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Estructura</a:t>
            </a:r>
          </a:p>
          <a:p>
            <a:pPr marL="914400" lvl="1" indent="-457200">
              <a:buAutoNum type="arabicPeriod"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Funcionalidad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Índice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255A1-4148-3FC8-D7DB-5D1BCF71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C42D20-12BA-C3D3-DA63-20B7491F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332E16-6519-F449-AEE6-84776A5D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99E5F2A-5062-7F48-B52F-8C4DFB02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C9CF985-0745-3C45-A5B4-CF020894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6613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Plantilla01</a:t>
            </a:r>
          </a:p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hmtl</a:t>
            </a:r>
            <a:r>
              <a:rPr lang="es-ES" sz="9600" b="1" dirty="0">
                <a:latin typeface="Arial" panose="020B0604020202020204" pitchFamily="34" charset="0"/>
                <a:cs typeface="Arial" panose="020B0604020202020204" pitchFamily="34" charset="0"/>
              </a:rPr>
              <a:t> y .</a:t>
            </a:r>
            <a:r>
              <a:rPr lang="es-E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s-ES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9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Defer</a:t>
            </a: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DOM</a:t>
            </a: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Plantilla01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1ABF8748-49E3-0E45-94B5-387BAB2F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4F76DA-86A7-3C42-ABD7-E67C4748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E950C2-6043-7947-A489-7634F90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9312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/>
              <a:t>Análisis del Código…</a:t>
            </a:r>
          </a:p>
          <a:p>
            <a:pPr marL="0" indent="0">
              <a:buNone/>
            </a:pPr>
            <a:r>
              <a:rPr lang="es-ES" sz="2400" b="1" dirty="0"/>
              <a:t>1. </a:t>
            </a:r>
            <a:r>
              <a:rPr lang="es-ES" sz="2400" b="1" dirty="0" err="1"/>
              <a:t>index.html</a:t>
            </a:r>
            <a:r>
              <a:rPr lang="es-ES" sz="2400" b="1" dirty="0"/>
              <a:t>:</a:t>
            </a:r>
            <a:endParaRPr lang="es-ES" sz="2400" dirty="0"/>
          </a:p>
          <a:p>
            <a:pPr marL="0" indent="0">
              <a:buNone/>
            </a:pPr>
            <a:r>
              <a:rPr lang="es-ES" sz="2400" b="1" dirty="0"/>
              <a:t>Carga de Archivos:</a:t>
            </a:r>
            <a:endParaRPr lang="es-ES" sz="2400" dirty="0"/>
          </a:p>
          <a:p>
            <a:pPr marL="457200" lvl="1" indent="0">
              <a:buNone/>
            </a:pPr>
            <a:r>
              <a:rPr lang="es-ES" dirty="0"/>
              <a:t>Los archivos JavaScript </a:t>
            </a:r>
            <a:r>
              <a:rPr lang="es-ES" dirty="0" err="1"/>
              <a:t>funciones.js</a:t>
            </a:r>
            <a:r>
              <a:rPr lang="es-ES" dirty="0"/>
              <a:t> y </a:t>
            </a:r>
            <a:r>
              <a:rPr lang="es-ES" dirty="0" err="1"/>
              <a:t>script.js</a:t>
            </a:r>
            <a:r>
              <a:rPr lang="es-ES" dirty="0"/>
              <a:t> se cargan con </a:t>
            </a:r>
            <a:r>
              <a:rPr lang="es-ES" b="1" dirty="0" err="1"/>
              <a:t>defer</a:t>
            </a:r>
            <a:r>
              <a:rPr lang="es-ES" dirty="0"/>
              <a:t>. </a:t>
            </a:r>
          </a:p>
          <a:p>
            <a:pPr marL="457200" lvl="1" indent="0">
              <a:buNone/>
            </a:pPr>
            <a:r>
              <a:rPr lang="es-ES" dirty="0"/>
              <a:t>Esto </a:t>
            </a:r>
            <a:r>
              <a:rPr lang="es-ES" b="1" dirty="0"/>
              <a:t>asegura que </a:t>
            </a:r>
            <a:r>
              <a:rPr lang="es-ES" dirty="0"/>
              <a:t>el código </a:t>
            </a:r>
            <a:r>
              <a:rPr lang="es-ES" b="1" dirty="0"/>
              <a:t>JavaScript se ejecute después de que el HTML se haya cargado </a:t>
            </a:r>
            <a:r>
              <a:rPr lang="es-ES" dirty="0"/>
              <a:t>completamente, evitando problemas con el acceso a elementos </a:t>
            </a:r>
            <a:r>
              <a:rPr lang="es-ES" b="1" dirty="0"/>
              <a:t>DOM</a:t>
            </a:r>
            <a:r>
              <a:rPr lang="es-ES" dirty="0"/>
              <a:t> que aún no existen en el momento en que se ejecuta el JavaScript.</a:t>
            </a:r>
          </a:p>
          <a:p>
            <a:pPr marL="0" indent="0">
              <a:buNone/>
            </a:pPr>
            <a:r>
              <a:rPr lang="es-ES" sz="2400" b="1" dirty="0"/>
              <a:t>Estructura:</a:t>
            </a:r>
            <a:endParaRPr lang="es-ES" sz="2400" dirty="0"/>
          </a:p>
          <a:p>
            <a:pPr marL="457200" lvl="1" indent="0">
              <a:buNone/>
            </a:pPr>
            <a:r>
              <a:rPr lang="es-ES" dirty="0"/>
              <a:t>El HTML está estructurado en una </a:t>
            </a:r>
            <a:r>
              <a:rPr lang="es-ES" b="1" dirty="0"/>
              <a:t>cuadrícula (</a:t>
            </a:r>
            <a:r>
              <a:rPr lang="es-ES" b="1" dirty="0" err="1"/>
              <a:t>grid</a:t>
            </a:r>
            <a:r>
              <a:rPr lang="es-ES" b="1" dirty="0"/>
              <a:t>)</a:t>
            </a:r>
            <a:r>
              <a:rPr lang="es-ES" b="1" baseline="30000" dirty="0"/>
              <a:t>1</a:t>
            </a:r>
            <a:r>
              <a:rPr lang="es-ES" b="1" dirty="0"/>
              <a:t> </a:t>
            </a:r>
            <a:r>
              <a:rPr lang="es-ES" dirty="0"/>
              <a:t>con títulos y botones asociados a diferentes ejercicios. </a:t>
            </a:r>
          </a:p>
          <a:p>
            <a:pPr marL="457200" lvl="1" indent="0">
              <a:buNone/>
            </a:pPr>
            <a:r>
              <a:rPr lang="es-ES" dirty="0"/>
              <a:t>Cada botón tiene un </a:t>
            </a:r>
            <a:r>
              <a:rPr lang="es-ES" b="1" dirty="0"/>
              <a:t>id único </a:t>
            </a:r>
            <a:r>
              <a:rPr lang="es-ES" dirty="0"/>
              <a:t>que será </a:t>
            </a:r>
            <a:r>
              <a:rPr lang="es-ES" b="1" dirty="0"/>
              <a:t>usado por </a:t>
            </a:r>
            <a:r>
              <a:rPr lang="es-ES" dirty="0"/>
              <a:t>el </a:t>
            </a:r>
            <a:r>
              <a:rPr lang="es-ES" b="1" dirty="0"/>
              <a:t>JavaScript</a:t>
            </a:r>
            <a:r>
              <a:rPr lang="es-ES" dirty="0"/>
              <a:t> para añadir funcionalidad.</a:t>
            </a:r>
          </a:p>
          <a:p>
            <a:pPr marL="0" indent="0" algn="l">
              <a:buNone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sz="2400" baseline="30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es CSS y no entraremos en detalle</a:t>
            </a:r>
            <a:endParaRPr lang="es-ES" sz="2400" baseline="30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JS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defer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DOM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4993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…Análisis del Código</a:t>
            </a:r>
          </a:p>
          <a:p>
            <a:pPr marL="0" indent="0">
              <a:buNone/>
            </a:pPr>
            <a:r>
              <a:rPr lang="es-ES" sz="2400" b="1" dirty="0"/>
              <a:t>2. </a:t>
            </a:r>
            <a:r>
              <a:rPr lang="es-ES" sz="2400" b="1" dirty="0" err="1"/>
              <a:t>script.js</a:t>
            </a:r>
            <a:r>
              <a:rPr lang="es-ES" sz="2400" b="1" dirty="0"/>
              <a:t>:</a:t>
            </a:r>
            <a:endParaRPr lang="es-ES" sz="2400" dirty="0"/>
          </a:p>
          <a:p>
            <a:pPr marL="0" indent="0">
              <a:buNone/>
            </a:pPr>
            <a:r>
              <a:rPr lang="es-ES" sz="2400" b="1" dirty="0"/>
              <a:t>Asignación de Eventos:</a:t>
            </a:r>
            <a:endParaRPr lang="es-ES" sz="2400" dirty="0"/>
          </a:p>
          <a:p>
            <a:pPr marL="457200" lvl="1" indent="0">
              <a:buNone/>
            </a:pPr>
            <a:r>
              <a:rPr lang="es-ES" dirty="0"/>
              <a:t>Los </a:t>
            </a:r>
            <a:r>
              <a:rPr lang="es-ES" b="1" dirty="0"/>
              <a:t>eventos</a:t>
            </a:r>
            <a:r>
              <a:rPr lang="es-ES" dirty="0"/>
              <a:t> de </a:t>
            </a:r>
            <a:r>
              <a:rPr lang="es-ES" b="1" dirty="0"/>
              <a:t>clic</a:t>
            </a:r>
            <a:r>
              <a:rPr lang="es-ES" dirty="0"/>
              <a:t> están correctamente asignados a los botones boton01 y boton02. </a:t>
            </a:r>
          </a:p>
          <a:p>
            <a:pPr marL="457200" lvl="1" indent="0">
              <a:buNone/>
            </a:pPr>
            <a:r>
              <a:rPr lang="es-ES" dirty="0"/>
              <a:t>Cada botón llama a una función específica cuando se hace </a:t>
            </a:r>
            <a:r>
              <a:rPr lang="es-ES" b="1" dirty="0"/>
              <a:t>clic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sz="2400" b="1" dirty="0"/>
              <a:t>3. </a:t>
            </a:r>
            <a:r>
              <a:rPr lang="es-ES" sz="2400" b="1" dirty="0" err="1"/>
              <a:t>funciones.js</a:t>
            </a:r>
            <a:r>
              <a:rPr lang="es-ES" sz="2400" b="1" dirty="0"/>
              <a:t>:</a:t>
            </a:r>
            <a:endParaRPr lang="es-ES" sz="2400" dirty="0"/>
          </a:p>
          <a:p>
            <a:pPr marL="0" indent="0">
              <a:buNone/>
            </a:pPr>
            <a:r>
              <a:rPr lang="es-ES" sz="2400" b="1" dirty="0"/>
              <a:t>Manipulación del DOM:</a:t>
            </a:r>
            <a:endParaRPr lang="es-ES" sz="2400" dirty="0"/>
          </a:p>
          <a:p>
            <a:pPr marL="457200" lvl="1" indent="0">
              <a:buNone/>
            </a:pPr>
            <a:r>
              <a:rPr lang="es-ES" dirty="0"/>
              <a:t>Se definen las funciones mostrar01 y mostrar02 que </a:t>
            </a:r>
            <a:r>
              <a:rPr lang="es-ES" b="1" dirty="0"/>
              <a:t>actualizan el contenido </a:t>
            </a:r>
            <a:r>
              <a:rPr lang="es-ES" dirty="0"/>
              <a:t>de los elementos con id="resultado01" y id="resultado02", respectivamente.</a:t>
            </a:r>
          </a:p>
          <a:p>
            <a:pPr marL="0" indent="0" algn="l">
              <a:buNone/>
            </a:pPr>
            <a:endParaRPr lang="es-ES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JS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defer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DOM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541631-01A3-5746-B7D7-BE88EB5DDA58}"/>
              </a:ext>
            </a:extLst>
          </p:cNvPr>
          <p:cNvSpPr txBox="1"/>
          <p:nvPr/>
        </p:nvSpPr>
        <p:spPr>
          <a:xfrm>
            <a:off x="2730500" y="212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9BA91D6-1945-674B-BDE5-D13793AB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F0AB8CB-49FE-5347-A5E1-E2495B1D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D8790E1-5019-9544-9E06-15DD9711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1278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Nota:</a:t>
            </a:r>
          </a:p>
          <a:p>
            <a:pPr marL="0" indent="0">
              <a:buNone/>
            </a:pPr>
            <a:r>
              <a:rPr lang="es-ES" sz="2400" b="1" dirty="0"/>
              <a:t>En </a:t>
            </a:r>
            <a:r>
              <a:rPr lang="es-ES" sz="2400" b="1" dirty="0" err="1"/>
              <a:t>script.js</a:t>
            </a:r>
            <a:r>
              <a:rPr lang="es-ES" sz="2400" b="1" dirty="0"/>
              <a:t> y </a:t>
            </a:r>
            <a:r>
              <a:rPr lang="es-ES" sz="2400" b="1" dirty="0" err="1"/>
              <a:t>funciones.js</a:t>
            </a:r>
            <a:r>
              <a:rPr lang="es-ES" sz="2400" b="1" dirty="0"/>
              <a:t>: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Es crucial que </a:t>
            </a:r>
            <a:r>
              <a:rPr lang="es-ES" sz="2400" dirty="0" err="1"/>
              <a:t>funciones.js</a:t>
            </a:r>
            <a:r>
              <a:rPr lang="es-ES" sz="2400" dirty="0"/>
              <a:t> </a:t>
            </a:r>
            <a:r>
              <a:rPr lang="es-ES" sz="2400" b="1" dirty="0"/>
              <a:t>se cargue antes </a:t>
            </a:r>
            <a:r>
              <a:rPr lang="es-ES" sz="2400" dirty="0"/>
              <a:t>de </a:t>
            </a:r>
            <a:r>
              <a:rPr lang="es-ES" sz="2400" dirty="0" err="1"/>
              <a:t>script.js</a:t>
            </a:r>
            <a:r>
              <a:rPr lang="es-ES" sz="2400" dirty="0"/>
              <a:t> para asegurar que las funciones estén disponibles cuando </a:t>
            </a:r>
            <a:r>
              <a:rPr lang="es-ES" sz="2400" dirty="0" err="1"/>
              <a:t>script.js</a:t>
            </a:r>
            <a:r>
              <a:rPr lang="es-ES" sz="2400" dirty="0"/>
              <a:t> intente llamarlas.</a:t>
            </a:r>
          </a:p>
          <a:p>
            <a:pPr marL="0" indent="0">
              <a:buNone/>
            </a:pPr>
            <a:r>
              <a:rPr lang="es-ES" sz="2400" dirty="0"/>
              <a:t>Con </a:t>
            </a:r>
            <a:r>
              <a:rPr lang="es-ES" sz="2400" b="1" dirty="0" err="1"/>
              <a:t>defer</a:t>
            </a:r>
            <a:r>
              <a:rPr lang="es-ES" sz="2400" dirty="0"/>
              <a:t>, ambos archivos se cargan después del HTML, y el </a:t>
            </a:r>
            <a:r>
              <a:rPr lang="es-ES" sz="2400" b="1" dirty="0"/>
              <a:t>orden en que aparecen en el HTML </a:t>
            </a:r>
            <a:r>
              <a:rPr lang="es-ES" sz="2400" dirty="0"/>
              <a:t>asegura que </a:t>
            </a:r>
            <a:r>
              <a:rPr lang="es-ES" sz="2400" dirty="0" err="1"/>
              <a:t>funciones.js</a:t>
            </a:r>
            <a:r>
              <a:rPr lang="es-ES" sz="2400" dirty="0"/>
              <a:t> se cargará antes que </a:t>
            </a:r>
            <a:r>
              <a:rPr lang="es-ES" sz="2400" dirty="0" err="1"/>
              <a:t>script.js</a:t>
            </a:r>
            <a:r>
              <a:rPr lang="es-ES" sz="2400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JS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defer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DOM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541631-01A3-5746-B7D7-BE88EB5DDA58}"/>
              </a:ext>
            </a:extLst>
          </p:cNvPr>
          <p:cNvSpPr txBox="1"/>
          <p:nvPr/>
        </p:nvSpPr>
        <p:spPr>
          <a:xfrm>
            <a:off x="2730500" y="212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9BA91D6-1945-674B-BDE5-D13793AB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F0AB8CB-49FE-5347-A5E1-E2495B1D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D8790E1-5019-9544-9E06-15DD9711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4464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Explicación Paso a Paso</a:t>
            </a:r>
          </a:p>
          <a:p>
            <a:pPr marL="0" indent="0">
              <a:buNone/>
            </a:pPr>
            <a:r>
              <a:rPr lang="es-ES" sz="2400" b="1" dirty="0"/>
              <a:t>‘</a:t>
            </a:r>
            <a:r>
              <a:rPr lang="es-ES" sz="2400" b="1" dirty="0" err="1"/>
              <a:t>index.html</a:t>
            </a:r>
            <a:r>
              <a:rPr lang="es-ES" sz="2400" b="1" dirty="0"/>
              <a:t>’</a:t>
            </a:r>
          </a:p>
          <a:p>
            <a:pPr marL="0" indent="0">
              <a:buNone/>
            </a:pPr>
            <a:r>
              <a:rPr lang="es-ES" sz="2400" b="1" dirty="0"/>
              <a:t>Estructura del HTML:</a:t>
            </a:r>
            <a:r>
              <a:rPr lang="es-ES" sz="2400" dirty="0"/>
              <a:t> Crea una página con una serie de elementos de contenido (div con clase </a:t>
            </a:r>
            <a:r>
              <a:rPr lang="es-ES" sz="2400" dirty="0" err="1"/>
              <a:t>grid-item</a:t>
            </a:r>
            <a:r>
              <a:rPr lang="es-ES" sz="2400" dirty="0"/>
              <a:t>), incluyendo botones y áreas para mostrar </a:t>
            </a:r>
            <a:r>
              <a:rPr lang="es-ES" sz="2400" dirty="0" err="1"/>
              <a:t>resultados.</a:t>
            </a:r>
            <a:r>
              <a:rPr lang="es-ES" sz="2400" b="1" dirty="0" err="1"/>
              <a:t>IDs</a:t>
            </a:r>
            <a:r>
              <a:rPr lang="es-ES" sz="2400" b="1" dirty="0"/>
              <a:t> de Botones y Resultados:</a:t>
            </a:r>
            <a:r>
              <a:rPr lang="es-ES" sz="2400" dirty="0"/>
              <a:t> Los botones tienen id="boton01" y id="boton02", y las áreas para mostrar resultados tienen id="resultado01" y id="resultado02". Estos </a:t>
            </a:r>
            <a:r>
              <a:rPr lang="es-ES" sz="2400" dirty="0" err="1"/>
              <a:t>IDs</a:t>
            </a:r>
            <a:r>
              <a:rPr lang="es-ES" sz="2400" dirty="0"/>
              <a:t> se usarán en el JavaScript para manipular los elementos.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JS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defer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DOM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541631-01A3-5746-B7D7-BE88EB5DDA58}"/>
              </a:ext>
            </a:extLst>
          </p:cNvPr>
          <p:cNvSpPr txBox="1"/>
          <p:nvPr/>
        </p:nvSpPr>
        <p:spPr>
          <a:xfrm>
            <a:off x="2730500" y="212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9BA91D6-1945-674B-BDE5-D13793AB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F0AB8CB-49FE-5347-A5E1-E2495B1D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D8790E1-5019-9544-9E06-15DD9711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915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Explicación Paso a Paso</a:t>
            </a:r>
          </a:p>
          <a:p>
            <a:pPr marL="0" indent="0">
              <a:buNone/>
            </a:pPr>
            <a:r>
              <a:rPr lang="es-ES" sz="2400" b="1" dirty="0"/>
              <a:t>‘</a:t>
            </a:r>
            <a:r>
              <a:rPr lang="es-ES" sz="2400" b="1" dirty="0" err="1"/>
              <a:t>script.js</a:t>
            </a:r>
            <a:r>
              <a:rPr lang="es-ES" sz="2400" b="1" dirty="0"/>
              <a:t>’</a:t>
            </a:r>
          </a:p>
          <a:p>
            <a:pPr marL="0" indent="0">
              <a:buNone/>
            </a:pPr>
            <a:r>
              <a:rPr lang="es-ES" sz="2400" b="1" dirty="0"/>
              <a:t>Uso de </a:t>
            </a:r>
            <a:r>
              <a:rPr lang="es-ES" sz="2400" b="1" dirty="0" err="1"/>
              <a:t>getElementById</a:t>
            </a:r>
            <a:r>
              <a:rPr lang="es-ES" sz="2400" b="1" dirty="0"/>
              <a:t>:</a:t>
            </a:r>
            <a:r>
              <a:rPr lang="es-ES" sz="2400" dirty="0"/>
              <a:t> Obtiene referencias a los botones con id="boton01" y id="boton02".</a:t>
            </a:r>
            <a:r>
              <a:rPr lang="es-ES" sz="2400" b="1" dirty="0"/>
              <a:t>Eventos de clic:</a:t>
            </a:r>
            <a:r>
              <a:rPr lang="es-ES" sz="2400" dirty="0"/>
              <a:t> Asocia un evento de clic a cada botón que llama a las funciones mostrar01 y mostrar02.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JS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defer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DOM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541631-01A3-5746-B7D7-BE88EB5DDA58}"/>
              </a:ext>
            </a:extLst>
          </p:cNvPr>
          <p:cNvSpPr txBox="1"/>
          <p:nvPr/>
        </p:nvSpPr>
        <p:spPr>
          <a:xfrm>
            <a:off x="2730500" y="212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9BA91D6-1945-674B-BDE5-D13793AB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F0AB8CB-49FE-5347-A5E1-E2495B1D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D8790E1-5019-9544-9E06-15DD9711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4065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Explicación Paso a Paso</a:t>
            </a:r>
          </a:p>
          <a:p>
            <a:pPr marL="0" indent="0">
              <a:buNone/>
            </a:pPr>
            <a:r>
              <a:rPr lang="es-ES" sz="2400" b="1" dirty="0"/>
              <a:t>‘</a:t>
            </a:r>
            <a:r>
              <a:rPr lang="es-ES" sz="2400" b="1" dirty="0" err="1"/>
              <a:t>funciones.js</a:t>
            </a:r>
            <a:r>
              <a:rPr lang="es-ES" sz="2400" b="1" dirty="0"/>
              <a:t>’</a:t>
            </a:r>
          </a:p>
          <a:p>
            <a:pPr marL="0" indent="0">
              <a:buNone/>
            </a:pPr>
            <a:r>
              <a:rPr lang="es-ES" sz="2400" b="1" dirty="0"/>
              <a:t>Carga de Scripts:</a:t>
            </a:r>
            <a:r>
              <a:rPr lang="es-ES" sz="2400" dirty="0"/>
              <a:t> </a:t>
            </a:r>
            <a:r>
              <a:rPr lang="es-ES" sz="2400" dirty="0" err="1"/>
              <a:t>funciones.js</a:t>
            </a:r>
            <a:r>
              <a:rPr lang="es-ES" sz="2400" dirty="0"/>
              <a:t> se carga antes de </a:t>
            </a:r>
            <a:r>
              <a:rPr lang="es-ES" sz="2400" dirty="0" err="1"/>
              <a:t>script.js</a:t>
            </a:r>
            <a:r>
              <a:rPr lang="es-ES" sz="2400" dirty="0"/>
              <a:t>, por lo que las funciones están disponibles cuando se añaden los </a:t>
            </a:r>
            <a:r>
              <a:rPr lang="es-ES" sz="2400" dirty="0" err="1"/>
              <a:t>event</a:t>
            </a:r>
            <a:r>
              <a:rPr lang="es-ES" sz="2400" dirty="0"/>
              <a:t> </a:t>
            </a:r>
            <a:r>
              <a:rPr lang="es-ES" sz="2400" dirty="0" err="1"/>
              <a:t>listeners</a:t>
            </a:r>
            <a:r>
              <a:rPr lang="es-ES" sz="2400" dirty="0"/>
              <a:t> en </a:t>
            </a:r>
            <a:r>
              <a:rPr lang="es-ES" sz="2400" dirty="0" err="1"/>
              <a:t>script.js.</a:t>
            </a:r>
            <a:r>
              <a:rPr lang="es-ES" sz="2400" b="1" dirty="0" err="1"/>
              <a:t>Interacción</a:t>
            </a:r>
            <a:r>
              <a:rPr lang="es-ES" sz="2400" b="1" dirty="0"/>
              <a:t>:</a:t>
            </a:r>
            <a:r>
              <a:rPr lang="es-ES" sz="2400" dirty="0"/>
              <a:t> Cuando se hace clic en un botón, el JavaScript cambia el contenido de la página utilizando las funciones definidas en </a:t>
            </a:r>
            <a:r>
              <a:rPr lang="es-ES" sz="2400" dirty="0" err="1"/>
              <a:t>funciones.js</a:t>
            </a:r>
            <a:r>
              <a:rPr lang="es-ES" sz="2400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JS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defer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y DOM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541631-01A3-5746-B7D7-BE88EB5DDA58}"/>
              </a:ext>
            </a:extLst>
          </p:cNvPr>
          <p:cNvSpPr txBox="1"/>
          <p:nvPr/>
        </p:nvSpPr>
        <p:spPr>
          <a:xfrm>
            <a:off x="2730500" y="212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9BA91D6-1945-674B-BDE5-D13793AB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34" y="18788"/>
            <a:ext cx="307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ES&amp;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F0AB8CB-49FE-5347-A5E1-E2495B1D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D8790E1-5019-9544-9E06-15DD9711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74691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20344</TotalTime>
  <Words>681</Words>
  <Application>Microsoft Macintosh PowerPoint</Application>
  <PresentationFormat>Panorámica</PresentationFormat>
  <Paragraphs>91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 JavaScript ES6 Plantillas</vt:lpstr>
      <vt:lpstr>Índice</vt:lpstr>
      <vt:lpstr>Plantilla01</vt:lpstr>
      <vt:lpstr>JS – defer y DOM</vt:lpstr>
      <vt:lpstr>JS – defer y DOM</vt:lpstr>
      <vt:lpstr>JS – defer y DOM</vt:lpstr>
      <vt:lpstr>JS – defer y DOM</vt:lpstr>
      <vt:lpstr>JS – defer y DOM</vt:lpstr>
      <vt:lpstr>JS – defer y DOM</vt:lpstr>
      <vt:lpstr>Ejercicios</vt:lpstr>
      <vt:lpstr>Enunciado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Jota Pe</dc:creator>
  <cp:lastModifiedBy>Microsoft Office User</cp:lastModifiedBy>
  <cp:revision>249</cp:revision>
  <cp:lastPrinted>2023-08-17T12:55:40Z</cp:lastPrinted>
  <dcterms:created xsi:type="dcterms:W3CDTF">2023-07-18T07:46:42Z</dcterms:created>
  <dcterms:modified xsi:type="dcterms:W3CDTF">2024-08-30T19:40:32Z</dcterms:modified>
</cp:coreProperties>
</file>