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74" r:id="rId6"/>
    <p:sldId id="275" r:id="rId7"/>
    <p:sldId id="276" r:id="rId8"/>
    <p:sldId id="262" r:id="rId9"/>
    <p:sldId id="268" r:id="rId10"/>
    <p:sldId id="269" r:id="rId11"/>
    <p:sldId id="264" r:id="rId12"/>
    <p:sldId id="263" r:id="rId13"/>
    <p:sldId id="277" r:id="rId14"/>
    <p:sldId id="265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7"/>
    <p:restoredTop sz="94705"/>
  </p:normalViewPr>
  <p:slideViewPr>
    <p:cSldViewPr snapToGrid="0" snapToObjects="1">
      <p:cViewPr varScale="1">
        <p:scale>
          <a:sx n="124" d="100"/>
          <a:sy n="124" d="100"/>
        </p:scale>
        <p:origin x="1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F0A6-E3D0-474D-9DA4-9CB23878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D4CF2-2F52-DD4F-B003-21BEEC70F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0CB4-B7D9-5A49-8B28-3A066570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B3CCC-DDD8-DD48-B0A4-C12E7F48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ED47D-48FE-994C-856D-5D18547B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4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CAD4-8ADF-9F4C-9260-AFA40A9F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FB292-B9D6-5D41-B0F1-92361BD37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2341E-85AA-CA41-8C10-1775AB4C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6C54C-1926-2F46-82B0-BD358323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57D26-DD79-5347-94E0-73230CF6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8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8CB05-F856-4240-AC75-8AEB7B3C5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B8430-4EC2-C146-A482-1FACAA248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10512-F8D9-DD43-B5EB-C6E37332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7271C-F904-2A4A-A468-AA532BCA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8472B-48C4-AF49-A2BF-B30C1285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7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6F35-85C5-4A4E-8909-BF7C7424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BADE-242F-DD4C-B961-8A03E0F4D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1F906-31B8-DD40-8A7A-61FCD611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AA0F1-182A-B648-93BF-5C5598E6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8FC04-7374-914D-8D96-A8C291BA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6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91D1-8C5D-C242-9975-60F21A1F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16A62-CAED-4B4D-943A-5913CDF56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9FDC5-C6A3-8D46-88B1-A123912E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9108-C487-C043-8A60-16FD9DEC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3A628-9C22-4A45-A381-8CF5959D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0358-FD7E-1340-8CDD-6BCAF77E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2762-2B3D-F847-ACB8-DEC776F84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0EA8F-BFCE-EB4F-B11D-AD5C758E7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42E50-E5B0-CB4D-BBCB-1F06BC18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8BE29-4DE3-A344-88B1-4CD7BFDC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26D4C-138F-B640-9BC5-7938E2D5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BF33-73CB-3146-8009-89C20D8A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7A207-057C-514F-96B4-FBA8CD787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2D5F1-4E6C-3943-90CB-1F034528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3AC81-3FB3-A948-9944-D6A839A55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D3973-87A2-4A44-8B84-2C2873F70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275D5-5158-084C-8A74-4EBC147E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5C5B8-BD37-C04D-A682-F0ABB2BA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782D7-55D2-1140-9920-C44C8C2D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3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113E-A973-2A40-A605-4D164AA4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476E3-48D2-F045-A0A7-CC028E1D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1B567-1D5C-4146-803F-32EBF701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09C03-FA6C-C442-B013-1013C6F8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1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FA936-313F-CE4E-814A-158A75A2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C73B6-D521-6B41-AEEA-178CAB56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C26DF-A214-564F-B8B6-C3BF03B4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4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53E9-8E70-D84C-AC0A-0F0C6FE2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5F9F-B22A-6E4D-82C7-DC6FA03DA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57575-2CF8-374F-8C14-A8E3A6138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15AF1-2BF2-D64F-ABB4-758A8FE4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17C54-AB1C-1543-992D-4EF89015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C6090-D308-0C4F-99BF-F64336B8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2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D267-D33C-104F-B5C9-3BC43B0B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EA2BD-54BE-B147-8AC6-3B5183914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0F837-FB9D-F34A-A755-ADFF92FDA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1DD0A-BFA2-DC44-841B-7F2E1A59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AE7C4-59FE-BF4A-9B1C-17A1CDB8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E8E3D-1942-0443-8E73-F109DFE0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0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F5358-8871-D148-B339-1F1B121D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9587F-5451-8449-BEAC-3AD366652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A5D5A-433F-6949-B407-7269764BB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69AE9-C81E-2F4F-97A4-E4EE45F39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DFC1-60F9-DF4A-9A9B-DC5D32F52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enriqueyamahata/bank-marketing" TargetMode="External"/><Relationship Id="rId2" Type="http://schemas.openxmlformats.org/officeDocument/2006/relationships/hyperlink" Target="http://archive.ics.uci.edu/ml/datasets/Bank+Marke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B7549042-9879-47DB-861E-26ECE56A5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8727" b="2422"/>
          <a:stretch/>
        </p:blipFill>
        <p:spPr>
          <a:xfrm>
            <a:off x="128585" y="115194"/>
            <a:ext cx="11934817" cy="6627613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EEA36C-8DF2-EA48-B629-AF1861617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738" y="1714504"/>
            <a:ext cx="10253661" cy="1671634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Analyzing Bank Marketing Campaigns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82260-FDE1-CF4B-9A24-8B4D5E9CC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739" y="3930650"/>
            <a:ext cx="10253660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Miguel Santana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Flatiron School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Data Science | FT Cohort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6" y="115193"/>
            <a:ext cx="11934817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07C3A8-02AE-4DC1-B13F-A6AA2ECA9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5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D41E5-D747-2E42-A93A-7CA42F51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Features: Campaign Contact &amp; Days Since Last Contact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468EDF-879B-2A42-B390-38DB9413D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98" y="2277801"/>
            <a:ext cx="4368830" cy="421592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C450F55-87F7-4C4F-8034-87FFAE12D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73" y="2277801"/>
            <a:ext cx="4308212" cy="414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6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E1FE6-FFD3-344F-A8FB-3FF6E275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05" y="700777"/>
            <a:ext cx="4508946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Business Recommendations 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1264-E058-6048-AD66-EE0052303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1) Observe current marketing on consumers age 17-25. Use similarly structured marketing on consumers age 30-40. </a:t>
            </a:r>
          </a:p>
          <a:p>
            <a:r>
              <a:rPr lang="en-US" sz="2000">
                <a:solidFill>
                  <a:schemeClr val="bg1"/>
                </a:solidFill>
              </a:rPr>
              <a:t>2) Maintain an average employee level of 5076 or lower. Focus on productivity when employee levels go over 5076. </a:t>
            </a:r>
          </a:p>
          <a:p>
            <a:r>
              <a:rPr lang="en-US" sz="2000">
                <a:solidFill>
                  <a:schemeClr val="bg1"/>
                </a:solidFill>
              </a:rPr>
              <a:t>3) Deploy an A team to handle first 3 telemarketing contacts per customer. </a:t>
            </a:r>
          </a:p>
          <a:p>
            <a:r>
              <a:rPr lang="en-US" sz="2000">
                <a:solidFill>
                  <a:schemeClr val="bg1"/>
                </a:solidFill>
              </a:rPr>
              <a:t>4) Deploy B team to handle new callers and first-time bank clients.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0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D404E-380D-3146-AB5A-A0306C3F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pPr algn="ctr"/>
            <a:r>
              <a:rPr lang="en-US" sz="6800" dirty="0">
                <a:solidFill>
                  <a:schemeClr val="bg1"/>
                </a:solidFill>
              </a:rPr>
              <a:t>Conclusions </a:t>
            </a:r>
            <a:r>
              <a:rPr lang="en-US" sz="5400" dirty="0">
                <a:solidFill>
                  <a:schemeClr val="bg1"/>
                </a:solidFill>
              </a:rPr>
              <a:t>&amp;</a:t>
            </a:r>
            <a:r>
              <a:rPr lang="en-US" sz="6800" dirty="0">
                <a:solidFill>
                  <a:schemeClr val="bg1"/>
                </a:solidFill>
              </a:rPr>
              <a:t> Limitations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268F-D905-F94F-8453-1BB7115E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bg1"/>
                </a:solidFill>
              </a:rPr>
              <a:t>Conclusions</a:t>
            </a:r>
          </a:p>
          <a:p>
            <a:r>
              <a:rPr lang="en-US" sz="2000">
                <a:solidFill>
                  <a:schemeClr val="bg1"/>
                </a:solidFill>
              </a:rPr>
              <a:t>Feature trends illustrate high subscriber counts but higher non-subscriber counts as volume increases.</a:t>
            </a:r>
          </a:p>
          <a:p>
            <a:r>
              <a:rPr lang="en-US" sz="2000">
                <a:solidFill>
                  <a:schemeClr val="bg1"/>
                </a:solidFill>
              </a:rPr>
              <a:t>Employee effectiveness decreases as additional employees are hired (over 5076 quarterly) and volume increases.  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bg1"/>
                </a:solidFill>
              </a:rPr>
              <a:t>Limited to consumers that:</a:t>
            </a:r>
          </a:p>
          <a:p>
            <a:r>
              <a:rPr lang="en-US" sz="2000">
                <a:solidFill>
                  <a:schemeClr val="bg1"/>
                </a:solidFill>
              </a:rPr>
              <a:t>Cite job type, marital status and education level</a:t>
            </a:r>
          </a:p>
          <a:p>
            <a:r>
              <a:rPr lang="en-US" sz="2000">
                <a:solidFill>
                  <a:schemeClr val="bg1"/>
                </a:solidFill>
              </a:rPr>
              <a:t>Between the ages of 17 and 69 </a:t>
            </a:r>
          </a:p>
        </p:txBody>
      </p:sp>
    </p:spTree>
    <p:extLst>
      <p:ext uri="{BB962C8B-B14F-4D97-AF65-F5344CB8AC3E}">
        <p14:creationId xmlns:p14="http://schemas.microsoft.com/office/powerpoint/2010/main" val="257595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E1FE6-FFD3-344F-A8FB-3FF6E275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05" y="700777"/>
            <a:ext cx="4508946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Future Work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1264-E058-6048-AD66-EE0052303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Observe Portuguese cultural customs that may influence the reception of marketing strategies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Obtain and review additional marketing (non-telemarketing) to identify trends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Social Media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Internet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office marketing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Analyze </a:t>
            </a:r>
            <a:r>
              <a:rPr lang="en-US" sz="2000">
                <a:solidFill>
                  <a:schemeClr val="bg1"/>
                </a:solidFill>
              </a:rPr>
              <a:t>employee performance metrics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1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A77FC-2206-6E49-A5BB-6342EDD8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896" y="1271675"/>
            <a:ext cx="550544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6CCE1-E9B7-2A46-BA32-A9EB2D106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1888" y="4906240"/>
            <a:ext cx="5505449" cy="68008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Questions? Miguel Santana </a:t>
            </a:r>
            <a:r>
              <a:rPr lang="en-US" sz="1400" dirty="0">
                <a:solidFill>
                  <a:schemeClr val="bg1"/>
                </a:solidFill>
              </a:rPr>
              <a:t>| c</a:t>
            </a: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ontact: msantana269@gmail.com</a:t>
            </a:r>
          </a:p>
          <a:p>
            <a:pPr algn="ctr"/>
            <a:r>
              <a:rPr lang="en-US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Repo: https://github.com/msantana269/Module-3-Projec</a:t>
            </a:r>
            <a:r>
              <a:rPr lang="en-US" sz="1400" dirty="0">
                <a:solidFill>
                  <a:schemeClr val="bg1"/>
                </a:solidFill>
              </a:rPr>
              <a:t>t</a:t>
            </a:r>
            <a:endParaRPr lang="en-US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1" name="Straight Connector 10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2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14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593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Open Folder">
            <a:extLst>
              <a:ext uri="{FF2B5EF4-FFF2-40B4-BE49-F238E27FC236}">
                <a16:creationId xmlns:a16="http://schemas.microsoft.com/office/drawing/2014/main" id="{964E1106-89B3-4918-BCAD-F6CF1F239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A77FC-2206-6E49-A5BB-6342EDD8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961" y="962526"/>
            <a:ext cx="5384800" cy="3210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48635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69C51-9AF7-B84F-8827-B3D10F3C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Appendix: Educational Trends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95ECF-10A5-554C-AD0C-72AB621FB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7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8320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0B19A-9583-1E4B-9D3B-B13DE1F6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965E0-9272-304E-BB09-525EE07B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Methodology</a:t>
            </a:r>
          </a:p>
          <a:p>
            <a:r>
              <a:rPr lang="en-US" sz="2000" dirty="0">
                <a:solidFill>
                  <a:schemeClr val="bg1"/>
                </a:solidFill>
              </a:rPr>
              <a:t>OSEMN Framework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Data | Cleaning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Exploratory Data Analysis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Modeling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Interpret | Analyze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Features: Age &amp; Number of Employees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Features: Campaign Contact &amp; Days Since Last Contact</a:t>
            </a:r>
          </a:p>
          <a:p>
            <a:r>
              <a:rPr lang="en-US" sz="2000" dirty="0">
                <a:solidFill>
                  <a:schemeClr val="bg1"/>
                </a:solidFill>
              </a:rPr>
              <a:t>Business Recommendations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Conclusions &amp; Limitations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Future Work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7121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E96D8-3A77-0A40-9F8E-1B45F77D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7E0DB-0BE4-6547-9363-7A0BD3CA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 Portuguese financial institution provided telemarketing data concerning marketing campaigns with the goal of predicting subscriber term deposits. </a:t>
            </a:r>
          </a:p>
          <a:p>
            <a:r>
              <a:rPr lang="en-US" sz="2000">
                <a:solidFill>
                  <a:schemeClr val="bg1"/>
                </a:solidFill>
              </a:rPr>
              <a:t>Dataset included client, campaign, social and economic data</a:t>
            </a:r>
          </a:p>
          <a:p>
            <a:r>
              <a:rPr lang="en-US" sz="2000">
                <a:solidFill>
                  <a:schemeClr val="bg1"/>
                </a:solidFill>
              </a:rPr>
              <a:t>Leveraged OSEMN framework to analyze the dataset and make key business 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110567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D1FF-A31B-DC4D-8FB2-1B01CE3A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91032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OSEMN Framework</a:t>
            </a:r>
          </a:p>
        </p:txBody>
      </p:sp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784EDAAD-E06F-884D-94A9-111FBCC6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74" y="426887"/>
            <a:ext cx="9558051" cy="51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82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3D1FF-A31B-DC4D-8FB2-1B01CE3A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65" y="1378050"/>
            <a:ext cx="4818826" cy="5502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Data | Cleaning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779FB9-ED66-C347-B788-C3753B101D2B}"/>
              </a:ext>
            </a:extLst>
          </p:cNvPr>
          <p:cNvSpPr txBox="1"/>
          <p:nvPr/>
        </p:nvSpPr>
        <p:spPr>
          <a:xfrm>
            <a:off x="643813" y="2297357"/>
            <a:ext cx="4703333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Available via UCI’s Machine Learning Archive and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http://archive.ics.uci.edu/ml/datasets/Bank+Marketing#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https://www.kaggle.com/henriqueyamahata/bank-marketing</a:t>
            </a:r>
            <a:endParaRPr lang="en-US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107C-B163-2D41-A092-FE6EF7236CBC}"/>
              </a:ext>
            </a:extLst>
          </p:cNvPr>
          <p:cNvSpPr txBox="1"/>
          <p:nvPr/>
        </p:nvSpPr>
        <p:spPr>
          <a:xfrm>
            <a:off x="6434266" y="2297357"/>
            <a:ext cx="4020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Cleaning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Addressing “unknown”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Focused on consumers who provided customer profile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Removed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Feature Selection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BBB9B1D5-28EC-3845-8CBE-5C42973DA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3" y="4126733"/>
            <a:ext cx="2983613" cy="957896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DE401A14-D690-C847-8DFF-5EE2AE7E2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006" y="5280653"/>
            <a:ext cx="1815542" cy="8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8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3D1FF-A31B-DC4D-8FB2-1B01CE3A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46" y="1270007"/>
            <a:ext cx="4528145" cy="6208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EXPLORATORY DATA ANALYSIS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779FB9-ED66-C347-B788-C3753B101D2B}"/>
              </a:ext>
            </a:extLst>
          </p:cNvPr>
          <p:cNvSpPr txBox="1"/>
          <p:nvPr/>
        </p:nvSpPr>
        <p:spPr>
          <a:xfrm>
            <a:off x="643813" y="2297357"/>
            <a:ext cx="3440507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Common Client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Job Type: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Age: early thirties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Education Level: university degree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(see appendix for education)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F125FC4-FCE2-2F4B-9DC9-103EA9E4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6" y="2006025"/>
            <a:ext cx="7341394" cy="47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5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3D1FF-A31B-DC4D-8FB2-1B01CE3A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65" y="1224158"/>
            <a:ext cx="4818826" cy="744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Modeling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5B4E02-B899-424F-9CBC-404763F6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135" y="2297356"/>
            <a:ext cx="5181600" cy="38002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Machine Learning Algorithms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Gradient Boosting Classifier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AdaBoost Classifier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Logistic Regression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Support Vector Machine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K-Nearest Neighbors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 Forest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Guassian</a:t>
            </a:r>
            <a:r>
              <a:rPr lang="en-US" dirty="0">
                <a:solidFill>
                  <a:schemeClr val="bg1"/>
                </a:solidFill>
              </a:rPr>
              <a:t> Naïve Bayes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0BA4C64-7B75-2C46-BE65-7CB443A448CE}"/>
              </a:ext>
            </a:extLst>
          </p:cNvPr>
          <p:cNvSpPr txBox="1">
            <a:spLocks/>
          </p:cNvSpPr>
          <p:nvPr/>
        </p:nvSpPr>
        <p:spPr>
          <a:xfrm>
            <a:off x="6096000" y="2297357"/>
            <a:ext cx="5181600" cy="380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Accuracy Score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90.92%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90.70%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90.58%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90.30%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89.92%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89.73%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88.19%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84.47%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ECDC1-C575-E54C-A393-71E9583DFB0A}"/>
              </a:ext>
            </a:extLst>
          </p:cNvPr>
          <p:cNvSpPr txBox="1"/>
          <p:nvPr/>
        </p:nvSpPr>
        <p:spPr>
          <a:xfrm>
            <a:off x="838200" y="609755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top models selected for feature evaluation were Gradient Boosting Classifier and </a:t>
            </a:r>
            <a:r>
              <a:rPr lang="en-US" b="1" dirty="0" err="1">
                <a:solidFill>
                  <a:schemeClr val="bg1"/>
                </a:solidFill>
              </a:rPr>
              <a:t>Adaboost</a:t>
            </a:r>
            <a:r>
              <a:rPr lang="en-US" b="1" dirty="0">
                <a:solidFill>
                  <a:schemeClr val="bg1"/>
                </a:solidFill>
              </a:rPr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288572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853C2-0106-EE45-9152-6E1E169C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788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Interpret | Analyze </a:t>
            </a:r>
          </a:p>
        </p:txBody>
      </p:sp>
      <p:cxnSp>
        <p:nvCxnSpPr>
          <p:cNvPr id="3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63788" y="2026340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7301-6958-2D46-93BF-372CDDD69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093" y="2213530"/>
            <a:ext cx="4562272" cy="371157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Generated top 25 features (per model)</a:t>
            </a:r>
          </a:p>
          <a:p>
            <a:r>
              <a:rPr lang="en-US" sz="2000">
                <a:solidFill>
                  <a:schemeClr val="bg1"/>
                </a:solidFill>
              </a:rPr>
              <a:t>Observed overlap | selected features</a:t>
            </a:r>
          </a:p>
          <a:p>
            <a:r>
              <a:rPr lang="en-US" sz="2000">
                <a:solidFill>
                  <a:schemeClr val="bg1"/>
                </a:solidFill>
              </a:rPr>
              <a:t>Selected Top Features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Age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Number of Employees 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Number of times contacted during the current campaign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Number of days since last contact (999 = no contact)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4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FCEAB-FD0F-4940-AF86-C2A748A4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999581"/>
            <a:ext cx="11139854" cy="687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Features: Age &amp; Number of Employees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1A89F44-B013-AB41-AA26-851299B1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66" y="155160"/>
            <a:ext cx="4227476" cy="4302776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2D98E6C-373F-C247-B883-513644429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359" y="169444"/>
            <a:ext cx="4252837" cy="4274209"/>
          </a:xfrm>
          <a:prstGeom prst="rect">
            <a:avLst/>
          </a:prstGeom>
        </p:spPr>
      </p:pic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81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494</Words>
  <Application>Microsoft Macintosh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Analyzing Bank Marketing Campaigns</vt:lpstr>
      <vt:lpstr>Introduction</vt:lpstr>
      <vt:lpstr>Methodology</vt:lpstr>
      <vt:lpstr>OSEMN Framework</vt:lpstr>
      <vt:lpstr>The Data | Cleaning</vt:lpstr>
      <vt:lpstr>EXPLORATORY DATA ANALYSIS</vt:lpstr>
      <vt:lpstr>Modeling</vt:lpstr>
      <vt:lpstr>Interpret | Analyze </vt:lpstr>
      <vt:lpstr>Features: Age &amp; Number of Employees</vt:lpstr>
      <vt:lpstr>Features: Campaign Contact &amp; Days Since Last Contact</vt:lpstr>
      <vt:lpstr>Business Recommendations </vt:lpstr>
      <vt:lpstr>Conclusions &amp; Limitations</vt:lpstr>
      <vt:lpstr>Future Work</vt:lpstr>
      <vt:lpstr>THANK YOU!</vt:lpstr>
      <vt:lpstr>Appendix</vt:lpstr>
      <vt:lpstr>Appendix: Educational Trends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Bank Marketing Campaigns</dc:title>
  <dc:creator>Santana,Miguel Angel</dc:creator>
  <cp:lastModifiedBy>Santana,Miguel Angel</cp:lastModifiedBy>
  <cp:revision>3</cp:revision>
  <dcterms:created xsi:type="dcterms:W3CDTF">2020-10-14T08:46:59Z</dcterms:created>
  <dcterms:modified xsi:type="dcterms:W3CDTF">2020-10-14T22:27:32Z</dcterms:modified>
</cp:coreProperties>
</file>