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6" r:id="rId4"/>
    <p:sldId id="258" r:id="rId5"/>
    <p:sldId id="274" r:id="rId6"/>
    <p:sldId id="275" r:id="rId7"/>
    <p:sldId id="276" r:id="rId8"/>
    <p:sldId id="262" r:id="rId9"/>
    <p:sldId id="264" r:id="rId10"/>
    <p:sldId id="263" r:id="rId11"/>
    <p:sldId id="277" r:id="rId12"/>
    <p:sldId id="265" r:id="rId13"/>
    <p:sldId id="27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5"/>
    <p:restoredTop sz="94621"/>
  </p:normalViewPr>
  <p:slideViewPr>
    <p:cSldViewPr snapToGrid="0" snapToObjects="1">
      <p:cViewPr varScale="1">
        <p:scale>
          <a:sx n="91" d="100"/>
          <a:sy n="91"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18E0A-7412-4508-ADAC-ADA7DA32699C}"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877417CE-B192-4CD1-B847-FA73EEBA280B}">
      <dgm:prSet/>
      <dgm:spPr/>
      <dgm:t>
        <a:bodyPr/>
        <a:lstStyle/>
        <a:p>
          <a:r>
            <a:rPr lang="en-US"/>
            <a:t>Methodology</a:t>
          </a:r>
        </a:p>
      </dgm:t>
    </dgm:pt>
    <dgm:pt modelId="{4B7A6E8C-CCAA-4E43-BD34-0CE0CF17C963}" type="parTrans" cxnId="{5E3D9129-13C0-4142-A909-42E4A03CF488}">
      <dgm:prSet/>
      <dgm:spPr/>
      <dgm:t>
        <a:bodyPr/>
        <a:lstStyle/>
        <a:p>
          <a:endParaRPr lang="en-US"/>
        </a:p>
      </dgm:t>
    </dgm:pt>
    <dgm:pt modelId="{8DB13A08-73B0-466F-AA7D-3C38FEDB1E13}" type="sibTrans" cxnId="{5E3D9129-13C0-4142-A909-42E4A03CF488}">
      <dgm:prSet/>
      <dgm:spPr/>
      <dgm:t>
        <a:bodyPr/>
        <a:lstStyle/>
        <a:p>
          <a:endParaRPr lang="en-US"/>
        </a:p>
      </dgm:t>
    </dgm:pt>
    <dgm:pt modelId="{254EE726-DC18-46D4-A4F9-855C22BDE1F6}">
      <dgm:prSet/>
      <dgm:spPr/>
      <dgm:t>
        <a:bodyPr/>
        <a:lstStyle/>
        <a:p>
          <a:r>
            <a:rPr lang="en-US"/>
            <a:t>OSEMN Framework</a:t>
          </a:r>
        </a:p>
      </dgm:t>
    </dgm:pt>
    <dgm:pt modelId="{CDD3C679-E3BD-40A6-A0C0-78C4DB40DE44}" type="parTrans" cxnId="{C44B4621-6AB3-494B-8802-7117E39CD41E}">
      <dgm:prSet/>
      <dgm:spPr/>
      <dgm:t>
        <a:bodyPr/>
        <a:lstStyle/>
        <a:p>
          <a:endParaRPr lang="en-US"/>
        </a:p>
      </dgm:t>
    </dgm:pt>
    <dgm:pt modelId="{E9E49CA0-311F-4C2D-B2F8-685F0892D7E7}" type="sibTrans" cxnId="{C44B4621-6AB3-494B-8802-7117E39CD41E}">
      <dgm:prSet/>
      <dgm:spPr/>
      <dgm:t>
        <a:bodyPr/>
        <a:lstStyle/>
        <a:p>
          <a:endParaRPr lang="en-US"/>
        </a:p>
      </dgm:t>
    </dgm:pt>
    <dgm:pt modelId="{ED00263A-E368-480A-93C4-37D38899DB72}">
      <dgm:prSet/>
      <dgm:spPr/>
      <dgm:t>
        <a:bodyPr/>
        <a:lstStyle/>
        <a:p>
          <a:r>
            <a:rPr lang="en-US"/>
            <a:t>The Data | Cleaning</a:t>
          </a:r>
        </a:p>
      </dgm:t>
    </dgm:pt>
    <dgm:pt modelId="{1E447D44-8A65-4EC7-8948-DF4A6961CE74}" type="parTrans" cxnId="{F6C7EFF6-CAD0-4467-8651-168EB50F00CC}">
      <dgm:prSet/>
      <dgm:spPr/>
      <dgm:t>
        <a:bodyPr/>
        <a:lstStyle/>
        <a:p>
          <a:endParaRPr lang="en-US"/>
        </a:p>
      </dgm:t>
    </dgm:pt>
    <dgm:pt modelId="{07AF0DED-D26A-4788-87F4-BE065FC68698}" type="sibTrans" cxnId="{F6C7EFF6-CAD0-4467-8651-168EB50F00CC}">
      <dgm:prSet/>
      <dgm:spPr/>
      <dgm:t>
        <a:bodyPr/>
        <a:lstStyle/>
        <a:p>
          <a:endParaRPr lang="en-US"/>
        </a:p>
      </dgm:t>
    </dgm:pt>
    <dgm:pt modelId="{70EC6583-37C5-4BCF-A812-78A0C7F81F26}">
      <dgm:prSet/>
      <dgm:spPr/>
      <dgm:t>
        <a:bodyPr/>
        <a:lstStyle/>
        <a:p>
          <a:r>
            <a:rPr lang="en-US"/>
            <a:t>Exploratory Data Analysis</a:t>
          </a:r>
        </a:p>
      </dgm:t>
    </dgm:pt>
    <dgm:pt modelId="{8FE42DE5-9241-4141-A782-9D96523DF473}" type="parTrans" cxnId="{0F5B4263-1AA0-44F3-A212-2ACB2CAEFD86}">
      <dgm:prSet/>
      <dgm:spPr/>
      <dgm:t>
        <a:bodyPr/>
        <a:lstStyle/>
        <a:p>
          <a:endParaRPr lang="en-US"/>
        </a:p>
      </dgm:t>
    </dgm:pt>
    <dgm:pt modelId="{BE0C6184-DCBA-4CDD-9261-57D82263971C}" type="sibTrans" cxnId="{0F5B4263-1AA0-44F3-A212-2ACB2CAEFD86}">
      <dgm:prSet/>
      <dgm:spPr/>
      <dgm:t>
        <a:bodyPr/>
        <a:lstStyle/>
        <a:p>
          <a:endParaRPr lang="en-US"/>
        </a:p>
      </dgm:t>
    </dgm:pt>
    <dgm:pt modelId="{8E0F5743-E8CF-48BC-9DDC-085CAC3556D6}">
      <dgm:prSet/>
      <dgm:spPr/>
      <dgm:t>
        <a:bodyPr/>
        <a:lstStyle/>
        <a:p>
          <a:r>
            <a:rPr lang="en-US"/>
            <a:t>Modeling</a:t>
          </a:r>
        </a:p>
      </dgm:t>
    </dgm:pt>
    <dgm:pt modelId="{BF7101AB-5DBC-4C19-AE10-34DEBB00186F}" type="parTrans" cxnId="{AFFDAF57-810D-47B7-B73A-9777604840D4}">
      <dgm:prSet/>
      <dgm:spPr/>
      <dgm:t>
        <a:bodyPr/>
        <a:lstStyle/>
        <a:p>
          <a:endParaRPr lang="en-US"/>
        </a:p>
      </dgm:t>
    </dgm:pt>
    <dgm:pt modelId="{C57FADF6-CAB6-4EF2-8FC0-64EC7A14AF4D}" type="sibTrans" cxnId="{AFFDAF57-810D-47B7-B73A-9777604840D4}">
      <dgm:prSet/>
      <dgm:spPr/>
      <dgm:t>
        <a:bodyPr/>
        <a:lstStyle/>
        <a:p>
          <a:endParaRPr lang="en-US"/>
        </a:p>
      </dgm:t>
    </dgm:pt>
    <dgm:pt modelId="{15799D00-A813-467C-8C61-07050152A159}">
      <dgm:prSet/>
      <dgm:spPr/>
      <dgm:t>
        <a:bodyPr/>
        <a:lstStyle/>
        <a:p>
          <a:r>
            <a:rPr lang="en-US"/>
            <a:t>Interpret | Analyze </a:t>
          </a:r>
        </a:p>
      </dgm:t>
    </dgm:pt>
    <dgm:pt modelId="{6DCFF544-F901-4D17-9FD2-433EDB8A4145}" type="parTrans" cxnId="{CC06348C-F09E-471E-95C0-BC691F518134}">
      <dgm:prSet/>
      <dgm:spPr/>
      <dgm:t>
        <a:bodyPr/>
        <a:lstStyle/>
        <a:p>
          <a:endParaRPr lang="en-US"/>
        </a:p>
      </dgm:t>
    </dgm:pt>
    <dgm:pt modelId="{E7C66BAA-454D-48B8-BB13-3FF6AEB118EF}" type="sibTrans" cxnId="{CC06348C-F09E-471E-95C0-BC691F518134}">
      <dgm:prSet/>
      <dgm:spPr/>
      <dgm:t>
        <a:bodyPr/>
        <a:lstStyle/>
        <a:p>
          <a:endParaRPr lang="en-US"/>
        </a:p>
      </dgm:t>
    </dgm:pt>
    <dgm:pt modelId="{0E8BE7C9-03BA-4850-9EB2-29EBB26108ED}">
      <dgm:prSet/>
      <dgm:spPr/>
      <dgm:t>
        <a:bodyPr/>
        <a:lstStyle/>
        <a:p>
          <a:r>
            <a:rPr lang="en-US"/>
            <a:t>Features: Age &amp; Number of Employees</a:t>
          </a:r>
        </a:p>
      </dgm:t>
    </dgm:pt>
    <dgm:pt modelId="{29DD1B73-DDEA-4AFC-8F56-86A51B2C3D49}" type="parTrans" cxnId="{CD9CC944-6691-48F2-A2C9-6C35C6F12B03}">
      <dgm:prSet/>
      <dgm:spPr/>
      <dgm:t>
        <a:bodyPr/>
        <a:lstStyle/>
        <a:p>
          <a:endParaRPr lang="en-US"/>
        </a:p>
      </dgm:t>
    </dgm:pt>
    <dgm:pt modelId="{44ED19C4-8437-4259-896F-C5F976A38947}" type="sibTrans" cxnId="{CD9CC944-6691-48F2-A2C9-6C35C6F12B03}">
      <dgm:prSet/>
      <dgm:spPr/>
      <dgm:t>
        <a:bodyPr/>
        <a:lstStyle/>
        <a:p>
          <a:endParaRPr lang="en-US"/>
        </a:p>
      </dgm:t>
    </dgm:pt>
    <dgm:pt modelId="{1E22D647-BF13-4558-B581-F55BB0A3D46D}">
      <dgm:prSet/>
      <dgm:spPr/>
      <dgm:t>
        <a:bodyPr/>
        <a:lstStyle/>
        <a:p>
          <a:r>
            <a:rPr lang="en-US"/>
            <a:t>Features: Campaign Contact &amp; Days Since Last Contact</a:t>
          </a:r>
        </a:p>
      </dgm:t>
    </dgm:pt>
    <dgm:pt modelId="{62F9A596-9661-464B-8D0B-800158F78657}" type="parTrans" cxnId="{069989CC-6F92-460E-AF77-D432B114CDBE}">
      <dgm:prSet/>
      <dgm:spPr/>
      <dgm:t>
        <a:bodyPr/>
        <a:lstStyle/>
        <a:p>
          <a:endParaRPr lang="en-US"/>
        </a:p>
      </dgm:t>
    </dgm:pt>
    <dgm:pt modelId="{57102378-85E4-4469-9678-25A84E2B087D}" type="sibTrans" cxnId="{069989CC-6F92-460E-AF77-D432B114CDBE}">
      <dgm:prSet/>
      <dgm:spPr/>
      <dgm:t>
        <a:bodyPr/>
        <a:lstStyle/>
        <a:p>
          <a:endParaRPr lang="en-US"/>
        </a:p>
      </dgm:t>
    </dgm:pt>
    <dgm:pt modelId="{23CFE963-E241-4D6E-A760-75B5D30B5239}">
      <dgm:prSet/>
      <dgm:spPr/>
      <dgm:t>
        <a:bodyPr/>
        <a:lstStyle/>
        <a:p>
          <a:r>
            <a:rPr lang="en-US"/>
            <a:t>Business Recommendations</a:t>
          </a:r>
        </a:p>
      </dgm:t>
    </dgm:pt>
    <dgm:pt modelId="{96A6C289-0473-4936-8442-7A16CAD9D7D2}" type="parTrans" cxnId="{324B2B99-EC01-4A65-9E37-A3A69A5A6A9B}">
      <dgm:prSet/>
      <dgm:spPr/>
      <dgm:t>
        <a:bodyPr/>
        <a:lstStyle/>
        <a:p>
          <a:endParaRPr lang="en-US"/>
        </a:p>
      </dgm:t>
    </dgm:pt>
    <dgm:pt modelId="{2666140D-9710-41A9-A209-63E1A5938EDD}" type="sibTrans" cxnId="{324B2B99-EC01-4A65-9E37-A3A69A5A6A9B}">
      <dgm:prSet/>
      <dgm:spPr/>
      <dgm:t>
        <a:bodyPr/>
        <a:lstStyle/>
        <a:p>
          <a:endParaRPr lang="en-US"/>
        </a:p>
      </dgm:t>
    </dgm:pt>
    <dgm:pt modelId="{B1D4BB57-14E9-4C60-909C-F238E016ACDB}">
      <dgm:prSet/>
      <dgm:spPr/>
      <dgm:t>
        <a:bodyPr/>
        <a:lstStyle/>
        <a:p>
          <a:r>
            <a:rPr lang="en-US"/>
            <a:t>Conclusions &amp; Limitations</a:t>
          </a:r>
        </a:p>
      </dgm:t>
    </dgm:pt>
    <dgm:pt modelId="{920E8865-4678-49A0-9994-23596AB2A407}" type="parTrans" cxnId="{B84DCAFE-958C-49CD-89B8-9DBC6DED47FB}">
      <dgm:prSet/>
      <dgm:spPr/>
      <dgm:t>
        <a:bodyPr/>
        <a:lstStyle/>
        <a:p>
          <a:endParaRPr lang="en-US"/>
        </a:p>
      </dgm:t>
    </dgm:pt>
    <dgm:pt modelId="{700F3F54-9508-4165-8833-C5148F997040}" type="sibTrans" cxnId="{B84DCAFE-958C-49CD-89B8-9DBC6DED47FB}">
      <dgm:prSet/>
      <dgm:spPr/>
      <dgm:t>
        <a:bodyPr/>
        <a:lstStyle/>
        <a:p>
          <a:endParaRPr lang="en-US"/>
        </a:p>
      </dgm:t>
    </dgm:pt>
    <dgm:pt modelId="{4C1C5363-24E4-4E04-9DD4-CC9546160AE6}">
      <dgm:prSet/>
      <dgm:spPr/>
      <dgm:t>
        <a:bodyPr/>
        <a:lstStyle/>
        <a:p>
          <a:r>
            <a:rPr lang="en-US"/>
            <a:t>Future Work</a:t>
          </a:r>
        </a:p>
      </dgm:t>
    </dgm:pt>
    <dgm:pt modelId="{E157F493-AFA1-480C-BCAD-049F77E8C04C}" type="parTrans" cxnId="{2220D77E-E60D-4837-9565-264B22625684}">
      <dgm:prSet/>
      <dgm:spPr/>
      <dgm:t>
        <a:bodyPr/>
        <a:lstStyle/>
        <a:p>
          <a:endParaRPr lang="en-US"/>
        </a:p>
      </dgm:t>
    </dgm:pt>
    <dgm:pt modelId="{A3561D3D-AAE7-4A49-AD25-B86E1B703788}" type="sibTrans" cxnId="{2220D77E-E60D-4837-9565-264B22625684}">
      <dgm:prSet/>
      <dgm:spPr/>
      <dgm:t>
        <a:bodyPr/>
        <a:lstStyle/>
        <a:p>
          <a:endParaRPr lang="en-US"/>
        </a:p>
      </dgm:t>
    </dgm:pt>
    <dgm:pt modelId="{242203E2-4CAE-4045-9831-EF69EE4FAD88}">
      <dgm:prSet/>
      <dgm:spPr/>
      <dgm:t>
        <a:bodyPr/>
        <a:lstStyle/>
        <a:p>
          <a:r>
            <a:rPr lang="en-US"/>
            <a:t>Thank you</a:t>
          </a:r>
        </a:p>
      </dgm:t>
    </dgm:pt>
    <dgm:pt modelId="{D43BFEF4-8C4E-44C0-ADF8-72A57F3EB2A2}" type="parTrans" cxnId="{33EE4C0F-41BB-4002-B69C-1AD051AA88E4}">
      <dgm:prSet/>
      <dgm:spPr/>
      <dgm:t>
        <a:bodyPr/>
        <a:lstStyle/>
        <a:p>
          <a:endParaRPr lang="en-US"/>
        </a:p>
      </dgm:t>
    </dgm:pt>
    <dgm:pt modelId="{EF836390-3662-4344-B36C-120A5CF60E54}" type="sibTrans" cxnId="{33EE4C0F-41BB-4002-B69C-1AD051AA88E4}">
      <dgm:prSet/>
      <dgm:spPr/>
      <dgm:t>
        <a:bodyPr/>
        <a:lstStyle/>
        <a:p>
          <a:endParaRPr lang="en-US"/>
        </a:p>
      </dgm:t>
    </dgm:pt>
    <dgm:pt modelId="{BCBDB064-F148-6F41-8BD1-04CF333664DA}" type="pres">
      <dgm:prSet presAssocID="{88718E0A-7412-4508-ADAC-ADA7DA32699C}" presName="Name0" presStyleCnt="0">
        <dgm:presLayoutVars>
          <dgm:dir/>
          <dgm:resizeHandles val="exact"/>
        </dgm:presLayoutVars>
      </dgm:prSet>
      <dgm:spPr/>
    </dgm:pt>
    <dgm:pt modelId="{4D921D3D-C3D7-434D-BD12-F84C0D0D6740}" type="pres">
      <dgm:prSet presAssocID="{877417CE-B192-4CD1-B847-FA73EEBA280B}" presName="node" presStyleLbl="node1" presStyleIdx="0" presStyleCnt="10">
        <dgm:presLayoutVars>
          <dgm:bulletEnabled val="1"/>
        </dgm:presLayoutVars>
      </dgm:prSet>
      <dgm:spPr/>
    </dgm:pt>
    <dgm:pt modelId="{689A18FE-5DC2-FE44-99B4-C129E1C5D3EA}" type="pres">
      <dgm:prSet presAssocID="{8DB13A08-73B0-466F-AA7D-3C38FEDB1E13}" presName="sibTrans" presStyleLbl="sibTrans1D1" presStyleIdx="0" presStyleCnt="9"/>
      <dgm:spPr/>
    </dgm:pt>
    <dgm:pt modelId="{A5566368-FBAB-EA4C-B97D-D7978712C220}" type="pres">
      <dgm:prSet presAssocID="{8DB13A08-73B0-466F-AA7D-3C38FEDB1E13}" presName="connectorText" presStyleLbl="sibTrans1D1" presStyleIdx="0" presStyleCnt="9"/>
      <dgm:spPr/>
    </dgm:pt>
    <dgm:pt modelId="{A8C7EF82-FBFE-4244-9A3C-CF71F1947D4B}" type="pres">
      <dgm:prSet presAssocID="{254EE726-DC18-46D4-A4F9-855C22BDE1F6}" presName="node" presStyleLbl="node1" presStyleIdx="1" presStyleCnt="10">
        <dgm:presLayoutVars>
          <dgm:bulletEnabled val="1"/>
        </dgm:presLayoutVars>
      </dgm:prSet>
      <dgm:spPr/>
    </dgm:pt>
    <dgm:pt modelId="{A2796E9B-4723-CD49-8DF6-16843F62A636}" type="pres">
      <dgm:prSet presAssocID="{E9E49CA0-311F-4C2D-B2F8-685F0892D7E7}" presName="sibTrans" presStyleLbl="sibTrans1D1" presStyleIdx="1" presStyleCnt="9"/>
      <dgm:spPr/>
    </dgm:pt>
    <dgm:pt modelId="{ACA5F150-9CE0-6648-BAAB-B7287B17FF9A}" type="pres">
      <dgm:prSet presAssocID="{E9E49CA0-311F-4C2D-B2F8-685F0892D7E7}" presName="connectorText" presStyleLbl="sibTrans1D1" presStyleIdx="1" presStyleCnt="9"/>
      <dgm:spPr/>
    </dgm:pt>
    <dgm:pt modelId="{1F86DCDD-30A6-2E46-9E78-0CC410E9DD30}" type="pres">
      <dgm:prSet presAssocID="{ED00263A-E368-480A-93C4-37D38899DB72}" presName="node" presStyleLbl="node1" presStyleIdx="2" presStyleCnt="10">
        <dgm:presLayoutVars>
          <dgm:bulletEnabled val="1"/>
        </dgm:presLayoutVars>
      </dgm:prSet>
      <dgm:spPr/>
    </dgm:pt>
    <dgm:pt modelId="{B0B45016-39A7-5E4C-B977-AC9C97208D0F}" type="pres">
      <dgm:prSet presAssocID="{07AF0DED-D26A-4788-87F4-BE065FC68698}" presName="sibTrans" presStyleLbl="sibTrans1D1" presStyleIdx="2" presStyleCnt="9"/>
      <dgm:spPr/>
    </dgm:pt>
    <dgm:pt modelId="{BA72BC70-FC7C-474A-B8B2-EC752EBC1E3E}" type="pres">
      <dgm:prSet presAssocID="{07AF0DED-D26A-4788-87F4-BE065FC68698}" presName="connectorText" presStyleLbl="sibTrans1D1" presStyleIdx="2" presStyleCnt="9"/>
      <dgm:spPr/>
    </dgm:pt>
    <dgm:pt modelId="{E822A68A-410E-1C4B-B2AF-0E514A09EEAB}" type="pres">
      <dgm:prSet presAssocID="{70EC6583-37C5-4BCF-A812-78A0C7F81F26}" presName="node" presStyleLbl="node1" presStyleIdx="3" presStyleCnt="10">
        <dgm:presLayoutVars>
          <dgm:bulletEnabled val="1"/>
        </dgm:presLayoutVars>
      </dgm:prSet>
      <dgm:spPr/>
    </dgm:pt>
    <dgm:pt modelId="{51BF24B2-6E39-3C43-8186-347035E9E60E}" type="pres">
      <dgm:prSet presAssocID="{BE0C6184-DCBA-4CDD-9261-57D82263971C}" presName="sibTrans" presStyleLbl="sibTrans1D1" presStyleIdx="3" presStyleCnt="9"/>
      <dgm:spPr/>
    </dgm:pt>
    <dgm:pt modelId="{8FB25495-E7EA-9E49-BCCF-89BCACC2299E}" type="pres">
      <dgm:prSet presAssocID="{BE0C6184-DCBA-4CDD-9261-57D82263971C}" presName="connectorText" presStyleLbl="sibTrans1D1" presStyleIdx="3" presStyleCnt="9"/>
      <dgm:spPr/>
    </dgm:pt>
    <dgm:pt modelId="{406A00CB-2598-7540-BBF6-0C4E98376856}" type="pres">
      <dgm:prSet presAssocID="{8E0F5743-E8CF-48BC-9DDC-085CAC3556D6}" presName="node" presStyleLbl="node1" presStyleIdx="4" presStyleCnt="10">
        <dgm:presLayoutVars>
          <dgm:bulletEnabled val="1"/>
        </dgm:presLayoutVars>
      </dgm:prSet>
      <dgm:spPr/>
    </dgm:pt>
    <dgm:pt modelId="{D45C1B5A-96B1-284C-B39F-82A8CECA773D}" type="pres">
      <dgm:prSet presAssocID="{C57FADF6-CAB6-4EF2-8FC0-64EC7A14AF4D}" presName="sibTrans" presStyleLbl="sibTrans1D1" presStyleIdx="4" presStyleCnt="9"/>
      <dgm:spPr/>
    </dgm:pt>
    <dgm:pt modelId="{7F2C69F3-4B73-E44C-9D26-295AF4531B55}" type="pres">
      <dgm:prSet presAssocID="{C57FADF6-CAB6-4EF2-8FC0-64EC7A14AF4D}" presName="connectorText" presStyleLbl="sibTrans1D1" presStyleIdx="4" presStyleCnt="9"/>
      <dgm:spPr/>
    </dgm:pt>
    <dgm:pt modelId="{1A8F6D82-8402-FD4D-A5FE-91E38C0C4AD9}" type="pres">
      <dgm:prSet presAssocID="{15799D00-A813-467C-8C61-07050152A159}" presName="node" presStyleLbl="node1" presStyleIdx="5" presStyleCnt="10">
        <dgm:presLayoutVars>
          <dgm:bulletEnabled val="1"/>
        </dgm:presLayoutVars>
      </dgm:prSet>
      <dgm:spPr/>
    </dgm:pt>
    <dgm:pt modelId="{972676DB-17C5-6543-AC08-DE79C558BC1B}" type="pres">
      <dgm:prSet presAssocID="{E7C66BAA-454D-48B8-BB13-3FF6AEB118EF}" presName="sibTrans" presStyleLbl="sibTrans1D1" presStyleIdx="5" presStyleCnt="9"/>
      <dgm:spPr/>
    </dgm:pt>
    <dgm:pt modelId="{21DE4804-4B81-5149-879E-EC61F3671B79}" type="pres">
      <dgm:prSet presAssocID="{E7C66BAA-454D-48B8-BB13-3FF6AEB118EF}" presName="connectorText" presStyleLbl="sibTrans1D1" presStyleIdx="5" presStyleCnt="9"/>
      <dgm:spPr/>
    </dgm:pt>
    <dgm:pt modelId="{CF051DC8-1E68-E648-ADAD-78D633037DE2}" type="pres">
      <dgm:prSet presAssocID="{23CFE963-E241-4D6E-A760-75B5D30B5239}" presName="node" presStyleLbl="node1" presStyleIdx="6" presStyleCnt="10">
        <dgm:presLayoutVars>
          <dgm:bulletEnabled val="1"/>
        </dgm:presLayoutVars>
      </dgm:prSet>
      <dgm:spPr/>
    </dgm:pt>
    <dgm:pt modelId="{BB316D5A-127B-8D48-A36D-03331ED487D0}" type="pres">
      <dgm:prSet presAssocID="{2666140D-9710-41A9-A209-63E1A5938EDD}" presName="sibTrans" presStyleLbl="sibTrans1D1" presStyleIdx="6" presStyleCnt="9"/>
      <dgm:spPr/>
    </dgm:pt>
    <dgm:pt modelId="{47FA809E-382A-3440-88DD-A4BCA64A4A95}" type="pres">
      <dgm:prSet presAssocID="{2666140D-9710-41A9-A209-63E1A5938EDD}" presName="connectorText" presStyleLbl="sibTrans1D1" presStyleIdx="6" presStyleCnt="9"/>
      <dgm:spPr/>
    </dgm:pt>
    <dgm:pt modelId="{62FA5D65-AFEB-C240-8CD5-EA034D9CA75D}" type="pres">
      <dgm:prSet presAssocID="{B1D4BB57-14E9-4C60-909C-F238E016ACDB}" presName="node" presStyleLbl="node1" presStyleIdx="7" presStyleCnt="10">
        <dgm:presLayoutVars>
          <dgm:bulletEnabled val="1"/>
        </dgm:presLayoutVars>
      </dgm:prSet>
      <dgm:spPr/>
    </dgm:pt>
    <dgm:pt modelId="{A398E389-E0B7-9A44-8C7F-CBBD89374FF7}" type="pres">
      <dgm:prSet presAssocID="{700F3F54-9508-4165-8833-C5148F997040}" presName="sibTrans" presStyleLbl="sibTrans1D1" presStyleIdx="7" presStyleCnt="9"/>
      <dgm:spPr/>
    </dgm:pt>
    <dgm:pt modelId="{2582264B-B208-4A46-BED7-580AC1CED824}" type="pres">
      <dgm:prSet presAssocID="{700F3F54-9508-4165-8833-C5148F997040}" presName="connectorText" presStyleLbl="sibTrans1D1" presStyleIdx="7" presStyleCnt="9"/>
      <dgm:spPr/>
    </dgm:pt>
    <dgm:pt modelId="{047BFE96-46EB-C348-8B8F-1ABC71162696}" type="pres">
      <dgm:prSet presAssocID="{4C1C5363-24E4-4E04-9DD4-CC9546160AE6}" presName="node" presStyleLbl="node1" presStyleIdx="8" presStyleCnt="10">
        <dgm:presLayoutVars>
          <dgm:bulletEnabled val="1"/>
        </dgm:presLayoutVars>
      </dgm:prSet>
      <dgm:spPr/>
    </dgm:pt>
    <dgm:pt modelId="{246717D7-6F22-7147-9B5B-360E99A0792D}" type="pres">
      <dgm:prSet presAssocID="{A3561D3D-AAE7-4A49-AD25-B86E1B703788}" presName="sibTrans" presStyleLbl="sibTrans1D1" presStyleIdx="8" presStyleCnt="9"/>
      <dgm:spPr/>
    </dgm:pt>
    <dgm:pt modelId="{3F0B5164-A68F-5F40-96BE-144ECDAD2162}" type="pres">
      <dgm:prSet presAssocID="{A3561D3D-AAE7-4A49-AD25-B86E1B703788}" presName="connectorText" presStyleLbl="sibTrans1D1" presStyleIdx="8" presStyleCnt="9"/>
      <dgm:spPr/>
    </dgm:pt>
    <dgm:pt modelId="{2AC6B65D-DFBE-B047-8A73-616DD5A5E033}" type="pres">
      <dgm:prSet presAssocID="{242203E2-4CAE-4045-9831-EF69EE4FAD88}" presName="node" presStyleLbl="node1" presStyleIdx="9" presStyleCnt="10">
        <dgm:presLayoutVars>
          <dgm:bulletEnabled val="1"/>
        </dgm:presLayoutVars>
      </dgm:prSet>
      <dgm:spPr/>
    </dgm:pt>
  </dgm:ptLst>
  <dgm:cxnLst>
    <dgm:cxn modelId="{60B87C05-E890-8649-88F5-4984F34138C0}" type="presOf" srcId="{88718E0A-7412-4508-ADAC-ADA7DA32699C}" destId="{BCBDB064-F148-6F41-8BD1-04CF333664DA}" srcOrd="0" destOrd="0" presId="urn:microsoft.com/office/officeart/2016/7/layout/RepeatingBendingProcessNew"/>
    <dgm:cxn modelId="{5727750E-4C17-C847-A36D-760A0C0D4F1A}" type="presOf" srcId="{254EE726-DC18-46D4-A4F9-855C22BDE1F6}" destId="{A8C7EF82-FBFE-4244-9A3C-CF71F1947D4B}" srcOrd="0" destOrd="0" presId="urn:microsoft.com/office/officeart/2016/7/layout/RepeatingBendingProcessNew"/>
    <dgm:cxn modelId="{33EE4C0F-41BB-4002-B69C-1AD051AA88E4}" srcId="{88718E0A-7412-4508-ADAC-ADA7DA32699C}" destId="{242203E2-4CAE-4045-9831-EF69EE4FAD88}" srcOrd="9" destOrd="0" parTransId="{D43BFEF4-8C4E-44C0-ADF8-72A57F3EB2A2}" sibTransId="{EF836390-3662-4344-B36C-120A5CF60E54}"/>
    <dgm:cxn modelId="{27F4B40F-85DA-1A42-95D2-FAB65BA3E05E}" type="presOf" srcId="{A3561D3D-AAE7-4A49-AD25-B86E1B703788}" destId="{3F0B5164-A68F-5F40-96BE-144ECDAD2162}" srcOrd="1" destOrd="0" presId="urn:microsoft.com/office/officeart/2016/7/layout/RepeatingBendingProcessNew"/>
    <dgm:cxn modelId="{C44B4621-6AB3-494B-8802-7117E39CD41E}" srcId="{88718E0A-7412-4508-ADAC-ADA7DA32699C}" destId="{254EE726-DC18-46D4-A4F9-855C22BDE1F6}" srcOrd="1" destOrd="0" parTransId="{CDD3C679-E3BD-40A6-A0C0-78C4DB40DE44}" sibTransId="{E9E49CA0-311F-4C2D-B2F8-685F0892D7E7}"/>
    <dgm:cxn modelId="{5710EF27-4733-EC4A-A50E-7870DB04CC0C}" type="presOf" srcId="{E9E49CA0-311F-4C2D-B2F8-685F0892D7E7}" destId="{ACA5F150-9CE0-6648-BAAB-B7287B17FF9A}" srcOrd="1" destOrd="0" presId="urn:microsoft.com/office/officeart/2016/7/layout/RepeatingBendingProcessNew"/>
    <dgm:cxn modelId="{5E3D9129-13C0-4142-A909-42E4A03CF488}" srcId="{88718E0A-7412-4508-ADAC-ADA7DA32699C}" destId="{877417CE-B192-4CD1-B847-FA73EEBA280B}" srcOrd="0" destOrd="0" parTransId="{4B7A6E8C-CCAA-4E43-BD34-0CE0CF17C963}" sibTransId="{8DB13A08-73B0-466F-AA7D-3C38FEDB1E13}"/>
    <dgm:cxn modelId="{E36A162E-E2BF-4540-9000-979AE118BF1B}" type="presOf" srcId="{ED00263A-E368-480A-93C4-37D38899DB72}" destId="{1F86DCDD-30A6-2E46-9E78-0CC410E9DD30}" srcOrd="0" destOrd="0" presId="urn:microsoft.com/office/officeart/2016/7/layout/RepeatingBendingProcessNew"/>
    <dgm:cxn modelId="{FAE24B32-6B95-7249-8653-2C4F2FA082CD}" type="presOf" srcId="{8E0F5743-E8CF-48BC-9DDC-085CAC3556D6}" destId="{406A00CB-2598-7540-BBF6-0C4E98376856}" srcOrd="0" destOrd="0" presId="urn:microsoft.com/office/officeart/2016/7/layout/RepeatingBendingProcessNew"/>
    <dgm:cxn modelId="{24E9BF35-D17B-C647-AC79-14F93CF320B2}" type="presOf" srcId="{242203E2-4CAE-4045-9831-EF69EE4FAD88}" destId="{2AC6B65D-DFBE-B047-8A73-616DD5A5E033}" srcOrd="0" destOrd="0" presId="urn:microsoft.com/office/officeart/2016/7/layout/RepeatingBendingProcessNew"/>
    <dgm:cxn modelId="{AB867F39-A3FD-5742-BC1D-1AB139121225}" type="presOf" srcId="{8DB13A08-73B0-466F-AA7D-3C38FEDB1E13}" destId="{689A18FE-5DC2-FE44-99B4-C129E1C5D3EA}" srcOrd="0" destOrd="0" presId="urn:microsoft.com/office/officeart/2016/7/layout/RepeatingBendingProcessNew"/>
    <dgm:cxn modelId="{7FF43344-874D-3E4D-853D-19875E27AA5A}" type="presOf" srcId="{B1D4BB57-14E9-4C60-909C-F238E016ACDB}" destId="{62FA5D65-AFEB-C240-8CD5-EA034D9CA75D}" srcOrd="0" destOrd="0" presId="urn:microsoft.com/office/officeart/2016/7/layout/RepeatingBendingProcessNew"/>
    <dgm:cxn modelId="{CD9CC944-6691-48F2-A2C9-6C35C6F12B03}" srcId="{15799D00-A813-467C-8C61-07050152A159}" destId="{0E8BE7C9-03BA-4850-9EB2-29EBB26108ED}" srcOrd="0" destOrd="0" parTransId="{29DD1B73-DDEA-4AFC-8F56-86A51B2C3D49}" sibTransId="{44ED19C4-8437-4259-896F-C5F976A38947}"/>
    <dgm:cxn modelId="{64B5B74A-7FF6-9342-9ED5-85C2E1837EEF}" type="presOf" srcId="{700F3F54-9508-4165-8833-C5148F997040}" destId="{A398E389-E0B7-9A44-8C7F-CBBD89374FF7}" srcOrd="0" destOrd="0" presId="urn:microsoft.com/office/officeart/2016/7/layout/RepeatingBendingProcessNew"/>
    <dgm:cxn modelId="{AFFDAF57-810D-47B7-B73A-9777604840D4}" srcId="{88718E0A-7412-4508-ADAC-ADA7DA32699C}" destId="{8E0F5743-E8CF-48BC-9DDC-085CAC3556D6}" srcOrd="4" destOrd="0" parTransId="{BF7101AB-5DBC-4C19-AE10-34DEBB00186F}" sibTransId="{C57FADF6-CAB6-4EF2-8FC0-64EC7A14AF4D}"/>
    <dgm:cxn modelId="{96248659-8696-5741-895F-45B09DA19B76}" type="presOf" srcId="{E7C66BAA-454D-48B8-BB13-3FF6AEB118EF}" destId="{21DE4804-4B81-5149-879E-EC61F3671B79}" srcOrd="1" destOrd="0" presId="urn:microsoft.com/office/officeart/2016/7/layout/RepeatingBendingProcessNew"/>
    <dgm:cxn modelId="{B0E7CB5A-26F5-DC4A-9952-3736E61F1B34}" type="presOf" srcId="{70EC6583-37C5-4BCF-A812-78A0C7F81F26}" destId="{E822A68A-410E-1C4B-B2AF-0E514A09EEAB}" srcOrd="0" destOrd="0" presId="urn:microsoft.com/office/officeart/2016/7/layout/RepeatingBendingProcessNew"/>
    <dgm:cxn modelId="{6D96A261-A820-384E-A1C7-08B3BE7C8536}" type="presOf" srcId="{4C1C5363-24E4-4E04-9DD4-CC9546160AE6}" destId="{047BFE96-46EB-C348-8B8F-1ABC71162696}" srcOrd="0" destOrd="0" presId="urn:microsoft.com/office/officeart/2016/7/layout/RepeatingBendingProcessNew"/>
    <dgm:cxn modelId="{0F5B4263-1AA0-44F3-A212-2ACB2CAEFD86}" srcId="{88718E0A-7412-4508-ADAC-ADA7DA32699C}" destId="{70EC6583-37C5-4BCF-A812-78A0C7F81F26}" srcOrd="3" destOrd="0" parTransId="{8FE42DE5-9241-4141-A782-9D96523DF473}" sibTransId="{BE0C6184-DCBA-4CDD-9261-57D82263971C}"/>
    <dgm:cxn modelId="{74565363-315B-734F-B571-8879DCBA9CFF}" type="presOf" srcId="{E9E49CA0-311F-4C2D-B2F8-685F0892D7E7}" destId="{A2796E9B-4723-CD49-8DF6-16843F62A636}" srcOrd="0" destOrd="0" presId="urn:microsoft.com/office/officeart/2016/7/layout/RepeatingBendingProcessNew"/>
    <dgm:cxn modelId="{2C76CE74-A2C4-074E-AC2E-4235B2CCDE9E}" type="presOf" srcId="{8DB13A08-73B0-466F-AA7D-3C38FEDB1E13}" destId="{A5566368-FBAB-EA4C-B97D-D7978712C220}" srcOrd="1" destOrd="0" presId="urn:microsoft.com/office/officeart/2016/7/layout/RepeatingBendingProcessNew"/>
    <dgm:cxn modelId="{8AAAC279-E052-0040-8362-1AFA1F3DB8C8}" type="presOf" srcId="{07AF0DED-D26A-4788-87F4-BE065FC68698}" destId="{B0B45016-39A7-5E4C-B977-AC9C97208D0F}" srcOrd="0" destOrd="0" presId="urn:microsoft.com/office/officeart/2016/7/layout/RepeatingBendingProcessNew"/>
    <dgm:cxn modelId="{2220D77E-E60D-4837-9565-264B22625684}" srcId="{88718E0A-7412-4508-ADAC-ADA7DA32699C}" destId="{4C1C5363-24E4-4E04-9DD4-CC9546160AE6}" srcOrd="8" destOrd="0" parTransId="{E157F493-AFA1-480C-BCAD-049F77E8C04C}" sibTransId="{A3561D3D-AAE7-4A49-AD25-B86E1B703788}"/>
    <dgm:cxn modelId="{438A5680-5CAB-F24E-B929-4C1AF073B3FE}" type="presOf" srcId="{877417CE-B192-4CD1-B847-FA73EEBA280B}" destId="{4D921D3D-C3D7-434D-BD12-F84C0D0D6740}" srcOrd="0" destOrd="0" presId="urn:microsoft.com/office/officeart/2016/7/layout/RepeatingBendingProcessNew"/>
    <dgm:cxn modelId="{A149B384-ED43-BA4E-B436-8A34C559BDA5}" type="presOf" srcId="{BE0C6184-DCBA-4CDD-9261-57D82263971C}" destId="{8FB25495-E7EA-9E49-BCCF-89BCACC2299E}" srcOrd="1" destOrd="0" presId="urn:microsoft.com/office/officeart/2016/7/layout/RepeatingBendingProcessNew"/>
    <dgm:cxn modelId="{3ED83A8B-981E-0C47-A16D-FD30F17D5515}" type="presOf" srcId="{07AF0DED-D26A-4788-87F4-BE065FC68698}" destId="{BA72BC70-FC7C-474A-B8B2-EC752EBC1E3E}" srcOrd="1" destOrd="0" presId="urn:microsoft.com/office/officeart/2016/7/layout/RepeatingBendingProcessNew"/>
    <dgm:cxn modelId="{CC06348C-F09E-471E-95C0-BC691F518134}" srcId="{88718E0A-7412-4508-ADAC-ADA7DA32699C}" destId="{15799D00-A813-467C-8C61-07050152A159}" srcOrd="5" destOrd="0" parTransId="{6DCFF544-F901-4D17-9FD2-433EDB8A4145}" sibTransId="{E7C66BAA-454D-48B8-BB13-3FF6AEB118EF}"/>
    <dgm:cxn modelId="{3D23FC98-71C2-894A-B84C-2084F79CB461}" type="presOf" srcId="{700F3F54-9508-4165-8833-C5148F997040}" destId="{2582264B-B208-4A46-BED7-580AC1CED824}" srcOrd="1" destOrd="0" presId="urn:microsoft.com/office/officeart/2016/7/layout/RepeatingBendingProcessNew"/>
    <dgm:cxn modelId="{324B2B99-EC01-4A65-9E37-A3A69A5A6A9B}" srcId="{88718E0A-7412-4508-ADAC-ADA7DA32699C}" destId="{23CFE963-E241-4D6E-A760-75B5D30B5239}" srcOrd="6" destOrd="0" parTransId="{96A6C289-0473-4936-8442-7A16CAD9D7D2}" sibTransId="{2666140D-9710-41A9-A209-63E1A5938EDD}"/>
    <dgm:cxn modelId="{CDE7C3B6-651F-E34E-A0AE-B00EE8B41C55}" type="presOf" srcId="{E7C66BAA-454D-48B8-BB13-3FF6AEB118EF}" destId="{972676DB-17C5-6543-AC08-DE79C558BC1B}" srcOrd="0" destOrd="0" presId="urn:microsoft.com/office/officeart/2016/7/layout/RepeatingBendingProcessNew"/>
    <dgm:cxn modelId="{8F3684BD-0BAD-BF46-9B57-D0EAC8CC009F}" type="presOf" srcId="{0E8BE7C9-03BA-4850-9EB2-29EBB26108ED}" destId="{1A8F6D82-8402-FD4D-A5FE-91E38C0C4AD9}" srcOrd="0" destOrd="1" presId="urn:microsoft.com/office/officeart/2016/7/layout/RepeatingBendingProcessNew"/>
    <dgm:cxn modelId="{0B2051C5-AF98-5840-AB24-6F9FBE0C5FC8}" type="presOf" srcId="{C57FADF6-CAB6-4EF2-8FC0-64EC7A14AF4D}" destId="{7F2C69F3-4B73-E44C-9D26-295AF4531B55}" srcOrd="1" destOrd="0" presId="urn:microsoft.com/office/officeart/2016/7/layout/RepeatingBendingProcessNew"/>
    <dgm:cxn modelId="{9A452DCB-B6FC-B847-B603-5CB29088A566}" type="presOf" srcId="{1E22D647-BF13-4558-B581-F55BB0A3D46D}" destId="{1A8F6D82-8402-FD4D-A5FE-91E38C0C4AD9}" srcOrd="0" destOrd="2" presId="urn:microsoft.com/office/officeart/2016/7/layout/RepeatingBendingProcessNew"/>
    <dgm:cxn modelId="{FBC4BCCB-41D9-E244-B3AD-721A2D3072F0}" type="presOf" srcId="{BE0C6184-DCBA-4CDD-9261-57D82263971C}" destId="{51BF24B2-6E39-3C43-8186-347035E9E60E}" srcOrd="0" destOrd="0" presId="urn:microsoft.com/office/officeart/2016/7/layout/RepeatingBendingProcessNew"/>
    <dgm:cxn modelId="{069989CC-6F92-460E-AF77-D432B114CDBE}" srcId="{15799D00-A813-467C-8C61-07050152A159}" destId="{1E22D647-BF13-4558-B581-F55BB0A3D46D}" srcOrd="1" destOrd="0" parTransId="{62F9A596-9661-464B-8D0B-800158F78657}" sibTransId="{57102378-85E4-4469-9678-25A84E2B087D}"/>
    <dgm:cxn modelId="{3395AADF-DEC8-4745-8E61-62983515323A}" type="presOf" srcId="{23CFE963-E241-4D6E-A760-75B5D30B5239}" destId="{CF051DC8-1E68-E648-ADAD-78D633037DE2}" srcOrd="0" destOrd="0" presId="urn:microsoft.com/office/officeart/2016/7/layout/RepeatingBendingProcessNew"/>
    <dgm:cxn modelId="{5093D5DF-A538-2A4E-8093-6A45797CE392}" type="presOf" srcId="{2666140D-9710-41A9-A209-63E1A5938EDD}" destId="{47FA809E-382A-3440-88DD-A4BCA64A4A95}" srcOrd="1" destOrd="0" presId="urn:microsoft.com/office/officeart/2016/7/layout/RepeatingBendingProcessNew"/>
    <dgm:cxn modelId="{ED88E2E6-B600-3A4A-AF3A-BDD786C7393D}" type="presOf" srcId="{C57FADF6-CAB6-4EF2-8FC0-64EC7A14AF4D}" destId="{D45C1B5A-96B1-284C-B39F-82A8CECA773D}" srcOrd="0" destOrd="0" presId="urn:microsoft.com/office/officeart/2016/7/layout/RepeatingBendingProcessNew"/>
    <dgm:cxn modelId="{5510E5ED-14B8-DD42-AD1E-DBD5DC8F2909}" type="presOf" srcId="{A3561D3D-AAE7-4A49-AD25-B86E1B703788}" destId="{246717D7-6F22-7147-9B5B-360E99A0792D}" srcOrd="0" destOrd="0" presId="urn:microsoft.com/office/officeart/2016/7/layout/RepeatingBendingProcessNew"/>
    <dgm:cxn modelId="{0D5772F0-41BF-9748-8661-223CC66F811B}" type="presOf" srcId="{2666140D-9710-41A9-A209-63E1A5938EDD}" destId="{BB316D5A-127B-8D48-A36D-03331ED487D0}" srcOrd="0" destOrd="0" presId="urn:microsoft.com/office/officeart/2016/7/layout/RepeatingBendingProcessNew"/>
    <dgm:cxn modelId="{DD5999F5-FF25-7349-8FF7-01EDCE344A1E}" type="presOf" srcId="{15799D00-A813-467C-8C61-07050152A159}" destId="{1A8F6D82-8402-FD4D-A5FE-91E38C0C4AD9}" srcOrd="0" destOrd="0" presId="urn:microsoft.com/office/officeart/2016/7/layout/RepeatingBendingProcessNew"/>
    <dgm:cxn modelId="{F6C7EFF6-CAD0-4467-8651-168EB50F00CC}" srcId="{88718E0A-7412-4508-ADAC-ADA7DA32699C}" destId="{ED00263A-E368-480A-93C4-37D38899DB72}" srcOrd="2" destOrd="0" parTransId="{1E447D44-8A65-4EC7-8948-DF4A6961CE74}" sibTransId="{07AF0DED-D26A-4788-87F4-BE065FC68698}"/>
    <dgm:cxn modelId="{B84DCAFE-958C-49CD-89B8-9DBC6DED47FB}" srcId="{88718E0A-7412-4508-ADAC-ADA7DA32699C}" destId="{B1D4BB57-14E9-4C60-909C-F238E016ACDB}" srcOrd="7" destOrd="0" parTransId="{920E8865-4678-49A0-9994-23596AB2A407}" sibTransId="{700F3F54-9508-4165-8833-C5148F997040}"/>
    <dgm:cxn modelId="{DBA92594-2291-7C45-908F-AFCB165A2AE2}" type="presParOf" srcId="{BCBDB064-F148-6F41-8BD1-04CF333664DA}" destId="{4D921D3D-C3D7-434D-BD12-F84C0D0D6740}" srcOrd="0" destOrd="0" presId="urn:microsoft.com/office/officeart/2016/7/layout/RepeatingBendingProcessNew"/>
    <dgm:cxn modelId="{B4C7F2BA-88DA-7F4D-8924-D58AE1599895}" type="presParOf" srcId="{BCBDB064-F148-6F41-8BD1-04CF333664DA}" destId="{689A18FE-5DC2-FE44-99B4-C129E1C5D3EA}" srcOrd="1" destOrd="0" presId="urn:microsoft.com/office/officeart/2016/7/layout/RepeatingBendingProcessNew"/>
    <dgm:cxn modelId="{19C4FC97-41B2-B544-8B34-393D9B594D4E}" type="presParOf" srcId="{689A18FE-5DC2-FE44-99B4-C129E1C5D3EA}" destId="{A5566368-FBAB-EA4C-B97D-D7978712C220}" srcOrd="0" destOrd="0" presId="urn:microsoft.com/office/officeart/2016/7/layout/RepeatingBendingProcessNew"/>
    <dgm:cxn modelId="{A870CBA3-DAC9-D942-A3DB-9F8F28E5D8D0}" type="presParOf" srcId="{BCBDB064-F148-6F41-8BD1-04CF333664DA}" destId="{A8C7EF82-FBFE-4244-9A3C-CF71F1947D4B}" srcOrd="2" destOrd="0" presId="urn:microsoft.com/office/officeart/2016/7/layout/RepeatingBendingProcessNew"/>
    <dgm:cxn modelId="{8F4EE772-5328-4141-85FE-C8F10BE2092D}" type="presParOf" srcId="{BCBDB064-F148-6F41-8BD1-04CF333664DA}" destId="{A2796E9B-4723-CD49-8DF6-16843F62A636}" srcOrd="3" destOrd="0" presId="urn:microsoft.com/office/officeart/2016/7/layout/RepeatingBendingProcessNew"/>
    <dgm:cxn modelId="{488E454E-BC52-4F46-AB01-5B7C2083F3C8}" type="presParOf" srcId="{A2796E9B-4723-CD49-8DF6-16843F62A636}" destId="{ACA5F150-9CE0-6648-BAAB-B7287B17FF9A}" srcOrd="0" destOrd="0" presId="urn:microsoft.com/office/officeart/2016/7/layout/RepeatingBendingProcessNew"/>
    <dgm:cxn modelId="{648FCB5C-3C06-6242-BE23-B0C0726E718C}" type="presParOf" srcId="{BCBDB064-F148-6F41-8BD1-04CF333664DA}" destId="{1F86DCDD-30A6-2E46-9E78-0CC410E9DD30}" srcOrd="4" destOrd="0" presId="urn:microsoft.com/office/officeart/2016/7/layout/RepeatingBendingProcessNew"/>
    <dgm:cxn modelId="{D69BDDFE-E085-D640-9B8D-C0F5E9D801C8}" type="presParOf" srcId="{BCBDB064-F148-6F41-8BD1-04CF333664DA}" destId="{B0B45016-39A7-5E4C-B977-AC9C97208D0F}" srcOrd="5" destOrd="0" presId="urn:microsoft.com/office/officeart/2016/7/layout/RepeatingBendingProcessNew"/>
    <dgm:cxn modelId="{5A3E7DC2-2F36-F94E-BD0A-B0DF18F88542}" type="presParOf" srcId="{B0B45016-39A7-5E4C-B977-AC9C97208D0F}" destId="{BA72BC70-FC7C-474A-B8B2-EC752EBC1E3E}" srcOrd="0" destOrd="0" presId="urn:microsoft.com/office/officeart/2016/7/layout/RepeatingBendingProcessNew"/>
    <dgm:cxn modelId="{61B20320-117A-0942-AB11-BB819FC2F3BD}" type="presParOf" srcId="{BCBDB064-F148-6F41-8BD1-04CF333664DA}" destId="{E822A68A-410E-1C4B-B2AF-0E514A09EEAB}" srcOrd="6" destOrd="0" presId="urn:microsoft.com/office/officeart/2016/7/layout/RepeatingBendingProcessNew"/>
    <dgm:cxn modelId="{8C46C847-00BD-6C46-838B-93D0E844392F}" type="presParOf" srcId="{BCBDB064-F148-6F41-8BD1-04CF333664DA}" destId="{51BF24B2-6E39-3C43-8186-347035E9E60E}" srcOrd="7" destOrd="0" presId="urn:microsoft.com/office/officeart/2016/7/layout/RepeatingBendingProcessNew"/>
    <dgm:cxn modelId="{0600EEA5-E00D-6B4C-8140-338080F6AB88}" type="presParOf" srcId="{51BF24B2-6E39-3C43-8186-347035E9E60E}" destId="{8FB25495-E7EA-9E49-BCCF-89BCACC2299E}" srcOrd="0" destOrd="0" presId="urn:microsoft.com/office/officeart/2016/7/layout/RepeatingBendingProcessNew"/>
    <dgm:cxn modelId="{C1EE33B1-83C4-D14F-8C36-1F20BCFA71A8}" type="presParOf" srcId="{BCBDB064-F148-6F41-8BD1-04CF333664DA}" destId="{406A00CB-2598-7540-BBF6-0C4E98376856}" srcOrd="8" destOrd="0" presId="urn:microsoft.com/office/officeart/2016/7/layout/RepeatingBendingProcessNew"/>
    <dgm:cxn modelId="{59D77643-6368-1440-BB1E-51CA0D2602F5}" type="presParOf" srcId="{BCBDB064-F148-6F41-8BD1-04CF333664DA}" destId="{D45C1B5A-96B1-284C-B39F-82A8CECA773D}" srcOrd="9" destOrd="0" presId="urn:microsoft.com/office/officeart/2016/7/layout/RepeatingBendingProcessNew"/>
    <dgm:cxn modelId="{8E0685ED-3DBF-3F44-8674-CC384A3BB754}" type="presParOf" srcId="{D45C1B5A-96B1-284C-B39F-82A8CECA773D}" destId="{7F2C69F3-4B73-E44C-9D26-295AF4531B55}" srcOrd="0" destOrd="0" presId="urn:microsoft.com/office/officeart/2016/7/layout/RepeatingBendingProcessNew"/>
    <dgm:cxn modelId="{EFB4B5CE-D8F2-3A49-A07E-D1B75FD0EB2E}" type="presParOf" srcId="{BCBDB064-F148-6F41-8BD1-04CF333664DA}" destId="{1A8F6D82-8402-FD4D-A5FE-91E38C0C4AD9}" srcOrd="10" destOrd="0" presId="urn:microsoft.com/office/officeart/2016/7/layout/RepeatingBendingProcessNew"/>
    <dgm:cxn modelId="{92F928D8-611D-524A-8C80-2A65BD6A3943}" type="presParOf" srcId="{BCBDB064-F148-6F41-8BD1-04CF333664DA}" destId="{972676DB-17C5-6543-AC08-DE79C558BC1B}" srcOrd="11" destOrd="0" presId="urn:microsoft.com/office/officeart/2016/7/layout/RepeatingBendingProcessNew"/>
    <dgm:cxn modelId="{1B44194A-B567-9E4F-A5EA-BF8001383BAC}" type="presParOf" srcId="{972676DB-17C5-6543-AC08-DE79C558BC1B}" destId="{21DE4804-4B81-5149-879E-EC61F3671B79}" srcOrd="0" destOrd="0" presId="urn:microsoft.com/office/officeart/2016/7/layout/RepeatingBendingProcessNew"/>
    <dgm:cxn modelId="{A30DE982-E7DF-4A40-9EA3-2C4FF9AADC6D}" type="presParOf" srcId="{BCBDB064-F148-6F41-8BD1-04CF333664DA}" destId="{CF051DC8-1E68-E648-ADAD-78D633037DE2}" srcOrd="12" destOrd="0" presId="urn:microsoft.com/office/officeart/2016/7/layout/RepeatingBendingProcessNew"/>
    <dgm:cxn modelId="{2A94B509-D60A-8344-B0A1-B7ED3E294187}" type="presParOf" srcId="{BCBDB064-F148-6F41-8BD1-04CF333664DA}" destId="{BB316D5A-127B-8D48-A36D-03331ED487D0}" srcOrd="13" destOrd="0" presId="urn:microsoft.com/office/officeart/2016/7/layout/RepeatingBendingProcessNew"/>
    <dgm:cxn modelId="{13091680-1208-A447-AEDC-50DB8F6F47AC}" type="presParOf" srcId="{BB316D5A-127B-8D48-A36D-03331ED487D0}" destId="{47FA809E-382A-3440-88DD-A4BCA64A4A95}" srcOrd="0" destOrd="0" presId="urn:microsoft.com/office/officeart/2016/7/layout/RepeatingBendingProcessNew"/>
    <dgm:cxn modelId="{3CAC85F9-62AC-2E4B-88AE-A103E8DC7F1D}" type="presParOf" srcId="{BCBDB064-F148-6F41-8BD1-04CF333664DA}" destId="{62FA5D65-AFEB-C240-8CD5-EA034D9CA75D}" srcOrd="14" destOrd="0" presId="urn:microsoft.com/office/officeart/2016/7/layout/RepeatingBendingProcessNew"/>
    <dgm:cxn modelId="{7A1226CB-82EE-5A4F-91B3-7D74F83A4E3D}" type="presParOf" srcId="{BCBDB064-F148-6F41-8BD1-04CF333664DA}" destId="{A398E389-E0B7-9A44-8C7F-CBBD89374FF7}" srcOrd="15" destOrd="0" presId="urn:microsoft.com/office/officeart/2016/7/layout/RepeatingBendingProcessNew"/>
    <dgm:cxn modelId="{A48A7C4B-8FF8-0A45-88AB-AEDD142DA109}" type="presParOf" srcId="{A398E389-E0B7-9A44-8C7F-CBBD89374FF7}" destId="{2582264B-B208-4A46-BED7-580AC1CED824}" srcOrd="0" destOrd="0" presId="urn:microsoft.com/office/officeart/2016/7/layout/RepeatingBendingProcessNew"/>
    <dgm:cxn modelId="{8D76BA14-5B49-874C-A6AC-016569102200}" type="presParOf" srcId="{BCBDB064-F148-6F41-8BD1-04CF333664DA}" destId="{047BFE96-46EB-C348-8B8F-1ABC71162696}" srcOrd="16" destOrd="0" presId="urn:microsoft.com/office/officeart/2016/7/layout/RepeatingBendingProcessNew"/>
    <dgm:cxn modelId="{D58A4B11-6639-A74C-B32A-0FACEB76DDB5}" type="presParOf" srcId="{BCBDB064-F148-6F41-8BD1-04CF333664DA}" destId="{246717D7-6F22-7147-9B5B-360E99A0792D}" srcOrd="17" destOrd="0" presId="urn:microsoft.com/office/officeart/2016/7/layout/RepeatingBendingProcessNew"/>
    <dgm:cxn modelId="{DF3BB1A4-156F-B349-B751-E589E594C439}" type="presParOf" srcId="{246717D7-6F22-7147-9B5B-360E99A0792D}" destId="{3F0B5164-A68F-5F40-96BE-144ECDAD2162}" srcOrd="0" destOrd="0" presId="urn:microsoft.com/office/officeart/2016/7/layout/RepeatingBendingProcessNew"/>
    <dgm:cxn modelId="{C1CE933E-7F6C-4A42-94EF-1BF6FEFE334E}" type="presParOf" srcId="{BCBDB064-F148-6F41-8BD1-04CF333664DA}" destId="{2AC6B65D-DFBE-B047-8A73-616DD5A5E033}" srcOrd="1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8A22E-1DB6-48E4-9D04-C6BBA40FC6C7}"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5B473F13-6585-4215-A8D0-28F25B6524F1}">
      <dgm:prSet/>
      <dgm:spPr/>
      <dgm:t>
        <a:bodyPr/>
        <a:lstStyle/>
        <a:p>
          <a:r>
            <a:rPr lang="en-US"/>
            <a:t>A telecommunications company (SyriaTel) is looking to improve upon customer churn ratios. SyriaTel provided client data to better understand why customers stop doing business with the company. </a:t>
          </a:r>
        </a:p>
      </dgm:t>
    </dgm:pt>
    <dgm:pt modelId="{802C5028-A3E3-4A29-B6F5-172C9DA5F650}" type="parTrans" cxnId="{AAA9BE5A-2C1E-4C33-8713-A34D01B386B2}">
      <dgm:prSet/>
      <dgm:spPr/>
      <dgm:t>
        <a:bodyPr/>
        <a:lstStyle/>
        <a:p>
          <a:endParaRPr lang="en-US"/>
        </a:p>
      </dgm:t>
    </dgm:pt>
    <dgm:pt modelId="{5FC6320C-1330-4057-B596-6FCA704EF2B3}" type="sibTrans" cxnId="{AAA9BE5A-2C1E-4C33-8713-A34D01B386B2}">
      <dgm:prSet/>
      <dgm:spPr/>
      <dgm:t>
        <a:bodyPr/>
        <a:lstStyle/>
        <a:p>
          <a:endParaRPr lang="en-US"/>
        </a:p>
      </dgm:t>
    </dgm:pt>
    <dgm:pt modelId="{645244F9-56ED-4F9B-96E0-A11E45768D05}">
      <dgm:prSet/>
      <dgm:spPr/>
      <dgm:t>
        <a:bodyPr/>
        <a:lstStyle/>
        <a:p>
          <a:r>
            <a:rPr lang="en-US"/>
            <a:t>Our team leveraged the OSEMN framework to analyze the dataset and make key business recommendations .</a:t>
          </a:r>
        </a:p>
      </dgm:t>
    </dgm:pt>
    <dgm:pt modelId="{9ABECA92-B367-4DBB-A1CD-C9D5ECEF3C64}" type="parTrans" cxnId="{C0A67EED-7F9E-4B85-AE0F-2406E335E07C}">
      <dgm:prSet/>
      <dgm:spPr/>
      <dgm:t>
        <a:bodyPr/>
        <a:lstStyle/>
        <a:p>
          <a:endParaRPr lang="en-US"/>
        </a:p>
      </dgm:t>
    </dgm:pt>
    <dgm:pt modelId="{9DB0035F-568A-4A5E-A357-CECD33FC7704}" type="sibTrans" cxnId="{C0A67EED-7F9E-4B85-AE0F-2406E335E07C}">
      <dgm:prSet/>
      <dgm:spPr/>
      <dgm:t>
        <a:bodyPr/>
        <a:lstStyle/>
        <a:p>
          <a:endParaRPr lang="en-US"/>
        </a:p>
      </dgm:t>
    </dgm:pt>
    <dgm:pt modelId="{A2646C15-2932-4842-AF56-2C12BAFBE2B4}" type="pres">
      <dgm:prSet presAssocID="{F3C8A22E-1DB6-48E4-9D04-C6BBA40FC6C7}" presName="Name0" presStyleCnt="0">
        <dgm:presLayoutVars>
          <dgm:dir/>
          <dgm:resizeHandles val="exact"/>
        </dgm:presLayoutVars>
      </dgm:prSet>
      <dgm:spPr/>
    </dgm:pt>
    <dgm:pt modelId="{C2AE7950-88CC-084E-BEBA-74533CC2D892}" type="pres">
      <dgm:prSet presAssocID="{5B473F13-6585-4215-A8D0-28F25B6524F1}" presName="node" presStyleLbl="node1" presStyleIdx="0" presStyleCnt="2">
        <dgm:presLayoutVars>
          <dgm:bulletEnabled val="1"/>
        </dgm:presLayoutVars>
      </dgm:prSet>
      <dgm:spPr/>
    </dgm:pt>
    <dgm:pt modelId="{123BDFB7-801B-4445-92C1-19A806E3E1C8}" type="pres">
      <dgm:prSet presAssocID="{5FC6320C-1330-4057-B596-6FCA704EF2B3}" presName="sibTrans" presStyleLbl="sibTrans1D1" presStyleIdx="0" presStyleCnt="1"/>
      <dgm:spPr/>
    </dgm:pt>
    <dgm:pt modelId="{C53DE8F6-069A-614F-A34D-16CD04032139}" type="pres">
      <dgm:prSet presAssocID="{5FC6320C-1330-4057-B596-6FCA704EF2B3}" presName="connectorText" presStyleLbl="sibTrans1D1" presStyleIdx="0" presStyleCnt="1"/>
      <dgm:spPr/>
    </dgm:pt>
    <dgm:pt modelId="{C8DD6ADB-F0F4-EC44-86B9-A3939A1B9F68}" type="pres">
      <dgm:prSet presAssocID="{645244F9-56ED-4F9B-96E0-A11E45768D05}" presName="node" presStyleLbl="node1" presStyleIdx="1" presStyleCnt="2">
        <dgm:presLayoutVars>
          <dgm:bulletEnabled val="1"/>
        </dgm:presLayoutVars>
      </dgm:prSet>
      <dgm:spPr/>
    </dgm:pt>
  </dgm:ptLst>
  <dgm:cxnLst>
    <dgm:cxn modelId="{BE810219-38ED-B64B-89FE-647BC29DE223}" type="presOf" srcId="{F3C8A22E-1DB6-48E4-9D04-C6BBA40FC6C7}" destId="{A2646C15-2932-4842-AF56-2C12BAFBE2B4}" srcOrd="0" destOrd="0" presId="urn:microsoft.com/office/officeart/2016/7/layout/RepeatingBendingProcessNew"/>
    <dgm:cxn modelId="{6350AF20-038F-344C-A37A-A6E9911BE721}" type="presOf" srcId="{5B473F13-6585-4215-A8D0-28F25B6524F1}" destId="{C2AE7950-88CC-084E-BEBA-74533CC2D892}" srcOrd="0" destOrd="0" presId="urn:microsoft.com/office/officeart/2016/7/layout/RepeatingBendingProcessNew"/>
    <dgm:cxn modelId="{D1A37223-51C7-CD4F-B33E-046D78550BFD}" type="presOf" srcId="{5FC6320C-1330-4057-B596-6FCA704EF2B3}" destId="{123BDFB7-801B-4445-92C1-19A806E3E1C8}" srcOrd="0" destOrd="0" presId="urn:microsoft.com/office/officeart/2016/7/layout/RepeatingBendingProcessNew"/>
    <dgm:cxn modelId="{DE64B139-333A-7B4B-8F4E-6DD48EDE0A5C}" type="presOf" srcId="{5FC6320C-1330-4057-B596-6FCA704EF2B3}" destId="{C53DE8F6-069A-614F-A34D-16CD04032139}" srcOrd="1" destOrd="0" presId="urn:microsoft.com/office/officeart/2016/7/layout/RepeatingBendingProcessNew"/>
    <dgm:cxn modelId="{AAA9BE5A-2C1E-4C33-8713-A34D01B386B2}" srcId="{F3C8A22E-1DB6-48E4-9D04-C6BBA40FC6C7}" destId="{5B473F13-6585-4215-A8D0-28F25B6524F1}" srcOrd="0" destOrd="0" parTransId="{802C5028-A3E3-4A29-B6F5-172C9DA5F650}" sibTransId="{5FC6320C-1330-4057-B596-6FCA704EF2B3}"/>
    <dgm:cxn modelId="{A54C78EA-BF3A-1A4F-9701-693BC500B102}" type="presOf" srcId="{645244F9-56ED-4F9B-96E0-A11E45768D05}" destId="{C8DD6ADB-F0F4-EC44-86B9-A3939A1B9F68}" srcOrd="0" destOrd="0" presId="urn:microsoft.com/office/officeart/2016/7/layout/RepeatingBendingProcessNew"/>
    <dgm:cxn modelId="{C0A67EED-7F9E-4B85-AE0F-2406E335E07C}" srcId="{F3C8A22E-1DB6-48E4-9D04-C6BBA40FC6C7}" destId="{645244F9-56ED-4F9B-96E0-A11E45768D05}" srcOrd="1" destOrd="0" parTransId="{9ABECA92-B367-4DBB-A1CD-C9D5ECEF3C64}" sibTransId="{9DB0035F-568A-4A5E-A357-CECD33FC7704}"/>
    <dgm:cxn modelId="{B9B585C6-7D6E-514B-BAA6-94C84F52870D}" type="presParOf" srcId="{A2646C15-2932-4842-AF56-2C12BAFBE2B4}" destId="{C2AE7950-88CC-084E-BEBA-74533CC2D892}" srcOrd="0" destOrd="0" presId="urn:microsoft.com/office/officeart/2016/7/layout/RepeatingBendingProcessNew"/>
    <dgm:cxn modelId="{71EA4245-A903-574C-86CA-BEDF1F127327}" type="presParOf" srcId="{A2646C15-2932-4842-AF56-2C12BAFBE2B4}" destId="{123BDFB7-801B-4445-92C1-19A806E3E1C8}" srcOrd="1" destOrd="0" presId="urn:microsoft.com/office/officeart/2016/7/layout/RepeatingBendingProcessNew"/>
    <dgm:cxn modelId="{DDB8EAED-B6BA-024B-8CB4-CACCF40E7C87}" type="presParOf" srcId="{123BDFB7-801B-4445-92C1-19A806E3E1C8}" destId="{C53DE8F6-069A-614F-A34D-16CD04032139}" srcOrd="0" destOrd="0" presId="urn:microsoft.com/office/officeart/2016/7/layout/RepeatingBendingProcessNew"/>
    <dgm:cxn modelId="{DCFF0F9F-8E2A-0643-8BB1-43B5311E804F}" type="presParOf" srcId="{A2646C15-2932-4842-AF56-2C12BAFBE2B4}" destId="{C8DD6ADB-F0F4-EC44-86B9-A3939A1B9F68}" srcOrd="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A18FE-5DC2-FE44-99B4-C129E1C5D3EA}">
      <dsp:nvSpPr>
        <dsp:cNvPr id="0" name=""/>
        <dsp:cNvSpPr/>
      </dsp:nvSpPr>
      <dsp:spPr>
        <a:xfrm>
          <a:off x="1696242" y="545133"/>
          <a:ext cx="359585" cy="91440"/>
        </a:xfrm>
        <a:custGeom>
          <a:avLst/>
          <a:gdLst/>
          <a:ahLst/>
          <a:cxnLst/>
          <a:rect l="0" t="0" r="0" b="0"/>
          <a:pathLst>
            <a:path>
              <a:moveTo>
                <a:pt x="0" y="45720"/>
              </a:moveTo>
              <a:lnTo>
                <a:pt x="3595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66280" y="588902"/>
        <a:ext cx="19509" cy="3901"/>
      </dsp:txXfrm>
    </dsp:sp>
    <dsp:sp modelId="{4D921D3D-C3D7-434D-BD12-F84C0D0D6740}">
      <dsp:nvSpPr>
        <dsp:cNvPr id="0" name=""/>
        <dsp:cNvSpPr/>
      </dsp:nvSpPr>
      <dsp:spPr>
        <a:xfrm>
          <a:off x="1583" y="81915"/>
          <a:ext cx="1696458" cy="101787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Methodology</a:t>
          </a:r>
        </a:p>
      </dsp:txBody>
      <dsp:txXfrm>
        <a:off x="1583" y="81915"/>
        <a:ext cx="1696458" cy="1017875"/>
      </dsp:txXfrm>
    </dsp:sp>
    <dsp:sp modelId="{A2796E9B-4723-CD49-8DF6-16843F62A636}">
      <dsp:nvSpPr>
        <dsp:cNvPr id="0" name=""/>
        <dsp:cNvSpPr/>
      </dsp:nvSpPr>
      <dsp:spPr>
        <a:xfrm>
          <a:off x="3782887" y="545133"/>
          <a:ext cx="359585" cy="91440"/>
        </a:xfrm>
        <a:custGeom>
          <a:avLst/>
          <a:gdLst/>
          <a:ahLst/>
          <a:cxnLst/>
          <a:rect l="0" t="0" r="0" b="0"/>
          <a:pathLst>
            <a:path>
              <a:moveTo>
                <a:pt x="0" y="45720"/>
              </a:moveTo>
              <a:lnTo>
                <a:pt x="359585" y="45720"/>
              </a:lnTo>
            </a:path>
          </a:pathLst>
        </a:custGeom>
        <a:noFill/>
        <a:ln w="9525" cap="flat" cmpd="sng" algn="ctr">
          <a:solidFill>
            <a:schemeClr val="accent2">
              <a:hueOff val="331973"/>
              <a:satOff val="1142"/>
              <a:lumOff val="-22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2925" y="588902"/>
        <a:ext cx="19509" cy="3901"/>
      </dsp:txXfrm>
    </dsp:sp>
    <dsp:sp modelId="{A8C7EF82-FBFE-4244-9A3C-CF71F1947D4B}">
      <dsp:nvSpPr>
        <dsp:cNvPr id="0" name=""/>
        <dsp:cNvSpPr/>
      </dsp:nvSpPr>
      <dsp:spPr>
        <a:xfrm>
          <a:off x="2088228" y="81915"/>
          <a:ext cx="1696458" cy="1017875"/>
        </a:xfrm>
        <a:prstGeom prst="rect">
          <a:avLst/>
        </a:prstGeom>
        <a:solidFill>
          <a:schemeClr val="accent2">
            <a:hueOff val="295087"/>
            <a:satOff val="1015"/>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OSEMN Framework</a:t>
          </a:r>
        </a:p>
      </dsp:txBody>
      <dsp:txXfrm>
        <a:off x="2088228" y="81915"/>
        <a:ext cx="1696458" cy="1017875"/>
      </dsp:txXfrm>
    </dsp:sp>
    <dsp:sp modelId="{B0B45016-39A7-5E4C-B977-AC9C97208D0F}">
      <dsp:nvSpPr>
        <dsp:cNvPr id="0" name=""/>
        <dsp:cNvSpPr/>
      </dsp:nvSpPr>
      <dsp:spPr>
        <a:xfrm>
          <a:off x="5869531" y="545133"/>
          <a:ext cx="359585" cy="91440"/>
        </a:xfrm>
        <a:custGeom>
          <a:avLst/>
          <a:gdLst/>
          <a:ahLst/>
          <a:cxnLst/>
          <a:rect l="0" t="0" r="0" b="0"/>
          <a:pathLst>
            <a:path>
              <a:moveTo>
                <a:pt x="0" y="45720"/>
              </a:moveTo>
              <a:lnTo>
                <a:pt x="359585" y="45720"/>
              </a:lnTo>
            </a:path>
          </a:pathLst>
        </a:custGeom>
        <a:noFill/>
        <a:ln w="9525" cap="flat" cmpd="sng" algn="ctr">
          <a:solidFill>
            <a:schemeClr val="accent2">
              <a:hueOff val="663946"/>
              <a:satOff val="2284"/>
              <a:lumOff val="-4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9569" y="588902"/>
        <a:ext cx="19509" cy="3901"/>
      </dsp:txXfrm>
    </dsp:sp>
    <dsp:sp modelId="{1F86DCDD-30A6-2E46-9E78-0CC410E9DD30}">
      <dsp:nvSpPr>
        <dsp:cNvPr id="0" name=""/>
        <dsp:cNvSpPr/>
      </dsp:nvSpPr>
      <dsp:spPr>
        <a:xfrm>
          <a:off x="4174872" y="81915"/>
          <a:ext cx="1696458" cy="1017875"/>
        </a:xfrm>
        <a:prstGeom prst="rect">
          <a:avLst/>
        </a:prstGeom>
        <a:solidFill>
          <a:schemeClr val="accent2">
            <a:hueOff val="590174"/>
            <a:satOff val="2030"/>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The Data | Cleaning</a:t>
          </a:r>
        </a:p>
      </dsp:txBody>
      <dsp:txXfrm>
        <a:off x="4174872" y="81915"/>
        <a:ext cx="1696458" cy="1017875"/>
      </dsp:txXfrm>
    </dsp:sp>
    <dsp:sp modelId="{51BF24B2-6E39-3C43-8186-347035E9E60E}">
      <dsp:nvSpPr>
        <dsp:cNvPr id="0" name=""/>
        <dsp:cNvSpPr/>
      </dsp:nvSpPr>
      <dsp:spPr>
        <a:xfrm>
          <a:off x="849813" y="1097990"/>
          <a:ext cx="6259933" cy="359585"/>
        </a:xfrm>
        <a:custGeom>
          <a:avLst/>
          <a:gdLst/>
          <a:ahLst/>
          <a:cxnLst/>
          <a:rect l="0" t="0" r="0" b="0"/>
          <a:pathLst>
            <a:path>
              <a:moveTo>
                <a:pt x="6259933" y="0"/>
              </a:moveTo>
              <a:lnTo>
                <a:pt x="6259933" y="196892"/>
              </a:lnTo>
              <a:lnTo>
                <a:pt x="0" y="196892"/>
              </a:lnTo>
              <a:lnTo>
                <a:pt x="0" y="359585"/>
              </a:lnTo>
            </a:path>
          </a:pathLst>
        </a:custGeom>
        <a:noFill/>
        <a:ln w="9525" cap="flat" cmpd="sng" algn="ctr">
          <a:solidFill>
            <a:schemeClr val="accent2">
              <a:hueOff val="995919"/>
              <a:satOff val="3426"/>
              <a:lumOff val="-66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2977" y="1275832"/>
        <a:ext cx="313604" cy="3901"/>
      </dsp:txXfrm>
    </dsp:sp>
    <dsp:sp modelId="{E822A68A-410E-1C4B-B2AF-0E514A09EEAB}">
      <dsp:nvSpPr>
        <dsp:cNvPr id="0" name=""/>
        <dsp:cNvSpPr/>
      </dsp:nvSpPr>
      <dsp:spPr>
        <a:xfrm>
          <a:off x="6261517" y="81915"/>
          <a:ext cx="1696458" cy="1017875"/>
        </a:xfrm>
        <a:prstGeom prst="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Exploratory Data Analysis</a:t>
          </a:r>
        </a:p>
      </dsp:txBody>
      <dsp:txXfrm>
        <a:off x="6261517" y="81915"/>
        <a:ext cx="1696458" cy="1017875"/>
      </dsp:txXfrm>
    </dsp:sp>
    <dsp:sp modelId="{D45C1B5A-96B1-284C-B39F-82A8CECA773D}">
      <dsp:nvSpPr>
        <dsp:cNvPr id="0" name=""/>
        <dsp:cNvSpPr/>
      </dsp:nvSpPr>
      <dsp:spPr>
        <a:xfrm>
          <a:off x="1696242" y="1953194"/>
          <a:ext cx="359585" cy="91440"/>
        </a:xfrm>
        <a:custGeom>
          <a:avLst/>
          <a:gdLst/>
          <a:ahLst/>
          <a:cxnLst/>
          <a:rect l="0" t="0" r="0" b="0"/>
          <a:pathLst>
            <a:path>
              <a:moveTo>
                <a:pt x="0" y="45720"/>
              </a:moveTo>
              <a:lnTo>
                <a:pt x="359585" y="45720"/>
              </a:lnTo>
            </a:path>
          </a:pathLst>
        </a:custGeom>
        <a:noFill/>
        <a:ln w="9525" cap="flat" cmpd="sng" algn="ctr">
          <a:solidFill>
            <a:schemeClr val="accent2">
              <a:hueOff val="1327892"/>
              <a:satOff val="4567"/>
              <a:lumOff val="-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66280" y="1996963"/>
        <a:ext cx="19509" cy="3901"/>
      </dsp:txXfrm>
    </dsp:sp>
    <dsp:sp modelId="{406A00CB-2598-7540-BBF6-0C4E98376856}">
      <dsp:nvSpPr>
        <dsp:cNvPr id="0" name=""/>
        <dsp:cNvSpPr/>
      </dsp:nvSpPr>
      <dsp:spPr>
        <a:xfrm>
          <a:off x="1583" y="1489976"/>
          <a:ext cx="1696458" cy="1017875"/>
        </a:xfrm>
        <a:prstGeom prst="rect">
          <a:avLst/>
        </a:prstGeom>
        <a:solidFill>
          <a:schemeClr val="accent2">
            <a:hueOff val="1180349"/>
            <a:satOff val="4060"/>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Modeling</a:t>
          </a:r>
        </a:p>
      </dsp:txBody>
      <dsp:txXfrm>
        <a:off x="1583" y="1489976"/>
        <a:ext cx="1696458" cy="1017875"/>
      </dsp:txXfrm>
    </dsp:sp>
    <dsp:sp modelId="{972676DB-17C5-6543-AC08-DE79C558BC1B}">
      <dsp:nvSpPr>
        <dsp:cNvPr id="0" name=""/>
        <dsp:cNvSpPr/>
      </dsp:nvSpPr>
      <dsp:spPr>
        <a:xfrm>
          <a:off x="3782887" y="1953194"/>
          <a:ext cx="359585" cy="91440"/>
        </a:xfrm>
        <a:custGeom>
          <a:avLst/>
          <a:gdLst/>
          <a:ahLst/>
          <a:cxnLst/>
          <a:rect l="0" t="0" r="0" b="0"/>
          <a:pathLst>
            <a:path>
              <a:moveTo>
                <a:pt x="0" y="45720"/>
              </a:moveTo>
              <a:lnTo>
                <a:pt x="359585" y="45720"/>
              </a:lnTo>
            </a:path>
          </a:pathLst>
        </a:custGeom>
        <a:noFill/>
        <a:ln w="9525" cap="flat" cmpd="sng" algn="ctr">
          <a:solidFill>
            <a:schemeClr val="accent2">
              <a:hueOff val="1659865"/>
              <a:satOff val="5709"/>
              <a:lumOff val="-110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2925" y="1996963"/>
        <a:ext cx="19509" cy="3901"/>
      </dsp:txXfrm>
    </dsp:sp>
    <dsp:sp modelId="{1A8F6D82-8402-FD4D-A5FE-91E38C0C4AD9}">
      <dsp:nvSpPr>
        <dsp:cNvPr id="0" name=""/>
        <dsp:cNvSpPr/>
      </dsp:nvSpPr>
      <dsp:spPr>
        <a:xfrm>
          <a:off x="2088228" y="1489976"/>
          <a:ext cx="1696458" cy="1017875"/>
        </a:xfrm>
        <a:prstGeom prst="rect">
          <a:avLst/>
        </a:prstGeom>
        <a:solidFill>
          <a:schemeClr val="accent2">
            <a:hueOff val="1475436"/>
            <a:satOff val="5075"/>
            <a:lumOff val="-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t" anchorCtr="0">
          <a:noAutofit/>
        </a:bodyPr>
        <a:lstStyle/>
        <a:p>
          <a:pPr marL="0" lvl="0" indent="0" algn="l" defTabSz="533400">
            <a:lnSpc>
              <a:spcPct val="90000"/>
            </a:lnSpc>
            <a:spcBef>
              <a:spcPct val="0"/>
            </a:spcBef>
            <a:spcAft>
              <a:spcPct val="35000"/>
            </a:spcAft>
            <a:buNone/>
          </a:pPr>
          <a:r>
            <a:rPr lang="en-US" sz="1200" kern="1200"/>
            <a:t>Interpret | Analyze </a:t>
          </a:r>
        </a:p>
        <a:p>
          <a:pPr marL="57150" lvl="1" indent="-57150" algn="l" defTabSz="400050">
            <a:lnSpc>
              <a:spcPct val="90000"/>
            </a:lnSpc>
            <a:spcBef>
              <a:spcPct val="0"/>
            </a:spcBef>
            <a:spcAft>
              <a:spcPct val="15000"/>
            </a:spcAft>
            <a:buChar char="•"/>
          </a:pPr>
          <a:r>
            <a:rPr lang="en-US" sz="900" kern="1200"/>
            <a:t>Features: Age &amp; Number of Employees</a:t>
          </a:r>
        </a:p>
        <a:p>
          <a:pPr marL="57150" lvl="1" indent="-57150" algn="l" defTabSz="400050">
            <a:lnSpc>
              <a:spcPct val="90000"/>
            </a:lnSpc>
            <a:spcBef>
              <a:spcPct val="0"/>
            </a:spcBef>
            <a:spcAft>
              <a:spcPct val="15000"/>
            </a:spcAft>
            <a:buChar char="•"/>
          </a:pPr>
          <a:r>
            <a:rPr lang="en-US" sz="900" kern="1200"/>
            <a:t>Features: Campaign Contact &amp; Days Since Last Contact</a:t>
          </a:r>
        </a:p>
      </dsp:txBody>
      <dsp:txXfrm>
        <a:off x="2088228" y="1489976"/>
        <a:ext cx="1696458" cy="1017875"/>
      </dsp:txXfrm>
    </dsp:sp>
    <dsp:sp modelId="{BB316D5A-127B-8D48-A36D-03331ED487D0}">
      <dsp:nvSpPr>
        <dsp:cNvPr id="0" name=""/>
        <dsp:cNvSpPr/>
      </dsp:nvSpPr>
      <dsp:spPr>
        <a:xfrm>
          <a:off x="5869531" y="1953194"/>
          <a:ext cx="359585" cy="91440"/>
        </a:xfrm>
        <a:custGeom>
          <a:avLst/>
          <a:gdLst/>
          <a:ahLst/>
          <a:cxnLst/>
          <a:rect l="0" t="0" r="0" b="0"/>
          <a:pathLst>
            <a:path>
              <a:moveTo>
                <a:pt x="0" y="45720"/>
              </a:moveTo>
              <a:lnTo>
                <a:pt x="359585" y="45720"/>
              </a:lnTo>
            </a:path>
          </a:pathLst>
        </a:custGeom>
        <a:noFill/>
        <a:ln w="9525" cap="flat" cmpd="sng" algn="ctr">
          <a:solidFill>
            <a:schemeClr val="accent2">
              <a:hueOff val="1991838"/>
              <a:satOff val="6851"/>
              <a:lumOff val="-13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9569" y="1996963"/>
        <a:ext cx="19509" cy="3901"/>
      </dsp:txXfrm>
    </dsp:sp>
    <dsp:sp modelId="{CF051DC8-1E68-E648-ADAD-78D633037DE2}">
      <dsp:nvSpPr>
        <dsp:cNvPr id="0" name=""/>
        <dsp:cNvSpPr/>
      </dsp:nvSpPr>
      <dsp:spPr>
        <a:xfrm>
          <a:off x="4174872" y="1489976"/>
          <a:ext cx="1696458" cy="1017875"/>
        </a:xfrm>
        <a:prstGeom prst="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Business Recommendations</a:t>
          </a:r>
        </a:p>
      </dsp:txBody>
      <dsp:txXfrm>
        <a:off x="4174872" y="1489976"/>
        <a:ext cx="1696458" cy="1017875"/>
      </dsp:txXfrm>
    </dsp:sp>
    <dsp:sp modelId="{A398E389-E0B7-9A44-8C7F-CBBD89374FF7}">
      <dsp:nvSpPr>
        <dsp:cNvPr id="0" name=""/>
        <dsp:cNvSpPr/>
      </dsp:nvSpPr>
      <dsp:spPr>
        <a:xfrm>
          <a:off x="849813" y="2506051"/>
          <a:ext cx="6259933" cy="359585"/>
        </a:xfrm>
        <a:custGeom>
          <a:avLst/>
          <a:gdLst/>
          <a:ahLst/>
          <a:cxnLst/>
          <a:rect l="0" t="0" r="0" b="0"/>
          <a:pathLst>
            <a:path>
              <a:moveTo>
                <a:pt x="6259933" y="0"/>
              </a:moveTo>
              <a:lnTo>
                <a:pt x="6259933" y="196892"/>
              </a:lnTo>
              <a:lnTo>
                <a:pt x="0" y="196892"/>
              </a:lnTo>
              <a:lnTo>
                <a:pt x="0" y="359585"/>
              </a:lnTo>
            </a:path>
          </a:pathLst>
        </a:custGeom>
        <a:noFill/>
        <a:ln w="9525" cap="flat" cmpd="sng" algn="ctr">
          <a:solidFill>
            <a:schemeClr val="accent2">
              <a:hueOff val="2323812"/>
              <a:satOff val="7993"/>
              <a:lumOff val="-15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2977" y="2683893"/>
        <a:ext cx="313604" cy="3901"/>
      </dsp:txXfrm>
    </dsp:sp>
    <dsp:sp modelId="{62FA5D65-AFEB-C240-8CD5-EA034D9CA75D}">
      <dsp:nvSpPr>
        <dsp:cNvPr id="0" name=""/>
        <dsp:cNvSpPr/>
      </dsp:nvSpPr>
      <dsp:spPr>
        <a:xfrm>
          <a:off x="6261517" y="1489976"/>
          <a:ext cx="1696458" cy="1017875"/>
        </a:xfrm>
        <a:prstGeom prst="rect">
          <a:avLst/>
        </a:prstGeom>
        <a:solidFill>
          <a:schemeClr val="accent2">
            <a:hueOff val="2065610"/>
            <a:satOff val="710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Conclusions &amp; Limitations</a:t>
          </a:r>
        </a:p>
      </dsp:txBody>
      <dsp:txXfrm>
        <a:off x="6261517" y="1489976"/>
        <a:ext cx="1696458" cy="1017875"/>
      </dsp:txXfrm>
    </dsp:sp>
    <dsp:sp modelId="{246717D7-6F22-7147-9B5B-360E99A0792D}">
      <dsp:nvSpPr>
        <dsp:cNvPr id="0" name=""/>
        <dsp:cNvSpPr/>
      </dsp:nvSpPr>
      <dsp:spPr>
        <a:xfrm>
          <a:off x="1696242" y="3361254"/>
          <a:ext cx="359585" cy="91440"/>
        </a:xfrm>
        <a:custGeom>
          <a:avLst/>
          <a:gdLst/>
          <a:ahLst/>
          <a:cxnLst/>
          <a:rect l="0" t="0" r="0" b="0"/>
          <a:pathLst>
            <a:path>
              <a:moveTo>
                <a:pt x="0" y="45720"/>
              </a:moveTo>
              <a:lnTo>
                <a:pt x="359585" y="45720"/>
              </a:lnTo>
            </a:path>
          </a:pathLst>
        </a:custGeom>
        <a:noFill/>
        <a:ln w="9525" cap="flat" cmpd="sng" algn="ctr">
          <a:solidFill>
            <a:schemeClr val="accent2">
              <a:hueOff val="2655785"/>
              <a:satOff val="9135"/>
              <a:lumOff val="-1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66280" y="3405024"/>
        <a:ext cx="19509" cy="3901"/>
      </dsp:txXfrm>
    </dsp:sp>
    <dsp:sp modelId="{047BFE96-46EB-C348-8B8F-1ABC71162696}">
      <dsp:nvSpPr>
        <dsp:cNvPr id="0" name=""/>
        <dsp:cNvSpPr/>
      </dsp:nvSpPr>
      <dsp:spPr>
        <a:xfrm>
          <a:off x="1583" y="2898037"/>
          <a:ext cx="1696458" cy="1017875"/>
        </a:xfrm>
        <a:prstGeom prst="rect">
          <a:avLst/>
        </a:prstGeom>
        <a:solidFill>
          <a:schemeClr val="accent2">
            <a:hueOff val="2360698"/>
            <a:satOff val="8120"/>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Future Work</a:t>
          </a:r>
        </a:p>
      </dsp:txBody>
      <dsp:txXfrm>
        <a:off x="1583" y="2898037"/>
        <a:ext cx="1696458" cy="1017875"/>
      </dsp:txXfrm>
    </dsp:sp>
    <dsp:sp modelId="{2AC6B65D-DFBE-B047-8A73-616DD5A5E033}">
      <dsp:nvSpPr>
        <dsp:cNvPr id="0" name=""/>
        <dsp:cNvSpPr/>
      </dsp:nvSpPr>
      <dsp:spPr>
        <a:xfrm>
          <a:off x="2088228" y="2898037"/>
          <a:ext cx="1696458" cy="1017875"/>
        </a:xfrm>
        <a:prstGeom prst="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128" tIns="87257" rIns="83128" bIns="87257" numCol="1" spcCol="1270" anchor="ctr" anchorCtr="0">
          <a:noAutofit/>
        </a:bodyPr>
        <a:lstStyle/>
        <a:p>
          <a:pPr marL="0" lvl="0" indent="0" algn="ctr" defTabSz="533400">
            <a:lnSpc>
              <a:spcPct val="90000"/>
            </a:lnSpc>
            <a:spcBef>
              <a:spcPct val="0"/>
            </a:spcBef>
            <a:spcAft>
              <a:spcPct val="35000"/>
            </a:spcAft>
            <a:buNone/>
          </a:pPr>
          <a:r>
            <a:rPr lang="en-US" sz="1200" kern="1200"/>
            <a:t>Thank you</a:t>
          </a:r>
        </a:p>
      </dsp:txBody>
      <dsp:txXfrm>
        <a:off x="2088228" y="2898037"/>
        <a:ext cx="1696458" cy="1017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BDFB7-801B-4445-92C1-19A806E3E1C8}">
      <dsp:nvSpPr>
        <dsp:cNvPr id="0" name=""/>
        <dsp:cNvSpPr/>
      </dsp:nvSpPr>
      <dsp:spPr>
        <a:xfrm>
          <a:off x="3567681" y="1953194"/>
          <a:ext cx="789996" cy="91440"/>
        </a:xfrm>
        <a:custGeom>
          <a:avLst/>
          <a:gdLst/>
          <a:ahLst/>
          <a:cxnLst/>
          <a:rect l="0" t="0" r="0" b="0"/>
          <a:pathLst>
            <a:path>
              <a:moveTo>
                <a:pt x="0" y="45720"/>
              </a:moveTo>
              <a:lnTo>
                <a:pt x="78999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2165" y="1994811"/>
        <a:ext cx="41029" cy="8205"/>
      </dsp:txXfrm>
    </dsp:sp>
    <dsp:sp modelId="{C2AE7950-88CC-084E-BEBA-74533CC2D892}">
      <dsp:nvSpPr>
        <dsp:cNvPr id="0" name=""/>
        <dsp:cNvSpPr/>
      </dsp:nvSpPr>
      <dsp:spPr>
        <a:xfrm>
          <a:off x="1671" y="928570"/>
          <a:ext cx="3567810" cy="214068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826" tIns="183510" rIns="174826" bIns="183510" numCol="1" spcCol="1270" anchor="ctr" anchorCtr="0">
          <a:noAutofit/>
        </a:bodyPr>
        <a:lstStyle/>
        <a:p>
          <a:pPr marL="0" lvl="0" indent="0" algn="ctr" defTabSz="800100">
            <a:lnSpc>
              <a:spcPct val="90000"/>
            </a:lnSpc>
            <a:spcBef>
              <a:spcPct val="0"/>
            </a:spcBef>
            <a:spcAft>
              <a:spcPct val="35000"/>
            </a:spcAft>
            <a:buNone/>
          </a:pPr>
          <a:r>
            <a:rPr lang="en-US" sz="1800" kern="1200"/>
            <a:t>A telecommunications company (SyriaTel) is looking to improve upon customer churn ratios. SyriaTel provided client data to better understand why customers stop doing business with the company. </a:t>
          </a:r>
        </a:p>
      </dsp:txBody>
      <dsp:txXfrm>
        <a:off x="1671" y="928570"/>
        <a:ext cx="3567810" cy="2140686"/>
      </dsp:txXfrm>
    </dsp:sp>
    <dsp:sp modelId="{C8DD6ADB-F0F4-EC44-86B9-A3939A1B9F68}">
      <dsp:nvSpPr>
        <dsp:cNvPr id="0" name=""/>
        <dsp:cNvSpPr/>
      </dsp:nvSpPr>
      <dsp:spPr>
        <a:xfrm>
          <a:off x="4390078" y="928570"/>
          <a:ext cx="3567810" cy="214068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826" tIns="183510" rIns="174826" bIns="183510" numCol="1" spcCol="1270" anchor="ctr" anchorCtr="0">
          <a:noAutofit/>
        </a:bodyPr>
        <a:lstStyle/>
        <a:p>
          <a:pPr marL="0" lvl="0" indent="0" algn="ctr" defTabSz="800100">
            <a:lnSpc>
              <a:spcPct val="90000"/>
            </a:lnSpc>
            <a:spcBef>
              <a:spcPct val="0"/>
            </a:spcBef>
            <a:spcAft>
              <a:spcPct val="35000"/>
            </a:spcAft>
            <a:buNone/>
          </a:pPr>
          <a:r>
            <a:rPr lang="en-US" sz="1800" kern="1200"/>
            <a:t>Our team leveraged the OSEMN framework to analyze the dataset and make key business recommendations .</a:t>
          </a:r>
        </a:p>
      </dsp:txBody>
      <dsp:txXfrm>
        <a:off x="4390078" y="928570"/>
        <a:ext cx="3567810" cy="214068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58E1DE-090F-9F48-AB7B-7511A71BEBBA}"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BE4A10BA-F333-1E4A-BBFB-61788872192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0697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8E1DE-090F-9F48-AB7B-7511A71BEBBA}"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168098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8E1DE-090F-9F48-AB7B-7511A71BEBBA}"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193643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8E1DE-090F-9F48-AB7B-7511A71BEBBA}"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10BA-F333-1E4A-BBFB-61788872192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5363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8E1DE-090F-9F48-AB7B-7511A71BEBBA}" type="datetimeFigureOut">
              <a:rPr lang="en-US" smtClean="0"/>
              <a:t>10/15/20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482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58E1DE-090F-9F48-AB7B-7511A71BEBBA}" type="datetimeFigureOut">
              <a:rPr lang="en-US" smtClean="0"/>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10BA-F333-1E4A-BBFB-61788872192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905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58E1DE-090F-9F48-AB7B-7511A71BEBBA}" type="datetimeFigureOut">
              <a:rPr lang="en-US" smtClean="0"/>
              <a:t>10/15/20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125076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58E1DE-090F-9F48-AB7B-7511A71BEBBA}" type="datetimeFigureOut">
              <a:rPr lang="en-US" smtClean="0"/>
              <a:t>10/15/20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A10BA-F333-1E4A-BBFB-61788872192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6794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558E1DE-090F-9F48-AB7B-7511A71BEBBA}" type="datetimeFigureOut">
              <a:rPr lang="en-US" smtClean="0"/>
              <a:t>10/15/20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383365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58E1DE-090F-9F48-AB7B-7511A71BEBBA}" type="datetimeFigureOut">
              <a:rPr lang="en-US" smtClean="0"/>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316001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58E1DE-090F-9F48-AB7B-7511A71BEBBA}" type="datetimeFigureOut">
              <a:rPr lang="en-US" smtClean="0"/>
              <a:t>10/15/20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10BA-F333-1E4A-BBFB-617888721921}" type="slidenum">
              <a:rPr lang="en-US" smtClean="0"/>
              <a:t>‹#›</a:t>
            </a:fld>
            <a:endParaRPr lang="en-US"/>
          </a:p>
        </p:txBody>
      </p:sp>
    </p:spTree>
    <p:extLst>
      <p:ext uri="{BB962C8B-B14F-4D97-AF65-F5344CB8AC3E}">
        <p14:creationId xmlns:p14="http://schemas.microsoft.com/office/powerpoint/2010/main" val="392407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558E1DE-090F-9F48-AB7B-7511A71BEBBA}" type="datetimeFigureOut">
              <a:rPr lang="en-US" smtClean="0"/>
              <a:t>10/15/20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E4A10BA-F333-1E4A-BBFB-617888721921}"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212127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4" name="Picture 4">
            <a:extLst>
              <a:ext uri="{FF2B5EF4-FFF2-40B4-BE49-F238E27FC236}">
                <a16:creationId xmlns:a16="http://schemas.microsoft.com/office/drawing/2014/main" id="{B7549042-9879-47DB-861E-26ECE56A5143}"/>
              </a:ext>
            </a:extLst>
          </p:cNvPr>
          <p:cNvPicPr>
            <a:picLocks noChangeAspect="1"/>
          </p:cNvPicPr>
          <p:nvPr/>
        </p:nvPicPr>
        <p:blipFill rotWithShape="1">
          <a:blip r:embed="rId3"/>
          <a:srcRect l="29389" r="35477"/>
          <a:stretch/>
        </p:blipFill>
        <p:spPr>
          <a:xfrm>
            <a:off x="1007760" y="227"/>
            <a:ext cx="3855179" cy="6858000"/>
          </a:xfrm>
          <a:prstGeom prst="rect">
            <a:avLst/>
          </a:prstGeom>
          <a:ln w="12700">
            <a:solidFill>
              <a:schemeClr val="tx1"/>
            </a:solidFill>
          </a:ln>
        </p:spPr>
      </p:pic>
      <p:sp>
        <p:nvSpPr>
          <p:cNvPr id="2" name="Title 1">
            <a:extLst>
              <a:ext uri="{FF2B5EF4-FFF2-40B4-BE49-F238E27FC236}">
                <a16:creationId xmlns:a16="http://schemas.microsoft.com/office/drawing/2014/main" id="{FEEEA36C-8DF2-EA48-B629-AF1861617EBB}"/>
              </a:ext>
            </a:extLst>
          </p:cNvPr>
          <p:cNvSpPr>
            <a:spLocks noGrp="1"/>
          </p:cNvSpPr>
          <p:nvPr>
            <p:ph type="ctrTitle"/>
          </p:nvPr>
        </p:nvSpPr>
        <p:spPr>
          <a:xfrm>
            <a:off x="4862939" y="2785403"/>
            <a:ext cx="4119282" cy="1448972"/>
          </a:xfrm>
        </p:spPr>
        <p:txBody>
          <a:bodyPr>
            <a:normAutofit/>
          </a:bodyPr>
          <a:lstStyle/>
          <a:p>
            <a:pPr algn="ctr"/>
            <a:r>
              <a:rPr lang="en-US" sz="3100" b="1" dirty="0"/>
              <a:t>Telecommunications Analysis </a:t>
            </a:r>
            <a:br>
              <a:rPr lang="en-US" sz="3100" b="1" dirty="0"/>
            </a:br>
            <a:r>
              <a:rPr lang="en-US" sz="3100" b="1" dirty="0"/>
              <a:t>Customer Churn</a:t>
            </a:r>
          </a:p>
        </p:txBody>
      </p:sp>
      <p:sp>
        <p:nvSpPr>
          <p:cNvPr id="3" name="Subtitle 2">
            <a:extLst>
              <a:ext uri="{FF2B5EF4-FFF2-40B4-BE49-F238E27FC236}">
                <a16:creationId xmlns:a16="http://schemas.microsoft.com/office/drawing/2014/main" id="{2F982260-FDE1-CF4B-9A24-8B4D5E9CCA5A}"/>
              </a:ext>
            </a:extLst>
          </p:cNvPr>
          <p:cNvSpPr>
            <a:spLocks noGrp="1"/>
          </p:cNvSpPr>
          <p:nvPr>
            <p:ph type="subTitle" idx="1"/>
          </p:nvPr>
        </p:nvSpPr>
        <p:spPr>
          <a:xfrm>
            <a:off x="8904848" y="5697787"/>
            <a:ext cx="3287151" cy="1160213"/>
          </a:xfrm>
        </p:spPr>
        <p:txBody>
          <a:bodyPr>
            <a:normAutofit/>
          </a:bodyPr>
          <a:lstStyle/>
          <a:p>
            <a:pPr>
              <a:lnSpc>
                <a:spcPct val="110000"/>
              </a:lnSpc>
            </a:pPr>
            <a:r>
              <a:rPr lang="en-US" sz="1400" dirty="0">
                <a:solidFill>
                  <a:schemeClr val="bg1"/>
                </a:solidFill>
              </a:rPr>
              <a:t>Miguel Santana</a:t>
            </a:r>
          </a:p>
          <a:p>
            <a:pPr>
              <a:lnSpc>
                <a:spcPct val="110000"/>
              </a:lnSpc>
            </a:pPr>
            <a:r>
              <a:rPr lang="en-US" sz="1400" dirty="0">
                <a:solidFill>
                  <a:schemeClr val="bg1"/>
                </a:solidFill>
              </a:rPr>
              <a:t>Flatiron School</a:t>
            </a:r>
          </a:p>
          <a:p>
            <a:pPr>
              <a:lnSpc>
                <a:spcPct val="110000"/>
              </a:lnSpc>
            </a:pPr>
            <a:r>
              <a:rPr lang="en-US" sz="1400" dirty="0">
                <a:solidFill>
                  <a:schemeClr val="bg1"/>
                </a:solidFill>
              </a:rPr>
              <a:t>Data Science | FT Cohort</a:t>
            </a:r>
          </a:p>
        </p:txBody>
      </p:sp>
    </p:spTree>
    <p:extLst>
      <p:ext uri="{BB962C8B-B14F-4D97-AF65-F5344CB8AC3E}">
        <p14:creationId xmlns:p14="http://schemas.microsoft.com/office/powerpoint/2010/main" val="91345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404E-380D-3146-AB5A-A0306C3FA4FE}"/>
              </a:ext>
            </a:extLst>
          </p:cNvPr>
          <p:cNvSpPr>
            <a:spLocks noGrp="1"/>
          </p:cNvSpPr>
          <p:nvPr>
            <p:ph type="title"/>
          </p:nvPr>
        </p:nvSpPr>
        <p:spPr>
          <a:xfrm>
            <a:off x="2348438" y="758206"/>
            <a:ext cx="2744067" cy="592292"/>
          </a:xfrm>
        </p:spPr>
        <p:txBody>
          <a:bodyPr anchor="ctr">
            <a:normAutofit/>
          </a:bodyPr>
          <a:lstStyle/>
          <a:p>
            <a:pPr algn="ctr"/>
            <a:r>
              <a:rPr lang="en-US" sz="3600" dirty="0"/>
              <a:t>Conclusion</a:t>
            </a:r>
          </a:p>
        </p:txBody>
      </p:sp>
      <p:sp>
        <p:nvSpPr>
          <p:cNvPr id="3" name="Content Placeholder 2">
            <a:extLst>
              <a:ext uri="{FF2B5EF4-FFF2-40B4-BE49-F238E27FC236}">
                <a16:creationId xmlns:a16="http://schemas.microsoft.com/office/drawing/2014/main" id="{21D7268F-D905-F94F-8453-1BB7115E5C08}"/>
              </a:ext>
            </a:extLst>
          </p:cNvPr>
          <p:cNvSpPr>
            <a:spLocks noGrp="1"/>
          </p:cNvSpPr>
          <p:nvPr>
            <p:ph idx="1"/>
          </p:nvPr>
        </p:nvSpPr>
        <p:spPr>
          <a:xfrm>
            <a:off x="3071013" y="1982095"/>
            <a:ext cx="6049974" cy="3760211"/>
          </a:xfrm>
        </p:spPr>
        <p:txBody>
          <a:bodyPr anchor="ctr">
            <a:normAutofit/>
          </a:bodyPr>
          <a:lstStyle/>
          <a:p>
            <a:pPr marL="0" indent="0">
              <a:spcBef>
                <a:spcPts val="600"/>
              </a:spcBef>
              <a:buNone/>
            </a:pPr>
            <a:r>
              <a:rPr lang="en-US" dirty="0"/>
              <a:t>The dataset offered various consumer trends and illustrated multiple areas of opportunity. Two areas of opportunity addressed common retail business pitfalls; customer service and high cost products (international minutes being the most expensive). Lastly, day minutes are the most common of the available categories and directly influenced the majority of consumer costs. These and future trends can be used to prepare for future business.</a:t>
            </a:r>
            <a:endParaRPr lang="en-US" sz="2000" dirty="0"/>
          </a:p>
        </p:txBody>
      </p:sp>
    </p:spTree>
    <p:extLst>
      <p:ext uri="{BB962C8B-B14F-4D97-AF65-F5344CB8AC3E}">
        <p14:creationId xmlns:p14="http://schemas.microsoft.com/office/powerpoint/2010/main" val="257595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1FE6-FFD3-344F-A8FB-3FF6E275B112}"/>
              </a:ext>
            </a:extLst>
          </p:cNvPr>
          <p:cNvSpPr>
            <a:spLocks noGrp="1"/>
          </p:cNvSpPr>
          <p:nvPr>
            <p:ph type="title"/>
          </p:nvPr>
        </p:nvSpPr>
        <p:spPr>
          <a:xfrm>
            <a:off x="2363372" y="759655"/>
            <a:ext cx="2940148" cy="576776"/>
          </a:xfrm>
        </p:spPr>
        <p:txBody>
          <a:bodyPr anchor="b">
            <a:noAutofit/>
          </a:bodyPr>
          <a:lstStyle/>
          <a:p>
            <a:r>
              <a:rPr lang="en-US" sz="3600" b="1" dirty="0"/>
              <a:t>Future Work</a:t>
            </a:r>
          </a:p>
        </p:txBody>
      </p:sp>
      <p:sp>
        <p:nvSpPr>
          <p:cNvPr id="3" name="Content Placeholder 2">
            <a:extLst>
              <a:ext uri="{FF2B5EF4-FFF2-40B4-BE49-F238E27FC236}">
                <a16:creationId xmlns:a16="http://schemas.microsoft.com/office/drawing/2014/main" id="{B3F91264-E058-6048-AD66-EE005230354E}"/>
              </a:ext>
            </a:extLst>
          </p:cNvPr>
          <p:cNvSpPr>
            <a:spLocks noGrp="1"/>
          </p:cNvSpPr>
          <p:nvPr>
            <p:ph idx="1"/>
          </p:nvPr>
        </p:nvSpPr>
        <p:spPr>
          <a:xfrm>
            <a:off x="1793613" y="2020930"/>
            <a:ext cx="8604773" cy="2816140"/>
          </a:xfrm>
        </p:spPr>
        <p:txBody>
          <a:bodyPr>
            <a:normAutofit/>
          </a:bodyPr>
          <a:lstStyle/>
          <a:p>
            <a:pPr marL="0" indent="0">
              <a:buNone/>
            </a:pPr>
            <a:r>
              <a:rPr lang="en-US" dirty="0"/>
              <a:t>Future Work In order to more accurately define the boundaries of our features it is important to understand what customs and cultural influences are tied to this dataset. </a:t>
            </a:r>
            <a:r>
              <a:rPr lang="en-US" dirty="0" err="1"/>
              <a:t>SyriaTel</a:t>
            </a:r>
            <a:r>
              <a:rPr lang="en-US" dirty="0"/>
              <a:t> is not a United States based cell phone carrier and cultural influences may impact the way we perceive the information. In addition, it would be helpful to have more client specific data in order to understand on an individual level which client segments are leaving the company and what features they share.</a:t>
            </a:r>
            <a:endParaRPr lang="en-US" sz="2000" dirty="0"/>
          </a:p>
        </p:txBody>
      </p:sp>
    </p:spTree>
    <p:extLst>
      <p:ext uri="{BB962C8B-B14F-4D97-AF65-F5344CB8AC3E}">
        <p14:creationId xmlns:p14="http://schemas.microsoft.com/office/powerpoint/2010/main" val="298471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77FC-2206-6E49-A5BB-6342EDD8DE65}"/>
              </a:ext>
            </a:extLst>
          </p:cNvPr>
          <p:cNvSpPr>
            <a:spLocks noGrp="1"/>
          </p:cNvSpPr>
          <p:nvPr>
            <p:ph type="title"/>
          </p:nvPr>
        </p:nvSpPr>
        <p:spPr>
          <a:xfrm>
            <a:off x="2354415" y="3088957"/>
            <a:ext cx="3919776" cy="680085"/>
          </a:xfrm>
        </p:spPr>
        <p:txBody>
          <a:bodyPr vert="horz" lIns="91440" tIns="45720" rIns="91440" bIns="45720" rtlCol="0" anchor="b">
            <a:normAutofit/>
          </a:bodyPr>
          <a:lstStyle/>
          <a:p>
            <a:pPr algn="ctr"/>
            <a:r>
              <a:rPr lang="en-US" sz="4200" kern="1200" dirty="0">
                <a:latin typeface="+mj-lt"/>
                <a:ea typeface="+mj-ea"/>
                <a:cs typeface="+mj-cs"/>
              </a:rPr>
              <a:t>THANK YOU!</a:t>
            </a:r>
          </a:p>
        </p:txBody>
      </p:sp>
      <p:sp>
        <p:nvSpPr>
          <p:cNvPr id="4" name="Text Placeholder 3">
            <a:extLst>
              <a:ext uri="{FF2B5EF4-FFF2-40B4-BE49-F238E27FC236}">
                <a16:creationId xmlns:a16="http://schemas.microsoft.com/office/drawing/2014/main" id="{CAB6CCE1-E9B7-2A46-BA32-A9EB2D106369}"/>
              </a:ext>
            </a:extLst>
          </p:cNvPr>
          <p:cNvSpPr>
            <a:spLocks noGrp="1"/>
          </p:cNvSpPr>
          <p:nvPr>
            <p:ph type="body" idx="1"/>
          </p:nvPr>
        </p:nvSpPr>
        <p:spPr>
          <a:xfrm>
            <a:off x="3471891" y="5507503"/>
            <a:ext cx="5248217" cy="1350497"/>
          </a:xfrm>
        </p:spPr>
        <p:txBody>
          <a:bodyPr vert="horz" lIns="91440" tIns="45720" rIns="91440" bIns="45720" rtlCol="0">
            <a:normAutofit/>
          </a:bodyPr>
          <a:lstStyle/>
          <a:p>
            <a:pPr algn="ctr"/>
            <a:r>
              <a:rPr lang="en-US" sz="1200" kern="1200" dirty="0">
                <a:solidFill>
                  <a:schemeClr val="tx1">
                    <a:lumMod val="85000"/>
                  </a:schemeClr>
                </a:solidFill>
                <a:latin typeface="+mn-lt"/>
                <a:ea typeface="+mn-ea"/>
                <a:cs typeface="+mn-cs"/>
              </a:rPr>
              <a:t>Questions? Miguel Santana </a:t>
            </a:r>
            <a:r>
              <a:rPr lang="en-US" sz="1200" dirty="0">
                <a:solidFill>
                  <a:schemeClr val="tx1">
                    <a:lumMod val="85000"/>
                  </a:schemeClr>
                </a:solidFill>
              </a:rPr>
              <a:t>| c</a:t>
            </a:r>
            <a:r>
              <a:rPr lang="en-US" sz="1200" kern="1200" dirty="0">
                <a:solidFill>
                  <a:schemeClr val="tx1">
                    <a:lumMod val="85000"/>
                  </a:schemeClr>
                </a:solidFill>
                <a:latin typeface="+mn-lt"/>
                <a:ea typeface="+mn-ea"/>
                <a:cs typeface="+mn-cs"/>
              </a:rPr>
              <a:t>ontact: msantana269@gmail.com</a:t>
            </a:r>
          </a:p>
          <a:p>
            <a:pPr algn="ctr"/>
            <a:r>
              <a:rPr lang="en-US" sz="1200" kern="1200" dirty="0" err="1">
                <a:solidFill>
                  <a:schemeClr val="tx1">
                    <a:lumMod val="85000"/>
                  </a:schemeClr>
                </a:solidFill>
                <a:latin typeface="+mn-lt"/>
                <a:ea typeface="+mn-ea"/>
                <a:cs typeface="+mn-cs"/>
              </a:rPr>
              <a:t>Github</a:t>
            </a:r>
            <a:r>
              <a:rPr lang="en-US" sz="1200" kern="1200" dirty="0">
                <a:solidFill>
                  <a:schemeClr val="tx1">
                    <a:lumMod val="85000"/>
                  </a:schemeClr>
                </a:solidFill>
                <a:latin typeface="+mn-lt"/>
                <a:ea typeface="+mn-ea"/>
                <a:cs typeface="+mn-cs"/>
              </a:rPr>
              <a:t> Repo: https://github.com/msantana269/Module-3-Projec</a:t>
            </a:r>
            <a:r>
              <a:rPr lang="en-US" sz="1200" dirty="0">
                <a:solidFill>
                  <a:schemeClr val="tx1">
                    <a:lumMod val="85000"/>
                  </a:schemeClr>
                </a:solidFill>
              </a:rPr>
              <a:t>t</a:t>
            </a:r>
            <a:endParaRPr lang="en-US" sz="1200" kern="1200" dirty="0">
              <a:solidFill>
                <a:schemeClr val="tx1">
                  <a:lumMod val="85000"/>
                </a:schemeClr>
              </a:solidFill>
              <a:latin typeface="+mn-lt"/>
              <a:ea typeface="+mn-ea"/>
              <a:cs typeface="+mn-cs"/>
            </a:endParaRPr>
          </a:p>
          <a:p>
            <a:pPr algn="ctr"/>
            <a:endParaRPr lang="en-US" sz="2000" kern="1200" dirty="0">
              <a:solidFill>
                <a:schemeClr val="bg1"/>
              </a:solidFill>
              <a:latin typeface="+mn-lt"/>
              <a:ea typeface="+mn-ea"/>
              <a:cs typeface="+mn-cs"/>
            </a:endParaRPr>
          </a:p>
        </p:txBody>
      </p:sp>
    </p:spTree>
    <p:extLst>
      <p:ext uri="{BB962C8B-B14F-4D97-AF65-F5344CB8AC3E}">
        <p14:creationId xmlns:p14="http://schemas.microsoft.com/office/powerpoint/2010/main" val="200559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raphic 5" descr="Open Folder">
            <a:extLst>
              <a:ext uri="{FF2B5EF4-FFF2-40B4-BE49-F238E27FC236}">
                <a16:creationId xmlns:a16="http://schemas.microsoft.com/office/drawing/2014/main" id="{964E1106-89B3-4918-BCAD-F6CF1F239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239" y="1525536"/>
            <a:ext cx="3775459" cy="3775459"/>
          </a:xfrm>
          <a:prstGeom prst="rect">
            <a:avLst/>
          </a:prstGeom>
        </p:spPr>
      </p:pic>
      <p:sp>
        <p:nvSpPr>
          <p:cNvPr id="2" name="Title 1">
            <a:extLst>
              <a:ext uri="{FF2B5EF4-FFF2-40B4-BE49-F238E27FC236}">
                <a16:creationId xmlns:a16="http://schemas.microsoft.com/office/drawing/2014/main" id="{FA8A77FC-2206-6E49-A5BB-6342EDD8DE65}"/>
              </a:ext>
            </a:extLst>
          </p:cNvPr>
          <p:cNvSpPr>
            <a:spLocks noGrp="1"/>
          </p:cNvSpPr>
          <p:nvPr>
            <p:ph type="title"/>
          </p:nvPr>
        </p:nvSpPr>
        <p:spPr>
          <a:xfrm>
            <a:off x="5775961" y="962526"/>
            <a:ext cx="5384800" cy="3210689"/>
          </a:xfrm>
        </p:spPr>
        <p:txBody>
          <a:bodyPr vert="horz" lIns="91440" tIns="45720" rIns="91440" bIns="45720" rtlCol="0" anchor="b">
            <a:normAutofit/>
          </a:bodyPr>
          <a:lstStyle/>
          <a:p>
            <a:r>
              <a:rPr lang="en-US" sz="7200" kern="1200">
                <a:solidFill>
                  <a:schemeClr val="tx1"/>
                </a:solidFill>
                <a:latin typeface="+mj-lt"/>
                <a:ea typeface="+mj-ea"/>
                <a:cs typeface="+mj-cs"/>
              </a:rPr>
              <a:t>Appendix</a:t>
            </a:r>
          </a:p>
        </p:txBody>
      </p:sp>
    </p:spTree>
    <p:extLst>
      <p:ext uri="{BB962C8B-B14F-4D97-AF65-F5344CB8AC3E}">
        <p14:creationId xmlns:p14="http://schemas.microsoft.com/office/powerpoint/2010/main" val="254863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9FA7B-09EB-664F-A4BE-4D3DB3D32F3E}"/>
              </a:ext>
            </a:extLst>
          </p:cNvPr>
          <p:cNvSpPr>
            <a:spLocks noGrp="1"/>
          </p:cNvSpPr>
          <p:nvPr>
            <p:ph type="title"/>
          </p:nvPr>
        </p:nvSpPr>
        <p:spPr>
          <a:xfrm>
            <a:off x="2344523" y="751786"/>
            <a:ext cx="3484192" cy="598712"/>
          </a:xfrm>
        </p:spPr>
        <p:txBody>
          <a:bodyPr>
            <a:normAutofit/>
          </a:bodyPr>
          <a:lstStyle/>
          <a:p>
            <a:r>
              <a:rPr lang="en-US"/>
              <a:t>Model Validation</a:t>
            </a:r>
            <a:endParaRPr lang="en-US" dirty="0"/>
          </a:p>
        </p:txBody>
      </p:sp>
      <p:pic>
        <p:nvPicPr>
          <p:cNvPr id="7" name="Picture 6">
            <a:extLst>
              <a:ext uri="{FF2B5EF4-FFF2-40B4-BE49-F238E27FC236}">
                <a16:creationId xmlns:a16="http://schemas.microsoft.com/office/drawing/2014/main" id="{F9AC96AA-E08A-044A-ADAB-1C1B9308478D}"/>
              </a:ext>
            </a:extLst>
          </p:cNvPr>
          <p:cNvPicPr>
            <a:picLocks noChangeAspect="1"/>
          </p:cNvPicPr>
          <p:nvPr/>
        </p:nvPicPr>
        <p:blipFill>
          <a:blip r:embed="rId2"/>
          <a:stretch>
            <a:fillRect/>
          </a:stretch>
        </p:blipFill>
        <p:spPr>
          <a:xfrm>
            <a:off x="1077728" y="2349914"/>
            <a:ext cx="3375293" cy="2286295"/>
          </a:xfrm>
          <a:prstGeom prst="rect">
            <a:avLst/>
          </a:prstGeom>
        </p:spPr>
      </p:pic>
      <p:pic>
        <p:nvPicPr>
          <p:cNvPr id="9" name="Picture 8" descr="Chart, line chart&#10;&#10;Description automatically generated">
            <a:extLst>
              <a:ext uri="{FF2B5EF4-FFF2-40B4-BE49-F238E27FC236}">
                <a16:creationId xmlns:a16="http://schemas.microsoft.com/office/drawing/2014/main" id="{65136055-7811-A848-851C-AB08E8FAEA32}"/>
              </a:ext>
            </a:extLst>
          </p:cNvPr>
          <p:cNvPicPr>
            <a:picLocks noChangeAspect="1"/>
          </p:cNvPicPr>
          <p:nvPr/>
        </p:nvPicPr>
        <p:blipFill>
          <a:blip r:embed="rId3"/>
          <a:stretch>
            <a:fillRect/>
          </a:stretch>
        </p:blipFill>
        <p:spPr>
          <a:xfrm>
            <a:off x="4594099" y="2349914"/>
            <a:ext cx="3288156" cy="2286295"/>
          </a:xfrm>
          <a:prstGeom prst="rect">
            <a:avLst/>
          </a:prstGeom>
        </p:spPr>
      </p:pic>
      <p:pic>
        <p:nvPicPr>
          <p:cNvPr id="13" name="Picture 12" descr="Chart&#10;&#10;Description automatically generated">
            <a:extLst>
              <a:ext uri="{FF2B5EF4-FFF2-40B4-BE49-F238E27FC236}">
                <a16:creationId xmlns:a16="http://schemas.microsoft.com/office/drawing/2014/main" id="{44B3A33D-A418-6240-A155-E8D7B9398E5B}"/>
              </a:ext>
            </a:extLst>
          </p:cNvPr>
          <p:cNvPicPr>
            <a:picLocks noChangeAspect="1"/>
          </p:cNvPicPr>
          <p:nvPr/>
        </p:nvPicPr>
        <p:blipFill>
          <a:blip r:embed="rId4"/>
          <a:stretch>
            <a:fillRect/>
          </a:stretch>
        </p:blipFill>
        <p:spPr>
          <a:xfrm>
            <a:off x="8023333" y="2349914"/>
            <a:ext cx="3288157" cy="2295873"/>
          </a:xfrm>
          <a:prstGeom prst="rect">
            <a:avLst/>
          </a:prstGeom>
        </p:spPr>
      </p:pic>
    </p:spTree>
    <p:extLst>
      <p:ext uri="{BB962C8B-B14F-4D97-AF65-F5344CB8AC3E}">
        <p14:creationId xmlns:p14="http://schemas.microsoft.com/office/powerpoint/2010/main" val="178320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CE9B10C-CD71-4C54-8A2E-BEEBBE761029}"/>
              </a:ext>
            </a:extLst>
          </p:cNvPr>
          <p:cNvPicPr>
            <a:picLocks noChangeAspect="1"/>
          </p:cNvPicPr>
          <p:nvPr/>
        </p:nvPicPr>
        <p:blipFill rotWithShape="1">
          <a:blip r:embed="rId2">
            <a:duotone>
              <a:schemeClr val="bg2">
                <a:shade val="45000"/>
                <a:satMod val="135000"/>
              </a:schemeClr>
              <a:prstClr val="white"/>
            </a:duotone>
            <a:alphaModFix amt="25000"/>
          </a:blip>
          <a:srcRect t="9803" r="-1" b="5925"/>
          <a:stretch/>
        </p:blipFill>
        <p:spPr>
          <a:xfrm>
            <a:off x="20" y="1"/>
            <a:ext cx="12191980" cy="6857999"/>
          </a:xfrm>
          <a:prstGeom prst="rect">
            <a:avLst/>
          </a:prstGeom>
        </p:spPr>
      </p:pic>
      <p:pic>
        <p:nvPicPr>
          <p:cNvPr id="30" name="Picture 29">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0470B19A-9583-1E4B-9D3B-B13DE1F6175F}"/>
              </a:ext>
            </a:extLst>
          </p:cNvPr>
          <p:cNvSpPr>
            <a:spLocks noGrp="1"/>
          </p:cNvSpPr>
          <p:nvPr>
            <p:ph type="title"/>
          </p:nvPr>
        </p:nvSpPr>
        <p:spPr>
          <a:xfrm>
            <a:off x="2611808" y="808056"/>
            <a:ext cx="7958331" cy="1077229"/>
          </a:xfrm>
        </p:spPr>
        <p:txBody>
          <a:bodyPr>
            <a:normAutofit/>
          </a:bodyPr>
          <a:lstStyle/>
          <a:p>
            <a:pPr algn="l"/>
            <a:r>
              <a:rPr lang="en-US"/>
              <a:t>Introduction</a:t>
            </a:r>
          </a:p>
        </p:txBody>
      </p:sp>
      <p:sp>
        <p:nvSpPr>
          <p:cNvPr id="32" name="Rectangle 31">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35EC3F50-E654-40C4-96D7-88DB82B9823D}"/>
              </a:ext>
            </a:extLst>
          </p:cNvPr>
          <p:cNvGraphicFramePr>
            <a:graphicFrameLocks noGrp="1"/>
          </p:cNvGraphicFramePr>
          <p:nvPr>
            <p:ph idx="1"/>
            <p:extLst>
              <p:ext uri="{D42A27DB-BD31-4B8C-83A1-F6EECF244321}">
                <p14:modId xmlns:p14="http://schemas.microsoft.com/office/powerpoint/2010/main" val="599801591"/>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12119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2">
            <a:extLst>
              <a:ext uri="{FF2B5EF4-FFF2-40B4-BE49-F238E27FC236}">
                <a16:creationId xmlns:a16="http://schemas.microsoft.com/office/drawing/2014/main" id="{042E4FDC-E9D5-4BC8-9D00-A1B43130C22D}"/>
              </a:ext>
            </a:extLst>
          </p:cNvPr>
          <p:cNvPicPr>
            <a:picLocks noChangeAspect="1"/>
          </p:cNvPicPr>
          <p:nvPr/>
        </p:nvPicPr>
        <p:blipFill rotWithShape="1">
          <a:blip r:embed="rId2">
            <a:duotone>
              <a:schemeClr val="bg2">
                <a:shade val="45000"/>
                <a:satMod val="135000"/>
              </a:schemeClr>
              <a:prstClr val="white"/>
            </a:duotone>
            <a:alphaModFix amt="25000"/>
          </a:blip>
          <a:srcRect t="24998" r="-1" b="-1"/>
          <a:stretch/>
        </p:blipFill>
        <p:spPr>
          <a:xfrm>
            <a:off x="20" y="1"/>
            <a:ext cx="12191980" cy="6857999"/>
          </a:xfrm>
          <a:prstGeom prst="rect">
            <a:avLst/>
          </a:prstGeom>
        </p:spPr>
      </p:pic>
      <p:pic>
        <p:nvPicPr>
          <p:cNvPr id="32" name="Picture 3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CF7E96D8-3A77-0A40-9F8E-1B45F77D39CA}"/>
              </a:ext>
            </a:extLst>
          </p:cNvPr>
          <p:cNvSpPr>
            <a:spLocks noGrp="1"/>
          </p:cNvSpPr>
          <p:nvPr>
            <p:ph type="title"/>
          </p:nvPr>
        </p:nvSpPr>
        <p:spPr>
          <a:xfrm>
            <a:off x="2611808" y="808056"/>
            <a:ext cx="7958331" cy="1077229"/>
          </a:xfrm>
        </p:spPr>
        <p:txBody>
          <a:bodyPr>
            <a:normAutofit/>
          </a:bodyPr>
          <a:lstStyle/>
          <a:p>
            <a:pPr algn="l"/>
            <a:r>
              <a:rPr lang="en-US"/>
              <a:t>Methodology</a:t>
            </a:r>
          </a:p>
        </p:txBody>
      </p:sp>
      <p:sp>
        <p:nvSpPr>
          <p:cNvPr id="34" name="Rectangle 3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4093F214-8ABF-44D3-9872-DCF2B0C945C7}"/>
              </a:ext>
            </a:extLst>
          </p:cNvPr>
          <p:cNvGraphicFramePr>
            <a:graphicFrameLocks noGrp="1"/>
          </p:cNvGraphicFramePr>
          <p:nvPr>
            <p:ph idx="1"/>
            <p:extLst>
              <p:ext uri="{D42A27DB-BD31-4B8C-83A1-F6EECF244321}">
                <p14:modId xmlns:p14="http://schemas.microsoft.com/office/powerpoint/2010/main" val="102531309"/>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56773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Timeline&#10;&#10;Description automatically generated">
            <a:extLst>
              <a:ext uri="{FF2B5EF4-FFF2-40B4-BE49-F238E27FC236}">
                <a16:creationId xmlns:a16="http://schemas.microsoft.com/office/drawing/2014/main" id="{784EDAAD-E06F-884D-94A9-111FBCC66048}"/>
              </a:ext>
            </a:extLst>
          </p:cNvPr>
          <p:cNvPicPr>
            <a:picLocks noChangeAspect="1"/>
          </p:cNvPicPr>
          <p:nvPr/>
        </p:nvPicPr>
        <p:blipFill rotWithShape="1">
          <a:blip r:embed="rId2"/>
          <a:srcRect l="1722" r="2278"/>
          <a:stretch/>
        </p:blipFill>
        <p:spPr>
          <a:xfrm>
            <a:off x="20" y="10"/>
            <a:ext cx="12191980" cy="6857990"/>
          </a:xfrm>
          <a:prstGeom prst="rect">
            <a:avLst/>
          </a:prstGeom>
        </p:spPr>
      </p:pic>
      <p:sp>
        <p:nvSpPr>
          <p:cNvPr id="2" name="Title 1">
            <a:extLst>
              <a:ext uri="{FF2B5EF4-FFF2-40B4-BE49-F238E27FC236}">
                <a16:creationId xmlns:a16="http://schemas.microsoft.com/office/drawing/2014/main" id="{4343D1FF-A31B-DC4D-8FB2-1B01CE3AC35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OSEMN Framework</a:t>
            </a:r>
          </a:p>
        </p:txBody>
      </p:sp>
    </p:spTree>
    <p:extLst>
      <p:ext uri="{BB962C8B-B14F-4D97-AF65-F5344CB8AC3E}">
        <p14:creationId xmlns:p14="http://schemas.microsoft.com/office/powerpoint/2010/main" val="376678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D1FF-A31B-DC4D-8FB2-1B01CE3AC35C}"/>
              </a:ext>
            </a:extLst>
          </p:cNvPr>
          <p:cNvSpPr>
            <a:spLocks noGrp="1"/>
          </p:cNvSpPr>
          <p:nvPr>
            <p:ph type="title"/>
          </p:nvPr>
        </p:nvSpPr>
        <p:spPr>
          <a:xfrm>
            <a:off x="2335237" y="759071"/>
            <a:ext cx="4234375" cy="577360"/>
          </a:xfrm>
        </p:spPr>
        <p:txBody>
          <a:bodyPr vert="horz" lIns="91440" tIns="45720" rIns="91440" bIns="45720" rtlCol="0" anchor="b">
            <a:normAutofit/>
          </a:bodyPr>
          <a:lstStyle/>
          <a:p>
            <a:r>
              <a:rPr lang="en-US" sz="3200" b="1" dirty="0"/>
              <a:t>The Data | Cleaning</a:t>
            </a:r>
            <a:endParaRPr lang="en-US" sz="3200" b="1" kern="1200" dirty="0">
              <a:latin typeface="+mj-lt"/>
              <a:ea typeface="+mj-ea"/>
              <a:cs typeface="+mj-cs"/>
            </a:endParaRPr>
          </a:p>
        </p:txBody>
      </p:sp>
      <p:sp>
        <p:nvSpPr>
          <p:cNvPr id="8" name="TextBox 7">
            <a:extLst>
              <a:ext uri="{FF2B5EF4-FFF2-40B4-BE49-F238E27FC236}">
                <a16:creationId xmlns:a16="http://schemas.microsoft.com/office/drawing/2014/main" id="{95779FB9-ED66-C347-B788-C3753B101D2B}"/>
              </a:ext>
            </a:extLst>
          </p:cNvPr>
          <p:cNvSpPr txBox="1"/>
          <p:nvPr/>
        </p:nvSpPr>
        <p:spPr>
          <a:xfrm>
            <a:off x="1761728" y="2546252"/>
            <a:ext cx="4334272" cy="1702192"/>
          </a:xfrm>
          <a:prstGeom prst="rect">
            <a:avLst/>
          </a:prstGeom>
        </p:spPr>
        <p:txBody>
          <a:bodyPr vert="horz" lIns="91440" tIns="45720" rIns="91440" bIns="45720" rtlCol="0">
            <a:normAutofit/>
          </a:bodyPr>
          <a:lstStyle/>
          <a:p>
            <a:r>
              <a:rPr lang="en-US" dirty="0"/>
              <a:t>The </a:t>
            </a:r>
            <a:r>
              <a:rPr lang="en-US" dirty="0" err="1"/>
              <a:t>SyriaTel</a:t>
            </a:r>
            <a:r>
              <a:rPr lang="en-US" dirty="0"/>
              <a:t> dataset is available on Kaggle’s website. The dataset can be found:</a:t>
            </a:r>
          </a:p>
          <a:p>
            <a:pPr marL="285750" indent="-285750">
              <a:buFont typeface="Arial" panose="020B0604020202020204" pitchFamily="34" charset="0"/>
              <a:buChar char="•"/>
            </a:pPr>
            <a:r>
              <a:rPr lang="en-US" dirty="0"/>
              <a:t>https://</a:t>
            </a:r>
            <a:r>
              <a:rPr lang="en-US" dirty="0" err="1"/>
              <a:t>www.kaggle.com</a:t>
            </a:r>
            <a:r>
              <a:rPr lang="en-US" dirty="0"/>
              <a:t>/</a:t>
            </a:r>
            <a:r>
              <a:rPr lang="en-US" dirty="0" err="1"/>
              <a:t>becksddf</a:t>
            </a:r>
            <a:r>
              <a:rPr lang="en-US" dirty="0"/>
              <a:t>/churn-in-telecoms-dataset</a:t>
            </a:r>
            <a:endParaRPr lang="en-US" sz="2000" dirty="0">
              <a:highlight>
                <a:srgbClr val="FFFF00"/>
              </a:highlight>
            </a:endParaRPr>
          </a:p>
        </p:txBody>
      </p:sp>
      <p:sp>
        <p:nvSpPr>
          <p:cNvPr id="12" name="TextBox 11">
            <a:extLst>
              <a:ext uri="{FF2B5EF4-FFF2-40B4-BE49-F238E27FC236}">
                <a16:creationId xmlns:a16="http://schemas.microsoft.com/office/drawing/2014/main" id="{02B6107C-B163-2D41-A092-FE6EF7236CBC}"/>
              </a:ext>
            </a:extLst>
          </p:cNvPr>
          <p:cNvSpPr txBox="1"/>
          <p:nvPr/>
        </p:nvSpPr>
        <p:spPr>
          <a:xfrm>
            <a:off x="6096000" y="2546252"/>
            <a:ext cx="4458036" cy="1477328"/>
          </a:xfrm>
          <a:prstGeom prst="rect">
            <a:avLst/>
          </a:prstGeom>
          <a:noFill/>
        </p:spPr>
        <p:txBody>
          <a:bodyPr wrap="square" rtlCol="0">
            <a:spAutoFit/>
          </a:bodyPr>
          <a:lstStyle/>
          <a:p>
            <a:r>
              <a:rPr lang="en-US" b="1" dirty="0"/>
              <a:t>Cleaning the data</a:t>
            </a:r>
          </a:p>
          <a:p>
            <a:pPr marL="285750" indent="-285750">
              <a:buFont typeface="Arial" panose="020B0604020202020204" pitchFamily="34" charset="0"/>
              <a:buChar char="•"/>
            </a:pPr>
            <a:r>
              <a:rPr lang="en-US" dirty="0"/>
              <a:t>Addressing null and abnormal values</a:t>
            </a:r>
          </a:p>
          <a:p>
            <a:pPr marL="285750" indent="-285750">
              <a:buFont typeface="Arial" panose="020B0604020202020204" pitchFamily="34" charset="0"/>
              <a:buChar char="•"/>
            </a:pPr>
            <a:r>
              <a:rPr lang="en-US" dirty="0"/>
              <a:t>Feature Selection</a:t>
            </a:r>
            <a:endParaRPr lang="en-US" dirty="0">
              <a:highlight>
                <a:srgbClr val="FFFF00"/>
              </a:highlight>
            </a:endParaRPr>
          </a:p>
          <a:p>
            <a:pPr marL="285750" indent="-285750">
              <a:buFont typeface="Arial" panose="020B0604020202020204" pitchFamily="34" charset="0"/>
              <a:buChar char="•"/>
            </a:pPr>
            <a:r>
              <a:rPr lang="en-US" dirty="0"/>
              <a:t>Maintaining as many of the dataset values as possible</a:t>
            </a:r>
          </a:p>
        </p:txBody>
      </p:sp>
    </p:spTree>
    <p:extLst>
      <p:ext uri="{BB962C8B-B14F-4D97-AF65-F5344CB8AC3E}">
        <p14:creationId xmlns:p14="http://schemas.microsoft.com/office/powerpoint/2010/main" val="127278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D1FF-A31B-DC4D-8FB2-1B01CE3AC35C}"/>
              </a:ext>
            </a:extLst>
          </p:cNvPr>
          <p:cNvSpPr>
            <a:spLocks noGrp="1"/>
          </p:cNvSpPr>
          <p:nvPr>
            <p:ph type="title"/>
          </p:nvPr>
        </p:nvSpPr>
        <p:spPr>
          <a:xfrm>
            <a:off x="5250577" y="680393"/>
            <a:ext cx="6016194" cy="1286160"/>
          </a:xfrm>
        </p:spPr>
        <p:txBody>
          <a:bodyPr vert="horz" lIns="91440" tIns="45720" rIns="91440" bIns="45720" rtlCol="0" anchor="b">
            <a:normAutofit/>
          </a:bodyPr>
          <a:lstStyle/>
          <a:p>
            <a:r>
              <a:rPr lang="en-US" sz="3200" dirty="0"/>
              <a:t>EXPLORATORY DATA ANALYSIS</a:t>
            </a:r>
          </a:p>
        </p:txBody>
      </p:sp>
      <p:sp>
        <p:nvSpPr>
          <p:cNvPr id="8" name="TextBox 7">
            <a:extLst>
              <a:ext uri="{FF2B5EF4-FFF2-40B4-BE49-F238E27FC236}">
                <a16:creationId xmlns:a16="http://schemas.microsoft.com/office/drawing/2014/main" id="{95779FB9-ED66-C347-B788-C3753B101D2B}"/>
              </a:ext>
            </a:extLst>
          </p:cNvPr>
          <p:cNvSpPr txBox="1"/>
          <p:nvPr/>
        </p:nvSpPr>
        <p:spPr>
          <a:xfrm>
            <a:off x="6199253" y="2437086"/>
            <a:ext cx="5067518" cy="2321452"/>
          </a:xfrm>
          <a:prstGeom prst="rect">
            <a:avLst/>
          </a:prstGeom>
        </p:spPr>
        <p:txBody>
          <a:bodyPr vert="horz" lIns="91440" tIns="45720" rIns="91440" bIns="45720" rtlCol="0">
            <a:normAutofit/>
          </a:bodyPr>
          <a:lstStyle/>
          <a:p>
            <a:pPr>
              <a:spcBef>
                <a:spcPts val="600"/>
              </a:spcBef>
              <a:spcAft>
                <a:spcPts val="600"/>
              </a:spcAft>
            </a:pPr>
            <a:r>
              <a:rPr lang="en-US" sz="2000" dirty="0"/>
              <a:t>Most Common Client Features</a:t>
            </a:r>
          </a:p>
          <a:p>
            <a:pPr marL="285750" indent="-228600">
              <a:spcBef>
                <a:spcPts val="600"/>
              </a:spcBef>
              <a:spcAft>
                <a:spcPts val="600"/>
              </a:spcAft>
              <a:buFont typeface="Arial" panose="020B0604020202020204" pitchFamily="34" charset="0"/>
              <a:buChar char="•"/>
            </a:pPr>
            <a:r>
              <a:rPr lang="en-US" sz="2000" dirty="0"/>
              <a:t>Day, Eve &amp; Night Calls: </a:t>
            </a:r>
          </a:p>
          <a:p>
            <a:pPr marL="742950" lvl="1" indent="-228600">
              <a:spcBef>
                <a:spcPts val="600"/>
              </a:spcBef>
              <a:spcAft>
                <a:spcPts val="600"/>
              </a:spcAft>
              <a:buFont typeface="Arial" panose="020B0604020202020204" pitchFamily="34" charset="0"/>
              <a:buChar char="•"/>
            </a:pPr>
            <a:r>
              <a:rPr lang="en-US" sz="2000" dirty="0"/>
              <a:t>Highest churn occurs when customers make between 75-125 days calls per billing cycle.  </a:t>
            </a:r>
          </a:p>
        </p:txBody>
      </p:sp>
      <p:pic>
        <p:nvPicPr>
          <p:cNvPr id="5" name="Picture 4" descr="Chart&#10;&#10;Description automatically generated">
            <a:extLst>
              <a:ext uri="{FF2B5EF4-FFF2-40B4-BE49-F238E27FC236}">
                <a16:creationId xmlns:a16="http://schemas.microsoft.com/office/drawing/2014/main" id="{A2A38E3F-3652-4346-A19C-3C35F6E2AB39}"/>
              </a:ext>
            </a:extLst>
          </p:cNvPr>
          <p:cNvPicPr>
            <a:picLocks noChangeAspect="1"/>
          </p:cNvPicPr>
          <p:nvPr/>
        </p:nvPicPr>
        <p:blipFill rotWithShape="1">
          <a:blip r:embed="rId2"/>
          <a:srcRect r="12782"/>
          <a:stretch/>
        </p:blipFill>
        <p:spPr>
          <a:xfrm>
            <a:off x="0" y="53788"/>
            <a:ext cx="5250577" cy="6750424"/>
          </a:xfrm>
          <a:prstGeom prst="rect">
            <a:avLst/>
          </a:prstGeom>
          <a:effectLst/>
        </p:spPr>
      </p:pic>
    </p:spTree>
    <p:extLst>
      <p:ext uri="{BB962C8B-B14F-4D97-AF65-F5344CB8AC3E}">
        <p14:creationId xmlns:p14="http://schemas.microsoft.com/office/powerpoint/2010/main" val="383495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D1FF-A31B-DC4D-8FB2-1B01CE3AC35C}"/>
              </a:ext>
            </a:extLst>
          </p:cNvPr>
          <p:cNvSpPr>
            <a:spLocks noGrp="1"/>
          </p:cNvSpPr>
          <p:nvPr>
            <p:ph type="title"/>
          </p:nvPr>
        </p:nvSpPr>
        <p:spPr>
          <a:xfrm>
            <a:off x="2353012" y="760444"/>
            <a:ext cx="2430003" cy="575988"/>
          </a:xfrm>
        </p:spPr>
        <p:txBody>
          <a:bodyPr vert="horz" lIns="91440" tIns="45720" rIns="91440" bIns="45720" rtlCol="0" anchor="b">
            <a:normAutofit/>
          </a:bodyPr>
          <a:lstStyle/>
          <a:p>
            <a:pPr algn="ctr"/>
            <a:r>
              <a:rPr lang="en-US" sz="3200" b="1" dirty="0"/>
              <a:t>Modeling</a:t>
            </a:r>
            <a:endParaRPr lang="en-US" sz="3200" b="1" kern="1200" dirty="0">
              <a:latin typeface="+mj-lt"/>
              <a:ea typeface="+mj-ea"/>
              <a:cs typeface="+mj-cs"/>
            </a:endParaRPr>
          </a:p>
        </p:txBody>
      </p:sp>
      <p:sp>
        <p:nvSpPr>
          <p:cNvPr id="13" name="TextBox 12">
            <a:extLst>
              <a:ext uri="{FF2B5EF4-FFF2-40B4-BE49-F238E27FC236}">
                <a16:creationId xmlns:a16="http://schemas.microsoft.com/office/drawing/2014/main" id="{4E3ECDC1-C575-E54C-A393-71E9583DFB0A}"/>
              </a:ext>
            </a:extLst>
          </p:cNvPr>
          <p:cNvSpPr txBox="1"/>
          <p:nvPr/>
        </p:nvSpPr>
        <p:spPr>
          <a:xfrm>
            <a:off x="2055640" y="6420972"/>
            <a:ext cx="8080718" cy="338554"/>
          </a:xfrm>
          <a:prstGeom prst="rect">
            <a:avLst/>
          </a:prstGeom>
          <a:noFill/>
        </p:spPr>
        <p:txBody>
          <a:bodyPr wrap="square" rtlCol="0">
            <a:spAutoFit/>
          </a:bodyPr>
          <a:lstStyle/>
          <a:p>
            <a:pPr algn="ctr"/>
            <a:r>
              <a:rPr lang="en-US" sz="1600" b="1" dirty="0"/>
              <a:t>The top model selected for feature evaluation is Light Gradient Boosting Machine</a:t>
            </a:r>
          </a:p>
        </p:txBody>
      </p:sp>
      <p:pic>
        <p:nvPicPr>
          <p:cNvPr id="6" name="Content Placeholder 5" descr="Table&#10;&#10;Description automatically generated">
            <a:extLst>
              <a:ext uri="{FF2B5EF4-FFF2-40B4-BE49-F238E27FC236}">
                <a16:creationId xmlns:a16="http://schemas.microsoft.com/office/drawing/2014/main" id="{E32B549F-461D-6646-A1DD-A2DA07C1A851}"/>
              </a:ext>
            </a:extLst>
          </p:cNvPr>
          <p:cNvPicPr>
            <a:picLocks noGrp="1" noChangeAspect="1"/>
          </p:cNvPicPr>
          <p:nvPr>
            <p:ph idx="1"/>
          </p:nvPr>
        </p:nvPicPr>
        <p:blipFill>
          <a:blip r:embed="rId2"/>
          <a:stretch>
            <a:fillRect/>
          </a:stretch>
        </p:blipFill>
        <p:spPr>
          <a:xfrm>
            <a:off x="2732495" y="1495984"/>
            <a:ext cx="6727009" cy="4601572"/>
          </a:xfrm>
        </p:spPr>
      </p:pic>
    </p:spTree>
    <p:extLst>
      <p:ext uri="{BB962C8B-B14F-4D97-AF65-F5344CB8AC3E}">
        <p14:creationId xmlns:p14="http://schemas.microsoft.com/office/powerpoint/2010/main" val="288572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53C2-0106-EE45-9152-6E1E169C97BD}"/>
              </a:ext>
            </a:extLst>
          </p:cNvPr>
          <p:cNvSpPr>
            <a:spLocks noGrp="1"/>
          </p:cNvSpPr>
          <p:nvPr>
            <p:ph type="title"/>
          </p:nvPr>
        </p:nvSpPr>
        <p:spPr>
          <a:xfrm>
            <a:off x="2349305" y="759656"/>
            <a:ext cx="3882683" cy="590842"/>
          </a:xfrm>
        </p:spPr>
        <p:txBody>
          <a:bodyPr anchor="b">
            <a:normAutofit/>
          </a:bodyPr>
          <a:lstStyle/>
          <a:p>
            <a:pPr algn="ctr"/>
            <a:r>
              <a:rPr lang="en-US" sz="3200" b="1" dirty="0"/>
              <a:t>Interpret | Analyze </a:t>
            </a:r>
          </a:p>
        </p:txBody>
      </p:sp>
      <p:sp>
        <p:nvSpPr>
          <p:cNvPr id="3" name="Content Placeholder 2">
            <a:extLst>
              <a:ext uri="{FF2B5EF4-FFF2-40B4-BE49-F238E27FC236}">
                <a16:creationId xmlns:a16="http://schemas.microsoft.com/office/drawing/2014/main" id="{B4197301-6958-2D46-93BF-372CDDD69D97}"/>
              </a:ext>
            </a:extLst>
          </p:cNvPr>
          <p:cNvSpPr>
            <a:spLocks noGrp="1"/>
          </p:cNvSpPr>
          <p:nvPr>
            <p:ph idx="1"/>
          </p:nvPr>
        </p:nvSpPr>
        <p:spPr>
          <a:xfrm>
            <a:off x="2349305" y="1709225"/>
            <a:ext cx="4562272" cy="3439550"/>
          </a:xfrm>
        </p:spPr>
        <p:txBody>
          <a:bodyPr>
            <a:normAutofit/>
          </a:bodyPr>
          <a:lstStyle/>
          <a:p>
            <a:pPr>
              <a:lnSpc>
                <a:spcPct val="100000"/>
              </a:lnSpc>
              <a:spcBef>
                <a:spcPts val="600"/>
              </a:spcBef>
            </a:pPr>
            <a:r>
              <a:rPr lang="en-US" sz="2000" dirty="0"/>
              <a:t>Generated </a:t>
            </a:r>
            <a:r>
              <a:rPr lang="en-US" dirty="0"/>
              <a:t>most impactful features</a:t>
            </a:r>
            <a:endParaRPr lang="en-US" sz="2000" dirty="0"/>
          </a:p>
          <a:p>
            <a:pPr>
              <a:lnSpc>
                <a:spcPct val="100000"/>
              </a:lnSpc>
              <a:spcBef>
                <a:spcPts val="600"/>
              </a:spcBef>
            </a:pPr>
            <a:r>
              <a:rPr lang="en-US" dirty="0"/>
              <a:t>T</a:t>
            </a:r>
            <a:r>
              <a:rPr lang="en-US" sz="2000" dirty="0"/>
              <a:t>op Features Include</a:t>
            </a:r>
          </a:p>
          <a:p>
            <a:pPr lvl="1">
              <a:lnSpc>
                <a:spcPct val="100000"/>
              </a:lnSpc>
              <a:spcBef>
                <a:spcPts val="600"/>
              </a:spcBef>
            </a:pPr>
            <a:r>
              <a:rPr lang="en-US" sz="2000" dirty="0"/>
              <a:t>Customer Service Calls</a:t>
            </a:r>
          </a:p>
          <a:p>
            <a:pPr lvl="1">
              <a:lnSpc>
                <a:spcPct val="100000"/>
              </a:lnSpc>
              <a:spcBef>
                <a:spcPts val="600"/>
              </a:spcBef>
            </a:pPr>
            <a:r>
              <a:rPr lang="en-US" sz="2000" dirty="0"/>
              <a:t>Total Day Minutes</a:t>
            </a:r>
          </a:p>
          <a:p>
            <a:pPr lvl="1">
              <a:lnSpc>
                <a:spcPct val="100000"/>
              </a:lnSpc>
              <a:spcBef>
                <a:spcPts val="600"/>
              </a:spcBef>
            </a:pPr>
            <a:r>
              <a:rPr lang="en-US" sz="2000" dirty="0"/>
              <a:t>Total International Minutes</a:t>
            </a:r>
          </a:p>
          <a:p>
            <a:endParaRPr lang="en-US" sz="2000" dirty="0">
              <a:solidFill>
                <a:schemeClr val="bg1"/>
              </a:solidFill>
            </a:endParaRPr>
          </a:p>
        </p:txBody>
      </p:sp>
    </p:spTree>
    <p:extLst>
      <p:ext uri="{BB962C8B-B14F-4D97-AF65-F5344CB8AC3E}">
        <p14:creationId xmlns:p14="http://schemas.microsoft.com/office/powerpoint/2010/main" val="339424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1FE6-FFD3-344F-A8FB-3FF6E275B112}"/>
              </a:ext>
            </a:extLst>
          </p:cNvPr>
          <p:cNvSpPr>
            <a:spLocks noGrp="1"/>
          </p:cNvSpPr>
          <p:nvPr>
            <p:ph type="title"/>
          </p:nvPr>
        </p:nvSpPr>
        <p:spPr>
          <a:xfrm>
            <a:off x="2353207" y="764087"/>
            <a:ext cx="5791987" cy="614547"/>
          </a:xfrm>
        </p:spPr>
        <p:txBody>
          <a:bodyPr anchor="b">
            <a:normAutofit/>
          </a:bodyPr>
          <a:lstStyle/>
          <a:p>
            <a:pPr algn="l"/>
            <a:r>
              <a:rPr lang="en-US" dirty="0"/>
              <a:t>Business Recommendations </a:t>
            </a:r>
          </a:p>
        </p:txBody>
      </p:sp>
      <p:sp>
        <p:nvSpPr>
          <p:cNvPr id="3" name="Content Placeholder 2">
            <a:extLst>
              <a:ext uri="{FF2B5EF4-FFF2-40B4-BE49-F238E27FC236}">
                <a16:creationId xmlns:a16="http://schemas.microsoft.com/office/drawing/2014/main" id="{B3F91264-E058-6048-AD66-EE005230354E}"/>
              </a:ext>
            </a:extLst>
          </p:cNvPr>
          <p:cNvSpPr>
            <a:spLocks noGrp="1"/>
          </p:cNvSpPr>
          <p:nvPr>
            <p:ph idx="1"/>
          </p:nvPr>
        </p:nvSpPr>
        <p:spPr>
          <a:xfrm>
            <a:off x="1392667" y="1845083"/>
            <a:ext cx="9406666" cy="3167833"/>
          </a:xfrm>
        </p:spPr>
        <p:txBody>
          <a:bodyPr>
            <a:normAutofit fontScale="77500" lnSpcReduction="20000"/>
          </a:bodyPr>
          <a:lstStyle/>
          <a:p>
            <a:r>
              <a:rPr lang="en-US" dirty="0"/>
              <a:t>Churn is highest during the first 3 customer service interactions. </a:t>
            </a:r>
            <a:r>
              <a:rPr lang="en-US" dirty="0" err="1"/>
              <a:t>SyriaTel</a:t>
            </a:r>
            <a:r>
              <a:rPr lang="en-US" dirty="0"/>
              <a:t> should deploy an A-Team of high performers to address incoming service calls from new customers.</a:t>
            </a:r>
          </a:p>
          <a:p>
            <a:r>
              <a:rPr lang="en-US" dirty="0"/>
              <a:t>Total day minutes make up the majority of the minutes consumed and therefore relay to the largest percentage of the total cost. </a:t>
            </a:r>
            <a:r>
              <a:rPr lang="en-US" dirty="0" err="1"/>
              <a:t>SyriaTel</a:t>
            </a:r>
            <a:r>
              <a:rPr lang="en-US" dirty="0"/>
              <a:t> can create and market advertisements for consuming minutes during low peak business hours or consider changing their day pricing (adjusting eve, night and </a:t>
            </a:r>
            <a:r>
              <a:rPr lang="en-US" dirty="0" err="1"/>
              <a:t>intl</a:t>
            </a:r>
            <a:r>
              <a:rPr lang="en-US" dirty="0"/>
              <a:t> costs to compensate).</a:t>
            </a:r>
          </a:p>
          <a:p>
            <a:r>
              <a:rPr lang="en-US" dirty="0"/>
              <a:t>Churn grows exponentially as consumers go over 7 international minutes. </a:t>
            </a:r>
            <a:r>
              <a:rPr lang="en-US" dirty="0" err="1"/>
              <a:t>SyriaTel</a:t>
            </a:r>
            <a:r>
              <a:rPr lang="en-US" dirty="0"/>
              <a:t> should create an outreach campaign to inform customers when they are going over the 5 international minute threshold. </a:t>
            </a:r>
            <a:r>
              <a:rPr lang="en-US" dirty="0" err="1"/>
              <a:t>SyriaTel</a:t>
            </a:r>
            <a:r>
              <a:rPr lang="en-US" dirty="0"/>
              <a:t> should also consider creating a forgiveness program for first time customers who consumed large amounts of international minutes without knowing the cost (one time only).</a:t>
            </a:r>
          </a:p>
        </p:txBody>
      </p:sp>
    </p:spTree>
    <p:extLst>
      <p:ext uri="{BB962C8B-B14F-4D97-AF65-F5344CB8AC3E}">
        <p14:creationId xmlns:p14="http://schemas.microsoft.com/office/powerpoint/2010/main" val="1787707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52</TotalTime>
  <Words>545</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Telecommunications Analysis  Customer Churn</vt:lpstr>
      <vt:lpstr>Introduction</vt:lpstr>
      <vt:lpstr>Methodology</vt:lpstr>
      <vt:lpstr>OSEMN Framework</vt:lpstr>
      <vt:lpstr>The Data | Cleaning</vt:lpstr>
      <vt:lpstr>EXPLORATORY DATA ANALYSIS</vt:lpstr>
      <vt:lpstr>Modeling</vt:lpstr>
      <vt:lpstr>Interpret | Analyze </vt:lpstr>
      <vt:lpstr>Business Recommendations </vt:lpstr>
      <vt:lpstr>Conclusion</vt:lpstr>
      <vt:lpstr>Future Work</vt:lpstr>
      <vt:lpstr>THANK YOU!</vt:lpstr>
      <vt:lpstr>Appendix</vt:lpstr>
      <vt:lpstr>Model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Analysis  Customer Churn</dc:title>
  <dc:creator>Santana,Miguel Angel</dc:creator>
  <cp:lastModifiedBy>Santana,Miguel Angel</cp:lastModifiedBy>
  <cp:revision>6</cp:revision>
  <dcterms:created xsi:type="dcterms:W3CDTF">2020-10-15T21:16:46Z</dcterms:created>
  <dcterms:modified xsi:type="dcterms:W3CDTF">2020-10-15T22:10:53Z</dcterms:modified>
</cp:coreProperties>
</file>