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77" autoAdjust="0"/>
    <p:restoredTop sz="94660"/>
  </p:normalViewPr>
  <p:slideViewPr>
    <p:cSldViewPr snapToGrid="0">
      <p:cViewPr>
        <p:scale>
          <a:sx n="33" d="100"/>
          <a:sy n="33" d="100"/>
        </p:scale>
        <p:origin x="782" y="-6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ropbox\Caltech_2015-2016\Spring\EE_145\discovr_code\poster\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guel\Dropbox\Caltech_2015-2016\Spring\EE_145\discovr_code\poster\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Effect of Varying </a:t>
            </a:r>
            <a:r>
              <a:rPr lang="el-GR" sz="2400" b="1" dirty="0"/>
              <a:t>α</a:t>
            </a:r>
            <a:r>
              <a:rPr lang="en-CA" sz="2400" b="1" dirty="0"/>
              <a:t> With </a:t>
            </a:r>
            <a:r>
              <a:rPr lang="en-US" sz="2400" b="1" dirty="0"/>
              <a:t>5 Recommendations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Sheet1!$B$1:$B$11</c:f>
              <c:numCache>
                <c:formatCode>General</c:formatCode>
                <c:ptCount val="11"/>
                <c:pt idx="0">
                  <c:v>10.9888441831646</c:v>
                </c:pt>
                <c:pt idx="1">
                  <c:v>15.8764145702938</c:v>
                </c:pt>
                <c:pt idx="2">
                  <c:v>23.808948962716102</c:v>
                </c:pt>
                <c:pt idx="3">
                  <c:v>30.697927380411201</c:v>
                </c:pt>
                <c:pt idx="4">
                  <c:v>33.884221705367302</c:v>
                </c:pt>
                <c:pt idx="5">
                  <c:v>34.893685980857803</c:v>
                </c:pt>
                <c:pt idx="6">
                  <c:v>34.877336685158703</c:v>
                </c:pt>
                <c:pt idx="7">
                  <c:v>34.7572984766351</c:v>
                </c:pt>
                <c:pt idx="8">
                  <c:v>34.4238465417451</c:v>
                </c:pt>
                <c:pt idx="9">
                  <c:v>34.3272530220897</c:v>
                </c:pt>
                <c:pt idx="10">
                  <c:v>34.131381977671502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65C-43FC-8F45-4796C1A52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353760"/>
        <c:axId val="423277352"/>
      </c:scatterChart>
      <c:valAx>
        <c:axId val="31535376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dirty="0"/>
                  <a:t>α</a:t>
                </a:r>
                <a:endParaRPr lang="en-CA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77352"/>
        <c:crosses val="autoZero"/>
        <c:crossBetween val="midCat"/>
      </c:valAx>
      <c:valAx>
        <c:axId val="42327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353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Effect of Varying the Number of Recommendations (</a:t>
            </a:r>
            <a:r>
              <a:rPr lang="el-GR" sz="2400" b="1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CA" sz="2400" b="1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0.5)</a:t>
            </a:r>
            <a:endParaRPr lang="en-CA" sz="24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Random</c:v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Sheet1!$D$1:$D$20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Sheet1!$E$1:$E$20</c:f>
              <c:numCache>
                <c:formatCode>General</c:formatCode>
                <c:ptCount val="20"/>
                <c:pt idx="0">
                  <c:v>1.2987012987013</c:v>
                </c:pt>
                <c:pt idx="1">
                  <c:v>2.5974025974026</c:v>
                </c:pt>
                <c:pt idx="2">
                  <c:v>3.8961038961039001</c:v>
                </c:pt>
                <c:pt idx="3">
                  <c:v>5.1948051948052001</c:v>
                </c:pt>
                <c:pt idx="4">
                  <c:v>6.4935064935064899</c:v>
                </c:pt>
                <c:pt idx="5">
                  <c:v>7.7922077922077904</c:v>
                </c:pt>
                <c:pt idx="6">
                  <c:v>9.0909090909090899</c:v>
                </c:pt>
                <c:pt idx="7">
                  <c:v>10.3896103896104</c:v>
                </c:pt>
                <c:pt idx="8">
                  <c:v>11.6883116883117</c:v>
                </c:pt>
                <c:pt idx="9">
                  <c:v>12.987012987012999</c:v>
                </c:pt>
                <c:pt idx="10">
                  <c:v>14.285714285714301</c:v>
                </c:pt>
                <c:pt idx="11">
                  <c:v>15.5844155844156</c:v>
                </c:pt>
                <c:pt idx="12">
                  <c:v>16.883116883116902</c:v>
                </c:pt>
                <c:pt idx="13">
                  <c:v>18.181818181818201</c:v>
                </c:pt>
                <c:pt idx="14">
                  <c:v>19.480519480519501</c:v>
                </c:pt>
                <c:pt idx="15">
                  <c:v>20.7792207792208</c:v>
                </c:pt>
                <c:pt idx="16">
                  <c:v>22.0779220779221</c:v>
                </c:pt>
                <c:pt idx="17">
                  <c:v>23.3766233766234</c:v>
                </c:pt>
                <c:pt idx="18">
                  <c:v>24.675324675324699</c:v>
                </c:pt>
                <c:pt idx="19">
                  <c:v>25.974025974025999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24-44D7-B659-2FEF50422439}"/>
            </c:ext>
          </c:extLst>
        </c:ser>
        <c:ser>
          <c:idx val="1"/>
          <c:order val="1"/>
          <c:tx>
            <c:v>DISCOVR</c:v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Sheet1!$D$1:$D$20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Sheet1!$F$1:$F$20</c:f>
              <c:numCache>
                <c:formatCode>General</c:formatCode>
                <c:ptCount val="20"/>
                <c:pt idx="0">
                  <c:v>11.363985127531601</c:v>
                </c:pt>
                <c:pt idx="1">
                  <c:v>19.119518505488401</c:v>
                </c:pt>
                <c:pt idx="2">
                  <c:v>25.164603069960702</c:v>
                </c:pt>
                <c:pt idx="3">
                  <c:v>30.417576445828001</c:v>
                </c:pt>
                <c:pt idx="4">
                  <c:v>34.893685980857803</c:v>
                </c:pt>
                <c:pt idx="5">
                  <c:v>39.118464662960001</c:v>
                </c:pt>
                <c:pt idx="6">
                  <c:v>42.854313106140502</c:v>
                </c:pt>
                <c:pt idx="7">
                  <c:v>46.517947312577398</c:v>
                </c:pt>
                <c:pt idx="8">
                  <c:v>49.792179759868702</c:v>
                </c:pt>
                <c:pt idx="9">
                  <c:v>52.645481978891397</c:v>
                </c:pt>
                <c:pt idx="10">
                  <c:v>55.2461088735826</c:v>
                </c:pt>
                <c:pt idx="11">
                  <c:v>57.915782862991897</c:v>
                </c:pt>
                <c:pt idx="12">
                  <c:v>60.124054011348001</c:v>
                </c:pt>
                <c:pt idx="13">
                  <c:v>62.239174893304003</c:v>
                </c:pt>
                <c:pt idx="14">
                  <c:v>64.275658968825994</c:v>
                </c:pt>
                <c:pt idx="15">
                  <c:v>66.156054336530303</c:v>
                </c:pt>
                <c:pt idx="16">
                  <c:v>68.011413554453895</c:v>
                </c:pt>
                <c:pt idx="17">
                  <c:v>69.661220455069596</c:v>
                </c:pt>
                <c:pt idx="18">
                  <c:v>71.243896462069102</c:v>
                </c:pt>
                <c:pt idx="19">
                  <c:v>72.913471096499094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24-44D7-B659-2FEF50422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973248"/>
        <c:axId val="428975544"/>
      </c:scatterChart>
      <c:valAx>
        <c:axId val="428973248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Number of Recommendations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75544"/>
        <c:crosses val="autoZero"/>
        <c:crossBetween val="midCat"/>
      </c:valAx>
      <c:valAx>
        <c:axId val="42897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73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0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6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0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6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64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1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2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4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4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87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737-7B87-42E8-863A-565794F87A24}" type="datetimeFigureOut">
              <a:rPr lang="en-CA" smtClean="0"/>
              <a:t>5/20/16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C1D4-878B-4484-8BA4-0FDA5913F0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6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hart" Target="../charts/chart2.xml"/><Relationship Id="rId4" Type="http://schemas.microsoft.com/office/2007/relationships/hdphoto" Target="../media/hdphoto1.wdp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587187" y="8248923"/>
            <a:ext cx="1101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Built a tree using Wikipedia’s Category data.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1.15 million nodes with a maximum depth of 18.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Processed the tree to remove cycles and only keep shortest path from root node.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Path similarities yield undirected relationships between activities.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8147" y="529389"/>
            <a:ext cx="31282106" cy="2695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0" b="1" spc="1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rPr>
              <a:t>DISCOVR</a:t>
            </a:r>
            <a:r>
              <a:rPr lang="en-CA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CA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New Hobby</a:t>
            </a:r>
          </a:p>
          <a:p>
            <a:pPr algn="ctr"/>
            <a:r>
              <a:rPr lang="en-CA" sz="3600" i="1" dirty="0"/>
              <a:t>Miguel Aroca-Ouellette, </a:t>
            </a:r>
            <a:r>
              <a:rPr lang="en-CA" sz="3600" i="1" dirty="0" err="1"/>
              <a:t>Akshata</a:t>
            </a:r>
            <a:r>
              <a:rPr lang="en-CA" sz="3600" i="1" dirty="0"/>
              <a:t> Athawale, Mannat Singh</a:t>
            </a:r>
          </a:p>
          <a:p>
            <a:pPr algn="ctr"/>
            <a:r>
              <a:rPr lang="en-CA" sz="3200" i="1" dirty="0"/>
              <a:t>CS/EE 145: Projects in Networking</a:t>
            </a:r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833763" y="3796120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Abstract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28" y="19342608"/>
            <a:ext cx="6062472" cy="2602992"/>
          </a:xfrm>
          <a:prstGeom prst="rect">
            <a:avLst/>
          </a:prstGeom>
        </p:spPr>
      </p:pic>
      <p:sp>
        <p:nvSpPr>
          <p:cNvPr id="8" name="Rectangle 167"/>
          <p:cNvSpPr>
            <a:spLocks noChangeArrowheads="1"/>
          </p:cNvSpPr>
          <p:nvPr/>
        </p:nvSpPr>
        <p:spPr bwMode="auto">
          <a:xfrm>
            <a:off x="818147" y="12480736"/>
            <a:ext cx="670436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Motivation</a:t>
            </a:r>
          </a:p>
        </p:txBody>
      </p: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8221827" y="3796120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Data Mining &amp; Processing</a:t>
            </a:r>
          </a:p>
        </p:txBody>
      </p:sp>
      <p:sp>
        <p:nvSpPr>
          <p:cNvPr id="10" name="Rectangle 167"/>
          <p:cNvSpPr>
            <a:spLocks noChangeArrowheads="1"/>
          </p:cNvSpPr>
          <p:nvPr/>
        </p:nvSpPr>
        <p:spPr bwMode="auto">
          <a:xfrm>
            <a:off x="22287713" y="3796120"/>
            <a:ext cx="981254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1" name="Rectangle 167"/>
          <p:cNvSpPr>
            <a:spLocks noChangeArrowheads="1"/>
          </p:cNvSpPr>
          <p:nvPr/>
        </p:nvSpPr>
        <p:spPr bwMode="auto">
          <a:xfrm>
            <a:off x="8221827" y="11759499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Graph Building</a:t>
            </a:r>
          </a:p>
        </p:txBody>
      </p:sp>
      <p:sp>
        <p:nvSpPr>
          <p:cNvPr id="12" name="Rectangle 167"/>
          <p:cNvSpPr>
            <a:spLocks noChangeArrowheads="1"/>
          </p:cNvSpPr>
          <p:nvPr/>
        </p:nvSpPr>
        <p:spPr bwMode="auto">
          <a:xfrm>
            <a:off x="8221827" y="17726488"/>
            <a:ext cx="13382182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13" name="Rectangle 167"/>
          <p:cNvSpPr>
            <a:spLocks noChangeArrowheads="1"/>
          </p:cNvSpPr>
          <p:nvPr/>
        </p:nvSpPr>
        <p:spPr bwMode="auto">
          <a:xfrm>
            <a:off x="22287712" y="15333974"/>
            <a:ext cx="9812539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7971" tIns="48986" rIns="97971" bIns="48986" anchor="ctr"/>
          <a:lstStyle/>
          <a:p>
            <a:pPr algn="ctr" defTabSz="2687322"/>
            <a:r>
              <a:rPr lang="en-US" sz="58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 pitchFamily="34" charset="0"/>
              </a:rPr>
              <a:t>Discussion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63" y="13731424"/>
            <a:ext cx="670436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There are lots of apps which recommend establishments, particularly restaurants. i.e. Yelp, Foursquare, etc.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Market gap in recommending activities.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Leverage publicly available social data to create an activity recommendation system.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Take into account user’s location and activity preferences to personalize recommendations.</a:t>
            </a:r>
          </a:p>
          <a:p>
            <a:pPr marL="685800" indent="-6858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endParaRPr lang="en-CA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7" y="4939742"/>
            <a:ext cx="671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CA" sz="48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</a:rPr>
              <a:t>“What fun activities are there to do nearby?”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487" y="6584784"/>
            <a:ext cx="6704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Goal: Create a personalized activity recommendation system.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We used social and classification data to build a relationship graph for activities.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Using this graph we can recommend activities for users given their current favorite activities.</a:t>
            </a: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63" y="5895534"/>
            <a:ext cx="1535428" cy="12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thumb/8/80/Wikipedia-logo-v2.svg/1122px-Wikipedia-logo-v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486" y="8860902"/>
            <a:ext cx="1636805" cy="14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577030" y="5056357"/>
            <a:ext cx="110269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Sampled 10 million tweets across 50,000 users.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Newest tweeted is a user’s primary activity, secondary activities are those mentioned in older tweets.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Extracted activities using approximate string matching.</a:t>
            </a:r>
          </a:p>
          <a:p>
            <a:pPr marL="685800" indent="-685800" algn="just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Yields directed relationships between activities.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1827" y="12816402"/>
            <a:ext cx="1104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Fully connected graph with 77 activity nodes.</a:t>
            </a:r>
            <a:endParaRPr lang="en-CA" sz="3600" b="0" i="1" dirty="0">
              <a:latin typeface="Cambria Math" panose="02040503050406030204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7672006" y="13171371"/>
            <a:ext cx="3767512" cy="3767828"/>
            <a:chOff x="17521539" y="12488025"/>
            <a:chExt cx="3767512" cy="376782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755988" y="13876921"/>
              <a:ext cx="550593" cy="903597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7521539" y="12488025"/>
              <a:ext cx="3767512" cy="3767828"/>
              <a:chOff x="17521539" y="12488025"/>
              <a:chExt cx="3767512" cy="376782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18502921" y="13725606"/>
                <a:ext cx="620294" cy="1064471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6" name="Group 1045"/>
              <p:cNvGrpSpPr/>
              <p:nvPr/>
            </p:nvGrpSpPr>
            <p:grpSpPr>
              <a:xfrm>
                <a:off x="17521539" y="12488025"/>
                <a:ext cx="3767512" cy="3767828"/>
                <a:chOff x="17356672" y="12686031"/>
                <a:chExt cx="3379307" cy="3379590"/>
              </a:xfrm>
            </p:grpSpPr>
            <p:cxnSp>
              <p:nvCxnSpPr>
                <p:cNvPr id="31" name="Straight Connector 30"/>
                <p:cNvCxnSpPr>
                  <a:endCxn id="21" idx="3"/>
                </p:cNvCxnSpPr>
                <p:nvPr/>
              </p:nvCxnSpPr>
              <p:spPr>
                <a:xfrm flipV="1">
                  <a:off x="17985463" y="13839797"/>
                  <a:ext cx="566026" cy="971343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/>
                <p:cNvCxnSpPr>
                  <a:stCxn id="21" idx="5"/>
                  <a:endCxn id="28" idx="0"/>
                </p:cNvCxnSpPr>
                <p:nvPr/>
              </p:nvCxnSpPr>
              <p:spPr>
                <a:xfrm>
                  <a:off x="19507300" y="13839797"/>
                  <a:ext cx="552818" cy="874102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8353533" y="12686031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CA" sz="2800" b="1" dirty="0"/>
                    <a:t>Yoga</a:t>
                  </a: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384257" y="14713899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Dance</a:t>
                  </a: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7356672" y="14713897"/>
                  <a:ext cx="1351722" cy="135172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CA" sz="2800" b="1" dirty="0"/>
                    <a:t>Rugby</a:t>
                  </a:r>
                </a:p>
              </p:txBody>
            </p:sp>
            <p:cxnSp>
              <p:nvCxnSpPr>
                <p:cNvPr id="1029" name="Straight Connector 1028"/>
                <p:cNvCxnSpPr/>
                <p:nvPr/>
              </p:nvCxnSpPr>
              <p:spPr>
                <a:xfrm>
                  <a:off x="18708394" y="15471574"/>
                  <a:ext cx="675861" cy="0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  <a:head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TextBox 1051"/>
                <p:cNvSpPr txBox="1"/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1052" name="TextBox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475224">
                  <a:off x="19850896" y="13873171"/>
                  <a:ext cx="126021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68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00000">
                  <a:off x="19177106" y="14233478"/>
                  <a:ext cx="126021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/>
            <p:nvPr/>
          </p:nvCxnSpPr>
          <p:spPr>
            <a:xfrm>
              <a:off x="19028543" y="15408978"/>
              <a:ext cx="753502" cy="0"/>
            </a:xfrm>
            <a:prstGeom prst="line">
              <a:avLst/>
            </a:prstGeom>
            <a:ln w="5715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8175809" y="18728473"/>
            <a:ext cx="12794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User provides up to 5 input activities.</a:t>
            </a:r>
            <a:endParaRPr lang="en-CA" sz="3600" i="1" dirty="0"/>
          </a:p>
          <a:p>
            <a:pPr marL="685800" lvl="0" indent="-685800" algn="just">
              <a:buClr>
                <a:srgbClr val="FF6A19"/>
              </a:buClr>
              <a:buFont typeface="Arial Unicode MS" panose="020B0604020202020204" pitchFamily="34" charset="-128"/>
              <a:buChar char="▶"/>
            </a:pPr>
            <a:r>
              <a:rPr lang="en-CA" sz="3600" dirty="0">
                <a:solidFill>
                  <a:prstClr val="black"/>
                </a:solidFill>
              </a:rPr>
              <a:t>DISCOVR returns a ranked list of top 5 recommended activities, as well as nearby locations where these activities can be performed.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95716"/>
              </p:ext>
            </p:extLst>
          </p:nvPr>
        </p:nvGraphicFramePr>
        <p:xfrm>
          <a:off x="22308117" y="12661140"/>
          <a:ext cx="9812540" cy="24647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53135">
                  <a:extLst>
                    <a:ext uri="{9D8B030D-6E8A-4147-A177-3AD203B41FA5}">
                      <a16:colId xmlns:a16="http://schemas.microsoft.com/office/drawing/2014/main" val="3234236087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2361038209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600948068"/>
                    </a:ext>
                  </a:extLst>
                </a:gridCol>
                <a:gridCol w="2453135">
                  <a:extLst>
                    <a:ext uri="{9D8B030D-6E8A-4147-A177-3AD203B41FA5}">
                      <a16:colId xmlns:a16="http://schemas.microsoft.com/office/drawing/2014/main" val="3971599481"/>
                    </a:ext>
                  </a:extLst>
                </a:gridCol>
              </a:tblGrid>
              <a:tr h="497573">
                <a:tc gridSpan="2">
                  <a:txBody>
                    <a:bodyPr/>
                    <a:lstStyle/>
                    <a:p>
                      <a:pPr algn="ctr"/>
                      <a:r>
                        <a:rPr lang="en-CA" sz="2800"/>
                        <a:t>Sample Activities</a:t>
                      </a:r>
                      <a:endParaRPr lang="en-CA" sz="2800" dirty="0"/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Weights</a:t>
                      </a:r>
                    </a:p>
                  </a:txBody>
                  <a:tcPr marL="53521" marR="53521" marT="26760" marB="26760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54628"/>
                  </a:ext>
                </a:extLst>
              </a:tr>
              <a:tr h="475726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Primary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Secondary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Twitter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Wikipedia</a:t>
                      </a:r>
                    </a:p>
                  </a:txBody>
                  <a:tcPr marL="53521" marR="53521" marT="26760" marB="2676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95962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Softball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Baseball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0.125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0.071</a:t>
                      </a:r>
                    </a:p>
                  </a:txBody>
                  <a:tcPr marL="53521" marR="53521" marT="26760" marB="2676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698896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Skiing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Running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0.072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0.037</a:t>
                      </a:r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542318825"/>
                  </a:ext>
                </a:extLst>
              </a:tr>
              <a:tr h="497155"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Pottery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/>
                        <a:t>Photography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0.043</a:t>
                      </a:r>
                    </a:p>
                  </a:txBody>
                  <a:tcPr marL="53521" marR="53521" marT="26760" marB="267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0.030</a:t>
                      </a:r>
                    </a:p>
                  </a:txBody>
                  <a:tcPr marL="53521" marR="53521" marT="26760" marB="26760"/>
                </a:tc>
                <a:extLst>
                  <a:ext uri="{0D108BD9-81ED-4DB2-BD59-A6C34878D82A}">
                    <a16:rowId xmlns:a16="http://schemas.microsoft.com/office/drawing/2014/main" val="27369291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861239" y="13466474"/>
                <a:ext cx="8135880" cy="400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𝑇𝑤𝑖𝑡𝑡𝑒𝑟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sz="2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28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FF6A19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𝑊𝑖𝑘𝑖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𝑓𝑟𝑒𝑞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𝑑𝑒𝑝𝑡h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b="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𝑐𝑜𝑚𝑚𝑜𝑛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𝑝𝑎𝑡h𝑠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𝑏𝑒𝑡𝑤𝑒𝑒𝑛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:endParaRPr lang="en-CA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FF6A19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𝑤𝑖𝑡𝑡𝑒𝑟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𝑖𝑘𝑖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39" y="13466474"/>
                <a:ext cx="8135880" cy="40085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10207801" y="4951880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10217959" y="8125785"/>
            <a:ext cx="532004" cy="3051193"/>
          </a:xfrm>
          <a:prstGeom prst="leftBrace">
            <a:avLst>
              <a:gd name="adj1" fmla="val 5347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731301"/>
              </p:ext>
            </p:extLst>
          </p:nvPr>
        </p:nvGraphicFramePr>
        <p:xfrm>
          <a:off x="22287712" y="6033587"/>
          <a:ext cx="9822698" cy="320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705721"/>
              </p:ext>
            </p:extLst>
          </p:nvPr>
        </p:nvGraphicFramePr>
        <p:xfrm>
          <a:off x="22487651" y="9109495"/>
          <a:ext cx="9622759" cy="353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297870" y="4833258"/>
            <a:ext cx="980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Tested on validation set of 5000 Twitter users.</a:t>
            </a:r>
          </a:p>
          <a:p>
            <a:pPr marL="571500" indent="-571500">
              <a:buClr>
                <a:schemeClr val="accent4"/>
              </a:buClr>
              <a:buFont typeface="Arial Unicode MS" panose="020B0604020202020204" pitchFamily="34" charset="-128"/>
              <a:buChar char="▶"/>
            </a:pPr>
            <a:r>
              <a:rPr lang="en-CA" sz="3600" dirty="0"/>
              <a:t>“Leave one out” prediction.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2357513" y="16355950"/>
                <a:ext cx="980238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Clr>
                    <a:schemeClr val="accent4"/>
                  </a:buClr>
                  <a:buFont typeface="Arial Unicode MS" panose="020B0604020202020204" pitchFamily="34" charset="-128"/>
                  <a:buChar char="▶"/>
                </a:pPr>
                <a:r>
                  <a:rPr lang="en-CA" sz="3600" dirty="0"/>
                  <a:t>Accuracy maximized at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CA" sz="3600" dirty="0"/>
                  <a:t> weighting between Twitter and Wikipedia.</a:t>
                </a:r>
              </a:p>
              <a:p>
                <a:pPr marL="571500" indent="-571500">
                  <a:buClr>
                    <a:schemeClr val="accent4"/>
                  </a:buClr>
                  <a:buFont typeface="Arial Unicode MS" panose="020B0604020202020204" pitchFamily="34" charset="-128"/>
                  <a:buChar char="▶"/>
                </a:pPr>
                <a:r>
                  <a:rPr lang="en-CA" sz="3600" dirty="0"/>
                  <a:t>Accuracy grows linearly with the number of recommendations, but significantly better than random.</a:t>
                </a:r>
              </a:p>
              <a:p>
                <a:pPr marL="571500" indent="-571500">
                  <a:buClr>
                    <a:schemeClr val="accent4"/>
                  </a:buClr>
                  <a:buFont typeface="Arial Unicode MS" panose="020B0604020202020204" pitchFamily="34" charset="-128"/>
                  <a:buChar char="▶"/>
                </a:pPr>
                <a:r>
                  <a:rPr lang="en-CA" sz="3600" dirty="0"/>
                  <a:t>Many opportunities for future work and improvement.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513" y="16355950"/>
                <a:ext cx="9802381" cy="3970318"/>
              </a:xfrm>
              <a:prstGeom prst="rect">
                <a:avLst/>
              </a:prstGeom>
              <a:blipFill>
                <a:blip r:embed="rId11"/>
                <a:stretch>
                  <a:fillRect l="-2239" t="-4301" b="-49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3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B3FF"/>
      </a:accent1>
      <a:accent2>
        <a:srgbClr val="3B00CB"/>
      </a:accent2>
      <a:accent3>
        <a:srgbClr val="F71E01"/>
      </a:accent3>
      <a:accent4>
        <a:srgbClr val="FF6A19"/>
      </a:accent4>
      <a:accent5>
        <a:srgbClr val="FFCB1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357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Arial</vt:lpstr>
      <vt:lpstr>Arial Narrow</vt:lpstr>
      <vt:lpstr>Calibri</vt:lpstr>
      <vt:lpstr>Calibri Light</vt:lpstr>
      <vt:lpstr>Cambria Math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A-O</dc:creator>
  <cp:lastModifiedBy>Miguel A-O</cp:lastModifiedBy>
  <cp:revision>51</cp:revision>
  <dcterms:created xsi:type="dcterms:W3CDTF">2016-05-19T16:42:53Z</dcterms:created>
  <dcterms:modified xsi:type="dcterms:W3CDTF">2016-05-20T14:59:06Z</dcterms:modified>
</cp:coreProperties>
</file>