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277" autoAdjust="0"/>
    <p:restoredTop sz="94660"/>
  </p:normalViewPr>
  <p:slideViewPr>
    <p:cSldViewPr snapToGrid="0">
      <p:cViewPr varScale="1">
        <p:scale>
          <a:sx n="36" d="100"/>
          <a:sy n="36" d="100"/>
        </p:scale>
        <p:origin x="1746" y="132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706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62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07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69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64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918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26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749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43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43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87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A1737-7B87-42E8-863A-565794F87A24}" type="datetimeFigureOut">
              <a:rPr lang="en-CA" smtClean="0"/>
              <a:t>2016-05-20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916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587187" y="8248923"/>
            <a:ext cx="110168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Built a tree using Wikipedia’s Category data.</a:t>
            </a:r>
          </a:p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1.15 million nodes with a maximum depth of 18.</a:t>
            </a:r>
          </a:p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Processed the tree to remove cycles and only keep shortest path from root node.</a:t>
            </a:r>
          </a:p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Path similarities yield undirected relationships between activities.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18147" y="529389"/>
            <a:ext cx="31282106" cy="269507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0" b="1" spc="1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</a:rPr>
              <a:t>DISCOVR</a:t>
            </a:r>
            <a:r>
              <a:rPr lang="en-CA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CA" sz="7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 New Hobby</a:t>
            </a:r>
          </a:p>
          <a:p>
            <a:pPr algn="ctr"/>
            <a:r>
              <a:rPr lang="en-CA" sz="3600" i="1" dirty="0"/>
              <a:t>Miguel Aroca-Ouellette, </a:t>
            </a:r>
            <a:r>
              <a:rPr lang="en-CA" sz="3600" i="1" dirty="0" err="1"/>
              <a:t>Akshata</a:t>
            </a:r>
            <a:r>
              <a:rPr lang="en-CA" sz="3600" i="1" dirty="0"/>
              <a:t> Athawale, Mannat Singh</a:t>
            </a:r>
          </a:p>
          <a:p>
            <a:pPr algn="ctr"/>
            <a:r>
              <a:rPr lang="en-CA" sz="3200" i="1" dirty="0"/>
              <a:t>CS/EE 145: Projects in Networking</a:t>
            </a:r>
          </a:p>
        </p:txBody>
      </p:sp>
      <p:sp>
        <p:nvSpPr>
          <p:cNvPr id="5" name="Rectangle 167"/>
          <p:cNvSpPr>
            <a:spLocks noChangeArrowheads="1"/>
          </p:cNvSpPr>
          <p:nvPr/>
        </p:nvSpPr>
        <p:spPr bwMode="auto">
          <a:xfrm>
            <a:off x="833763" y="3796120"/>
            <a:ext cx="670436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Abstract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928" y="19342608"/>
            <a:ext cx="6062472" cy="2602992"/>
          </a:xfrm>
          <a:prstGeom prst="rect">
            <a:avLst/>
          </a:prstGeom>
        </p:spPr>
      </p:pic>
      <p:sp>
        <p:nvSpPr>
          <p:cNvPr id="8" name="Rectangle 167"/>
          <p:cNvSpPr>
            <a:spLocks noChangeArrowheads="1"/>
          </p:cNvSpPr>
          <p:nvPr/>
        </p:nvSpPr>
        <p:spPr bwMode="auto">
          <a:xfrm>
            <a:off x="818147" y="12292478"/>
            <a:ext cx="670436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Motivation</a:t>
            </a:r>
          </a:p>
        </p:txBody>
      </p:sp>
      <p:sp>
        <p:nvSpPr>
          <p:cNvPr id="9" name="Rectangle 167"/>
          <p:cNvSpPr>
            <a:spLocks noChangeArrowheads="1"/>
          </p:cNvSpPr>
          <p:nvPr/>
        </p:nvSpPr>
        <p:spPr bwMode="auto">
          <a:xfrm>
            <a:off x="8221827" y="3796120"/>
            <a:ext cx="13382182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Data Mining &amp; Processing</a:t>
            </a:r>
          </a:p>
        </p:txBody>
      </p:sp>
      <p:sp>
        <p:nvSpPr>
          <p:cNvPr id="10" name="Rectangle 167"/>
          <p:cNvSpPr>
            <a:spLocks noChangeArrowheads="1"/>
          </p:cNvSpPr>
          <p:nvPr/>
        </p:nvSpPr>
        <p:spPr bwMode="auto">
          <a:xfrm>
            <a:off x="22287713" y="3796120"/>
            <a:ext cx="981254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1" name="Rectangle 167"/>
          <p:cNvSpPr>
            <a:spLocks noChangeArrowheads="1"/>
          </p:cNvSpPr>
          <p:nvPr/>
        </p:nvSpPr>
        <p:spPr bwMode="auto">
          <a:xfrm>
            <a:off x="8221827" y="11759499"/>
            <a:ext cx="13382182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Graph Building</a:t>
            </a:r>
          </a:p>
        </p:txBody>
      </p:sp>
      <p:sp>
        <p:nvSpPr>
          <p:cNvPr id="12" name="Rectangle 167"/>
          <p:cNvSpPr>
            <a:spLocks noChangeArrowheads="1"/>
          </p:cNvSpPr>
          <p:nvPr/>
        </p:nvSpPr>
        <p:spPr bwMode="auto">
          <a:xfrm>
            <a:off x="8221827" y="17593967"/>
            <a:ext cx="13382182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Recommendations</a:t>
            </a:r>
          </a:p>
        </p:txBody>
      </p:sp>
      <p:sp>
        <p:nvSpPr>
          <p:cNvPr id="13" name="Rectangle 167"/>
          <p:cNvSpPr>
            <a:spLocks noChangeArrowheads="1"/>
          </p:cNvSpPr>
          <p:nvPr/>
        </p:nvSpPr>
        <p:spPr bwMode="auto">
          <a:xfrm>
            <a:off x="22287713" y="13511744"/>
            <a:ext cx="9812539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3763" y="13570060"/>
            <a:ext cx="670436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There are lots of apps which recommend establishments, particularly restaurants. i.e. Yelp, Foursquare, etc.</a:t>
            </a:r>
          </a:p>
          <a:p>
            <a:pPr marL="685800" indent="-6858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Market gap in recommending activities.</a:t>
            </a:r>
          </a:p>
          <a:p>
            <a:pPr marL="685800" indent="-6858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Leverage publicly available social data to create an activity recommendation system.</a:t>
            </a:r>
          </a:p>
          <a:p>
            <a:pPr marL="685800" indent="-6858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Take into account user’s location and activity preferences to personalize recommendations.</a:t>
            </a:r>
          </a:p>
          <a:p>
            <a:pPr marL="685800" indent="-6858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endParaRPr lang="en-CA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818147" y="4939742"/>
            <a:ext cx="6719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4"/>
              </a:buClr>
            </a:pPr>
            <a:r>
              <a:rPr lang="en-CA" sz="48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“What fun activities are there to do nearby?”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0487" y="6584784"/>
            <a:ext cx="67043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Goal: Create a personalized activity recommendation system.</a:t>
            </a:r>
          </a:p>
          <a:p>
            <a:pPr marL="571500" indent="-5715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 smtClean="0"/>
              <a:t>We used </a:t>
            </a:r>
            <a:r>
              <a:rPr lang="en-CA" sz="3600" dirty="0"/>
              <a:t>social and classification data </a:t>
            </a:r>
            <a:r>
              <a:rPr lang="en-CA" sz="3600" dirty="0" smtClean="0"/>
              <a:t>to </a:t>
            </a:r>
            <a:r>
              <a:rPr lang="en-CA" sz="3600" dirty="0"/>
              <a:t>build a relationship graph for activities.</a:t>
            </a:r>
          </a:p>
          <a:p>
            <a:pPr marL="571500" indent="-5715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Using this graph we can recommend activities for users given their current favorite activities.</a:t>
            </a:r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863" y="5895534"/>
            <a:ext cx="1535428" cy="124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en/thumb/8/80/Wikipedia-logo-v2.svg/1122px-Wikipedia-logo-v2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486" y="8860902"/>
            <a:ext cx="1636805" cy="14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577030" y="5056357"/>
            <a:ext cx="110269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 smtClean="0"/>
              <a:t>Sample 10 </a:t>
            </a:r>
            <a:r>
              <a:rPr lang="en-CA" sz="3600" dirty="0"/>
              <a:t>million tweets across 50,000 users.</a:t>
            </a:r>
          </a:p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 smtClean="0"/>
              <a:t>Newest </a:t>
            </a:r>
            <a:r>
              <a:rPr lang="en-CA" sz="3600" dirty="0"/>
              <a:t>tweeted is a user’s primary activity, secondary activities are those mentioned in older tweets.</a:t>
            </a:r>
          </a:p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Extracted activities using approximate string matching.</a:t>
            </a:r>
          </a:p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Yields directed relationships between activities.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221827" y="12816402"/>
            <a:ext cx="11040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just">
              <a:buClr>
                <a:srgbClr val="FF6A19"/>
              </a:buClr>
              <a:buFont typeface="Arial Unicode MS" panose="020B0604020202020204" pitchFamily="34" charset="-128"/>
              <a:buChar char="▶"/>
            </a:pPr>
            <a:r>
              <a:rPr lang="en-CA" sz="3600" dirty="0">
                <a:solidFill>
                  <a:prstClr val="black"/>
                </a:solidFill>
              </a:rPr>
              <a:t>Fully connected graph with </a:t>
            </a:r>
            <a:r>
              <a:rPr lang="en-CA" sz="3600" dirty="0" smtClean="0">
                <a:solidFill>
                  <a:prstClr val="black"/>
                </a:solidFill>
              </a:rPr>
              <a:t>77 activity </a:t>
            </a:r>
            <a:r>
              <a:rPr lang="en-CA" sz="3600" dirty="0" smtClean="0">
                <a:solidFill>
                  <a:prstClr val="black"/>
                </a:solidFill>
              </a:rPr>
              <a:t>nodes</a:t>
            </a:r>
            <a:endParaRPr lang="en-CA" sz="3600" b="0" i="1" dirty="0">
              <a:latin typeface="Cambria Math" panose="02040503050406030204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7672006" y="13171371"/>
            <a:ext cx="3767512" cy="3767828"/>
            <a:chOff x="17521539" y="12488025"/>
            <a:chExt cx="3767512" cy="3767828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9755988" y="13876921"/>
              <a:ext cx="550593" cy="903597"/>
            </a:xfrm>
            <a:prstGeom prst="line">
              <a:avLst/>
            </a:prstGeom>
            <a:ln w="57150">
              <a:solidFill>
                <a:schemeClr val="accent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17521539" y="12488025"/>
              <a:ext cx="3767512" cy="3767828"/>
              <a:chOff x="17521539" y="12488025"/>
              <a:chExt cx="3767512" cy="3767828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flipV="1">
                <a:off x="18502921" y="13725606"/>
                <a:ext cx="620294" cy="1064471"/>
              </a:xfrm>
              <a:prstGeom prst="line">
                <a:avLst/>
              </a:prstGeom>
              <a:ln w="57150">
                <a:solidFill>
                  <a:schemeClr val="accent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6" name="Group 1045"/>
              <p:cNvGrpSpPr/>
              <p:nvPr/>
            </p:nvGrpSpPr>
            <p:grpSpPr>
              <a:xfrm>
                <a:off x="17521539" y="12488025"/>
                <a:ext cx="3767512" cy="3767828"/>
                <a:chOff x="17356672" y="12686031"/>
                <a:chExt cx="3379307" cy="3379590"/>
              </a:xfrm>
            </p:grpSpPr>
            <p:cxnSp>
              <p:nvCxnSpPr>
                <p:cNvPr id="31" name="Straight Connector 30"/>
                <p:cNvCxnSpPr>
                  <a:endCxn id="21" idx="3"/>
                </p:cNvCxnSpPr>
                <p:nvPr/>
              </p:nvCxnSpPr>
              <p:spPr>
                <a:xfrm flipV="1">
                  <a:off x="17985463" y="13839797"/>
                  <a:ext cx="566026" cy="971343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5" name="Straight Connector 1024"/>
                <p:cNvCxnSpPr>
                  <a:stCxn id="21" idx="5"/>
                  <a:endCxn id="28" idx="0"/>
                </p:cNvCxnSpPr>
                <p:nvPr/>
              </p:nvCxnSpPr>
              <p:spPr>
                <a:xfrm>
                  <a:off x="19507300" y="13839797"/>
                  <a:ext cx="552818" cy="874102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  <a:headEnd type="none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>
                  <a:off x="18353533" y="12686031"/>
                  <a:ext cx="1351722" cy="135172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CA" sz="2800" b="1" dirty="0"/>
                    <a:t>Yoga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9384257" y="14713899"/>
                  <a:ext cx="1351722" cy="135172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CA" sz="2800" b="1" dirty="0"/>
                    <a:t>Dance</a:t>
                  </a: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7356672" y="14713897"/>
                  <a:ext cx="1351722" cy="135172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CA" sz="2800" b="1" dirty="0"/>
                    <a:t>Rugby</a:t>
                  </a:r>
                </a:p>
              </p:txBody>
            </p:sp>
            <p:cxnSp>
              <p:nvCxnSpPr>
                <p:cNvPr id="1029" name="Straight Connector 1028"/>
                <p:cNvCxnSpPr/>
                <p:nvPr/>
              </p:nvCxnSpPr>
              <p:spPr>
                <a:xfrm>
                  <a:off x="18708394" y="15447801"/>
                  <a:ext cx="675861" cy="0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  <a:head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2" name="TextBox 1051"/>
                <p:cNvSpPr txBox="1"/>
                <p:nvPr/>
              </p:nvSpPr>
              <p:spPr>
                <a:xfrm rot="3475224">
                  <a:off x="19850896" y="13873171"/>
                  <a:ext cx="126021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1052" name="TextBox 10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475224">
                  <a:off x="19850896" y="13873171"/>
                  <a:ext cx="1260217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368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 rot="3600000">
                  <a:off x="19177106" y="14233478"/>
                  <a:ext cx="126021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600000">
                  <a:off x="19177106" y="14233478"/>
                  <a:ext cx="126021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32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/>
            <p:cNvCxnSpPr/>
            <p:nvPr/>
          </p:nvCxnSpPr>
          <p:spPr>
            <a:xfrm>
              <a:off x="19028543" y="15435482"/>
              <a:ext cx="753502" cy="0"/>
            </a:xfrm>
            <a:prstGeom prst="line">
              <a:avLst/>
            </a:prstGeom>
            <a:ln w="57150">
              <a:solidFill>
                <a:schemeClr val="accent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8175809" y="18715221"/>
            <a:ext cx="12794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just">
              <a:buClr>
                <a:srgbClr val="FF6A19"/>
              </a:buClr>
              <a:buFont typeface="Arial Unicode MS" panose="020B0604020202020204" pitchFamily="34" charset="-128"/>
              <a:buChar char="▶"/>
            </a:pPr>
            <a:r>
              <a:rPr lang="en-CA" sz="3600" dirty="0">
                <a:solidFill>
                  <a:prstClr val="black"/>
                </a:solidFill>
              </a:rPr>
              <a:t>User </a:t>
            </a:r>
            <a:r>
              <a:rPr lang="en-CA" sz="3600" dirty="0" smtClean="0">
                <a:solidFill>
                  <a:prstClr val="black"/>
                </a:solidFill>
              </a:rPr>
              <a:t>provides up to </a:t>
            </a:r>
            <a:r>
              <a:rPr lang="en-CA" sz="3600" dirty="0">
                <a:solidFill>
                  <a:prstClr val="black"/>
                </a:solidFill>
              </a:rPr>
              <a:t>5 input activities.</a:t>
            </a:r>
            <a:endParaRPr lang="en-CA" sz="3600" i="1" dirty="0"/>
          </a:p>
          <a:p>
            <a:pPr marL="685800" lvl="0" indent="-685800" algn="just">
              <a:buClr>
                <a:srgbClr val="FF6A19"/>
              </a:buClr>
              <a:buFont typeface="Arial Unicode MS" panose="020B0604020202020204" pitchFamily="34" charset="-128"/>
              <a:buChar char="▶"/>
            </a:pPr>
            <a:r>
              <a:rPr lang="en-CA" sz="3600" dirty="0">
                <a:solidFill>
                  <a:prstClr val="black"/>
                </a:solidFill>
              </a:rPr>
              <a:t>DISCOVR returns a ranked list of top 5 recommended activities, as well as nearby locations where these activities can be performed.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142493"/>
              </p:ext>
            </p:extLst>
          </p:nvPr>
        </p:nvGraphicFramePr>
        <p:xfrm>
          <a:off x="22287712" y="10662979"/>
          <a:ext cx="9812540" cy="246476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53135">
                  <a:extLst>
                    <a:ext uri="{9D8B030D-6E8A-4147-A177-3AD203B41FA5}">
                      <a16:colId xmlns:a16="http://schemas.microsoft.com/office/drawing/2014/main" val="3234236087"/>
                    </a:ext>
                  </a:extLst>
                </a:gridCol>
                <a:gridCol w="2453135">
                  <a:extLst>
                    <a:ext uri="{9D8B030D-6E8A-4147-A177-3AD203B41FA5}">
                      <a16:colId xmlns:a16="http://schemas.microsoft.com/office/drawing/2014/main" val="2361038209"/>
                    </a:ext>
                  </a:extLst>
                </a:gridCol>
                <a:gridCol w="2453135">
                  <a:extLst>
                    <a:ext uri="{9D8B030D-6E8A-4147-A177-3AD203B41FA5}">
                      <a16:colId xmlns:a16="http://schemas.microsoft.com/office/drawing/2014/main" val="600948068"/>
                    </a:ext>
                  </a:extLst>
                </a:gridCol>
                <a:gridCol w="2453135">
                  <a:extLst>
                    <a:ext uri="{9D8B030D-6E8A-4147-A177-3AD203B41FA5}">
                      <a16:colId xmlns:a16="http://schemas.microsoft.com/office/drawing/2014/main" val="3971599481"/>
                    </a:ext>
                  </a:extLst>
                </a:gridCol>
              </a:tblGrid>
              <a:tr h="497573">
                <a:tc gridSpan="2">
                  <a:txBody>
                    <a:bodyPr/>
                    <a:lstStyle/>
                    <a:p>
                      <a:pPr algn="ctr"/>
                      <a:r>
                        <a:rPr lang="en-CA" sz="2800" smtClean="0"/>
                        <a:t>Sample Activities</a:t>
                      </a:r>
                      <a:endParaRPr lang="en-CA" sz="2800" dirty="0"/>
                    </a:p>
                  </a:txBody>
                  <a:tcPr marL="53521" marR="53521" marT="26760" marB="26760"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292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/>
                        <a:t>Weights</a:t>
                      </a:r>
                    </a:p>
                  </a:txBody>
                  <a:tcPr marL="53521" marR="53521" marT="26760" marB="2676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854628"/>
                  </a:ext>
                </a:extLst>
              </a:tr>
              <a:tr h="475726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Primary</a:t>
                      </a:r>
                    </a:p>
                  </a:txBody>
                  <a:tcPr marL="53521" marR="53521" marT="26760" marB="267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Secondary</a:t>
                      </a:r>
                    </a:p>
                  </a:txBody>
                  <a:tcPr marL="53521" marR="53521" marT="26760" marB="267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Twitter</a:t>
                      </a:r>
                    </a:p>
                  </a:txBody>
                  <a:tcPr marL="53521" marR="53521" marT="26760" marB="267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Wikipedia</a:t>
                      </a:r>
                    </a:p>
                  </a:txBody>
                  <a:tcPr marL="53521" marR="53521" marT="26760" marB="267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295962"/>
                  </a:ext>
                </a:extLst>
              </a:tr>
              <a:tr h="497155"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/>
                        <a:t>Softball</a:t>
                      </a:r>
                    </a:p>
                  </a:txBody>
                  <a:tcPr marL="53521" marR="53521" marT="26760" marB="267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/>
                        <a:t>Baseball</a:t>
                      </a:r>
                    </a:p>
                  </a:txBody>
                  <a:tcPr marL="53521" marR="53521" marT="26760" marB="267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0.125</a:t>
                      </a:r>
                      <a:endParaRPr lang="en-CA" sz="2400" dirty="0"/>
                    </a:p>
                  </a:txBody>
                  <a:tcPr marL="53521" marR="53521" marT="26760" marB="267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0.071</a:t>
                      </a:r>
                      <a:endParaRPr lang="en-CA" sz="2400" dirty="0"/>
                    </a:p>
                  </a:txBody>
                  <a:tcPr marL="53521" marR="53521" marT="26760" marB="267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4698896"/>
                  </a:ext>
                </a:extLst>
              </a:tr>
              <a:tr h="497155"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/>
                        <a:t>Skiing</a:t>
                      </a:r>
                    </a:p>
                  </a:txBody>
                  <a:tcPr marL="53521" marR="53521" marT="26760" marB="267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/>
                        <a:t>Running</a:t>
                      </a:r>
                    </a:p>
                  </a:txBody>
                  <a:tcPr marL="53521" marR="53521" marT="26760" marB="267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0.072</a:t>
                      </a:r>
                      <a:endParaRPr lang="en-CA" sz="2400" dirty="0"/>
                    </a:p>
                  </a:txBody>
                  <a:tcPr marL="53521" marR="53521" marT="26760" marB="267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0.037</a:t>
                      </a:r>
                      <a:endParaRPr lang="en-CA" sz="2400" dirty="0"/>
                    </a:p>
                  </a:txBody>
                  <a:tcPr marL="53521" marR="53521" marT="26760" marB="26760"/>
                </a:tc>
                <a:extLst>
                  <a:ext uri="{0D108BD9-81ED-4DB2-BD59-A6C34878D82A}">
                    <a16:rowId xmlns:a16="http://schemas.microsoft.com/office/drawing/2014/main" val="542318825"/>
                  </a:ext>
                </a:extLst>
              </a:tr>
              <a:tr h="497155"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/>
                        <a:t>Pottery</a:t>
                      </a:r>
                    </a:p>
                  </a:txBody>
                  <a:tcPr marL="53521" marR="53521" marT="26760" marB="267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/>
                        <a:t>Photography</a:t>
                      </a:r>
                    </a:p>
                  </a:txBody>
                  <a:tcPr marL="53521" marR="53521" marT="26760" marB="267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0.043</a:t>
                      </a:r>
                      <a:endParaRPr lang="en-CA" sz="2400" dirty="0"/>
                    </a:p>
                  </a:txBody>
                  <a:tcPr marL="53521" marR="53521" marT="26760" marB="267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0.030</a:t>
                      </a:r>
                      <a:endParaRPr lang="en-CA" sz="2400" dirty="0"/>
                    </a:p>
                  </a:txBody>
                  <a:tcPr marL="53521" marR="53521" marT="26760" marB="26760"/>
                </a:tc>
                <a:extLst>
                  <a:ext uri="{0D108BD9-81ED-4DB2-BD59-A6C34878D82A}">
                    <a16:rowId xmlns:a16="http://schemas.microsoft.com/office/drawing/2014/main" val="27369291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8861239" y="13493758"/>
                <a:ext cx="8135880" cy="4008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buClr>
                    <a:srgbClr val="FF6A19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𝑇𝑤𝑖𝑡𝑡𝑒𝑟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𝕝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CA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sz="2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CA" sz="2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CA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CA" sz="2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CA" sz="2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CA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CA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𝕝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CA" sz="2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sz="28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28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28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CA" sz="2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sz="28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28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28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CA" sz="28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FF6A19"/>
                  </a:buClr>
                </a:pPr>
                <a:endParaRPr lang="en-CA" sz="28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150000"/>
                  </a:lnSpc>
                  <a:buClr>
                    <a:srgbClr val="FF6A19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𝑊𝑖𝑘𝑖</m:t>
                        </m:r>
                      </m:sub>
                    </m:sSub>
                    <m:d>
                      <m:dPr>
                        <m:ctrlPr>
                          <a:rPr lang="en-CA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CA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28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1−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𝑓𝑟𝑒𝑞</m:t>
                            </m:r>
                            <m:d>
                              <m:d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𝑑𝑒𝑝𝑡h</m:t>
                        </m:r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800" b="0" dirty="0" smtClean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150000"/>
                  </a:lnSpc>
                  <a:buClr>
                    <a:srgbClr val="FF6A19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𝑐𝑜𝑚𝑚𝑜𝑛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𝑝𝑎𝑡h𝑠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𝑏𝑒𝑡𝑤𝑒𝑒𝑛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𝑎𝑛𝑑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CA" sz="2800" dirty="0" smtClean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FF6A19"/>
                  </a:buClr>
                </a:pPr>
                <a:endParaRPr lang="en-CA" sz="28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FF6A19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𝑤𝑖𝑡𝑡𝑒𝑟</m:t>
                          </m:r>
                        </m:sub>
                      </m:sSub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𝑖𝑘𝑖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239" y="13493758"/>
                <a:ext cx="8135880" cy="40085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/>
          <p:cNvSpPr/>
          <p:nvPr/>
        </p:nvSpPr>
        <p:spPr>
          <a:xfrm>
            <a:off x="10207801" y="4951880"/>
            <a:ext cx="532004" cy="3051193"/>
          </a:xfrm>
          <a:prstGeom prst="leftBrace">
            <a:avLst>
              <a:gd name="adj1" fmla="val 53471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" name="Left Brace 37"/>
          <p:cNvSpPr/>
          <p:nvPr/>
        </p:nvSpPr>
        <p:spPr>
          <a:xfrm>
            <a:off x="10217959" y="8125785"/>
            <a:ext cx="532004" cy="3051193"/>
          </a:xfrm>
          <a:prstGeom prst="leftBrace">
            <a:avLst>
              <a:gd name="adj1" fmla="val 53471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279" y="14731800"/>
            <a:ext cx="8824631" cy="51375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3740" y="4972800"/>
            <a:ext cx="8423515" cy="527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2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9B3FF"/>
      </a:accent1>
      <a:accent2>
        <a:srgbClr val="3B00CB"/>
      </a:accent2>
      <a:accent3>
        <a:srgbClr val="F71E01"/>
      </a:accent3>
      <a:accent4>
        <a:srgbClr val="FF6A19"/>
      </a:accent4>
      <a:accent5>
        <a:srgbClr val="FFCB1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</TotalTime>
  <Words>278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 Unicode MS</vt:lpstr>
      <vt:lpstr>Arial</vt:lpstr>
      <vt:lpstr>Arial Narrow</vt:lpstr>
      <vt:lpstr>Calibri</vt:lpstr>
      <vt:lpstr>Calibri Light</vt:lpstr>
      <vt:lpstr>Cambria Math</vt:lpstr>
      <vt:lpstr>Corbel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A-O</dc:creator>
  <cp:lastModifiedBy>Mannat Singh</cp:lastModifiedBy>
  <cp:revision>41</cp:revision>
  <dcterms:created xsi:type="dcterms:W3CDTF">2016-05-19T16:42:53Z</dcterms:created>
  <dcterms:modified xsi:type="dcterms:W3CDTF">2016-05-20T13:55:45Z</dcterms:modified>
</cp:coreProperties>
</file>