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77" autoAdjust="0"/>
    <p:restoredTop sz="94660"/>
  </p:normalViewPr>
  <p:slideViewPr>
    <p:cSldViewPr snapToGrid="0">
      <p:cViewPr>
        <p:scale>
          <a:sx n="44" d="100"/>
          <a:sy n="44" d="100"/>
        </p:scale>
        <p:origin x="1470" y="184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0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6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0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6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1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2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4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1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587187" y="8248923"/>
            <a:ext cx="1101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Built a tree using Wikipedia’s Category data.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1.15 million nodes with a maximum depth of 18.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Processed the tree to remove cycles and only keep shortest path from root node.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Path similarities yield undirected relationships between activities.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147" y="529389"/>
            <a:ext cx="31282106" cy="2695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b="1" spc="1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DISCOVR</a:t>
            </a:r>
            <a:r>
              <a:rPr lang="en-CA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CA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New Hobby</a:t>
            </a:r>
          </a:p>
          <a:p>
            <a:pPr algn="ctr"/>
            <a:r>
              <a:rPr lang="en-CA" sz="3600" i="1" dirty="0"/>
              <a:t>Miguel Aroca-Ouellette, </a:t>
            </a:r>
            <a:r>
              <a:rPr lang="en-CA" sz="3600" i="1" dirty="0" err="1"/>
              <a:t>Akshata</a:t>
            </a:r>
            <a:r>
              <a:rPr lang="en-CA" sz="3600" i="1" dirty="0"/>
              <a:t> Athawale, Mannat Singh</a:t>
            </a:r>
          </a:p>
          <a:p>
            <a:pPr algn="ctr"/>
            <a:r>
              <a:rPr lang="en-CA" sz="3200" i="1" dirty="0"/>
              <a:t>CS/EE 145: Projects in Networking</a:t>
            </a:r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833763" y="3796120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Abstract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28" y="19342608"/>
            <a:ext cx="6062472" cy="2602992"/>
          </a:xfrm>
          <a:prstGeom prst="rect">
            <a:avLst/>
          </a:prstGeom>
        </p:spPr>
      </p:pic>
      <p:sp>
        <p:nvSpPr>
          <p:cNvPr id="8" name="Rectangle 167"/>
          <p:cNvSpPr>
            <a:spLocks noChangeArrowheads="1"/>
          </p:cNvSpPr>
          <p:nvPr/>
        </p:nvSpPr>
        <p:spPr bwMode="auto">
          <a:xfrm>
            <a:off x="818147" y="12292478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Motivation</a:t>
            </a:r>
          </a:p>
        </p:txBody>
      </p:sp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8221827" y="3796120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Data Mining &amp; Processing</a:t>
            </a:r>
          </a:p>
        </p:txBody>
      </p:sp>
      <p:sp>
        <p:nvSpPr>
          <p:cNvPr id="10" name="Rectangle 167"/>
          <p:cNvSpPr>
            <a:spLocks noChangeArrowheads="1"/>
          </p:cNvSpPr>
          <p:nvPr/>
        </p:nvSpPr>
        <p:spPr bwMode="auto">
          <a:xfrm>
            <a:off x="22287713" y="3796120"/>
            <a:ext cx="981254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1" name="Rectangle 167"/>
          <p:cNvSpPr>
            <a:spLocks noChangeArrowheads="1"/>
          </p:cNvSpPr>
          <p:nvPr/>
        </p:nvSpPr>
        <p:spPr bwMode="auto">
          <a:xfrm>
            <a:off x="8221827" y="11759499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Graph Building</a:t>
            </a:r>
          </a:p>
        </p:txBody>
      </p:sp>
      <p:sp>
        <p:nvSpPr>
          <p:cNvPr id="12" name="Rectangle 167"/>
          <p:cNvSpPr>
            <a:spLocks noChangeArrowheads="1"/>
          </p:cNvSpPr>
          <p:nvPr/>
        </p:nvSpPr>
        <p:spPr bwMode="auto">
          <a:xfrm>
            <a:off x="8221827" y="17593967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22287713" y="13511744"/>
            <a:ext cx="9812539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763" y="13570060"/>
            <a:ext cx="67043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There are lots of apps which recommend establishments, particularly restaurants. i.e. Yelp, Foursquare, etc.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Market gap in recommending activities.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Leverage publicly available social data to create an activity recommendation system.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Take into account user’s location and activity preferences to personalize recommendations.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endParaRPr lang="en-CA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7" y="4939742"/>
            <a:ext cx="671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CA" sz="48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“What fun activities are there to do nearby?”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487" y="6584784"/>
            <a:ext cx="6704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Goal: Create a personalized activity recommendation system.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We used social and classification data </a:t>
            </a:r>
            <a:r>
              <a:rPr lang="en-CA" sz="3600" dirty="0" smtClean="0"/>
              <a:t>to </a:t>
            </a:r>
            <a:r>
              <a:rPr lang="en-CA" sz="3600" dirty="0"/>
              <a:t>build a relationship graph for activities.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Using this graph we can recommend activities for users given their current favorite activities.</a:t>
            </a: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63" y="5895534"/>
            <a:ext cx="1535428" cy="1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86" y="8860902"/>
            <a:ext cx="1636805" cy="14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577030" y="5056357"/>
            <a:ext cx="110269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Sample 10 million tweets across 50,000 users.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Newest tweeted is a user’s primary activity, secondary activities are those mentioned in older tweets.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Extracted activities using approximate string matching.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Yields directed relationships between activities.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1827" y="12816402"/>
            <a:ext cx="1104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Fully connected graph with </a:t>
            </a:r>
            <a:r>
              <a:rPr lang="en-CA" sz="3600" dirty="0" smtClean="0">
                <a:solidFill>
                  <a:prstClr val="black"/>
                </a:solidFill>
              </a:rPr>
              <a:t>77 activity </a:t>
            </a:r>
            <a:r>
              <a:rPr lang="en-CA" sz="3600" dirty="0">
                <a:solidFill>
                  <a:prstClr val="black"/>
                </a:solidFill>
              </a:rPr>
              <a:t>nodes.</a:t>
            </a:r>
            <a:endParaRPr lang="en-CA" sz="3600" b="0" i="1" dirty="0">
              <a:latin typeface="Cambria Math" panose="020405030504060302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672006" y="13171371"/>
            <a:ext cx="3767512" cy="3767828"/>
            <a:chOff x="17521539" y="12488025"/>
            <a:chExt cx="3767512" cy="376782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755988" y="13876921"/>
              <a:ext cx="550593" cy="903597"/>
            </a:xfrm>
            <a:prstGeom prst="line">
              <a:avLst/>
            </a:prstGeom>
            <a:ln w="57150">
              <a:solidFill>
                <a:schemeClr val="accent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7521539" y="12488025"/>
              <a:ext cx="3767512" cy="3767828"/>
              <a:chOff x="17521539" y="12488025"/>
              <a:chExt cx="3767512" cy="376782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18502921" y="13725606"/>
                <a:ext cx="620294" cy="1064471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6" name="Group 1045"/>
              <p:cNvGrpSpPr/>
              <p:nvPr/>
            </p:nvGrpSpPr>
            <p:grpSpPr>
              <a:xfrm>
                <a:off x="17521539" y="12488025"/>
                <a:ext cx="3767512" cy="3767828"/>
                <a:chOff x="17356672" y="12686031"/>
                <a:chExt cx="3379307" cy="3379590"/>
              </a:xfrm>
            </p:grpSpPr>
            <p:cxnSp>
              <p:nvCxnSpPr>
                <p:cNvPr id="31" name="Straight Connector 30"/>
                <p:cNvCxnSpPr>
                  <a:endCxn id="21" idx="3"/>
                </p:cNvCxnSpPr>
                <p:nvPr/>
              </p:nvCxnSpPr>
              <p:spPr>
                <a:xfrm flipV="1">
                  <a:off x="17985463" y="13839797"/>
                  <a:ext cx="566026" cy="971343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/>
                <p:cNvCxnSpPr>
                  <a:stCxn id="21" idx="5"/>
                  <a:endCxn id="28" idx="0"/>
                </p:cNvCxnSpPr>
                <p:nvPr/>
              </p:nvCxnSpPr>
              <p:spPr>
                <a:xfrm>
                  <a:off x="19507300" y="13839797"/>
                  <a:ext cx="552818" cy="874102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8353533" y="12686031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CA" sz="2800" b="1" dirty="0"/>
                    <a:t>Yoga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384257" y="14713899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Dance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7356672" y="14713897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Rugby</a:t>
                  </a:r>
                </a:p>
              </p:txBody>
            </p:sp>
            <p:cxnSp>
              <p:nvCxnSpPr>
                <p:cNvPr id="1029" name="Straight Connector 1028"/>
                <p:cNvCxnSpPr/>
                <p:nvPr/>
              </p:nvCxnSpPr>
              <p:spPr>
                <a:xfrm>
                  <a:off x="18708394" y="15447801"/>
                  <a:ext cx="675861" cy="0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TextBox 1051"/>
                <p:cNvSpPr txBox="1"/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052" name="TextBox 10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/>
            <p:nvPr/>
          </p:nvCxnSpPr>
          <p:spPr>
            <a:xfrm>
              <a:off x="19028543" y="15435482"/>
              <a:ext cx="753502" cy="0"/>
            </a:xfrm>
            <a:prstGeom prst="line">
              <a:avLst/>
            </a:prstGeom>
            <a:ln w="571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175809" y="18715221"/>
            <a:ext cx="12794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User </a:t>
            </a:r>
            <a:r>
              <a:rPr lang="en-CA" sz="3600" dirty="0" smtClean="0">
                <a:solidFill>
                  <a:prstClr val="black"/>
                </a:solidFill>
              </a:rPr>
              <a:t>provides up to </a:t>
            </a:r>
            <a:r>
              <a:rPr lang="en-CA" sz="3600" dirty="0">
                <a:solidFill>
                  <a:prstClr val="black"/>
                </a:solidFill>
              </a:rPr>
              <a:t>5 input activities.</a:t>
            </a:r>
            <a:endParaRPr lang="en-CA" sz="3600" i="1" dirty="0"/>
          </a:p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DISCOVR returns a ranked list of top 5 recommended activities, as well as nearby locations where these activities can be performed.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42233"/>
              </p:ext>
            </p:extLst>
          </p:nvPr>
        </p:nvGraphicFramePr>
        <p:xfrm>
          <a:off x="22287712" y="10662979"/>
          <a:ext cx="9812540" cy="24647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53135">
                  <a:extLst>
                    <a:ext uri="{9D8B030D-6E8A-4147-A177-3AD203B41FA5}">
                      <a16:colId xmlns:a16="http://schemas.microsoft.com/office/drawing/2014/main" xmlns="" val="3234236087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xmlns="" val="2361038209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xmlns="" val="600948068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xmlns="" val="3971599481"/>
                    </a:ext>
                  </a:extLst>
                </a:gridCol>
              </a:tblGrid>
              <a:tr h="497573">
                <a:tc gridSpan="2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Activities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Weights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8854628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Primary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Secondary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Twitter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Wikipedia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0295962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Softball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Baseball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0.125</a:t>
                      </a:r>
                      <a:endParaRPr lang="en-CA" sz="2400" dirty="0"/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0.071</a:t>
                      </a:r>
                      <a:endParaRPr lang="en-CA" sz="2400" dirty="0"/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944698896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Skiing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Running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0.072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0.037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xmlns="" val="542318825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Pottery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Photography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0.043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0.030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xmlns="" val="27369291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861239" y="13493758"/>
                <a:ext cx="8135880" cy="4008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𝑇𝑤𝑖𝑡𝑡𝑒𝑟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FF6A19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𝑊𝑖𝑘𝑖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𝑓𝑟𝑒𝑞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−1+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𝑑𝑒𝑝𝑡h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b="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𝑐𝑜𝑚𝑚𝑜𝑛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𝑝𝑎𝑡h𝑠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𝑏𝑒𝑡𝑤𝑒𝑒𝑛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39" y="13493758"/>
                <a:ext cx="8135880" cy="400853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10207801" y="4951880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10217959" y="8125785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279" y="14731800"/>
            <a:ext cx="8824631" cy="51375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740" y="4972800"/>
            <a:ext cx="8423515" cy="52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B3FF"/>
      </a:accent1>
      <a:accent2>
        <a:srgbClr val="3B00CB"/>
      </a:accent2>
      <a:accent3>
        <a:srgbClr val="F71E01"/>
      </a:accent3>
      <a:accent4>
        <a:srgbClr val="FF6A19"/>
      </a:accent4>
      <a:accent5>
        <a:srgbClr val="FFCB1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398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A-O</dc:creator>
  <cp:lastModifiedBy>Akshta Athawale</cp:lastModifiedBy>
  <cp:revision>39</cp:revision>
  <dcterms:created xsi:type="dcterms:W3CDTF">2016-05-19T16:42:53Z</dcterms:created>
  <dcterms:modified xsi:type="dcterms:W3CDTF">2016-05-20T12:41:54Z</dcterms:modified>
</cp:coreProperties>
</file>