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 varScale="1">
        <p:scale>
          <a:sx n="31" d="100"/>
          <a:sy n="31" d="100"/>
        </p:scale>
        <p:origin x="1831" y="11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0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0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737-7B87-42E8-863A-565794F87A24}" type="datetimeFigureOut">
              <a:rPr lang="en-CA" smtClean="0"/>
              <a:t>5/19/16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75809" y="7433138"/>
            <a:ext cx="13382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Built a tree using Wikipedia’s Category data.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A total of 1.15 million nodes with a maximum depth of 18.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Processed the tree to remove cycles and only keep shortest path from root node.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Path similarities yield undirected relationships between activities.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147" y="529389"/>
            <a:ext cx="31282106" cy="2695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1" spc="1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DISCOVR</a:t>
            </a:r>
            <a:r>
              <a:rPr lang="en-CA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New Hobby</a:t>
            </a:r>
          </a:p>
          <a:p>
            <a:pPr algn="ctr"/>
            <a:r>
              <a:rPr lang="en-CA" sz="3600" i="1" dirty="0"/>
              <a:t>Miguel Aroca-Ouellette, </a:t>
            </a:r>
            <a:r>
              <a:rPr lang="en-CA" sz="3600" i="1" dirty="0" err="1"/>
              <a:t>Akshata</a:t>
            </a:r>
            <a:r>
              <a:rPr lang="en-CA" sz="3600" i="1" dirty="0"/>
              <a:t> Athawale, Mannat Singh</a:t>
            </a:r>
          </a:p>
          <a:p>
            <a:pPr algn="ctr"/>
            <a:r>
              <a:rPr lang="en-CA" sz="3200" i="1" dirty="0"/>
              <a:t>CS/EE 145: Projects in Networking</a:t>
            </a: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833763" y="3796120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Abstract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28" y="19342608"/>
            <a:ext cx="6062472" cy="2602992"/>
          </a:xfrm>
          <a:prstGeom prst="rect">
            <a:avLst/>
          </a:prstGeom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818147" y="12292478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221827" y="3796120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Data Mining &amp; Processing</a:t>
            </a:r>
          </a:p>
        </p:txBody>
      </p:sp>
      <p:sp>
        <p:nvSpPr>
          <p:cNvPr id="10" name="Rectangle 167"/>
          <p:cNvSpPr>
            <a:spLocks noChangeArrowheads="1"/>
          </p:cNvSpPr>
          <p:nvPr/>
        </p:nvSpPr>
        <p:spPr bwMode="auto">
          <a:xfrm>
            <a:off x="22287713" y="3796120"/>
            <a:ext cx="981254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8221827" y="11097742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Graph Building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7906869" y="16823392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22287713" y="12488025"/>
            <a:ext cx="9812539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" y="13570060"/>
            <a:ext cx="67043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There are lots of apps which recommend </a:t>
            </a:r>
            <a:r>
              <a:rPr lang="en-CA" sz="3600" b="1" dirty="0"/>
              <a:t>establishments</a:t>
            </a:r>
            <a:r>
              <a:rPr lang="en-CA" sz="3600" dirty="0"/>
              <a:t>, particularly </a:t>
            </a:r>
            <a:r>
              <a:rPr lang="en-CA" sz="3600" b="1" dirty="0"/>
              <a:t>restaurants</a:t>
            </a:r>
            <a:r>
              <a:rPr lang="en-CA" sz="3600" dirty="0"/>
              <a:t>. i.e. Yelp, Foursquare, etc.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Market gap in recommending </a:t>
            </a:r>
            <a:r>
              <a:rPr lang="en-CA" sz="3600" b="1" dirty="0"/>
              <a:t>activities</a:t>
            </a:r>
            <a:r>
              <a:rPr lang="en-CA" sz="3600" dirty="0"/>
              <a:t>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Leverage publicly available social data to create an activity recommendation system.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Take into account user’s location and activity preferences to personalize recommendations.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7" y="4939742"/>
            <a:ext cx="671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CA" sz="48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“What fun activities are there to do nearby?”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763" y="6444298"/>
            <a:ext cx="670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n-CA" sz="3600" dirty="0"/>
              <a:t>Our goal with this project was to create a recommendation system which can help users answer this question. Using social and classification data we built a relationship graph for a set of activities. This graph was then used to generate activity recommendations based on a user’s current favorite activities.</a:t>
            </a: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080" y="4939742"/>
            <a:ext cx="1636805" cy="13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738" y="7609142"/>
            <a:ext cx="1636805" cy="1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75809" y="4939742"/>
            <a:ext cx="11772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Uniformly sampled 10 million Tweets across 50,000 users.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 latest activity tweeted is a user’s primary activity, secondary activities are those mentioned in older tweets.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Extracted activities using fuzzy string matching.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Yields directed relationships between activities.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216561" y="12264371"/>
                <a:ext cx="11040038" cy="447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0" indent="-685800" algn="just">
                  <a:buClr>
                    <a:srgbClr val="FF6A19"/>
                  </a:buClr>
                  <a:buFont typeface="Arial Unicode MS" panose="020B0604020202020204" pitchFamily="34" charset="-128"/>
                  <a:buChar char="▶"/>
                </a:pPr>
                <a:r>
                  <a:rPr lang="en-CA" sz="3600" dirty="0">
                    <a:solidFill>
                      <a:prstClr val="black"/>
                    </a:solidFill>
                  </a:rPr>
                  <a:t>Fully connected graph with 100 activity nodes.</a:t>
                </a:r>
                <a:endParaRPr lang="en-CA" sz="3600" b="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𝑇𝑤𝑖𝑡𝑡𝑒𝑟</m:t>
                          </m:r>
                        </m:sub>
                      </m:sSub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CA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CA" sz="3600" dirty="0"/>
              </a:p>
              <a:p>
                <a:pPr>
                  <a:buClr>
                    <a:schemeClr val="accent4"/>
                  </a:buClr>
                </a:pPr>
                <a:endParaRPr lang="en-CA" sz="3600" dirty="0"/>
              </a:p>
              <a:p>
                <a:pPr>
                  <a:buClr>
                    <a:schemeClr val="accent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𝑊𝑖𝑘𝑖</m:t>
                          </m:r>
                        </m:sub>
                      </m:sSub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CA" sz="3600" dirty="0"/>
              </a:p>
              <a:p>
                <a:pPr>
                  <a:buClr>
                    <a:schemeClr val="accent4"/>
                  </a:buClr>
                </a:pPr>
                <a:endParaRPr lang="en-CA" sz="3600" dirty="0"/>
              </a:p>
              <a:p>
                <a:pPr>
                  <a:buClr>
                    <a:schemeClr val="accent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=0.75∗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+0.25∗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61" y="12264371"/>
                <a:ext cx="11040038" cy="4471096"/>
              </a:xfrm>
              <a:prstGeom prst="rect">
                <a:avLst/>
              </a:prstGeom>
              <a:blipFill>
                <a:blip r:embed="rId5"/>
                <a:stretch>
                  <a:fillRect l="-1988" t="-3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7521539" y="12488025"/>
            <a:ext cx="3767512" cy="3767828"/>
            <a:chOff x="17521539" y="12488025"/>
            <a:chExt cx="3767512" cy="37678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755988" y="13876921"/>
              <a:ext cx="550593" cy="903597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7521539" y="12488025"/>
              <a:ext cx="3767512" cy="3767828"/>
              <a:chOff x="17521539" y="12488025"/>
              <a:chExt cx="3767512" cy="376782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18502921" y="13725606"/>
                <a:ext cx="620294" cy="106447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/>
              <p:cNvGrpSpPr/>
              <p:nvPr/>
            </p:nvGrpSpPr>
            <p:grpSpPr>
              <a:xfrm>
                <a:off x="17521539" y="12488025"/>
                <a:ext cx="3767512" cy="3767828"/>
                <a:chOff x="17356672" y="12686031"/>
                <a:chExt cx="3379307" cy="3379590"/>
              </a:xfrm>
            </p:grpSpPr>
            <p:cxnSp>
              <p:nvCxnSpPr>
                <p:cNvPr id="31" name="Straight Connector 30"/>
                <p:cNvCxnSpPr>
                  <a:endCxn id="21" idx="3"/>
                </p:cNvCxnSpPr>
                <p:nvPr/>
              </p:nvCxnSpPr>
              <p:spPr>
                <a:xfrm flipV="1">
                  <a:off x="17985463" y="13839797"/>
                  <a:ext cx="566026" cy="97134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>
                  <a:stCxn id="21" idx="5"/>
                  <a:endCxn id="28" idx="0"/>
                </p:cNvCxnSpPr>
                <p:nvPr/>
              </p:nvCxnSpPr>
              <p:spPr>
                <a:xfrm>
                  <a:off x="19507300" y="13839797"/>
                  <a:ext cx="552818" cy="874102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8353533" y="12686031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CA" sz="2800" b="1" dirty="0"/>
                    <a:t>Yoga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384257" y="14713899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Dance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356672" y="14713897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Rugby</a:t>
                  </a:r>
                </a:p>
              </p:txBody>
            </p: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18708394" y="15447801"/>
                  <a:ext cx="675861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/>
                <p:cNvSpPr txBox="1"/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052" name="TextBox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/>
            <p:nvPr/>
          </p:nvCxnSpPr>
          <p:spPr>
            <a:xfrm>
              <a:off x="19028543" y="15435482"/>
              <a:ext cx="753502" cy="0"/>
            </a:xfrm>
            <a:prstGeom prst="line">
              <a:avLst/>
            </a:prstGeom>
            <a:ln w="571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216561" y="18013479"/>
            <a:ext cx="12794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User provides 5 input activities.</a:t>
            </a:r>
            <a:endParaRPr lang="en-CA" sz="3600" i="1" dirty="0"/>
          </a:p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DISCOVR returns a ranked list of top 5 recommended activities, as well as nearby locations where these activities can be performed.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47541"/>
              </p:ext>
            </p:extLst>
          </p:nvPr>
        </p:nvGraphicFramePr>
        <p:xfrm>
          <a:off x="22287712" y="9799609"/>
          <a:ext cx="9812540" cy="24647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3135">
                  <a:extLst>
                    <a:ext uri="{9D8B030D-6E8A-4147-A177-3AD203B41FA5}">
                      <a16:colId xmlns:a16="http://schemas.microsoft.com/office/drawing/2014/main" val="3234236087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2361038209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600948068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3971599481"/>
                    </a:ext>
                  </a:extLst>
                </a:gridCol>
              </a:tblGrid>
              <a:tr h="497573"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Activities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Weights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54628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Primary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Secondary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Twitter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Wikipedia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95962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Softball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Baseball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0.534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698896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Skiing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Running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0.278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542318825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Pottery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Photography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0.168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273692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3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B3FF"/>
      </a:accent1>
      <a:accent2>
        <a:srgbClr val="3B00CB"/>
      </a:accent2>
      <a:accent3>
        <a:srgbClr val="F71E01"/>
      </a:accent3>
      <a:accent4>
        <a:srgbClr val="FF6A19"/>
      </a:accent4>
      <a:accent5>
        <a:srgbClr val="FFCB1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293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Arial Narrow</vt:lpstr>
      <vt:lpstr>Calibri</vt:lpstr>
      <vt:lpstr>Calibri Light</vt:lpstr>
      <vt:lpstr>Cambria Math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A-O</dc:creator>
  <cp:lastModifiedBy>Miguel A-O</cp:lastModifiedBy>
  <cp:revision>24</cp:revision>
  <dcterms:created xsi:type="dcterms:W3CDTF">2016-05-19T16:42:53Z</dcterms:created>
  <dcterms:modified xsi:type="dcterms:W3CDTF">2016-05-20T01:14:23Z</dcterms:modified>
</cp:coreProperties>
</file>