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Roboto Black"/>
      <p:bold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RobotoBlack-boldItalic.fntdata"/><Relationship Id="rId63" Type="http://schemas.openxmlformats.org/officeDocument/2006/relationships/font" Target="fonts/RobotoBlack-bold.fntdata"/><Relationship Id="rId22" Type="http://schemas.openxmlformats.org/officeDocument/2006/relationships/slide" Target="slides/slide17.xml"/><Relationship Id="rId66" Type="http://schemas.openxmlformats.org/officeDocument/2006/relationships/font" Target="fonts/Lato-bold.fntdata"/><Relationship Id="rId21" Type="http://schemas.openxmlformats.org/officeDocument/2006/relationships/slide" Target="slides/slide16.xml"/><Relationship Id="rId65" Type="http://schemas.openxmlformats.org/officeDocument/2006/relationships/font" Target="fonts/Lato-regular.fntdata"/><Relationship Id="rId24" Type="http://schemas.openxmlformats.org/officeDocument/2006/relationships/slide" Target="slides/slide19.xml"/><Relationship Id="rId68" Type="http://schemas.openxmlformats.org/officeDocument/2006/relationships/font" Target="fonts/Lato-boldItalic.fntdata"/><Relationship Id="rId23" Type="http://schemas.openxmlformats.org/officeDocument/2006/relationships/slide" Target="slides/slide18.xml"/><Relationship Id="rId67" Type="http://schemas.openxmlformats.org/officeDocument/2006/relationships/font" Target="fonts/Lato-italic.fntdata"/><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0fcce3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0fcce3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4c51c3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4c51c3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05b3aef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05b3ae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0fcce3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0fcce3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49c9e7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49c9e7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95128b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95128b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61f7ed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61f7ed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13bd00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13bd00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6504def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6504def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60b60a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60b60a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47761e60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7761e60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13bd00b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13bd00b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60b60a8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60b60a8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60b60a8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60b60a8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13bd00b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13bd00b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661f7ed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661f7ed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25b28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25b28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25b285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25b285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60b60a8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60b60a8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66cd271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66cd271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66cd271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66cd271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95128b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95128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974e924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974e924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660b60a8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60b60a8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7f4906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7f4906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68d696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68d696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613bd00b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613bd00b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68d696e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68d696e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68d696e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68d696e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7f4906d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7f4906d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68d696ea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68d696e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613bd00b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613bd00b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7761e609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7761e609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661f7ed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661f7ed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661f7ed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661f7ed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7fb6f31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7fb6f31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68d696e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68d696e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7fb6f31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7fb6f31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68d696e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68d696e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112d780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112d780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7fb6f31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7fb6f31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68d696e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68d696e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6504de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6504de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605b3ae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605b3ae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6504def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6504def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6504def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6504def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60fcce3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60fcce3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6504defc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6504def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05b3ae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05b3ae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05b3ae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05b3ae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05b3ae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05b3ae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05b3ae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05b3ae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journaldev.com/1325/composition-in-java-example" TargetMode="External"/><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hyperlink" Target="https://en.wikipedia.org/wiki/Design_Patterns" TargetMode="External"/><Relationship Id="rId5" Type="http://schemas.openxmlformats.org/officeDocument/2006/relationships/hyperlink" Target="https://en.wikipedia.org/wiki/Model%E2%80%93view%E2%80%93controller" TargetMode="External"/><Relationship Id="rId6" Type="http://schemas.openxmlformats.org/officeDocument/2006/relationships/hyperlink" Target="http://www.blackwasp.co.uk/gofpatterns.aspx" TargetMode="External"/><Relationship Id="rId7" Type="http://schemas.openxmlformats.org/officeDocument/2006/relationships/hyperlink" Target="https://www.journaldev.com/1827/java-design-patterns-example-tutorial" TargetMode="External"/><Relationship Id="rId8" Type="http://schemas.openxmlformats.org/officeDocument/2006/relationships/hyperlink" Target="https://sourcemaking.com/design_pattern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6000">
                <a:latin typeface="Roboto Black"/>
                <a:ea typeface="Roboto Black"/>
                <a:cs typeface="Roboto Black"/>
                <a:sym typeface="Roboto Black"/>
              </a:rPr>
              <a:t>DESIGN PATTERNS</a:t>
            </a:r>
            <a:endParaRPr b="0" sz="6000">
              <a:latin typeface="Roboto Black"/>
              <a:ea typeface="Roboto Black"/>
              <a:cs typeface="Roboto Black"/>
              <a:sym typeface="Roboto Black"/>
            </a:endParaRPr>
          </a:p>
        </p:txBody>
      </p:sp>
      <p:sp>
        <p:nvSpPr>
          <p:cNvPr id="73" name="Google Shape;73;p13"/>
          <p:cNvSpPr txBox="1"/>
          <p:nvPr>
            <p:ph idx="1" type="subTitle"/>
          </p:nvPr>
        </p:nvSpPr>
        <p:spPr>
          <a:xfrm>
            <a:off x="4387648" y="3064325"/>
            <a:ext cx="44916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t>Miguel Bravo Arvelo</a:t>
            </a:r>
            <a:endParaRPr sz="2400"/>
          </a:p>
          <a:p>
            <a:pPr indent="0" lvl="0" marL="0" rtl="0" algn="r">
              <a:spcBef>
                <a:spcPts val="0"/>
              </a:spcBef>
              <a:spcAft>
                <a:spcPts val="0"/>
              </a:spcAft>
              <a:buNone/>
            </a:pPr>
            <a:r>
              <a:rPr lang="es" sz="2400"/>
              <a:t>Samuel Fumero Hernández</a:t>
            </a:r>
            <a:endParaRPr sz="2400"/>
          </a:p>
        </p:txBody>
      </p:sp>
      <p:pic>
        <p:nvPicPr>
          <p:cNvPr id="74" name="Google Shape;74;p13"/>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47" name="Google Shape;147;p2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48" name="Google Shape;148;p22"/>
          <p:cNvSpPr txBox="1"/>
          <p:nvPr>
            <p:ph idx="1" type="body"/>
          </p:nvPr>
        </p:nvSpPr>
        <p:spPr>
          <a:xfrm>
            <a:off x="3412778"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PROBLEM</a:t>
            </a:r>
            <a:endParaRPr b="1"/>
          </a:p>
          <a:p>
            <a:pPr indent="-317500" lvl="0" marL="457200" rtl="0" algn="l">
              <a:spcBef>
                <a:spcPts val="1600"/>
              </a:spcBef>
              <a:spcAft>
                <a:spcPts val="0"/>
              </a:spcAft>
              <a:buSzPts val="1400"/>
              <a:buChar char="●"/>
            </a:pPr>
            <a:r>
              <a:rPr b="1" lang="es"/>
              <a:t>Intention</a:t>
            </a:r>
            <a:endParaRPr b="1"/>
          </a:p>
          <a:p>
            <a:pPr indent="-317500" lvl="0" marL="457200" rtl="0" algn="l">
              <a:spcBef>
                <a:spcPts val="0"/>
              </a:spcBef>
              <a:spcAft>
                <a:spcPts val="0"/>
              </a:spcAft>
              <a:buSzPts val="1400"/>
              <a:buChar char="●"/>
            </a:pPr>
            <a:r>
              <a:rPr b="1" lang="es"/>
              <a:t>Motivation</a:t>
            </a:r>
            <a:endParaRPr b="1"/>
          </a:p>
          <a:p>
            <a:pPr indent="-317500" lvl="0" marL="457200" rtl="0" algn="l">
              <a:spcBef>
                <a:spcPts val="0"/>
              </a:spcBef>
              <a:spcAft>
                <a:spcPts val="0"/>
              </a:spcAft>
              <a:buSzPts val="1400"/>
              <a:buChar char="●"/>
            </a:pPr>
            <a:r>
              <a:rPr b="1" lang="es"/>
              <a:t>Applicability</a:t>
            </a:r>
            <a:endParaRPr b="1"/>
          </a:p>
        </p:txBody>
      </p:sp>
      <p:sp>
        <p:nvSpPr>
          <p:cNvPr id="149" name="Google Shape;149;p22"/>
          <p:cNvSpPr txBox="1"/>
          <p:nvPr>
            <p:ph idx="2" type="body"/>
          </p:nvPr>
        </p:nvSpPr>
        <p:spPr>
          <a:xfrm>
            <a:off x="6072597"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SOLUTION</a:t>
            </a:r>
            <a:endParaRPr b="1" sz="1800" u="sng"/>
          </a:p>
          <a:p>
            <a:pPr indent="-317500" lvl="0" marL="457200" rtl="0" algn="l">
              <a:spcBef>
                <a:spcPts val="1600"/>
              </a:spcBef>
              <a:spcAft>
                <a:spcPts val="0"/>
              </a:spcAft>
              <a:buSzPts val="1400"/>
              <a:buChar char="●"/>
            </a:pPr>
            <a:r>
              <a:rPr b="1" lang="es"/>
              <a:t>Structure </a:t>
            </a:r>
            <a:endParaRPr b="1"/>
          </a:p>
          <a:p>
            <a:pPr indent="-317500" lvl="0" marL="457200" rtl="0" algn="l">
              <a:spcBef>
                <a:spcPts val="0"/>
              </a:spcBef>
              <a:spcAft>
                <a:spcPts val="0"/>
              </a:spcAft>
              <a:buSzPts val="1400"/>
              <a:buChar char="●"/>
            </a:pPr>
            <a:r>
              <a:rPr b="1" lang="es"/>
              <a:t>Participants </a:t>
            </a:r>
            <a:endParaRPr b="1"/>
          </a:p>
          <a:p>
            <a:pPr indent="-317500" lvl="0" marL="457200" rtl="0" algn="l">
              <a:spcBef>
                <a:spcPts val="0"/>
              </a:spcBef>
              <a:spcAft>
                <a:spcPts val="0"/>
              </a:spcAft>
              <a:buSzPts val="1400"/>
              <a:buChar char="●"/>
            </a:pPr>
            <a:r>
              <a:rPr b="1" lang="es"/>
              <a:t>Collaborations </a:t>
            </a:r>
            <a:endParaRPr b="1"/>
          </a:p>
          <a:p>
            <a:pPr indent="-317500" lvl="0" marL="457200" rtl="0" algn="l">
              <a:spcBef>
                <a:spcPts val="0"/>
              </a:spcBef>
              <a:spcAft>
                <a:spcPts val="0"/>
              </a:spcAft>
              <a:buSzPts val="1400"/>
              <a:buChar char="●"/>
            </a:pPr>
            <a:r>
              <a:rPr b="1" lang="es"/>
              <a:t>Implementations</a:t>
            </a:r>
            <a:endParaRPr b="1"/>
          </a:p>
          <a:p>
            <a:pPr indent="-317500" lvl="0" marL="457200" rtl="0" algn="l">
              <a:spcBef>
                <a:spcPts val="0"/>
              </a:spcBef>
              <a:spcAft>
                <a:spcPts val="0"/>
              </a:spcAft>
              <a:buSzPts val="1400"/>
              <a:buChar char="●"/>
            </a:pPr>
            <a:r>
              <a:rPr b="1" lang="es"/>
              <a:t>Example code</a:t>
            </a:r>
            <a:endParaRPr b="1"/>
          </a:p>
          <a:p>
            <a:pPr indent="-317500" lvl="0" marL="457200" rtl="0" algn="l">
              <a:spcBef>
                <a:spcPts val="0"/>
              </a:spcBef>
              <a:spcAft>
                <a:spcPts val="0"/>
              </a:spcAft>
              <a:buSzPts val="1400"/>
              <a:buChar char="●"/>
            </a:pPr>
            <a:r>
              <a:rPr b="1" lang="es"/>
              <a:t>Known uses</a:t>
            </a:r>
            <a:endParaRPr b="1"/>
          </a:p>
          <a:p>
            <a:pPr indent="-317500" lvl="0" marL="457200" rtl="0" algn="l">
              <a:spcBef>
                <a:spcPts val="0"/>
              </a:spcBef>
              <a:spcAft>
                <a:spcPts val="0"/>
              </a:spcAft>
              <a:buSzPts val="1400"/>
              <a:buChar char="●"/>
            </a:pPr>
            <a:r>
              <a:rPr b="1" lang="es"/>
              <a:t>Related patterns</a:t>
            </a:r>
            <a:endParaRPr b="1"/>
          </a:p>
          <a:p>
            <a:pPr indent="-317500" lvl="0" marL="457200" rtl="0" algn="l">
              <a:spcBef>
                <a:spcPts val="0"/>
              </a:spcBef>
              <a:spcAft>
                <a:spcPts val="0"/>
              </a:spcAft>
              <a:buSzPts val="1400"/>
              <a:buChar char="●"/>
            </a:pPr>
            <a:r>
              <a:rPr b="1" lang="es"/>
              <a:t>Consequences</a:t>
            </a:r>
            <a:endParaRPr b="1"/>
          </a:p>
        </p:txBody>
      </p:sp>
      <p:sp>
        <p:nvSpPr>
          <p:cNvPr id="150" name="Google Shape;150;p22"/>
          <p:cNvSpPr txBox="1"/>
          <p:nvPr>
            <p:ph idx="1" type="body"/>
          </p:nvPr>
        </p:nvSpPr>
        <p:spPr>
          <a:xfrm>
            <a:off x="211878"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IDENTIFICATION</a:t>
            </a:r>
            <a:endParaRPr b="1" sz="1800" u="sng"/>
          </a:p>
          <a:p>
            <a:pPr indent="-317500" lvl="0" marL="457200" rtl="0" algn="l">
              <a:spcBef>
                <a:spcPts val="1600"/>
              </a:spcBef>
              <a:spcAft>
                <a:spcPts val="0"/>
              </a:spcAft>
              <a:buSzPts val="1400"/>
              <a:buChar char="●"/>
            </a:pPr>
            <a:r>
              <a:rPr b="1" lang="es"/>
              <a:t>Name (with synonymous)</a:t>
            </a:r>
            <a:endParaRPr b="1"/>
          </a:p>
          <a:p>
            <a:pPr indent="-317500" lvl="0" marL="457200" rtl="0" algn="l">
              <a:spcBef>
                <a:spcPts val="0"/>
              </a:spcBef>
              <a:spcAft>
                <a:spcPts val="0"/>
              </a:spcAft>
              <a:buSzPts val="1400"/>
              <a:buChar char="●"/>
            </a:pPr>
            <a:r>
              <a:rPr b="1" lang="es"/>
              <a:t>Pattern category</a:t>
            </a:r>
            <a:endParaRPr b="1"/>
          </a:p>
          <a:p>
            <a:pPr indent="0" lvl="0" marL="45720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56" name="Google Shape;156;p2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57" name="Google Shape;157;p23"/>
          <p:cNvSpPr txBox="1"/>
          <p:nvPr/>
        </p:nvSpPr>
        <p:spPr>
          <a:xfrm>
            <a:off x="2400250" y="1345075"/>
            <a:ext cx="47361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u="sng">
                <a:latin typeface="Lato"/>
                <a:ea typeface="Lato"/>
                <a:cs typeface="Lato"/>
                <a:sym typeface="Lato"/>
              </a:rPr>
              <a:t>Simplified:</a:t>
            </a:r>
            <a:endParaRPr b="1" sz="2400" u="sng">
              <a:latin typeface="Lato"/>
              <a:ea typeface="Lato"/>
              <a:cs typeface="Lato"/>
              <a:sym typeface="Lato"/>
            </a:endParaRPr>
          </a:p>
        </p:txBody>
      </p:sp>
      <p:sp>
        <p:nvSpPr>
          <p:cNvPr id="158" name="Google Shape;158;p23"/>
          <p:cNvSpPr/>
          <p:nvPr/>
        </p:nvSpPr>
        <p:spPr>
          <a:xfrm>
            <a:off x="2036550" y="22165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NAME</a:t>
            </a:r>
            <a:endParaRPr b="1">
              <a:solidFill>
                <a:srgbClr val="FFFFFF"/>
              </a:solidFill>
            </a:endParaRPr>
          </a:p>
        </p:txBody>
      </p:sp>
      <p:sp>
        <p:nvSpPr>
          <p:cNvPr id="159" name="Google Shape;159;p23"/>
          <p:cNvSpPr/>
          <p:nvPr/>
        </p:nvSpPr>
        <p:spPr>
          <a:xfrm>
            <a:off x="5940025" y="2216550"/>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PROBLEM</a:t>
            </a:r>
            <a:endParaRPr b="1">
              <a:solidFill>
                <a:srgbClr val="FFFFFF"/>
              </a:solidFill>
            </a:endParaRPr>
          </a:p>
        </p:txBody>
      </p:sp>
      <p:sp>
        <p:nvSpPr>
          <p:cNvPr id="160" name="Google Shape;160;p23"/>
          <p:cNvSpPr/>
          <p:nvPr/>
        </p:nvSpPr>
        <p:spPr>
          <a:xfrm>
            <a:off x="2036550" y="35822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SOLUTION</a:t>
            </a:r>
            <a:endParaRPr b="1">
              <a:solidFill>
                <a:srgbClr val="FFFFFF"/>
              </a:solidFill>
            </a:endParaRPr>
          </a:p>
        </p:txBody>
      </p:sp>
      <p:sp>
        <p:nvSpPr>
          <p:cNvPr id="161" name="Google Shape;161;p23"/>
          <p:cNvSpPr/>
          <p:nvPr/>
        </p:nvSpPr>
        <p:spPr>
          <a:xfrm>
            <a:off x="5940025" y="35822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solidFill>
                  <a:srgbClr val="FFFFFF"/>
                </a:solidFill>
              </a:rPr>
              <a:t>CONSEQUENCES</a:t>
            </a:r>
            <a:endParaRPr b="1" sz="1100">
              <a:solidFill>
                <a:srgbClr val="FFFFFF"/>
              </a:solidFill>
            </a:endParaRPr>
          </a:p>
        </p:txBody>
      </p:sp>
      <p:sp>
        <p:nvSpPr>
          <p:cNvPr id="162" name="Google Shape;162;p23"/>
          <p:cNvSpPr/>
          <p:nvPr/>
        </p:nvSpPr>
        <p:spPr>
          <a:xfrm>
            <a:off x="3798425" y="2500700"/>
            <a:ext cx="1885500"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9776339">
            <a:off x="3686584" y="3225616"/>
            <a:ext cx="2211732" cy="2749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3798425" y="3885350"/>
            <a:ext cx="1885500"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Objectives of design patterns</a:t>
            </a:r>
            <a:endParaRPr/>
          </a:p>
        </p:txBody>
      </p:sp>
      <p:pic>
        <p:nvPicPr>
          <p:cNvPr id="170" name="Google Shape;170;p2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71" name="Google Shape;171;p2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a:t>
            </a:r>
            <a:r>
              <a:rPr lang="es"/>
              <a:t>void repetition in the search for solutions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Formalize a common vocabulary among designers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Standardize the way the design is done.</a:t>
            </a:r>
            <a:endParaRPr/>
          </a:p>
          <a:p>
            <a:pPr indent="0" lvl="0" marL="457200" rtl="0" algn="l">
              <a:spcBef>
                <a:spcPts val="0"/>
              </a:spcBef>
              <a:spcAft>
                <a:spcPts val="0"/>
              </a:spcAft>
              <a:buNone/>
            </a:pPr>
            <a:r>
              <a:t/>
            </a:r>
            <a:endParaRPr/>
          </a:p>
          <a:p>
            <a:pPr indent="0" lvl="0" marL="457200" rtl="0" algn="l">
              <a:spcBef>
                <a:spcPts val="0"/>
              </a:spcBef>
              <a:spcAft>
                <a:spcPts val="1600"/>
              </a:spcAft>
              <a:buNone/>
            </a:pPr>
            <a:r>
              <a:t/>
            </a:r>
            <a:endParaRPr/>
          </a:p>
        </p:txBody>
      </p:sp>
      <p:sp>
        <p:nvSpPr>
          <p:cNvPr id="172" name="Google Shape;172;p24"/>
          <p:cNvSpPr txBox="1"/>
          <p:nvPr>
            <p:ph idx="2" type="body"/>
          </p:nvPr>
        </p:nvSpPr>
        <p:spPr>
          <a:xfrm>
            <a:off x="5650447"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a:t>
            </a:r>
            <a:r>
              <a:rPr lang="es"/>
              <a:t>mpose certain design alternatives over other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Eliminate the creativity inherent in the design process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Forcefully implement a pattern in a simple code.</a:t>
            </a:r>
            <a:endParaRPr/>
          </a:p>
        </p:txBody>
      </p:sp>
      <p:pic>
        <p:nvPicPr>
          <p:cNvPr id="173" name="Google Shape;173;p24"/>
          <p:cNvPicPr preferRelativeResize="0"/>
          <p:nvPr/>
        </p:nvPicPr>
        <p:blipFill>
          <a:blip r:embed="rId4">
            <a:alphaModFix/>
          </a:blip>
          <a:stretch>
            <a:fillRect/>
          </a:stretch>
        </p:blipFill>
        <p:spPr>
          <a:xfrm>
            <a:off x="2551525" y="1686375"/>
            <a:ext cx="253925" cy="253925"/>
          </a:xfrm>
          <a:prstGeom prst="rect">
            <a:avLst/>
          </a:prstGeom>
          <a:noFill/>
          <a:ln>
            <a:noFill/>
          </a:ln>
        </p:spPr>
      </p:pic>
      <p:pic>
        <p:nvPicPr>
          <p:cNvPr id="174" name="Google Shape;174;p24"/>
          <p:cNvPicPr preferRelativeResize="0"/>
          <p:nvPr/>
        </p:nvPicPr>
        <p:blipFill>
          <a:blip r:embed="rId4">
            <a:alphaModFix/>
          </a:blip>
          <a:stretch>
            <a:fillRect/>
          </a:stretch>
        </p:blipFill>
        <p:spPr>
          <a:xfrm>
            <a:off x="2551525" y="2415325"/>
            <a:ext cx="253925" cy="253925"/>
          </a:xfrm>
          <a:prstGeom prst="rect">
            <a:avLst/>
          </a:prstGeom>
          <a:noFill/>
          <a:ln>
            <a:noFill/>
          </a:ln>
        </p:spPr>
      </p:pic>
      <p:pic>
        <p:nvPicPr>
          <p:cNvPr id="175" name="Google Shape;175;p24"/>
          <p:cNvPicPr preferRelativeResize="0"/>
          <p:nvPr/>
        </p:nvPicPr>
        <p:blipFill>
          <a:blip r:embed="rId4">
            <a:alphaModFix/>
          </a:blip>
          <a:stretch>
            <a:fillRect/>
          </a:stretch>
        </p:blipFill>
        <p:spPr>
          <a:xfrm rot="10800000">
            <a:off x="5796900" y="1686375"/>
            <a:ext cx="253925" cy="253925"/>
          </a:xfrm>
          <a:prstGeom prst="rect">
            <a:avLst/>
          </a:prstGeom>
          <a:noFill/>
          <a:ln>
            <a:noFill/>
          </a:ln>
        </p:spPr>
      </p:pic>
      <p:pic>
        <p:nvPicPr>
          <p:cNvPr id="176" name="Google Shape;176;p24"/>
          <p:cNvPicPr preferRelativeResize="0"/>
          <p:nvPr/>
        </p:nvPicPr>
        <p:blipFill>
          <a:blip r:embed="rId4">
            <a:alphaModFix/>
          </a:blip>
          <a:stretch>
            <a:fillRect/>
          </a:stretch>
        </p:blipFill>
        <p:spPr>
          <a:xfrm>
            <a:off x="2551525" y="3144275"/>
            <a:ext cx="253925" cy="253925"/>
          </a:xfrm>
          <a:prstGeom prst="rect">
            <a:avLst/>
          </a:prstGeom>
          <a:noFill/>
          <a:ln>
            <a:noFill/>
          </a:ln>
        </p:spPr>
      </p:pic>
      <p:pic>
        <p:nvPicPr>
          <p:cNvPr id="177" name="Google Shape;177;p24"/>
          <p:cNvPicPr preferRelativeResize="0"/>
          <p:nvPr/>
        </p:nvPicPr>
        <p:blipFill>
          <a:blip r:embed="rId4">
            <a:alphaModFix/>
          </a:blip>
          <a:stretch>
            <a:fillRect/>
          </a:stretch>
        </p:blipFill>
        <p:spPr>
          <a:xfrm rot="10800000">
            <a:off x="5796900" y="2444788"/>
            <a:ext cx="253925" cy="253925"/>
          </a:xfrm>
          <a:prstGeom prst="rect">
            <a:avLst/>
          </a:prstGeom>
          <a:noFill/>
          <a:ln>
            <a:noFill/>
          </a:ln>
        </p:spPr>
      </p:pic>
      <p:pic>
        <p:nvPicPr>
          <p:cNvPr id="178" name="Google Shape;178;p24"/>
          <p:cNvPicPr preferRelativeResize="0"/>
          <p:nvPr/>
        </p:nvPicPr>
        <p:blipFill>
          <a:blip r:embed="rId4">
            <a:alphaModFix/>
          </a:blip>
          <a:stretch>
            <a:fillRect/>
          </a:stretch>
        </p:blipFill>
        <p:spPr>
          <a:xfrm rot="10800000">
            <a:off x="5796900" y="3203225"/>
            <a:ext cx="253925" cy="25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Why do we need Design Patterns?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4" name="Google Shape;184;p2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85" name="Google Shape;185;p25"/>
          <p:cNvSpPr txBox="1"/>
          <p:nvPr>
            <p:ph idx="1" type="body"/>
          </p:nvPr>
        </p:nvSpPr>
        <p:spPr>
          <a:xfrm>
            <a:off x="2400248" y="1157475"/>
            <a:ext cx="5710200" cy="3002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b="1" sz="1800"/>
          </a:p>
          <a:p>
            <a:pPr indent="-342900" lvl="0" marL="457200" rtl="0" algn="l">
              <a:lnSpc>
                <a:spcPct val="200000"/>
              </a:lnSpc>
              <a:spcBef>
                <a:spcPts val="1600"/>
              </a:spcBef>
              <a:spcAft>
                <a:spcPts val="0"/>
              </a:spcAft>
              <a:buSzPts val="1800"/>
              <a:buChar char="●"/>
            </a:pPr>
            <a:r>
              <a:rPr b="1" lang="es" sz="1800"/>
              <a:t>Robust code</a:t>
            </a:r>
            <a:endParaRPr b="1" sz="1800"/>
          </a:p>
          <a:p>
            <a:pPr indent="-342900" lvl="0" marL="457200" rtl="0" algn="l">
              <a:lnSpc>
                <a:spcPct val="200000"/>
              </a:lnSpc>
              <a:spcBef>
                <a:spcPts val="0"/>
              </a:spcBef>
              <a:spcAft>
                <a:spcPts val="0"/>
              </a:spcAft>
              <a:buSzPts val="1800"/>
              <a:buChar char="●"/>
            </a:pPr>
            <a:r>
              <a:rPr b="1" lang="es" sz="1800"/>
              <a:t>Code reusability</a:t>
            </a:r>
            <a:endParaRPr b="1" sz="1800"/>
          </a:p>
          <a:p>
            <a:pPr indent="-342900" lvl="0" marL="457200" rtl="0" algn="l">
              <a:lnSpc>
                <a:spcPct val="200000"/>
              </a:lnSpc>
              <a:spcBef>
                <a:spcPts val="0"/>
              </a:spcBef>
              <a:spcAft>
                <a:spcPts val="0"/>
              </a:spcAft>
              <a:buSzPts val="1800"/>
              <a:buChar char="●"/>
            </a:pPr>
            <a:r>
              <a:rPr b="1" lang="es" sz="1800"/>
              <a:t>High maintainability</a:t>
            </a:r>
            <a:endParaRPr b="1" sz="1800"/>
          </a:p>
          <a:p>
            <a:pPr indent="-342900" lvl="0" marL="457200" marR="25400" rtl="0" algn="l">
              <a:spcBef>
                <a:spcPts val="0"/>
              </a:spcBef>
              <a:spcAft>
                <a:spcPts val="0"/>
              </a:spcAft>
              <a:buSzPts val="1800"/>
              <a:buChar char="●"/>
            </a:pPr>
            <a:r>
              <a:rPr b="1" lang="es" sz="1800">
                <a:solidFill>
                  <a:srgbClr val="212121"/>
                </a:solidFill>
                <a:highlight>
                  <a:srgbClr val="FFFFFF"/>
                </a:highlight>
              </a:rPr>
              <a:t>Greater understanding among developers</a:t>
            </a:r>
            <a:endParaRPr b="1" sz="1800">
              <a:solidFill>
                <a:srgbClr val="212121"/>
              </a:solidFill>
              <a:highlight>
                <a:srgbClr val="FFFFFF"/>
              </a:highlight>
            </a:endParaRPr>
          </a:p>
          <a:p>
            <a:pPr indent="0" lvl="0" marL="457200" rtl="0" algn="l">
              <a:lnSpc>
                <a:spcPct val="200000"/>
              </a:lnSpc>
              <a:spcBef>
                <a:spcPts val="0"/>
              </a:spcBef>
              <a:spcAft>
                <a:spcPts val="1600"/>
              </a:spcAft>
              <a:buNone/>
            </a:pPr>
            <a:r>
              <a:t/>
            </a:r>
            <a:endParaRPr b="1" sz="1800"/>
          </a:p>
        </p:txBody>
      </p:sp>
      <p:pic>
        <p:nvPicPr>
          <p:cNvPr id="186" name="Google Shape;186;p25"/>
          <p:cNvPicPr preferRelativeResize="0"/>
          <p:nvPr/>
        </p:nvPicPr>
        <p:blipFill>
          <a:blip r:embed="rId4">
            <a:alphaModFix/>
          </a:blip>
          <a:stretch>
            <a:fillRect/>
          </a:stretch>
        </p:blipFill>
        <p:spPr>
          <a:xfrm>
            <a:off x="6060100" y="2097759"/>
            <a:ext cx="2344950" cy="112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Design Pattern Vs. Architecture Pattern</a:t>
            </a:r>
            <a:endParaRPr/>
          </a:p>
        </p:txBody>
      </p:sp>
      <p:pic>
        <p:nvPicPr>
          <p:cNvPr id="192" name="Google Shape;192;p2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93" name="Google Shape;193;p26"/>
          <p:cNvSpPr/>
          <p:nvPr/>
        </p:nvSpPr>
        <p:spPr>
          <a:xfrm>
            <a:off x="4328875" y="1420875"/>
            <a:ext cx="3126000" cy="29175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4" name="Google Shape;194;p26"/>
          <p:cNvSpPr txBox="1"/>
          <p:nvPr/>
        </p:nvSpPr>
        <p:spPr>
          <a:xfrm>
            <a:off x="5252400" y="2514875"/>
            <a:ext cx="22830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FFFFFF"/>
                </a:solidFill>
                <a:latin typeface="Lato"/>
                <a:ea typeface="Lato"/>
                <a:cs typeface="Lato"/>
                <a:sym typeface="Lato"/>
              </a:rPr>
              <a:t>Architecture   Pattern</a:t>
            </a:r>
            <a:endParaRPr b="1" sz="1800">
              <a:solidFill>
                <a:srgbClr val="FFFFFF"/>
              </a:solidFill>
              <a:latin typeface="Lato"/>
              <a:ea typeface="Lato"/>
              <a:cs typeface="Lato"/>
              <a:sym typeface="Lato"/>
            </a:endParaRPr>
          </a:p>
        </p:txBody>
      </p:sp>
      <p:sp>
        <p:nvSpPr>
          <p:cNvPr id="195" name="Google Shape;195;p26"/>
          <p:cNvSpPr/>
          <p:nvPr/>
        </p:nvSpPr>
        <p:spPr>
          <a:xfrm>
            <a:off x="4726725" y="3144825"/>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6" name="Google Shape;196;p26"/>
          <p:cNvSpPr/>
          <p:nvPr/>
        </p:nvSpPr>
        <p:spPr>
          <a:xfrm>
            <a:off x="6356800" y="3144825"/>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7" name="Google Shape;197;p26"/>
          <p:cNvSpPr/>
          <p:nvPr/>
        </p:nvSpPr>
        <p:spPr>
          <a:xfrm>
            <a:off x="4726725" y="1880250"/>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8" name="Google Shape;198;p26"/>
          <p:cNvSpPr/>
          <p:nvPr/>
        </p:nvSpPr>
        <p:spPr>
          <a:xfrm>
            <a:off x="6356800" y="1880250"/>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9" name="Google Shape;199;p26"/>
          <p:cNvSpPr txBox="1"/>
          <p:nvPr/>
        </p:nvSpPr>
        <p:spPr>
          <a:xfrm>
            <a:off x="824125" y="2673600"/>
            <a:ext cx="3344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latin typeface="Lato"/>
                <a:ea typeface="Lato"/>
                <a:cs typeface="Lato"/>
                <a:sym typeface="Lato"/>
              </a:rPr>
              <a:t>Software application</a:t>
            </a:r>
            <a:endParaRPr b="1" sz="2400">
              <a:latin typeface="Lato"/>
              <a:ea typeface="Lato"/>
              <a:cs typeface="Lato"/>
              <a:sym typeface="Lato"/>
            </a:endParaRPr>
          </a:p>
        </p:txBody>
      </p:sp>
      <p:sp>
        <p:nvSpPr>
          <p:cNvPr id="200" name="Google Shape;200;p26"/>
          <p:cNvSpPr/>
          <p:nvPr/>
        </p:nvSpPr>
        <p:spPr>
          <a:xfrm>
            <a:off x="3922050" y="1643400"/>
            <a:ext cx="482700" cy="2609700"/>
          </a:xfrm>
          <a:prstGeom prst="leftBrace">
            <a:avLst>
              <a:gd fmla="val 39242" name="adj1"/>
              <a:gd fmla="val 49605" name="adj2"/>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Common</a:t>
            </a:r>
            <a:r>
              <a:rPr lang="es"/>
              <a:t> Design Patterns</a:t>
            </a:r>
            <a:endParaRPr/>
          </a:p>
        </p:txBody>
      </p:sp>
      <p:pic>
        <p:nvPicPr>
          <p:cNvPr id="206" name="Google Shape;206;p2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07" name="Google Shape;207;p27"/>
          <p:cNvSpPr txBox="1"/>
          <p:nvPr>
            <p:ph idx="1" type="body"/>
          </p:nvPr>
        </p:nvSpPr>
        <p:spPr>
          <a:xfrm>
            <a:off x="1157300" y="1574675"/>
            <a:ext cx="25962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Creation</a:t>
            </a:r>
            <a:r>
              <a:rPr b="1" lang="es" sz="1800" u="sng"/>
              <a:t>al Design</a:t>
            </a:r>
            <a:endParaRPr b="1">
              <a:highlight>
                <a:srgbClr val="F9CB9C"/>
              </a:highlight>
            </a:endParaRPr>
          </a:p>
          <a:p>
            <a:pPr indent="-317500" lvl="0" marL="457200" rtl="0" algn="l">
              <a:spcBef>
                <a:spcPts val="1600"/>
              </a:spcBef>
              <a:spcAft>
                <a:spcPts val="0"/>
              </a:spcAft>
              <a:buSzPts val="1400"/>
              <a:buChar char="●"/>
            </a:pPr>
            <a:r>
              <a:rPr b="1" lang="es"/>
              <a:t>Singleton</a:t>
            </a:r>
            <a:endParaRPr b="1"/>
          </a:p>
          <a:p>
            <a:pPr indent="-317500" lvl="0" marL="457200" rtl="0" algn="l">
              <a:spcBef>
                <a:spcPts val="0"/>
              </a:spcBef>
              <a:spcAft>
                <a:spcPts val="0"/>
              </a:spcAft>
              <a:buSzPts val="1400"/>
              <a:buChar char="●"/>
            </a:pPr>
            <a:r>
              <a:rPr b="1" lang="es"/>
              <a:t>Factory</a:t>
            </a:r>
            <a:endParaRPr b="1"/>
          </a:p>
          <a:p>
            <a:pPr indent="-317500" lvl="0" marL="457200" rtl="0" algn="l">
              <a:spcBef>
                <a:spcPts val="0"/>
              </a:spcBef>
              <a:spcAft>
                <a:spcPts val="0"/>
              </a:spcAft>
              <a:buSzPts val="1400"/>
              <a:buChar char="●"/>
            </a:pPr>
            <a:r>
              <a:rPr b="1" lang="es"/>
              <a:t>Builder</a:t>
            </a:r>
            <a:endParaRPr b="1"/>
          </a:p>
          <a:p>
            <a:pPr indent="-317500" lvl="0" marL="457200" rtl="0" algn="l">
              <a:spcBef>
                <a:spcPts val="0"/>
              </a:spcBef>
              <a:spcAft>
                <a:spcPts val="0"/>
              </a:spcAft>
              <a:buSzPts val="1400"/>
              <a:buChar char="●"/>
            </a:pPr>
            <a:r>
              <a:rPr b="1" lang="es"/>
              <a:t>Prototype </a:t>
            </a:r>
            <a:endParaRPr b="1"/>
          </a:p>
        </p:txBody>
      </p:sp>
      <p:sp>
        <p:nvSpPr>
          <p:cNvPr id="208" name="Google Shape;208;p27"/>
          <p:cNvSpPr txBox="1"/>
          <p:nvPr>
            <p:ph idx="2" type="body"/>
          </p:nvPr>
        </p:nvSpPr>
        <p:spPr>
          <a:xfrm>
            <a:off x="6072850" y="1574675"/>
            <a:ext cx="26490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Behavioral Design</a:t>
            </a:r>
            <a:endParaRPr b="1"/>
          </a:p>
          <a:p>
            <a:pPr indent="-317500" lvl="0" marL="457200" rtl="0" algn="l">
              <a:spcBef>
                <a:spcPts val="1600"/>
              </a:spcBef>
              <a:spcAft>
                <a:spcPts val="0"/>
              </a:spcAft>
              <a:buSzPts val="1400"/>
              <a:buChar char="●"/>
            </a:pPr>
            <a:r>
              <a:rPr b="1" lang="es"/>
              <a:t>Observer</a:t>
            </a:r>
            <a:endParaRPr b="1"/>
          </a:p>
          <a:p>
            <a:pPr indent="-317500" lvl="0" marL="457200" rtl="0" algn="l">
              <a:spcBef>
                <a:spcPts val="0"/>
              </a:spcBef>
              <a:spcAft>
                <a:spcPts val="0"/>
              </a:spcAft>
              <a:buSzPts val="1400"/>
              <a:buChar char="●"/>
            </a:pPr>
            <a:r>
              <a:rPr b="1" lang="es"/>
              <a:t>Strategy</a:t>
            </a:r>
            <a:endParaRPr b="1"/>
          </a:p>
          <a:p>
            <a:pPr indent="-317500" lvl="0" marL="457200" rtl="0" algn="l">
              <a:spcBef>
                <a:spcPts val="0"/>
              </a:spcBef>
              <a:spcAft>
                <a:spcPts val="0"/>
              </a:spcAft>
              <a:buSzPts val="1400"/>
              <a:buChar char="●"/>
            </a:pPr>
            <a:r>
              <a:rPr b="1" lang="es"/>
              <a:t>Interpreter</a:t>
            </a:r>
            <a:endParaRPr b="1"/>
          </a:p>
          <a:p>
            <a:pPr indent="-317500" lvl="0" marL="457200" rtl="0" algn="l">
              <a:spcBef>
                <a:spcPts val="0"/>
              </a:spcBef>
              <a:spcAft>
                <a:spcPts val="0"/>
              </a:spcAft>
              <a:buSzPts val="1400"/>
              <a:buChar char="●"/>
            </a:pPr>
            <a:r>
              <a:rPr b="1" lang="es"/>
              <a:t>Iterator</a:t>
            </a:r>
            <a:endParaRPr b="1"/>
          </a:p>
          <a:p>
            <a:pPr indent="-317500" lvl="0" marL="457200" rtl="0" algn="l">
              <a:spcBef>
                <a:spcPts val="0"/>
              </a:spcBef>
              <a:spcAft>
                <a:spcPts val="0"/>
              </a:spcAft>
              <a:buSzPts val="1400"/>
              <a:buChar char="●"/>
            </a:pPr>
            <a:r>
              <a:rPr b="1" lang="es"/>
              <a:t>State Pattern</a:t>
            </a:r>
            <a:endParaRPr b="1"/>
          </a:p>
          <a:p>
            <a:pPr indent="-317500" lvl="0" marL="457200" rtl="0" algn="l">
              <a:spcBef>
                <a:spcPts val="0"/>
              </a:spcBef>
              <a:spcAft>
                <a:spcPts val="0"/>
              </a:spcAft>
              <a:buSzPts val="1400"/>
              <a:buChar char="●"/>
            </a:pPr>
            <a:r>
              <a:rPr b="1" lang="es"/>
              <a:t>Chain of Responsibility</a:t>
            </a:r>
            <a:endParaRPr b="1"/>
          </a:p>
        </p:txBody>
      </p:sp>
      <p:sp>
        <p:nvSpPr>
          <p:cNvPr id="209" name="Google Shape;209;p27"/>
          <p:cNvSpPr txBox="1"/>
          <p:nvPr>
            <p:ph idx="1" type="body"/>
          </p:nvPr>
        </p:nvSpPr>
        <p:spPr>
          <a:xfrm>
            <a:off x="3594075" y="1574675"/>
            <a:ext cx="25278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Structural Design</a:t>
            </a:r>
            <a:endParaRPr b="1" sz="1800" u="sng"/>
          </a:p>
          <a:p>
            <a:pPr indent="-317500" lvl="0" marL="457200" rtl="0" algn="l">
              <a:spcBef>
                <a:spcPts val="1600"/>
              </a:spcBef>
              <a:spcAft>
                <a:spcPts val="0"/>
              </a:spcAft>
              <a:buSzPts val="1400"/>
              <a:buChar char="●"/>
            </a:pPr>
            <a:r>
              <a:rPr b="1" lang="es"/>
              <a:t>Adapter</a:t>
            </a:r>
            <a:endParaRPr b="1"/>
          </a:p>
          <a:p>
            <a:pPr indent="-317500" lvl="0" marL="457200" rtl="0" algn="l">
              <a:spcBef>
                <a:spcPts val="0"/>
              </a:spcBef>
              <a:spcAft>
                <a:spcPts val="0"/>
              </a:spcAft>
              <a:buSzPts val="1400"/>
              <a:buChar char="●"/>
            </a:pPr>
            <a:r>
              <a:rPr b="1" lang="es"/>
              <a:t>Composite</a:t>
            </a:r>
            <a:endParaRPr b="1"/>
          </a:p>
          <a:p>
            <a:pPr indent="-317500" lvl="0" marL="457200" rtl="0" algn="l">
              <a:spcBef>
                <a:spcPts val="0"/>
              </a:spcBef>
              <a:spcAft>
                <a:spcPts val="0"/>
              </a:spcAft>
              <a:buSzPts val="1400"/>
              <a:buChar char="●"/>
            </a:pPr>
            <a:r>
              <a:rPr b="1" lang="es"/>
              <a:t>Facade</a:t>
            </a:r>
            <a:endParaRPr b="1"/>
          </a:p>
          <a:p>
            <a:pPr indent="-317500" lvl="0" marL="457200" rtl="0" algn="l">
              <a:spcBef>
                <a:spcPts val="0"/>
              </a:spcBef>
              <a:spcAft>
                <a:spcPts val="0"/>
              </a:spcAft>
              <a:buSzPts val="1400"/>
              <a:buChar char="●"/>
            </a:pPr>
            <a:r>
              <a:rPr b="1" lang="es"/>
              <a:t>Bridge</a:t>
            </a:r>
            <a:endParaRPr b="1"/>
          </a:p>
          <a:p>
            <a:pPr indent="-317500" lvl="0" marL="457200" rtl="0" algn="l">
              <a:spcBef>
                <a:spcPts val="0"/>
              </a:spcBef>
              <a:spcAft>
                <a:spcPts val="0"/>
              </a:spcAft>
              <a:buSzPts val="1400"/>
              <a:buChar char="●"/>
            </a:pPr>
            <a:r>
              <a:rPr b="1" lang="es"/>
              <a:t>Decorator</a:t>
            </a:r>
            <a:endParaRPr b="1">
              <a:highlight>
                <a:srgbClr val="F9CB9C"/>
              </a:highlight>
            </a:endParaRPr>
          </a:p>
          <a:p>
            <a:pPr indent="-317500" lvl="0" marL="457200" rtl="0" algn="l">
              <a:spcBef>
                <a:spcPts val="0"/>
              </a:spcBef>
              <a:spcAft>
                <a:spcPts val="0"/>
              </a:spcAft>
              <a:buSzPts val="1400"/>
              <a:buChar char="●"/>
            </a:pPr>
            <a:r>
              <a:rPr b="1" lang="es"/>
              <a:t>FlyWeight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 Creational Design Patterns</a:t>
            </a:r>
            <a:endParaRPr/>
          </a:p>
        </p:txBody>
      </p:sp>
      <p:pic>
        <p:nvPicPr>
          <p:cNvPr id="215" name="Google Shape;215;p2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16" name="Google Shape;216;p28"/>
          <p:cNvSpPr txBox="1"/>
          <p:nvPr/>
        </p:nvSpPr>
        <p:spPr>
          <a:xfrm>
            <a:off x="1684375" y="1338300"/>
            <a:ext cx="7264500" cy="32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 instantiation. </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p:txBody>
      </p:sp>
      <p:pic>
        <p:nvPicPr>
          <p:cNvPr id="217" name="Google Shape;217;p28"/>
          <p:cNvPicPr preferRelativeResize="0"/>
          <p:nvPr/>
        </p:nvPicPr>
        <p:blipFill>
          <a:blip r:embed="rId4">
            <a:alphaModFix/>
          </a:blip>
          <a:stretch>
            <a:fillRect/>
          </a:stretch>
        </p:blipFill>
        <p:spPr>
          <a:xfrm>
            <a:off x="1253875" y="2333712"/>
            <a:ext cx="1735526" cy="1735526"/>
          </a:xfrm>
          <a:prstGeom prst="rect">
            <a:avLst/>
          </a:prstGeom>
          <a:noFill/>
          <a:ln>
            <a:noFill/>
          </a:ln>
        </p:spPr>
      </p:pic>
      <p:pic>
        <p:nvPicPr>
          <p:cNvPr id="218" name="Google Shape;218;p28"/>
          <p:cNvPicPr preferRelativeResize="0"/>
          <p:nvPr/>
        </p:nvPicPr>
        <p:blipFill>
          <a:blip r:embed="rId5">
            <a:alphaModFix/>
          </a:blip>
          <a:stretch>
            <a:fillRect/>
          </a:stretch>
        </p:blipFill>
        <p:spPr>
          <a:xfrm>
            <a:off x="4418238" y="2442350"/>
            <a:ext cx="1518250" cy="1518250"/>
          </a:xfrm>
          <a:prstGeom prst="rect">
            <a:avLst/>
          </a:prstGeom>
          <a:noFill/>
          <a:ln>
            <a:noFill/>
          </a:ln>
        </p:spPr>
      </p:pic>
      <p:sp>
        <p:nvSpPr>
          <p:cNvPr id="219" name="Google Shape;219;p28"/>
          <p:cNvSpPr/>
          <p:nvPr/>
        </p:nvSpPr>
        <p:spPr>
          <a:xfrm>
            <a:off x="3165325" y="2961775"/>
            <a:ext cx="1065300" cy="4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7213150" y="2543275"/>
            <a:ext cx="1552200" cy="1316400"/>
          </a:xfrm>
          <a:prstGeom prst="cube">
            <a:avLst>
              <a:gd fmla="val 25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800"/>
              <a:t>OBJECT</a:t>
            </a:r>
            <a:endParaRPr b="1" sz="1800"/>
          </a:p>
        </p:txBody>
      </p:sp>
      <p:sp>
        <p:nvSpPr>
          <p:cNvPr id="221" name="Google Shape;221;p28"/>
          <p:cNvSpPr/>
          <p:nvPr/>
        </p:nvSpPr>
        <p:spPr>
          <a:xfrm>
            <a:off x="5936500" y="2961775"/>
            <a:ext cx="1065300" cy="4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27" name="Google Shape;227;p2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28" name="Google Shape;228;p29"/>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Private constructor to restrict instantiation of the class from other classes.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Private static variable of the same class that is the only instance of the class.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Public static method that returns the instance of the class, this is the global access point for outer world to get the instance of the singleton class.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34" name="Google Shape;234;p30"/>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35" name="Google Shape;235;p30"/>
          <p:cNvPicPr preferRelativeResize="0"/>
          <p:nvPr/>
        </p:nvPicPr>
        <p:blipFill>
          <a:blip r:embed="rId4">
            <a:alphaModFix/>
          </a:blip>
          <a:stretch>
            <a:fillRect/>
          </a:stretch>
        </p:blipFill>
        <p:spPr>
          <a:xfrm>
            <a:off x="3140713" y="1413575"/>
            <a:ext cx="4840675" cy="288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41" name="Google Shape;241;p31"/>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42" name="Google Shape;242;p31"/>
          <p:cNvSpPr txBox="1"/>
          <p:nvPr/>
        </p:nvSpPr>
        <p:spPr>
          <a:xfrm>
            <a:off x="1468150" y="1338300"/>
            <a:ext cx="7150800" cy="320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 class</a:t>
            </a:r>
            <a:r>
              <a:rPr lang="es">
                <a:latin typeface="Consolas"/>
                <a:ea typeface="Consolas"/>
                <a:cs typeface="Consolas"/>
                <a:sym typeface="Consolas"/>
              </a:rPr>
              <a:t> LazyInitializedSingleton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private</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LazyInitializedSingleton instance;</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private</a:t>
            </a:r>
            <a:r>
              <a:rPr lang="es">
                <a:latin typeface="Consolas"/>
                <a:ea typeface="Consolas"/>
                <a:cs typeface="Consolas"/>
                <a:sym typeface="Consolas"/>
              </a:rPr>
              <a:t> LazyInitializedSingleton(){}</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LazyInitializedSingleton getInstance(){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(instance == </a:t>
            </a:r>
            <a:r>
              <a:rPr lang="es">
                <a:solidFill>
                  <a:srgbClr val="741B47"/>
                </a:solidFill>
                <a:latin typeface="Consolas"/>
                <a:ea typeface="Consolas"/>
                <a:cs typeface="Consolas"/>
                <a:sym typeface="Consolas"/>
              </a:rPr>
              <a:t>null</a:t>
            </a:r>
            <a:r>
              <a:rPr lang="es">
                <a:latin typeface="Consolas"/>
                <a:ea typeface="Consolas"/>
                <a:cs typeface="Consolas"/>
                <a:sym typeface="Consolas"/>
              </a:rPr>
              <a:t>){</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instance = </a:t>
            </a:r>
            <a:r>
              <a:rPr lang="es">
                <a:solidFill>
                  <a:srgbClr val="741B47"/>
                </a:solidFill>
                <a:latin typeface="Consolas"/>
                <a:ea typeface="Consolas"/>
                <a:cs typeface="Consolas"/>
                <a:sym typeface="Consolas"/>
              </a:rPr>
              <a:t>new </a:t>
            </a:r>
            <a:r>
              <a:rPr lang="es">
                <a:latin typeface="Consolas"/>
                <a:ea typeface="Consolas"/>
                <a:cs typeface="Consolas"/>
                <a:sym typeface="Consolas"/>
              </a:rPr>
              <a:t>LazyInitializedSingleton();</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instance;</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4101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Index</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What is a design pattern?</a:t>
            </a:r>
            <a:endParaRPr/>
          </a:p>
          <a:p>
            <a:pPr indent="-342900" lvl="0" marL="457200" rtl="0" algn="l">
              <a:spcBef>
                <a:spcPts val="0"/>
              </a:spcBef>
              <a:spcAft>
                <a:spcPts val="0"/>
              </a:spcAft>
              <a:buSzPts val="1800"/>
              <a:buAutoNum type="arabicPeriod"/>
            </a:pPr>
            <a:r>
              <a:rPr lang="es"/>
              <a:t>Objectives of design patterns</a:t>
            </a:r>
            <a:endParaRPr/>
          </a:p>
          <a:p>
            <a:pPr indent="-342900" lvl="0" marL="457200" rtl="0" algn="l">
              <a:spcBef>
                <a:spcPts val="0"/>
              </a:spcBef>
              <a:spcAft>
                <a:spcPts val="0"/>
              </a:spcAft>
              <a:buSzPts val="1800"/>
              <a:buAutoNum type="arabicPeriod"/>
            </a:pPr>
            <a:r>
              <a:rPr lang="es"/>
              <a:t>Why do we need Design Patterns?</a:t>
            </a:r>
            <a:endParaRPr/>
          </a:p>
          <a:p>
            <a:pPr indent="-342900" lvl="0" marL="457200" rtl="0" algn="l">
              <a:spcBef>
                <a:spcPts val="0"/>
              </a:spcBef>
              <a:spcAft>
                <a:spcPts val="0"/>
              </a:spcAft>
              <a:buSzPts val="1800"/>
              <a:buAutoNum type="arabicPeriod"/>
            </a:pPr>
            <a:r>
              <a:rPr lang="es"/>
              <a:t>Design pattern Vs. Architecture pattern</a:t>
            </a:r>
            <a:endParaRPr/>
          </a:p>
          <a:p>
            <a:pPr indent="-342900" lvl="0" marL="457200" rtl="0" algn="l">
              <a:spcBef>
                <a:spcPts val="0"/>
              </a:spcBef>
              <a:spcAft>
                <a:spcPts val="0"/>
              </a:spcAft>
              <a:buSzPts val="1800"/>
              <a:buAutoNum type="arabicPeriod"/>
            </a:pPr>
            <a:r>
              <a:rPr lang="es"/>
              <a:t>Common design patterns</a:t>
            </a:r>
            <a:endParaRPr/>
          </a:p>
          <a:p>
            <a:pPr indent="-342900" lvl="0" marL="457200" rtl="0" algn="l">
              <a:spcBef>
                <a:spcPts val="0"/>
              </a:spcBef>
              <a:spcAft>
                <a:spcPts val="0"/>
              </a:spcAft>
              <a:buSzPts val="1800"/>
              <a:buAutoNum type="arabicPeriod"/>
            </a:pPr>
            <a:r>
              <a:rPr lang="es"/>
              <a:t>Conclusion</a:t>
            </a:r>
            <a:endParaRPr/>
          </a:p>
          <a:p>
            <a:pPr indent="-342900" lvl="0" marL="457200" rtl="0" algn="l">
              <a:spcBef>
                <a:spcPts val="0"/>
              </a:spcBef>
              <a:spcAft>
                <a:spcPts val="0"/>
              </a:spcAft>
              <a:buSzPts val="1800"/>
              <a:buAutoNum type="arabicPeriod"/>
            </a:pPr>
            <a:r>
              <a:rPr lang="es"/>
              <a:t>Bibliography</a:t>
            </a:r>
            <a:endParaRPr/>
          </a:p>
        </p:txBody>
      </p:sp>
      <p:pic>
        <p:nvPicPr>
          <p:cNvPr id="81" name="Google Shape;81;p14"/>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48" name="Google Shape;248;p3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49" name="Google Shape;249;p32"/>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Factory design pattern is used when we have a super class with multiple sub-classes and based on input.</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Only returns one of the sub-class.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Takes out the responsibility of instantiation of a class from client program to the factory class.</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50" name="Google Shape;250;p32"/>
          <p:cNvPicPr preferRelativeResize="0"/>
          <p:nvPr/>
        </p:nvPicPr>
        <p:blipFill>
          <a:blip r:embed="rId4">
            <a:alphaModFix/>
          </a:blip>
          <a:stretch>
            <a:fillRect/>
          </a:stretch>
        </p:blipFill>
        <p:spPr>
          <a:xfrm>
            <a:off x="5201250" y="3288463"/>
            <a:ext cx="1350275" cy="1350275"/>
          </a:xfrm>
          <a:prstGeom prst="rect">
            <a:avLst/>
          </a:prstGeom>
          <a:noFill/>
          <a:ln>
            <a:noFill/>
          </a:ln>
        </p:spPr>
      </p:pic>
      <p:sp>
        <p:nvSpPr>
          <p:cNvPr id="251" name="Google Shape;251;p32"/>
          <p:cNvSpPr/>
          <p:nvPr/>
        </p:nvSpPr>
        <p:spPr>
          <a:xfrm>
            <a:off x="3765388" y="3645888"/>
            <a:ext cx="599400" cy="635400"/>
          </a:xfrm>
          <a:prstGeom prst="verticalScroll">
            <a:avLst>
              <a:gd fmla="val 125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4505825" y="3813750"/>
            <a:ext cx="599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6796075" y="3813763"/>
            <a:ext cx="599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2"/>
          <p:cNvPicPr preferRelativeResize="0"/>
          <p:nvPr/>
        </p:nvPicPr>
        <p:blipFill>
          <a:blip r:embed="rId5">
            <a:alphaModFix/>
          </a:blip>
          <a:stretch>
            <a:fillRect/>
          </a:stretch>
        </p:blipFill>
        <p:spPr>
          <a:xfrm>
            <a:off x="7563875" y="3452638"/>
            <a:ext cx="1081352" cy="10219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60" name="Google Shape;260;p33"/>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61" name="Google Shape;261;p33"/>
          <p:cNvPicPr preferRelativeResize="0"/>
          <p:nvPr/>
        </p:nvPicPr>
        <p:blipFill rotWithShape="1">
          <a:blip r:embed="rId4">
            <a:alphaModFix/>
          </a:blip>
          <a:srcRect b="31379" l="27259" r="27323" t="30616"/>
          <a:stretch/>
        </p:blipFill>
        <p:spPr>
          <a:xfrm>
            <a:off x="1245050" y="1153200"/>
            <a:ext cx="7646875" cy="35310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67" name="Google Shape;267;p3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68" name="Google Shape;268;p34"/>
          <p:cNvSpPr txBox="1"/>
          <p:nvPr/>
        </p:nvSpPr>
        <p:spPr>
          <a:xfrm>
            <a:off x="1238425" y="1338300"/>
            <a:ext cx="7710300" cy="320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design.model.Computer;</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design.model.PC;</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design.model.Server;</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class</a:t>
            </a:r>
            <a:r>
              <a:rPr lang="es">
                <a:latin typeface="Consolas"/>
                <a:ea typeface="Consolas"/>
                <a:cs typeface="Consolas"/>
                <a:sym typeface="Consolas"/>
              </a:rPr>
              <a:t> ComputerFactory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Computer getComputer(String type, String ram,</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String hdd, String cpu){</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a:t>
            </a:r>
            <a:r>
              <a:rPr lang="es">
                <a:solidFill>
                  <a:srgbClr val="38761D"/>
                </a:solidFill>
                <a:latin typeface="Consolas"/>
                <a:ea typeface="Consolas"/>
                <a:cs typeface="Consolas"/>
                <a:sym typeface="Consolas"/>
              </a:rPr>
              <a:t>"PC"</a:t>
            </a:r>
            <a:r>
              <a:rPr lang="es">
                <a:latin typeface="Consolas"/>
                <a:ea typeface="Consolas"/>
                <a:cs typeface="Consolas"/>
                <a:sym typeface="Consolas"/>
              </a:rPr>
              <a:t>.equalsIgnoreCase(type))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new </a:t>
            </a:r>
            <a:r>
              <a:rPr lang="es">
                <a:latin typeface="Consolas"/>
                <a:ea typeface="Consolas"/>
                <a:cs typeface="Consolas"/>
                <a:sym typeface="Consolas"/>
              </a:rPr>
              <a:t>PC(ram, hdd, cpu);</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else</a:t>
            </a: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a:t>
            </a:r>
            <a:r>
              <a:rPr lang="es">
                <a:solidFill>
                  <a:srgbClr val="38761D"/>
                </a:solidFill>
                <a:latin typeface="Consolas"/>
                <a:ea typeface="Consolas"/>
                <a:cs typeface="Consolas"/>
                <a:sym typeface="Consolas"/>
              </a:rPr>
              <a:t>"Server"</a:t>
            </a:r>
            <a:r>
              <a:rPr lang="es">
                <a:latin typeface="Consolas"/>
                <a:ea typeface="Consolas"/>
                <a:cs typeface="Consolas"/>
                <a:sym typeface="Consolas"/>
              </a:rPr>
              <a:t>.equalsIgnoreCase(type))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new </a:t>
            </a:r>
            <a:r>
              <a:rPr lang="es">
                <a:latin typeface="Consolas"/>
                <a:ea typeface="Consolas"/>
                <a:cs typeface="Consolas"/>
                <a:sym typeface="Consolas"/>
              </a:rPr>
              <a:t>Server(ram, hdd, cpu);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null</a:t>
            </a:r>
            <a:r>
              <a:rPr lang="es">
                <a:latin typeface="Consolas"/>
                <a:ea typeface="Consolas"/>
                <a:cs typeface="Consolas"/>
                <a:sym typeface="Consolas"/>
              </a:rPr>
              <a:t>;</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74" name="Google Shape;274;p3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75" name="Google Shape;275;p35"/>
          <p:cNvSpPr txBox="1"/>
          <p:nvPr/>
        </p:nvSpPr>
        <p:spPr>
          <a:xfrm>
            <a:off x="2180325" y="1697925"/>
            <a:ext cx="67524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Too Many arguments to pass from client program to the Factory class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Some of the parameters might be optional</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s" sz="2400">
                <a:solidFill>
                  <a:schemeClr val="dk2"/>
                </a:solidFill>
                <a:latin typeface="Lato"/>
                <a:ea typeface="Lato"/>
                <a:cs typeface="Lato"/>
                <a:sym typeface="Lato"/>
              </a:rPr>
              <a:t>new ClassName(arg(1), arg(2), arg(3), … ,arg(n));</a:t>
            </a:r>
            <a:endParaRPr sz="2400">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81" name="Google Shape;281;p36"/>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82" name="Google Shape;282;p36"/>
          <p:cNvPicPr preferRelativeResize="0"/>
          <p:nvPr/>
        </p:nvPicPr>
        <p:blipFill rotWithShape="1">
          <a:blip r:embed="rId4">
            <a:alphaModFix/>
          </a:blip>
          <a:srcRect b="31443" l="25407" r="25534" t="31331"/>
          <a:stretch/>
        </p:blipFill>
        <p:spPr>
          <a:xfrm>
            <a:off x="1480177" y="1599150"/>
            <a:ext cx="7143350" cy="3048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88" name="Google Shape;288;p3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89" name="Google Shape;289;p37"/>
          <p:cNvSpPr txBox="1"/>
          <p:nvPr>
            <p:ph idx="1" type="body"/>
          </p:nvPr>
        </p:nvSpPr>
        <p:spPr>
          <a:xfrm>
            <a:off x="2400250" y="1247700"/>
            <a:ext cx="3071400" cy="335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solidFill>
                  <a:srgbClr val="B45F06"/>
                </a:solidFill>
              </a:rPr>
              <a:t>public class</a:t>
            </a:r>
            <a:r>
              <a:rPr lang="es"/>
              <a:t> User {</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id;</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 private String</a:t>
            </a:r>
            <a:r>
              <a:rPr lang="es"/>
              <a:t> name;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 </a:t>
            </a:r>
            <a:r>
              <a:rPr lang="es">
                <a:solidFill>
                  <a:srgbClr val="741B47"/>
                </a:solidFill>
              </a:rPr>
              <a:t>int</a:t>
            </a:r>
            <a:r>
              <a:rPr lang="es"/>
              <a: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p:txBody>
      </p:sp>
      <p:sp>
        <p:nvSpPr>
          <p:cNvPr id="290" name="Google Shape;290;p37"/>
          <p:cNvSpPr txBox="1"/>
          <p:nvPr>
            <p:ph idx="2" type="body"/>
          </p:nvPr>
        </p:nvSpPr>
        <p:spPr>
          <a:xfrm>
            <a:off x="5427575" y="1247700"/>
            <a:ext cx="34947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t>User usu1 = </a:t>
            </a:r>
            <a:r>
              <a:rPr lang="es">
                <a:solidFill>
                  <a:srgbClr val="741B47"/>
                </a:solidFill>
              </a:rPr>
              <a:t>new</a:t>
            </a:r>
            <a:r>
              <a:rPr lang="es"/>
              <a:t> User(2,22);</a:t>
            </a:r>
            <a:endParaRPr/>
          </a:p>
          <a:p>
            <a:pPr indent="-317500" lvl="0" marL="457200" rtl="0" algn="l">
              <a:spcBef>
                <a:spcPts val="0"/>
              </a:spcBef>
              <a:spcAft>
                <a:spcPts val="0"/>
              </a:spcAft>
              <a:buSzPts val="1400"/>
              <a:buAutoNum type="arabicPeriod"/>
            </a:pPr>
            <a:r>
              <a:rPr lang="es"/>
              <a:t>User usu2 = </a:t>
            </a:r>
            <a:r>
              <a:rPr lang="es">
                <a:solidFill>
                  <a:srgbClr val="741B47"/>
                </a:solidFill>
              </a:rPr>
              <a:t>new</a:t>
            </a:r>
            <a:r>
              <a:rPr lang="es"/>
              <a:t> User(</a:t>
            </a:r>
            <a:r>
              <a:rPr lang="es">
                <a:solidFill>
                  <a:srgbClr val="38761D"/>
                </a:solidFill>
              </a:rPr>
              <a:t>“Pepe”</a:t>
            </a:r>
            <a:r>
              <a:rPr lang="es"/>
              <a:t>,6);</a:t>
            </a:r>
            <a:endParaRPr/>
          </a:p>
          <a:p>
            <a:pPr indent="-317500" lvl="0" marL="457200" rtl="0" algn="l">
              <a:spcBef>
                <a:spcPts val="0"/>
              </a:spcBef>
              <a:spcAft>
                <a:spcPts val="0"/>
              </a:spcAft>
              <a:buSzPts val="1400"/>
              <a:buAutoNum type="arabicPeriod"/>
            </a:pPr>
            <a:r>
              <a:rPr lang="es"/>
              <a:t>User usu3 = </a:t>
            </a:r>
            <a:r>
              <a:rPr lang="es">
                <a:solidFill>
                  <a:srgbClr val="741B47"/>
                </a:solidFill>
              </a:rPr>
              <a:t>new</a:t>
            </a:r>
            <a:r>
              <a:rPr lang="es"/>
              <a:t> User(54,22, </a:t>
            </a:r>
            <a:r>
              <a:rPr lang="es">
                <a:solidFill>
                  <a:srgbClr val="38761D"/>
                </a:solidFill>
              </a:rPr>
              <a:t>“Jack”</a:t>
            </a: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96" name="Google Shape;296;p3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97" name="Google Shape;297;p38"/>
          <p:cNvSpPr txBox="1"/>
          <p:nvPr>
            <p:ph idx="1" type="body"/>
          </p:nvPr>
        </p:nvSpPr>
        <p:spPr>
          <a:xfrm>
            <a:off x="2400250" y="1247700"/>
            <a:ext cx="3071400" cy="335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solidFill>
                  <a:srgbClr val="B45F06"/>
                </a:solidFill>
              </a:rPr>
              <a:t>public class</a:t>
            </a:r>
            <a:r>
              <a:rPr lang="es"/>
              <a:t> User {</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id;</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 private String</a:t>
            </a:r>
            <a:r>
              <a:rPr lang="es"/>
              <a:t> name;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 </a:t>
            </a:r>
            <a:r>
              <a:rPr lang="es">
                <a:solidFill>
                  <a:srgbClr val="741B47"/>
                </a:solidFill>
              </a:rPr>
              <a:t>int</a:t>
            </a:r>
            <a:r>
              <a:rPr lang="es"/>
              <a: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p:txBody>
      </p:sp>
      <p:sp>
        <p:nvSpPr>
          <p:cNvPr id="298" name="Google Shape;298;p38"/>
          <p:cNvSpPr txBox="1"/>
          <p:nvPr>
            <p:ph idx="2" type="body"/>
          </p:nvPr>
        </p:nvSpPr>
        <p:spPr>
          <a:xfrm>
            <a:off x="5427575" y="1247700"/>
            <a:ext cx="34947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t>User usu1 = </a:t>
            </a:r>
            <a:r>
              <a:rPr lang="es">
                <a:solidFill>
                  <a:srgbClr val="741B47"/>
                </a:solidFill>
              </a:rPr>
              <a:t>new</a:t>
            </a:r>
            <a:r>
              <a:rPr lang="es"/>
              <a:t> User(2,22);</a:t>
            </a:r>
            <a:endParaRPr/>
          </a:p>
          <a:p>
            <a:pPr indent="-317500" lvl="0" marL="457200" rtl="0" algn="l">
              <a:spcBef>
                <a:spcPts val="0"/>
              </a:spcBef>
              <a:spcAft>
                <a:spcPts val="0"/>
              </a:spcAft>
              <a:buSzPts val="1400"/>
              <a:buAutoNum type="arabicPeriod"/>
            </a:pPr>
            <a:r>
              <a:rPr lang="es"/>
              <a:t>User usu2 = </a:t>
            </a:r>
            <a:r>
              <a:rPr lang="es">
                <a:solidFill>
                  <a:srgbClr val="741B47"/>
                </a:solidFill>
              </a:rPr>
              <a:t>new</a:t>
            </a:r>
            <a:r>
              <a:rPr lang="es"/>
              <a:t> User(</a:t>
            </a:r>
            <a:r>
              <a:rPr lang="es">
                <a:solidFill>
                  <a:srgbClr val="38761D"/>
                </a:solidFill>
              </a:rPr>
              <a:t>“Pepe”</a:t>
            </a:r>
            <a:r>
              <a:rPr lang="es"/>
              <a:t>,6);</a:t>
            </a:r>
            <a:endParaRPr/>
          </a:p>
          <a:p>
            <a:pPr indent="-317500" lvl="0" marL="457200" rtl="0" algn="l">
              <a:spcBef>
                <a:spcPts val="0"/>
              </a:spcBef>
              <a:spcAft>
                <a:spcPts val="0"/>
              </a:spcAft>
              <a:buSzPts val="1400"/>
              <a:buAutoNum type="arabicPeriod"/>
            </a:pPr>
            <a:r>
              <a:rPr lang="es"/>
              <a:t>User usu3 = </a:t>
            </a:r>
            <a:r>
              <a:rPr lang="es">
                <a:solidFill>
                  <a:srgbClr val="741B47"/>
                </a:solidFill>
              </a:rPr>
              <a:t>new</a:t>
            </a:r>
            <a:r>
              <a:rPr lang="es"/>
              <a:t> User(54,22, </a:t>
            </a:r>
            <a:r>
              <a:rPr lang="es">
                <a:solidFill>
                  <a:srgbClr val="38761D"/>
                </a:solidFill>
              </a:rPr>
              <a:t>“Jack”</a:t>
            </a: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p:txBody>
      </p:sp>
      <p:pic>
        <p:nvPicPr>
          <p:cNvPr id="299" name="Google Shape;299;p38"/>
          <p:cNvPicPr preferRelativeResize="0"/>
          <p:nvPr/>
        </p:nvPicPr>
        <p:blipFill>
          <a:blip r:embed="rId4">
            <a:alphaModFix/>
          </a:blip>
          <a:stretch>
            <a:fillRect/>
          </a:stretch>
        </p:blipFill>
        <p:spPr>
          <a:xfrm>
            <a:off x="6626400" y="2369150"/>
            <a:ext cx="2095449" cy="2095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305" name="Google Shape;305;p3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06" name="Google Shape;306;p39"/>
          <p:cNvSpPr txBox="1"/>
          <p:nvPr/>
        </p:nvSpPr>
        <p:spPr>
          <a:xfrm>
            <a:off x="1587400" y="1581050"/>
            <a:ext cx="7710300" cy="3206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class</a:t>
            </a:r>
            <a:r>
              <a:rPr lang="es">
                <a:latin typeface="Consolas"/>
                <a:ea typeface="Consolas"/>
                <a:cs typeface="Consolas"/>
                <a:sym typeface="Consolas"/>
              </a:rPr>
              <a:t> TestBuilderPattern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a:t>
            </a:r>
            <a:r>
              <a:rPr lang="es">
                <a:solidFill>
                  <a:srgbClr val="B45F06"/>
                </a:solidFill>
                <a:latin typeface="Consolas"/>
                <a:ea typeface="Consolas"/>
                <a:cs typeface="Consolas"/>
                <a:sym typeface="Consolas"/>
              </a:rPr>
              <a:t>void</a:t>
            </a:r>
            <a:r>
              <a:rPr lang="es">
                <a:latin typeface="Consolas"/>
                <a:ea typeface="Consolas"/>
                <a:cs typeface="Consolas"/>
                <a:sym typeface="Consolas"/>
              </a:rPr>
              <a:t> main(String[] args)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User usu1 = </a:t>
            </a:r>
            <a:r>
              <a:rPr lang="es">
                <a:solidFill>
                  <a:srgbClr val="741B47"/>
                </a:solidFill>
                <a:latin typeface="Consolas"/>
                <a:ea typeface="Consolas"/>
                <a:cs typeface="Consolas"/>
                <a:sym typeface="Consolas"/>
              </a:rPr>
              <a:t>new </a:t>
            </a:r>
            <a:r>
              <a:rPr lang="es">
                <a:latin typeface="Consolas"/>
                <a:ea typeface="Consolas"/>
                <a:cs typeface="Consolas"/>
                <a:sym typeface="Consolas"/>
              </a:rPr>
              <a:t>UserBuilder().name(</a:t>
            </a:r>
            <a:r>
              <a:rPr lang="es">
                <a:solidFill>
                  <a:srgbClr val="38761D"/>
                </a:solidFill>
                <a:latin typeface="Consolas"/>
                <a:ea typeface="Consolas"/>
                <a:cs typeface="Consolas"/>
                <a:sym typeface="Consolas"/>
              </a:rPr>
              <a:t>“Pepe”</a:t>
            </a:r>
            <a:r>
              <a:rPr lang="es">
                <a:latin typeface="Consolas"/>
                <a:ea typeface="Consolas"/>
                <a:cs typeface="Consolas"/>
                <a:sym typeface="Consolas"/>
              </a:rPr>
              <a:t>).</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age(</a:t>
            </a:r>
            <a:r>
              <a:rPr lang="es">
                <a:solidFill>
                  <a:srgbClr val="741B47"/>
                </a:solidFill>
                <a:latin typeface="Consolas"/>
                <a:ea typeface="Consolas"/>
                <a:cs typeface="Consolas"/>
                <a:sym typeface="Consolas"/>
              </a:rPr>
              <a:t>24</a:t>
            </a:r>
            <a:r>
              <a:rPr lang="es">
                <a:latin typeface="Consolas"/>
                <a:ea typeface="Consolas"/>
                <a:cs typeface="Consolas"/>
                <a:sym typeface="Consolas"/>
              </a:rPr>
              <a:t>).id(</a:t>
            </a:r>
            <a:r>
              <a:rPr lang="es">
                <a:solidFill>
                  <a:srgbClr val="741B47"/>
                </a:solidFill>
                <a:latin typeface="Consolas"/>
                <a:ea typeface="Consolas"/>
                <a:cs typeface="Consolas"/>
                <a:sym typeface="Consolas"/>
              </a:rPr>
              <a:t>5</a:t>
            </a:r>
            <a:r>
              <a:rPr lang="es">
                <a:latin typeface="Consolas"/>
                <a:ea typeface="Consolas"/>
                <a:cs typeface="Consolas"/>
                <a:sym typeface="Consolas"/>
              </a:rPr>
              <a:t>).build();</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sp>
        <p:nvSpPr>
          <p:cNvPr id="312" name="Google Shape;312;p4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marR="25400" rtl="0" algn="l">
              <a:spcBef>
                <a:spcPts val="0"/>
              </a:spcBef>
              <a:spcAft>
                <a:spcPts val="0"/>
              </a:spcAft>
              <a:buSzPts val="1400"/>
              <a:buChar char="●"/>
            </a:pPr>
            <a:r>
              <a:rPr lang="es" sz="1400">
                <a:solidFill>
                  <a:srgbClr val="212121"/>
                </a:solidFill>
                <a:highlight>
                  <a:srgbClr val="FFFFFF"/>
                </a:highlight>
                <a:latin typeface="Arial"/>
                <a:ea typeface="Arial"/>
                <a:cs typeface="Arial"/>
                <a:sym typeface="Arial"/>
              </a:rPr>
              <a:t>Create objects by cloning based on a template of existing objects</a:t>
            </a:r>
            <a:endParaRPr sz="1400">
              <a:solidFill>
                <a:srgbClr val="212121"/>
              </a:solidFill>
              <a:highlight>
                <a:srgbClr val="FFFFFF"/>
              </a:highlight>
              <a:latin typeface="Arial"/>
              <a:ea typeface="Arial"/>
              <a:cs typeface="Arial"/>
              <a:sym typeface="Arial"/>
            </a:endParaRPr>
          </a:p>
          <a:p>
            <a:pPr indent="0" lvl="0" marL="0" marR="254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marR="25400" rtl="0" algn="l">
              <a:spcBef>
                <a:spcPts val="0"/>
              </a:spcBef>
              <a:spcAft>
                <a:spcPts val="0"/>
              </a:spcAft>
              <a:buClr>
                <a:srgbClr val="212121"/>
              </a:buClr>
              <a:buSzPts val="1400"/>
              <a:buFont typeface="Arial"/>
              <a:buChar char="●"/>
            </a:pPr>
            <a:r>
              <a:rPr lang="es" sz="1400">
                <a:solidFill>
                  <a:srgbClr val="212121"/>
                </a:solidFill>
                <a:highlight>
                  <a:srgbClr val="FFFFFF"/>
                </a:highlight>
                <a:latin typeface="Arial"/>
                <a:ea typeface="Arial"/>
                <a:cs typeface="Arial"/>
                <a:sym typeface="Arial"/>
              </a:rPr>
              <a:t>Objects of the same class are very similar to each other</a:t>
            </a:r>
            <a:endParaRPr sz="1400">
              <a:solidFill>
                <a:srgbClr val="212121"/>
              </a:solidFill>
              <a:highlight>
                <a:srgbClr val="FFFFFF"/>
              </a:highlight>
              <a:latin typeface="Arial"/>
              <a:ea typeface="Arial"/>
              <a:cs typeface="Arial"/>
              <a:sym typeface="Arial"/>
            </a:endParaRPr>
          </a:p>
          <a:p>
            <a:pPr indent="0" lvl="0" marL="0" marR="254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marR="25400" rtl="0" algn="l">
              <a:spcBef>
                <a:spcPts val="0"/>
              </a:spcBef>
              <a:spcAft>
                <a:spcPts val="0"/>
              </a:spcAft>
              <a:buClr>
                <a:srgbClr val="212121"/>
              </a:buClr>
              <a:buSzPts val="1400"/>
              <a:buFont typeface="Arial"/>
              <a:buChar char="●"/>
            </a:pPr>
            <a:r>
              <a:rPr lang="es" sz="1400">
                <a:solidFill>
                  <a:srgbClr val="212121"/>
                </a:solidFill>
                <a:highlight>
                  <a:srgbClr val="FFFFFF"/>
                </a:highlight>
                <a:latin typeface="Arial"/>
                <a:ea typeface="Arial"/>
                <a:cs typeface="Arial"/>
                <a:sym typeface="Arial"/>
              </a:rPr>
              <a:t>La creación inicial de cada objeto es una operación costosa</a:t>
            </a:r>
            <a:endParaRPr sz="1400">
              <a:solidFill>
                <a:srgbClr val="212121"/>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a:p>
        </p:txBody>
      </p:sp>
      <p:pic>
        <p:nvPicPr>
          <p:cNvPr id="313" name="Google Shape;313;p40"/>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pic>
        <p:nvPicPr>
          <p:cNvPr id="319" name="Google Shape;319;p41"/>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20" name="Google Shape;320;p41"/>
          <p:cNvPicPr preferRelativeResize="0"/>
          <p:nvPr/>
        </p:nvPicPr>
        <p:blipFill>
          <a:blip r:embed="rId4">
            <a:alphaModFix/>
          </a:blip>
          <a:stretch>
            <a:fillRect/>
          </a:stretch>
        </p:blipFill>
        <p:spPr>
          <a:xfrm>
            <a:off x="1837175" y="1211350"/>
            <a:ext cx="6829426" cy="338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87" name="Google Shape;87;p1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88" name="Google Shape;88;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a:p>
          <a:p>
            <a:pPr indent="0" lvl="0" marL="0" rtl="0" algn="l">
              <a:spcBef>
                <a:spcPts val="1600"/>
              </a:spcBef>
              <a:spcAft>
                <a:spcPts val="1600"/>
              </a:spcAft>
              <a:buNone/>
            </a:pPr>
            <a:r>
              <a:rPr b="1" lang="es" u="sng"/>
              <a:t> </a:t>
            </a:r>
            <a:endParaRPr/>
          </a:p>
        </p:txBody>
      </p:sp>
      <p:pic>
        <p:nvPicPr>
          <p:cNvPr id="89" name="Google Shape;89;p15"/>
          <p:cNvPicPr preferRelativeResize="0"/>
          <p:nvPr/>
        </p:nvPicPr>
        <p:blipFill>
          <a:blip r:embed="rId4">
            <a:alphaModFix/>
          </a:blip>
          <a:stretch>
            <a:fillRect/>
          </a:stretch>
        </p:blipFill>
        <p:spPr>
          <a:xfrm>
            <a:off x="1250350" y="1164575"/>
            <a:ext cx="7471500" cy="3368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pic>
        <p:nvPicPr>
          <p:cNvPr id="326" name="Google Shape;326;p4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27" name="Google Shape;327;p4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solidFill>
                  <a:srgbClr val="B45F06"/>
                </a:solidFill>
              </a:rPr>
              <a:t>public class</a:t>
            </a:r>
            <a:r>
              <a:rPr lang="es" sz="1400"/>
              <a:t> client {</a:t>
            </a:r>
            <a:endParaRPr sz="1400"/>
          </a:p>
          <a:p>
            <a:pPr indent="-317500" lvl="0" marL="457200" rtl="0" algn="l">
              <a:spcBef>
                <a:spcPts val="0"/>
              </a:spcBef>
              <a:spcAft>
                <a:spcPts val="0"/>
              </a:spcAft>
              <a:buSzPts val="1400"/>
              <a:buAutoNum type="arabicPeriod"/>
            </a:pPr>
            <a:r>
              <a:t/>
            </a:r>
            <a:endParaRPr sz="1400"/>
          </a:p>
          <a:p>
            <a:pPr indent="-317500" lvl="0" marL="457200" rtl="0" algn="l">
              <a:spcBef>
                <a:spcPts val="0"/>
              </a:spcBef>
              <a:spcAft>
                <a:spcPts val="0"/>
              </a:spcAft>
              <a:buSzPts val="1400"/>
              <a:buAutoNum type="arabicPeriod"/>
            </a:pPr>
            <a:r>
              <a:rPr lang="es" sz="1400"/>
              <a:t>     </a:t>
            </a:r>
            <a:r>
              <a:rPr lang="es" sz="1400">
                <a:solidFill>
                  <a:srgbClr val="B45F06"/>
                </a:solidFill>
              </a:rPr>
              <a:t>public static void</a:t>
            </a:r>
            <a:r>
              <a:rPr lang="es" sz="1400"/>
              <a:t> main (String[] args) {</a:t>
            </a:r>
            <a:endParaRPr sz="1400"/>
          </a:p>
          <a:p>
            <a:pPr indent="-317500" lvl="0" marL="457200" rtl="0" algn="l">
              <a:spcBef>
                <a:spcPts val="0"/>
              </a:spcBef>
              <a:spcAft>
                <a:spcPts val="0"/>
              </a:spcAft>
              <a:buSzPts val="1400"/>
              <a:buAutoNum type="arabicPeriod"/>
            </a:pPr>
            <a:r>
              <a:t/>
            </a:r>
            <a:endParaRPr sz="1400"/>
          </a:p>
          <a:p>
            <a:pPr indent="-317500" lvl="0" marL="457200" rtl="0" algn="l">
              <a:spcBef>
                <a:spcPts val="0"/>
              </a:spcBef>
              <a:spcAft>
                <a:spcPts val="0"/>
              </a:spcAft>
              <a:buSzPts val="1400"/>
              <a:buAutoNum type="arabicPeriod"/>
            </a:pPr>
            <a:r>
              <a:rPr lang="es" sz="1400"/>
              <a:t>          Prot</a:t>
            </a:r>
            <a:r>
              <a:rPr lang="es" sz="1400"/>
              <a:t>o</a:t>
            </a:r>
            <a:r>
              <a:rPr lang="es" sz="1400"/>
              <a:t>type product = </a:t>
            </a:r>
            <a:r>
              <a:rPr lang="es" sz="1400">
                <a:solidFill>
                  <a:srgbClr val="741B47"/>
                </a:solidFill>
              </a:rPr>
              <a:t>new</a:t>
            </a:r>
            <a:r>
              <a:rPr lang="es" sz="1400"/>
              <a:t> Prototype();</a:t>
            </a:r>
            <a:endParaRPr sz="1400"/>
          </a:p>
          <a:p>
            <a:pPr indent="-317500" lvl="0" marL="457200" rtl="0" algn="l">
              <a:spcBef>
                <a:spcPts val="0"/>
              </a:spcBef>
              <a:spcAft>
                <a:spcPts val="0"/>
              </a:spcAft>
              <a:buSzPts val="1400"/>
              <a:buAutoNum type="arabicPeriod"/>
            </a:pPr>
            <a:r>
              <a:rPr lang="es" sz="1400"/>
              <a:t>          Prototype product2 = product.clone();</a:t>
            </a:r>
            <a:endParaRPr sz="1400"/>
          </a:p>
          <a:p>
            <a:pPr indent="-317500" lvl="0" marL="457200" rtl="0" algn="l">
              <a:spcBef>
                <a:spcPts val="0"/>
              </a:spcBef>
              <a:spcAft>
                <a:spcPts val="0"/>
              </a:spcAft>
              <a:buSzPts val="1400"/>
              <a:buAutoNum type="arabicPeriod"/>
            </a:pPr>
            <a:r>
              <a:rPr lang="es" sz="1400"/>
              <a:t>     }</a:t>
            </a:r>
            <a:endParaRPr sz="1400"/>
          </a:p>
          <a:p>
            <a:pPr indent="-317500" lvl="0" marL="457200" rtl="0" algn="l">
              <a:spcBef>
                <a:spcPts val="0"/>
              </a:spcBef>
              <a:spcAft>
                <a:spcPts val="0"/>
              </a:spcAft>
              <a:buSzPts val="1400"/>
              <a:buAutoNum type="arabicPeriod"/>
            </a:pPr>
            <a:r>
              <a:rPr lang="es" sz="1400"/>
              <a:t>}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 Structural Design Patterns</a:t>
            </a:r>
            <a:endParaRPr/>
          </a:p>
        </p:txBody>
      </p:sp>
      <p:pic>
        <p:nvPicPr>
          <p:cNvPr id="333" name="Google Shape;333;p4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34" name="Google Shape;334;p43"/>
          <p:cNvSpPr txBox="1"/>
          <p:nvPr/>
        </p:nvSpPr>
        <p:spPr>
          <a:xfrm>
            <a:off x="1684375" y="1448575"/>
            <a:ext cx="7203000" cy="309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 and Object composition.</a:t>
            </a:r>
            <a:endParaRPr sz="1800">
              <a:solidFill>
                <a:schemeClr val="dk2"/>
              </a:solidFill>
              <a:latin typeface="Lato"/>
              <a:ea typeface="Lato"/>
              <a:cs typeface="Lato"/>
              <a:sym typeface="Lato"/>
            </a:endParaRPr>
          </a:p>
          <a:p>
            <a:pPr indent="0" lvl="0" marL="457200" rtl="0" algn="l">
              <a:spcBef>
                <a:spcPts val="0"/>
              </a:spcBef>
              <a:spcAft>
                <a:spcPts val="0"/>
              </a:spcAft>
              <a:buNone/>
            </a:pPr>
            <a:r>
              <a:rPr lang="es" sz="1800">
                <a:solidFill>
                  <a:schemeClr val="dk2"/>
                </a:solidFill>
                <a:latin typeface="Lato"/>
                <a:ea typeface="Lato"/>
                <a:cs typeface="Lato"/>
                <a:sym typeface="Lato"/>
              </a:rPr>
              <a:t>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Structural class-creation patterns use inheritance to compose interfaces.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Structural object-patterns define ways to compose objects to obtain new functionality.</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5.2.1 Adapter</a:t>
            </a:r>
            <a:endParaRPr/>
          </a:p>
        </p:txBody>
      </p:sp>
      <p:pic>
        <p:nvPicPr>
          <p:cNvPr id="340" name="Google Shape;340;p4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41" name="Google Shape;341;p44"/>
          <p:cNvSpPr txBox="1"/>
          <p:nvPr/>
        </p:nvSpPr>
        <p:spPr>
          <a:xfrm>
            <a:off x="2267925" y="1431625"/>
            <a:ext cx="6298200" cy="3065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When i</a:t>
            </a:r>
            <a:r>
              <a:rPr lang="es">
                <a:solidFill>
                  <a:schemeClr val="dk2"/>
                </a:solidFill>
                <a:latin typeface="Lato"/>
                <a:ea typeface="Lato"/>
                <a:cs typeface="Lato"/>
                <a:sym typeface="Lato"/>
              </a:rPr>
              <a:t>mplementing Adapter pattern, there are two approaches, both these approaches producing the same result.</a:t>
            </a:r>
            <a:endParaRPr>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a:solidFill>
                <a:schemeClr val="dk2"/>
              </a:solidFill>
              <a:latin typeface="Lato"/>
              <a:ea typeface="Lato"/>
              <a:cs typeface="Lato"/>
              <a:sym typeface="Lato"/>
            </a:endParaRPr>
          </a:p>
          <a:p>
            <a:pPr indent="-317500" lvl="1" marL="9144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Class Adapter – This form uses java inheritance and extends the source interface, in our case Socket class.</a:t>
            </a:r>
            <a:endParaRPr>
              <a:solidFill>
                <a:schemeClr val="dk2"/>
              </a:solidFill>
              <a:latin typeface="Lato"/>
              <a:ea typeface="Lato"/>
              <a:cs typeface="Lato"/>
              <a:sym typeface="Lato"/>
            </a:endParaRPr>
          </a:p>
          <a:p>
            <a:pPr indent="0" lvl="0" marL="914400" marR="0" rtl="0" algn="l">
              <a:lnSpc>
                <a:spcPct val="100000"/>
              </a:lnSpc>
              <a:spcBef>
                <a:spcPts val="0"/>
              </a:spcBef>
              <a:spcAft>
                <a:spcPts val="0"/>
              </a:spcAft>
              <a:buNone/>
            </a:pPr>
            <a:r>
              <a:t/>
            </a:r>
            <a:endParaRPr>
              <a:solidFill>
                <a:schemeClr val="dk2"/>
              </a:solidFill>
              <a:latin typeface="Lato"/>
              <a:ea typeface="Lato"/>
              <a:cs typeface="Lato"/>
              <a:sym typeface="Lato"/>
            </a:endParaRPr>
          </a:p>
          <a:p>
            <a:pPr indent="-317500" lvl="1" marL="9144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Object Adapter – This form uses </a:t>
            </a:r>
            <a:r>
              <a:rPr lang="es">
                <a:solidFill>
                  <a:schemeClr val="dk2"/>
                </a:solidFill>
                <a:uFill>
                  <a:noFill/>
                </a:uFill>
                <a:latin typeface="Lato"/>
                <a:ea typeface="Lato"/>
                <a:cs typeface="Lato"/>
                <a:sym typeface="Lato"/>
                <a:hlinkClick r:id="rId4"/>
              </a:rPr>
              <a:t>Java Composition</a:t>
            </a:r>
            <a:r>
              <a:rPr lang="es">
                <a:solidFill>
                  <a:schemeClr val="dk2"/>
                </a:solidFill>
                <a:latin typeface="Lato"/>
                <a:ea typeface="Lato"/>
                <a:cs typeface="Lato"/>
                <a:sym typeface="Lato"/>
              </a:rPr>
              <a:t> and adapter contains the source object.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42" name="Google Shape;342;p44"/>
          <p:cNvPicPr preferRelativeResize="0"/>
          <p:nvPr/>
        </p:nvPicPr>
        <p:blipFill>
          <a:blip r:embed="rId5">
            <a:alphaModFix/>
          </a:blip>
          <a:stretch>
            <a:fillRect/>
          </a:stretch>
        </p:blipFill>
        <p:spPr>
          <a:xfrm>
            <a:off x="1643125" y="1192063"/>
            <a:ext cx="4294766" cy="354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5.2.1 Adapter</a:t>
            </a:r>
            <a:endParaRPr/>
          </a:p>
        </p:txBody>
      </p:sp>
      <p:pic>
        <p:nvPicPr>
          <p:cNvPr id="348" name="Google Shape;348;p45"/>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49" name="Google Shape;349;p45"/>
          <p:cNvPicPr preferRelativeResize="0"/>
          <p:nvPr/>
        </p:nvPicPr>
        <p:blipFill>
          <a:blip r:embed="rId4">
            <a:alphaModFix/>
          </a:blip>
          <a:stretch>
            <a:fillRect/>
          </a:stretch>
        </p:blipFill>
        <p:spPr>
          <a:xfrm>
            <a:off x="1852375" y="1150700"/>
            <a:ext cx="6162675"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5.5 Facade</a:t>
            </a:r>
            <a:endParaRPr/>
          </a:p>
        </p:txBody>
      </p:sp>
      <p:pic>
        <p:nvPicPr>
          <p:cNvPr id="355" name="Google Shape;355;p4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56" name="Google Shape;356;p46"/>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 a unified interface to a set of interfaces in a subsystem. Facade Pattern defines a higher-level interface that makes the subsystem easier to use.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So we will have different set of interfaces to work with different types of database. Now a client application can use these interfaces to get the required database connection and generate reports.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But when the complexity increases or the interface behavior names are confusing, client application will find it difficult to manage it.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Provides a wrapper interface on top of the existing interface to help client application.</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57" name="Google Shape;357;p46"/>
          <p:cNvPicPr preferRelativeResize="0"/>
          <p:nvPr/>
        </p:nvPicPr>
        <p:blipFill>
          <a:blip r:embed="rId4">
            <a:alphaModFix/>
          </a:blip>
          <a:stretch>
            <a:fillRect/>
          </a:stretch>
        </p:blipFill>
        <p:spPr>
          <a:xfrm>
            <a:off x="2514600" y="1262063"/>
            <a:ext cx="4114800" cy="2619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5.5 Facade</a:t>
            </a:r>
            <a:endParaRPr/>
          </a:p>
        </p:txBody>
      </p:sp>
      <p:pic>
        <p:nvPicPr>
          <p:cNvPr id="363" name="Google Shape;363;p47"/>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64" name="Google Shape;364;p47"/>
          <p:cNvPicPr preferRelativeResize="0"/>
          <p:nvPr/>
        </p:nvPicPr>
        <p:blipFill>
          <a:blip r:embed="rId4">
            <a:alphaModFix/>
          </a:blip>
          <a:stretch>
            <a:fillRect/>
          </a:stretch>
        </p:blipFill>
        <p:spPr>
          <a:xfrm>
            <a:off x="2453475" y="1074600"/>
            <a:ext cx="4860648" cy="36273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Bridge</a:t>
            </a:r>
            <a:endParaRPr/>
          </a:p>
        </p:txBody>
      </p:sp>
      <p:pic>
        <p:nvPicPr>
          <p:cNvPr id="370" name="Google Shape;370;p4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71" name="Google Shape;371;p48"/>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Adapter makes things work after they're designed; Bridge makes them work before they are.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Bridge is designed up-front to let the abstraction and the implementation vary independently. Adapter is retrofitted to make unrelated classes work together.</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State, Strategy, Bridge (and to some degree Adapter) have similar solution structures. They all share elements of the "handle/body" idiom. They differ in intent - that is, they solve different problems.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72" name="Google Shape;372;p48"/>
          <p:cNvPicPr preferRelativeResize="0"/>
          <p:nvPr/>
        </p:nvPicPr>
        <p:blipFill>
          <a:blip r:embed="rId4">
            <a:alphaModFix/>
          </a:blip>
          <a:stretch>
            <a:fillRect/>
          </a:stretch>
        </p:blipFill>
        <p:spPr>
          <a:xfrm>
            <a:off x="2347913" y="1023938"/>
            <a:ext cx="4448175" cy="3095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Decorator</a:t>
            </a:r>
            <a:endParaRPr/>
          </a:p>
        </p:txBody>
      </p:sp>
      <p:pic>
        <p:nvPicPr>
          <p:cNvPr id="378" name="Google Shape;378;p4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79" name="Google Shape;379;p49"/>
          <p:cNvSpPr txBox="1"/>
          <p:nvPr/>
        </p:nvSpPr>
        <p:spPr>
          <a:xfrm>
            <a:off x="2400250" y="1340650"/>
            <a:ext cx="6298200" cy="30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Lato"/>
                <a:ea typeface="Lato"/>
                <a:cs typeface="Lato"/>
                <a:sym typeface="Lato"/>
              </a:rPr>
              <a:t>We use inheritance or composition to extend the behavior of an object but this is done at compile time and its applicable to all the instances of the class, in order to implement this we will need:</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s">
                <a:solidFill>
                  <a:schemeClr val="dk2"/>
                </a:solidFill>
                <a:latin typeface="Lato"/>
                <a:ea typeface="Lato"/>
                <a:cs typeface="Lato"/>
                <a:sym typeface="Lato"/>
              </a:rPr>
              <a:t>Component Interface – The interface or abstract class defining the methods that will be implemented.</a:t>
            </a:r>
            <a:endParaRPr>
              <a:solidFill>
                <a:schemeClr val="dk2"/>
              </a:solidFill>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Component Implementation – The basic implementation of the component interface.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Decorator – Decorator class implements the component interface and it has a HAS-A relationship with the component interface.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Concrete Decorators – Extending the base decorator functionality and modifying the component behavior accordingly.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80" name="Google Shape;380;p49"/>
          <p:cNvPicPr preferRelativeResize="0"/>
          <p:nvPr/>
        </p:nvPicPr>
        <p:blipFill>
          <a:blip r:embed="rId4">
            <a:alphaModFix/>
          </a:blip>
          <a:stretch>
            <a:fillRect/>
          </a:stretch>
        </p:blipFill>
        <p:spPr>
          <a:xfrm>
            <a:off x="982800" y="1515575"/>
            <a:ext cx="2095450" cy="21123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Decorator</a:t>
            </a:r>
            <a:endParaRPr/>
          </a:p>
        </p:txBody>
      </p:sp>
      <p:pic>
        <p:nvPicPr>
          <p:cNvPr id="386" name="Google Shape;386;p50"/>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87" name="Google Shape;387;p50"/>
          <p:cNvPicPr preferRelativeResize="0"/>
          <p:nvPr/>
        </p:nvPicPr>
        <p:blipFill>
          <a:blip r:embed="rId4">
            <a:alphaModFix/>
          </a:blip>
          <a:stretch>
            <a:fillRect/>
          </a:stretch>
        </p:blipFill>
        <p:spPr>
          <a:xfrm>
            <a:off x="1076275" y="1363750"/>
            <a:ext cx="7915324" cy="30415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FlyWeight</a:t>
            </a:r>
            <a:endParaRPr/>
          </a:p>
        </p:txBody>
      </p:sp>
      <p:pic>
        <p:nvPicPr>
          <p:cNvPr id="393" name="Google Shape;393;p51"/>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94" name="Google Shape;394;p51"/>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number of Objects to be created by application should be huge.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object creation is heavy on memory and it can be time consuming too.</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object properties can be divided into intrinsic and extrinsic properties, extrinsic properties of an Object should be defined by the client program.</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95" name="Google Shape;395;p51"/>
          <p:cNvPicPr preferRelativeResize="0"/>
          <p:nvPr/>
        </p:nvPicPr>
        <p:blipFill>
          <a:blip r:embed="rId4">
            <a:alphaModFix/>
          </a:blip>
          <a:stretch>
            <a:fillRect/>
          </a:stretch>
        </p:blipFill>
        <p:spPr>
          <a:xfrm>
            <a:off x="372400" y="1135875"/>
            <a:ext cx="6773871" cy="306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95" name="Google Shape;95;p1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96" name="Google Shape;96;p16"/>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FlyWeight</a:t>
            </a:r>
            <a:endParaRPr/>
          </a:p>
        </p:txBody>
      </p:sp>
      <p:pic>
        <p:nvPicPr>
          <p:cNvPr id="401" name="Google Shape;401;p52"/>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02" name="Google Shape;402;p52"/>
          <p:cNvPicPr preferRelativeResize="0"/>
          <p:nvPr/>
        </p:nvPicPr>
        <p:blipFill rotWithShape="1">
          <a:blip r:embed="rId4">
            <a:alphaModFix/>
          </a:blip>
          <a:srcRect b="26183" l="18661" r="18986" t="26269"/>
          <a:stretch/>
        </p:blipFill>
        <p:spPr>
          <a:xfrm>
            <a:off x="1596050" y="1211350"/>
            <a:ext cx="7406626" cy="34831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5.5 Behavioral Design Patterns</a:t>
            </a:r>
            <a:endParaRPr/>
          </a:p>
        </p:txBody>
      </p:sp>
      <p:pic>
        <p:nvPicPr>
          <p:cNvPr id="408" name="Google Shape;408;p5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09" name="Google Shape;409;p53"/>
          <p:cNvSpPr txBox="1"/>
          <p:nvPr/>
        </p:nvSpPr>
        <p:spPr>
          <a:xfrm>
            <a:off x="1635100" y="1639225"/>
            <a:ext cx="7264500" cy="227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Class's objects communication.</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 Behavioral patterns are those patterns that are most specifically concerned with communication between objects.</a:t>
            </a:r>
            <a:endParaRPr sz="1800">
              <a:solidFill>
                <a:schemeClr val="dk2"/>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Observer</a:t>
            </a:r>
            <a:endParaRPr/>
          </a:p>
        </p:txBody>
      </p:sp>
      <p:pic>
        <p:nvPicPr>
          <p:cNvPr id="415" name="Google Shape;415;p5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16" name="Google Shape;416;p54"/>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D</a:t>
            </a:r>
            <a:r>
              <a:rPr lang="es">
                <a:solidFill>
                  <a:schemeClr val="dk2"/>
                </a:solidFill>
                <a:latin typeface="Lato"/>
                <a:ea typeface="Lato"/>
                <a:cs typeface="Lato"/>
                <a:sym typeface="Lato"/>
              </a:rPr>
              <a:t>efine a one-to-many dependency between objects so that when one object changes state, all its dependents are notified and updated automatically.</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Encapsulate the core (or common or engine) components in a Subject abstraction, and the variable (or optional or user interface) components in an Observer hierarchy.</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"View" part of Model-View-Controller.</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Observer</a:t>
            </a:r>
            <a:endParaRPr/>
          </a:p>
        </p:txBody>
      </p:sp>
      <p:pic>
        <p:nvPicPr>
          <p:cNvPr id="422" name="Google Shape;422;p55"/>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23" name="Google Shape;423;p55"/>
          <p:cNvPicPr preferRelativeResize="0"/>
          <p:nvPr/>
        </p:nvPicPr>
        <p:blipFill>
          <a:blip r:embed="rId4">
            <a:alphaModFix/>
          </a:blip>
          <a:stretch>
            <a:fillRect/>
          </a:stretch>
        </p:blipFill>
        <p:spPr>
          <a:xfrm>
            <a:off x="1576975" y="1174100"/>
            <a:ext cx="6610350" cy="3514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Strategy</a:t>
            </a:r>
            <a:endParaRPr/>
          </a:p>
        </p:txBody>
      </p:sp>
      <p:pic>
        <p:nvPicPr>
          <p:cNvPr id="429" name="Google Shape;429;p5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30" name="Google Shape;430;p56"/>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Define a family of algorithms, encapsulate each one, and make them interchangeable. Strategy lets the algorithm vary independently from the clients that use it.</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Capture the abstraction in an interface, bury implementation details in derived classes.</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Strategy</a:t>
            </a:r>
            <a:endParaRPr/>
          </a:p>
        </p:txBody>
      </p:sp>
      <p:pic>
        <p:nvPicPr>
          <p:cNvPr id="436" name="Google Shape;436;p57"/>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37" name="Google Shape;437;p57"/>
          <p:cNvPicPr preferRelativeResize="0"/>
          <p:nvPr/>
        </p:nvPicPr>
        <p:blipFill>
          <a:blip r:embed="rId4">
            <a:alphaModFix/>
          </a:blip>
          <a:stretch>
            <a:fillRect/>
          </a:stretch>
        </p:blipFill>
        <p:spPr>
          <a:xfrm>
            <a:off x="1789400" y="1211350"/>
            <a:ext cx="6324600" cy="3162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Interpreter</a:t>
            </a:r>
            <a:endParaRPr/>
          </a:p>
        </p:txBody>
      </p:sp>
      <p:pic>
        <p:nvPicPr>
          <p:cNvPr id="443" name="Google Shape;443;p5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44" name="Google Shape;444;p58"/>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Given a language, define a representation for its grammar along with an interpreter that uses the representation to interpret sentences in the language.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Map a domain to a language, the language to a grammar, and the grammar to a hierarchical object-oriented design.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Iterator</a:t>
            </a:r>
            <a:endParaRPr/>
          </a:p>
        </p:txBody>
      </p:sp>
      <p:pic>
        <p:nvPicPr>
          <p:cNvPr id="450" name="Google Shape;450;p5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51" name="Google Shape;451;p59"/>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 a way to access the elements of an aggregate object sequentially without exposing its underlying representation.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C++ and Java standard library abstraction that makes it possible to decouple collection classes and algorithms.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Promote to "full object status" the traversal of a collection.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Polymorphic traversal</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Iterator</a:t>
            </a:r>
            <a:endParaRPr/>
          </a:p>
        </p:txBody>
      </p:sp>
      <p:pic>
        <p:nvPicPr>
          <p:cNvPr id="457" name="Google Shape;457;p60"/>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58" name="Google Shape;458;p60"/>
          <p:cNvPicPr preferRelativeResize="0"/>
          <p:nvPr/>
        </p:nvPicPr>
        <p:blipFill>
          <a:blip r:embed="rId4">
            <a:alphaModFix/>
          </a:blip>
          <a:stretch>
            <a:fillRect/>
          </a:stretch>
        </p:blipFill>
        <p:spPr>
          <a:xfrm>
            <a:off x="1076275" y="1363750"/>
            <a:ext cx="7915325" cy="317941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464" name="Google Shape;464;p61"/>
          <p:cNvPicPr preferRelativeResize="0"/>
          <p:nvPr/>
        </p:nvPicPr>
        <p:blipFill>
          <a:blip r:embed="rId3">
            <a:alphaModFix/>
          </a:blip>
          <a:stretch>
            <a:fillRect/>
          </a:stretch>
        </p:blipFill>
        <p:spPr>
          <a:xfrm>
            <a:off x="2899375" y="2144250"/>
            <a:ext cx="1713650" cy="2553175"/>
          </a:xfrm>
          <a:prstGeom prst="rect">
            <a:avLst/>
          </a:prstGeom>
          <a:noFill/>
          <a:ln>
            <a:noFill/>
          </a:ln>
        </p:spPr>
      </p:pic>
      <p:sp>
        <p:nvSpPr>
          <p:cNvPr id="465" name="Google Shape;465;p61"/>
          <p:cNvSpPr/>
          <p:nvPr/>
        </p:nvSpPr>
        <p:spPr>
          <a:xfrm rot="-742">
            <a:off x="3770025" y="1211811"/>
            <a:ext cx="4167900" cy="10134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 know all the design patterns… I can solve all my problems!!</a:t>
            </a:r>
            <a:endParaRPr/>
          </a:p>
        </p:txBody>
      </p:sp>
      <p:pic>
        <p:nvPicPr>
          <p:cNvPr id="466" name="Google Shape;466;p61"/>
          <p:cNvPicPr preferRelativeResize="0"/>
          <p:nvPr/>
        </p:nvPicPr>
        <p:blipFill>
          <a:blip r:embed="rId4">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02" name="Google Shape;102;p1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03" name="Google Shape;103;p17"/>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04" name="Google Shape;104;p17"/>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472" name="Google Shape;472;p62"/>
          <p:cNvPicPr preferRelativeResize="0"/>
          <p:nvPr/>
        </p:nvPicPr>
        <p:blipFill>
          <a:blip r:embed="rId3">
            <a:alphaModFix/>
          </a:blip>
          <a:stretch>
            <a:fillRect/>
          </a:stretch>
        </p:blipFill>
        <p:spPr>
          <a:xfrm>
            <a:off x="2899375" y="2144250"/>
            <a:ext cx="1713650" cy="2553175"/>
          </a:xfrm>
          <a:prstGeom prst="rect">
            <a:avLst/>
          </a:prstGeom>
          <a:noFill/>
          <a:ln>
            <a:noFill/>
          </a:ln>
        </p:spPr>
      </p:pic>
      <p:sp>
        <p:nvSpPr>
          <p:cNvPr id="473" name="Google Shape;473;p62"/>
          <p:cNvSpPr/>
          <p:nvPr/>
        </p:nvSpPr>
        <p:spPr>
          <a:xfrm rot="-742">
            <a:off x="3770025" y="1211811"/>
            <a:ext cx="4167900" cy="10134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 know all the design patterns… I can solve all my problems!!</a:t>
            </a:r>
            <a:endParaRPr/>
          </a:p>
        </p:txBody>
      </p:sp>
      <p:sp>
        <p:nvSpPr>
          <p:cNvPr id="474" name="Google Shape;474;p62"/>
          <p:cNvSpPr/>
          <p:nvPr/>
        </p:nvSpPr>
        <p:spPr>
          <a:xfrm>
            <a:off x="4083400" y="1295100"/>
            <a:ext cx="2955300" cy="25533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5" name="Google Shape;475;p62"/>
          <p:cNvPicPr preferRelativeResize="0"/>
          <p:nvPr/>
        </p:nvPicPr>
        <p:blipFill>
          <a:blip r:embed="rId4">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481" name="Google Shape;481;p6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82" name="Google Shape;482;p6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Arial"/>
              <a:buChar char="●"/>
            </a:pPr>
            <a:r>
              <a:rPr lang="es">
                <a:solidFill>
                  <a:srgbClr val="212121"/>
                </a:solidFill>
                <a:highlight>
                  <a:srgbClr val="FFFFFF"/>
                </a:highlight>
                <a:latin typeface="Arial"/>
                <a:ea typeface="Arial"/>
                <a:cs typeface="Arial"/>
                <a:sym typeface="Arial"/>
              </a:rPr>
              <a:t>Design patterns facilitate the process of designing a software</a:t>
            </a:r>
            <a:endParaRPr>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212121"/>
              </a:solidFill>
              <a:highlight>
                <a:srgbClr val="FFFFFF"/>
              </a:highlight>
              <a:latin typeface="Arial"/>
              <a:ea typeface="Arial"/>
              <a:cs typeface="Arial"/>
              <a:sym typeface="Arial"/>
            </a:endParaRPr>
          </a:p>
          <a:p>
            <a:pPr indent="-342900" lvl="0" marL="457200" rtl="0" algn="l">
              <a:spcBef>
                <a:spcPts val="1600"/>
              </a:spcBef>
              <a:spcAft>
                <a:spcPts val="0"/>
              </a:spcAft>
              <a:buClr>
                <a:srgbClr val="212121"/>
              </a:buClr>
              <a:buSzPts val="1800"/>
              <a:buFont typeface="Arial"/>
              <a:buChar char="●"/>
            </a:pPr>
            <a:r>
              <a:rPr lang="es">
                <a:solidFill>
                  <a:srgbClr val="212121"/>
                </a:solidFill>
                <a:highlight>
                  <a:srgbClr val="FFFFFF"/>
                </a:highlight>
                <a:latin typeface="Arial"/>
                <a:ea typeface="Arial"/>
                <a:cs typeface="Arial"/>
                <a:sym typeface="Arial"/>
              </a:rPr>
              <a:t>Do not try to apply the design patterns with a shoehorn</a:t>
            </a:r>
            <a:endParaRPr>
              <a:solidFill>
                <a:srgbClr val="212121"/>
              </a:solidFill>
              <a:highlight>
                <a:srgbClr val="FFFFFF"/>
              </a:highlight>
              <a:latin typeface="Arial"/>
              <a:ea typeface="Arial"/>
              <a:cs typeface="Arial"/>
              <a:sym typeface="Arial"/>
            </a:endParaRPr>
          </a:p>
        </p:txBody>
      </p:sp>
      <p:pic>
        <p:nvPicPr>
          <p:cNvPr id="483" name="Google Shape;483;p63"/>
          <p:cNvPicPr preferRelativeResize="0"/>
          <p:nvPr/>
        </p:nvPicPr>
        <p:blipFill>
          <a:blip r:embed="rId4">
            <a:alphaModFix/>
          </a:blip>
          <a:stretch>
            <a:fillRect/>
          </a:stretch>
        </p:blipFill>
        <p:spPr>
          <a:xfrm>
            <a:off x="2245800" y="1422901"/>
            <a:ext cx="771475" cy="789993"/>
          </a:xfrm>
          <a:prstGeom prst="rect">
            <a:avLst/>
          </a:prstGeom>
          <a:noFill/>
          <a:ln>
            <a:noFill/>
          </a:ln>
        </p:spPr>
      </p:pic>
      <p:sp>
        <p:nvSpPr>
          <p:cNvPr id="484" name="Google Shape;484;p63"/>
          <p:cNvSpPr/>
          <p:nvPr/>
        </p:nvSpPr>
        <p:spPr>
          <a:xfrm>
            <a:off x="1996963" y="2737525"/>
            <a:ext cx="1079700" cy="843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297100" y="432218"/>
            <a:ext cx="56511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E69138"/>
                </a:solidFill>
              </a:rPr>
              <a:t>Biography</a:t>
            </a:r>
            <a:endParaRPr>
              <a:solidFill>
                <a:srgbClr val="E69138"/>
              </a:solidFill>
            </a:endParaRPr>
          </a:p>
        </p:txBody>
      </p:sp>
      <p:pic>
        <p:nvPicPr>
          <p:cNvPr id="490" name="Google Shape;490;p6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91" name="Google Shape;491;p64"/>
          <p:cNvSpPr txBox="1"/>
          <p:nvPr/>
        </p:nvSpPr>
        <p:spPr>
          <a:xfrm>
            <a:off x="1784475" y="1574675"/>
            <a:ext cx="6900000" cy="3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Lato"/>
                <a:ea typeface="Lato"/>
                <a:cs typeface="Lato"/>
                <a:sym typeface="Lato"/>
              </a:rPr>
              <a:t>Wikipedia -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4"/>
              </a:rPr>
              <a:t>https://en.wikipedia.org/wiki/Design_Patterns</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Wikipedia - Model View Controller</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5"/>
              </a:rPr>
              <a:t>https://en.wikipedia.org/wiki/Model%E2%80%93view%E2%80%93controller</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Black Wasp - Gang of four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6"/>
              </a:rPr>
              <a:t>http://www.blackwasp.co.uk/gofpatterns.aspx</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Journal Dev - Java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7"/>
              </a:rPr>
              <a:t>https://www.journaldev.com/1827/java-design-patterns-example-tutorial</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Source Making - Design Patterns</a:t>
            </a:r>
            <a:endParaRPr sz="1200">
              <a:solidFill>
                <a:srgbClr val="783F04"/>
              </a:solidFill>
              <a:latin typeface="Lato"/>
              <a:ea typeface="Lato"/>
              <a:cs typeface="Lato"/>
              <a:sym typeface="Lato"/>
            </a:endParaRPr>
          </a:p>
          <a:p>
            <a:pPr indent="0" lvl="0" marL="0" rtl="0" algn="l">
              <a:spcBef>
                <a:spcPts val="0"/>
              </a:spcBef>
              <a:spcAft>
                <a:spcPts val="0"/>
              </a:spcAft>
              <a:buNone/>
            </a:pPr>
            <a:r>
              <a:rPr lang="es" sz="1200">
                <a:solidFill>
                  <a:srgbClr val="783F04"/>
                </a:solidFill>
                <a:latin typeface="Lato"/>
                <a:ea typeface="Lato"/>
                <a:cs typeface="Lato"/>
                <a:sym typeface="Lato"/>
              </a:rPr>
              <a:t>	</a:t>
            </a:r>
            <a:r>
              <a:rPr lang="es" sz="1200">
                <a:solidFill>
                  <a:srgbClr val="E69138"/>
                </a:solidFill>
                <a:uFill>
                  <a:noFill/>
                </a:uFill>
                <a:hlinkClick r:id="rId8"/>
              </a:rPr>
              <a:t>https://sourcemaking.com/design_patterns</a:t>
            </a:r>
            <a:endParaRPr sz="1200">
              <a:solidFill>
                <a:srgbClr val="E69138"/>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297100" y="432218"/>
            <a:ext cx="56511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E69138"/>
                </a:solidFill>
              </a:rPr>
              <a:t>Thank you!</a:t>
            </a:r>
            <a:endParaRPr>
              <a:solidFill>
                <a:srgbClr val="E69138"/>
              </a:solidFill>
            </a:endParaRPr>
          </a:p>
        </p:txBody>
      </p:sp>
      <p:pic>
        <p:nvPicPr>
          <p:cNvPr id="497" name="Google Shape;497;p6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98" name="Google Shape;498;p65"/>
          <p:cNvSpPr txBox="1"/>
          <p:nvPr/>
        </p:nvSpPr>
        <p:spPr>
          <a:xfrm>
            <a:off x="1472250" y="1420725"/>
            <a:ext cx="6900000" cy="34569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rPr b="1" lang="es" sz="4800">
                <a:latin typeface="Lato"/>
                <a:ea typeface="Lato"/>
                <a:cs typeface="Lato"/>
                <a:sym typeface="Lato"/>
              </a:rPr>
              <a:t>ANY QUESTIONS?</a:t>
            </a:r>
            <a:endParaRPr b="1" sz="48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10" name="Google Shape;110;p1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11" name="Google Shape;111;p18"/>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12" name="Google Shape;112;p18"/>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13" name="Google Shape;113;p18"/>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19" name="Google Shape;119;p1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20" name="Google Shape;120;p19"/>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21" name="Google Shape;121;p19"/>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22" name="Google Shape;122;p19"/>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4737550" y="3001950"/>
            <a:ext cx="805200" cy="635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29" name="Google Shape;129;p20"/>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30" name="Google Shape;130;p20"/>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31" name="Google Shape;131;p20"/>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32" name="Google Shape;132;p20"/>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4737550" y="3001950"/>
            <a:ext cx="805200" cy="635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669299" y="3845775"/>
            <a:ext cx="4941700" cy="635400"/>
          </a:xfrm>
          <a:prstGeom prst="flowChartPunchedTap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s" sz="1800">
                <a:solidFill>
                  <a:srgbClr val="FFFFFF"/>
                </a:solidFill>
              </a:rPr>
              <a:t>DESIGN PATTERN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40" name="Google Shape;140;p21"/>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41" name="Google Shape;141;p21"/>
          <p:cNvSpPr/>
          <p:nvPr/>
        </p:nvSpPr>
        <p:spPr>
          <a:xfrm>
            <a:off x="2430400" y="1624275"/>
            <a:ext cx="6261300" cy="2140800"/>
          </a:xfrm>
          <a:prstGeom prst="bevel">
            <a:avLst>
              <a:gd fmla="val 125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rgbClr val="FFFFFF"/>
                </a:solidFill>
                <a:latin typeface="Times New Roman"/>
                <a:ea typeface="Times New Roman"/>
                <a:cs typeface="Times New Roman"/>
                <a:sym typeface="Times New Roman"/>
              </a:rPr>
              <a:t>IS A DESIGN SOLUTION TO A RECURRING PROBLEM IN A PARTICULAR CONTEXT</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