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35BA24-34B8-422A-A0B7-960CD9B8917A}">
  <a:tblStyle styleId="{0D35BA24-34B8-422A-A0B7-960CD9B891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2976C68-B718-40B5-9750-F1BA604A57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6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113f515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113f515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113f5157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113f5157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113f515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113f515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113f515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113f515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5113f5157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5113f5157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113f515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113f515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5113f5157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5113f5157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5113f5157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5113f5157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113f515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113f515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113f5157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113f5157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113f515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113f515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113f515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5113f515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5113f5157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5113f5157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113f5157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5113f5157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5113f5157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5113f5157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5113f51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5113f51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113f515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113f515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5113f515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5113f515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113f5157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113f5157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5113f5157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5113f5157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113f5157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113f5157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5113f5157_4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5113f5157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n.wikipedia.org/wiki/Shortest_path_problem" TargetMode="External"/><Relationship Id="rId4" Type="http://schemas.openxmlformats.org/officeDocument/2006/relationships/hyperlink" Target="https://en.wikipedia.org/wiki/Graph_theory#Computer_science" TargetMode="External"/><Relationship Id="rId5" Type="http://schemas.openxmlformats.org/officeDocument/2006/relationships/hyperlink" Target="https://en.wikipedia.org/wiki/Dijkstra%27s_algorithm" TargetMode="External"/><Relationship Id="rId6" Type="http://schemas.openxmlformats.org/officeDocument/2006/relationships/hyperlink" Target="https://en.wikipedia.org/wiki/Floyd%E2%80%93Warshall_algorithm" TargetMode="External"/><Relationship Id="rId7" Type="http://schemas.openxmlformats.org/officeDocument/2006/relationships/hyperlink" Target="https://www.youtube.com/watch?v=NzgFUwOaoIw" TargetMode="External"/><Relationship Id="rId8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0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0" lang="en" sz="3000">
                <a:latin typeface="Arial"/>
                <a:ea typeface="Arial"/>
                <a:cs typeface="Arial"/>
                <a:sym typeface="Arial"/>
              </a:rPr>
              <a:t>Analísis de Floyd-Warshall</a:t>
            </a:r>
            <a:endParaRPr sz="30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275775"/>
            <a:ext cx="8183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Diseño y análisis de algoritmos</a:t>
            </a:r>
            <a:endParaRPr b="1"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333450" y="1712375"/>
            <a:ext cx="42615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Carlos Troyano Carmona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Miguel Bravo Arvelo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Algoritmo de :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 grafo de </a:t>
            </a:r>
            <a:r>
              <a:rPr b="1" lang="en"/>
              <a:t>N</a:t>
            </a:r>
            <a:r>
              <a:rPr lang="en"/>
              <a:t> Nodos y </a:t>
            </a:r>
            <a:r>
              <a:rPr b="1" lang="en"/>
              <a:t>V</a:t>
            </a:r>
            <a:r>
              <a:rPr lang="en"/>
              <a:t> vértices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Problema de máximos / mínimos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más corto entre el nodo </a:t>
            </a:r>
            <a:r>
              <a:rPr b="1" lang="en"/>
              <a:t>v</a:t>
            </a:r>
            <a:r>
              <a:rPr lang="en"/>
              <a:t> y todos los nodos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planteamiento básico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 tenemos un tres nodos </a:t>
            </a:r>
            <a:r>
              <a:rPr b="1" lang="en"/>
              <a:t>A</a:t>
            </a:r>
            <a:r>
              <a:rPr lang="en"/>
              <a:t>, </a:t>
            </a:r>
            <a:r>
              <a:rPr b="1" lang="en"/>
              <a:t>B</a:t>
            </a:r>
            <a:r>
              <a:rPr lang="en"/>
              <a:t> y </a:t>
            </a:r>
            <a:r>
              <a:rPr b="1" lang="en"/>
              <a:t>C</a:t>
            </a:r>
            <a:r>
              <a:rPr lang="en"/>
              <a:t> el camino más corto entre</a:t>
            </a:r>
            <a:r>
              <a:rPr b="1" lang="en"/>
              <a:t> A</a:t>
            </a:r>
            <a:r>
              <a:rPr lang="en"/>
              <a:t> y </a:t>
            </a:r>
            <a:r>
              <a:rPr b="1" lang="en"/>
              <a:t>B</a:t>
            </a:r>
            <a:r>
              <a:rPr lang="en"/>
              <a:t>  ¿Pasa el camino pasa por </a:t>
            </a:r>
            <a:r>
              <a:rPr b="1" lang="en"/>
              <a:t>C?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Para saber el camino más corto de un nodo cualquiera </a:t>
            </a:r>
            <a:r>
              <a:rPr b="1" lang="en"/>
              <a:t>v</a:t>
            </a:r>
            <a:r>
              <a:rPr lang="en"/>
              <a:t> a otro </a:t>
            </a:r>
            <a:r>
              <a:rPr b="1" lang="en"/>
              <a:t>w</a:t>
            </a:r>
            <a:r>
              <a:rPr lang="en"/>
              <a:t> tenemos que saber si el camino más corto pasa por cualquier nodo N(sub k)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Planteamiento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Contar Operaciones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Buscar nodos adyacentes al conjunto </a:t>
            </a:r>
            <a:r>
              <a:rPr lang="en"/>
              <a:t>definitivo se ejecuta</a:t>
            </a:r>
            <a:r>
              <a:rPr b="1" lang="en"/>
              <a:t> n -1</a:t>
            </a:r>
            <a:r>
              <a:rPr lang="en"/>
              <a:t> veces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Este proceso se ejecuta como </a:t>
            </a:r>
            <a:r>
              <a:rPr lang="en"/>
              <a:t>máximo</a:t>
            </a:r>
            <a:r>
              <a:rPr lang="en"/>
              <a:t> </a:t>
            </a:r>
            <a:r>
              <a:rPr b="1" lang="en"/>
              <a:t>n-1</a:t>
            </a:r>
            <a:r>
              <a:rPr lang="en"/>
              <a:t> veces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"/>
              <a:t>Las demás operaciones la suma y al comparación no aumentan la complejidad 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O(N</a:t>
            </a:r>
            <a:r>
              <a:rPr b="1" baseline="30000" lang="en"/>
              <a:t>2</a:t>
            </a:r>
            <a:r>
              <a:rPr b="1" lang="en"/>
              <a:t>) </a:t>
            </a:r>
            <a:endParaRPr b="1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Complejidad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68275" y="2277125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Nunca terminará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 pila de fibonacci o pila binaria mejora su eficacia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O(|A| log |V|)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Problema con los ciclos negativos y mejoras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Pseudocodigo</a:t>
            </a:r>
            <a:endParaRPr sz="1800"/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2506225" y="79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{72976C68-B718-40B5-9750-F1BA604A5786}</a:tableStyleId>
              </a:tblPr>
              <a:tblGrid>
                <a:gridCol w="56326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Dijkstra(Graph, source):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create vertex set Q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3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4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each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vertex v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Graph: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6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dist[v] ← INFINITY   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7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prev[v] ← UNDEFINED  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8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add v to Q       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9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dist[source] ← 0         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Q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 not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empty: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u ← vertex in Q with min dist[u]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 from Q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each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neighbor v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of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u: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alt ← dist[u] + length(u, v)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alt &lt; dist[v]:              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dist[v] ← alt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prev[v] ← u 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dist[], prev[]</a:t>
                      </a:r>
                      <a:endParaRPr b="1" sz="1100">
                        <a:solidFill>
                          <a:srgbClr val="D36363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Experimentales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Analísis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Pruebas realizadas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Cada nodo tiene un </a:t>
            </a:r>
            <a:r>
              <a:rPr lang="en"/>
              <a:t>número</a:t>
            </a:r>
            <a:r>
              <a:rPr lang="en"/>
              <a:t> aleatorio de arcos</a:t>
            </a:r>
            <a:r>
              <a:rPr lang="en"/>
              <a:t>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Todos los arcos tienen un valor positivo de valor máximo 20.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número de arcos corresponde al doble del número de nodos.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 cada prueba se incrementa el número de nodos por el doble.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Parámetros introducidos en las pruebas: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147700" y="12353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Pruebas realizadas</a:t>
            </a:r>
            <a:endParaRPr sz="1800"/>
          </a:p>
        </p:txBody>
      </p:sp>
      <p:graphicFrame>
        <p:nvGraphicFramePr>
          <p:cNvPr id="195" name="Google Shape;195;p29"/>
          <p:cNvGraphicFramePr/>
          <p:nvPr/>
        </p:nvGraphicFramePr>
        <p:xfrm>
          <a:off x="2488825" y="12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{72976C68-B718-40B5-9750-F1BA604A5786}</a:tableStyleId>
              </a:tblPr>
              <a:tblGrid>
                <a:gridCol w="689100"/>
                <a:gridCol w="1152975"/>
                <a:gridCol w="1805650"/>
                <a:gridCol w="1659525"/>
              </a:tblGrid>
              <a:tr h="500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Arcos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Nodos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Tiempo(ms) Floyd-Warshall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Tiempo(ms) Dijkstra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1062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1280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1518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8214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5120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2560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12195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75948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Curva teórica</a:t>
            </a:r>
            <a:endParaRPr sz="1800"/>
          </a:p>
        </p:txBody>
      </p:sp>
      <p:pic>
        <p:nvPicPr>
          <p:cNvPr id="203" name="Google Shape;203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6750" y="1164250"/>
            <a:ext cx="6255600" cy="3861350"/>
          </a:xfrm>
          <a:prstGeom prst="rect">
            <a:avLst/>
          </a:prstGeom>
          <a:noFill/>
          <a:ln cap="flat" cmpd="sng" w="254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Curva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Experimental</a:t>
            </a:r>
            <a:endParaRPr sz="1800"/>
          </a:p>
        </p:txBody>
      </p:sp>
      <p:pic>
        <p:nvPicPr>
          <p:cNvPr id="211" name="Google Shape;211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719" y="1164250"/>
            <a:ext cx="6250631" cy="3861350"/>
          </a:xfrm>
          <a:prstGeom prst="rect">
            <a:avLst/>
          </a:prstGeom>
          <a:noFill/>
          <a:ln cap="flat" cmpd="sng" w="25400">
            <a:solidFill>
              <a:srgbClr val="CCCCCC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11580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Caminos mínimos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1115800" y="1317625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Teoria de grafos :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experimentales 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2277150"/>
            <a:ext cx="72864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Ventaja de un </a:t>
            </a:r>
            <a:r>
              <a:rPr lang="en"/>
              <a:t>algoritmo</a:t>
            </a:r>
            <a:r>
              <a:rPr lang="en"/>
              <a:t> sobre el otro.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Algoritmos más eficientes.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 número de aristas influye en la mejora.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Conclusiones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Bibliográficas</a:t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Referencias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00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b</a:t>
            </a:r>
            <a:r>
              <a:rPr lang="en"/>
              <a:t>ibliográficas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068425"/>
            <a:ext cx="72864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problem, (s. f). En Wikipedia. Recuperado el 24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https://en.wikipedia.org/wiki/Shortest_path_problem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Graph theory, (s. f). En Wikipedia. Recuperado el 22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https://en.wikipedia.org/wiki/Graph_theory#Computer_science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Dijkstra's algorithm, (s. f). En Wikipedia. Recuperado el 22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https://en.wikipedia.org/wiki/Dijkstra%27s_algorithm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Floyd-Warshall algorithm, (s. f). En Wikipedia. Recuperado el 21 de Marzo de 2017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https://en.wikipedia.org/wiki/Floyd%E2%80%93Warshall_algorithm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MIT OpenCourseWare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(31 de diciembre de 2017). [Video de Youtube]. Recuperado de </a:t>
            </a:r>
            <a:r>
              <a:rPr b="1"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https://www.youtube.com/watch?v=NzgFUwOaoIw</a:t>
            </a: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5E2B97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¿Preguntas?</a:t>
            </a: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>
            <p:ph type="title"/>
          </p:nvPr>
        </p:nvSpPr>
        <p:spPr>
          <a:xfrm>
            <a:off x="1063675" y="118730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Por útimo:</a:t>
            </a:r>
            <a:endParaRPr sz="1800"/>
          </a:p>
        </p:txBody>
      </p:sp>
      <p:sp>
        <p:nvSpPr>
          <p:cNvPr id="241" name="Google Shape;241;p35"/>
          <p:cNvSpPr txBox="1"/>
          <p:nvPr/>
        </p:nvSpPr>
        <p:spPr>
          <a:xfrm>
            <a:off x="1677150" y="3454850"/>
            <a:ext cx="57897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Carlos Troyano Carmona - alu0100822816@ull.edu.es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    Miguel Bravo Arvelo - alu0101031538@ull.edu.es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</a:t>
            </a:r>
            <a:r>
              <a:rPr lang="en"/>
              <a:t>problema</a:t>
            </a:r>
            <a:r>
              <a:rPr lang="en"/>
              <a:t> del camino </a:t>
            </a:r>
            <a:r>
              <a:rPr lang="en"/>
              <a:t>mínimo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En teoría de grafos el problema del camino </a:t>
            </a:r>
            <a:r>
              <a:rPr lang="en"/>
              <a:t>más</a:t>
            </a:r>
            <a:r>
              <a:rPr lang="en"/>
              <a:t> corto consiste en encontrar un camino entre dos </a:t>
            </a:r>
            <a:r>
              <a:rPr lang="en"/>
              <a:t>vértices</a:t>
            </a:r>
            <a:r>
              <a:rPr lang="en"/>
              <a:t> (o nodos). Dirigidos, no dirigidos o mixtos pueden distinguirse en las siguientes variantes: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de un único origen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a una única destinación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Camino mínimo de todos lo pares de nodos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850" y="1532548"/>
            <a:ext cx="3863700" cy="22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1063675" y="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Floyd-Warshall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1063675" y="1222050"/>
            <a:ext cx="66921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Algoritmo de :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37925" y="1154675"/>
            <a:ext cx="27867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El algoritmo de Floyd - Warshall compara todos los posibles caminos entre cada par de vértices.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"/>
              <a:t>Teniendo este algoritmo el objetivo es encontrar el camino mínimo de cada nodo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hasta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7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34725" y="1130725"/>
            <a:ext cx="2790000" cy="3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   El algoritmo funciona de tal manera que computa</a:t>
            </a:r>
            <a:r>
              <a:rPr b="1" lang="en"/>
              <a:t>(i,j,k)</a:t>
            </a:r>
            <a:r>
              <a:rPr lang="en"/>
              <a:t> para todos los pares </a:t>
            </a:r>
            <a:r>
              <a:rPr b="1" lang="en"/>
              <a:t>(i,j)</a:t>
            </a:r>
            <a:r>
              <a:rPr lang="en"/>
              <a:t> para k=1, k=2, etc. Hasta k=N, y habiendo </a:t>
            </a:r>
            <a:r>
              <a:rPr lang="en"/>
              <a:t>hallado</a:t>
            </a:r>
            <a:r>
              <a:rPr lang="en"/>
              <a:t> el camino </a:t>
            </a:r>
            <a:r>
              <a:rPr lang="en"/>
              <a:t>mínimo</a:t>
            </a:r>
            <a:r>
              <a:rPr lang="en"/>
              <a:t> para todos los pares </a:t>
            </a:r>
            <a:r>
              <a:rPr b="1" lang="en"/>
              <a:t>(i,j)</a:t>
            </a:r>
            <a:r>
              <a:rPr lang="en"/>
              <a:t>.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8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Google Shape;103;p18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∞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Pseudocodigo</a:t>
            </a:r>
            <a:endParaRPr sz="1800"/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266925" y="19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{72976C68-B718-40B5-9750-F1BA604A5786}</a:tableStyleId>
              </a:tblPr>
              <a:tblGrid>
                <a:gridCol w="63380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dist be a |V| × |V| array of minimum distances initialized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∞ (infinity)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edge (u,v)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dist[u][v] ← w(u,v)  // the weight of the edge (u,v)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each vertex v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dist[v][v] ← </a:t>
                      </a: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 from </a:t>
                      </a: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|V|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from </a:t>
                      </a: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|V|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 from </a:t>
                      </a: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|V|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dist[i][j] &gt; dist[i][k] + dist[k][j] 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dist[i][j] ← dist[i][k] + dist[k][j]</a:t>
                      </a:r>
                      <a:b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 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end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34725" y="1144725"/>
            <a:ext cx="27900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Una vez el algoritmo ha dado la solución se puede reconstruir el camino usando la matriz de recorridos para cualquier par</a:t>
            </a:r>
            <a:r>
              <a:rPr b="1" lang="en"/>
              <a:t>(i,j)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0"/>
          <p:cNvGraphicFramePr/>
          <p:nvPr/>
        </p:nvGraphicFramePr>
        <p:xfrm>
          <a:off x="6116350" y="1632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69275"/>
                <a:gridCol w="469275"/>
                <a:gridCol w="469275"/>
                <a:gridCol w="469275"/>
                <a:gridCol w="469275"/>
                <a:gridCol w="4692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Google Shape;122;p20"/>
          <p:cNvGraphicFramePr/>
          <p:nvPr/>
        </p:nvGraphicFramePr>
        <p:xfrm>
          <a:off x="3024750" y="1632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{0D35BA24-34B8-422A-A0B7-960CD9B8917A}</a:tableStyleId>
              </a:tblPr>
              <a:tblGrid>
                <a:gridCol w="476975"/>
                <a:gridCol w="476975"/>
                <a:gridCol w="476975"/>
                <a:gridCol w="476975"/>
                <a:gridCol w="476975"/>
                <a:gridCol w="476975"/>
              </a:tblGrid>
              <a:tr h="408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A61C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4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CC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02475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Matriz de distancias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6116300" y="1290950"/>
            <a:ext cx="28617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Matriz de recorridos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968550" y="4356775"/>
            <a:ext cx="2133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Ej :  </a:t>
            </a:r>
            <a:r>
              <a:rPr lang="en">
                <a:solidFill>
                  <a:schemeClr val="lt2"/>
                </a:solidFill>
                <a:highlight>
                  <a:srgbClr val="93C47D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D -&gt; B -&gt; A</a:t>
            </a:r>
            <a:r>
              <a:rPr lang="en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Floyd-Warshall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1595" y="0"/>
            <a:ext cx="1812396" cy="10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1361075"/>
            <a:ext cx="6692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Pseudocodigo</a:t>
            </a:r>
            <a:endParaRPr sz="1800"/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311700" y="21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{72976C68-B718-40B5-9750-F1BA604A5786}</a:tableStyleId>
              </a:tblPr>
              <a:tblGrid>
                <a:gridCol w="65722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procedure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Path(u, v)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next[u][v] = null then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return []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path = [u]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 ≠ v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u ← next[u][v]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path.append(u)</a:t>
                      </a:r>
                      <a:endParaRPr b="1" sz="11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b="1" lang="en" sz="11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b="1" lang="en" sz="11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path</a:t>
                      </a:r>
                      <a:endParaRPr b="1" sz="1100">
                        <a:solidFill>
                          <a:srgbClr val="FCC28C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