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A2345A-DB71-43BB-8D4F-2A382376B093}">
  <a:tblStyle styleId="{E5A2345A-DB71-43BB-8D4F-2A382376B0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C63421B-6248-4B7F-B2CD-38F603EAD6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113f515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113f515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113f515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113f515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113f5157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113f515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113f5157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113f5157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113f515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113f515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5113f515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5113f515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113f5157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113f5157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113f515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113f515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113f5157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113f5157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113f5157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5113f515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113f515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113f515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113f5157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113f5157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113f51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113f51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113f515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113f515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113f515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113f515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113f5157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113f5157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113f5157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113f5157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113f515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113f515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113f515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113f515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Shortest_path_problem" TargetMode="External"/><Relationship Id="rId4" Type="http://schemas.openxmlformats.org/officeDocument/2006/relationships/hyperlink" Target="https://en.wikipedia.org/wiki/Graph_theory#Computer_science" TargetMode="External"/><Relationship Id="rId5" Type="http://schemas.openxmlformats.org/officeDocument/2006/relationships/hyperlink" Target="https://en.wikipedia.org/wiki/Dijkstra%27s_algorithm" TargetMode="External"/><Relationship Id="rId6" Type="http://schemas.openxmlformats.org/officeDocument/2006/relationships/hyperlink" Target="https://en.wikipedia.org/wiki/Floyd%E2%80%93Warshall_algorithm" TargetMode="External"/><Relationship Id="rId7" Type="http://schemas.openxmlformats.org/officeDocument/2006/relationships/hyperlink" Target="https://www.youtube.com/watch?v=NzgFUwOaoIw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0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0" lang="en" sz="3000">
                <a:latin typeface="Arial"/>
                <a:ea typeface="Arial"/>
                <a:cs typeface="Arial"/>
                <a:sym typeface="Arial"/>
              </a:rPr>
              <a:t>Analísis de Floyd-Warshall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275775"/>
            <a:ext cx="8183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Diseño y análisis de algoritmos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333450" y="1712375"/>
            <a:ext cx="42615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Carlos Troyano Carmona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Miguel Bravo Arvelo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2277150"/>
            <a:ext cx="72864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Contar Operaciones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Buscar nodos adyacentes al conjunto </a:t>
            </a:r>
            <a:r>
              <a:rPr lang="en"/>
              <a:t>definitivo se ejecuta</a:t>
            </a:r>
            <a:r>
              <a:rPr b="1" lang="en"/>
              <a:t> n -1</a:t>
            </a:r>
            <a:r>
              <a:rPr lang="en"/>
              <a:t> veces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Este proceso se ejecuta como </a:t>
            </a:r>
            <a:r>
              <a:rPr lang="en"/>
              <a:t>máximo</a:t>
            </a:r>
            <a:r>
              <a:rPr lang="en"/>
              <a:t> </a:t>
            </a:r>
            <a:r>
              <a:rPr b="1" lang="en"/>
              <a:t>n-1</a:t>
            </a:r>
            <a:r>
              <a:rPr lang="en"/>
              <a:t> veces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"/>
              <a:t>Las demás operaciones la suma y al comparación no aumentan la complejidad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O(N</a:t>
            </a:r>
            <a:r>
              <a:rPr b="1" baseline="30000" lang="en"/>
              <a:t>2</a:t>
            </a:r>
            <a:r>
              <a:rPr b="1" lang="en"/>
              <a:t>) </a:t>
            </a:r>
            <a:endParaRPr b="1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Complejidad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68275" y="2277125"/>
            <a:ext cx="72864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Nunca terminará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Una pila de fibonacci o pila binaria mejora su eficacia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O(|A| log |V|)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Problema con los ciclos negativos y mejoras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2B97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063675" y="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Experimentales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type="title"/>
          </p:nvPr>
        </p:nvSpPr>
        <p:spPr>
          <a:xfrm>
            <a:off x="1063675" y="1187300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Analísis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 realizadas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2277150"/>
            <a:ext cx="72864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Cada nodo tiene un </a:t>
            </a:r>
            <a:r>
              <a:rPr lang="en"/>
              <a:t>número</a:t>
            </a:r>
            <a:r>
              <a:rPr lang="en"/>
              <a:t> aleatorio de arcos</a:t>
            </a:r>
            <a:r>
              <a:rPr lang="en"/>
              <a:t>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Todos los arcos tienen un valor positivo de valor máximo 20.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número de arcos corresponde al doble del número de nodos.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cada prueba se incrementa el número de nodos por el doble.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Parámetros introducidos en las pruebas: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experimentales 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147700" y="12353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Pruebas realizadas</a:t>
            </a:r>
            <a:endParaRPr sz="1800"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2488825" y="123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{EC63421B-6248-4B7F-B2CD-38F603EAD679}</a:tableStyleId>
              </a:tblPr>
              <a:tblGrid>
                <a:gridCol w="689100"/>
                <a:gridCol w="1152975"/>
                <a:gridCol w="1805650"/>
                <a:gridCol w="1659525"/>
              </a:tblGrid>
              <a:tr h="50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Arcos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Nodos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Tiempo(ms) Floyd-Warshall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Tiempo(ms) Dijkstra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8214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12195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75948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experimentales 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Curva teórica</a:t>
            </a:r>
            <a:endParaRPr sz="1800"/>
          </a:p>
        </p:txBody>
      </p:sp>
      <p:pic>
        <p:nvPicPr>
          <p:cNvPr id="179" name="Google Shape;179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750" y="1164250"/>
            <a:ext cx="6255600" cy="3861350"/>
          </a:xfrm>
          <a:prstGeom prst="rect">
            <a:avLst/>
          </a:prstGeom>
          <a:noFill/>
          <a:ln cap="flat" cmpd="sng" w="254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experimentales 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Curva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Experimental</a:t>
            </a:r>
            <a:endParaRPr sz="1800"/>
          </a:p>
        </p:txBody>
      </p:sp>
      <p:pic>
        <p:nvPicPr>
          <p:cNvPr id="187" name="Google Shape;187;p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719" y="1164250"/>
            <a:ext cx="6250631" cy="3861350"/>
          </a:xfrm>
          <a:prstGeom prst="rect">
            <a:avLst/>
          </a:prstGeom>
          <a:noFill/>
          <a:ln cap="flat" cmpd="sng" w="254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experimentales 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2277150"/>
            <a:ext cx="72864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Ventaja de un </a:t>
            </a:r>
            <a:r>
              <a:rPr lang="en"/>
              <a:t>algoritmo</a:t>
            </a:r>
            <a:r>
              <a:rPr lang="en"/>
              <a:t> sobre el otro.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Algoritmos más eficientes.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número de aristas influye en la mejora.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Conclusiones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2B97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1063675" y="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Bibliográficas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type="title"/>
          </p:nvPr>
        </p:nvSpPr>
        <p:spPr>
          <a:xfrm>
            <a:off x="1063675" y="1187300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Referencias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 b</a:t>
            </a:r>
            <a:r>
              <a:rPr lang="en"/>
              <a:t>ibliográficas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068425"/>
            <a:ext cx="72864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problem, (s. f). En Wikipedia. Recuperado el 24 de Marzo de 2017 de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https://en.wikipedia.org/wiki/Shortest_path_problem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 theory, (s. f). En Wikipedia. Recuperado el 22 de Marzo de 2017 de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https://en.wikipedia.org/wiki/Graph_theory#Computer_science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Dijkstra's algorithm, (s. f). En Wikipedia. Recuperado el 22 de Marzo de 2017 de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https://en.wikipedia.org/wiki/Dijkstra%27s_algorithm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Floyd-Warshall algorithm, (s. f). En Wikipedia. Recuperado el 21 de Marzo de 2017 de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https://en.wikipedia.org/wiki/Floyd%E2%80%93Warshall_algorithm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MIT OpenCourseWare</a:t>
            </a: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(31 de diciembre de 2017). [Video de Youtube]. Recuperado de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https://www.youtube.com/watch?v=NzgFUwOaoIw</a:t>
            </a: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1158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Caminos mínimos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1115800" y="1317625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Teoria de grafos :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2B97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063675" y="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¿Preguntas?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>
            <p:ph type="title"/>
          </p:nvPr>
        </p:nvSpPr>
        <p:spPr>
          <a:xfrm>
            <a:off x="1063675" y="1187300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Por útimo:</a:t>
            </a:r>
            <a:endParaRPr sz="1800"/>
          </a:p>
        </p:txBody>
      </p:sp>
      <p:sp>
        <p:nvSpPr>
          <p:cNvPr id="217" name="Google Shape;217;p32"/>
          <p:cNvSpPr txBox="1"/>
          <p:nvPr/>
        </p:nvSpPr>
        <p:spPr>
          <a:xfrm>
            <a:off x="1677150" y="3454850"/>
            <a:ext cx="57897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Carlos Troyano Carmona - alu0100822816@ull.edu.es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    Miguel Bravo Arvelo - alu0101031538@ull.edu.es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</a:t>
            </a:r>
            <a:r>
              <a:rPr lang="en"/>
              <a:t>problema</a:t>
            </a:r>
            <a:r>
              <a:rPr lang="en"/>
              <a:t> del camino </a:t>
            </a:r>
            <a:r>
              <a:rPr lang="en"/>
              <a:t>mínimo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En teoría de grafos el problema del camino </a:t>
            </a:r>
            <a:r>
              <a:rPr lang="en"/>
              <a:t>más</a:t>
            </a:r>
            <a:r>
              <a:rPr lang="en"/>
              <a:t> corto consiste en encontrar un camino entre dos </a:t>
            </a:r>
            <a:r>
              <a:rPr lang="en"/>
              <a:t>vértices</a:t>
            </a:r>
            <a:r>
              <a:rPr lang="en"/>
              <a:t> (o nodos). Dirigidos, no dirigidos o mixtos pueden distinguirse en las siguientes variantes: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Camino mínimo de un único origen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Camino mínimo a una única destinación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Camino mínimo de todos lo pares de nodos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850" y="1532548"/>
            <a:ext cx="3863700" cy="22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063675" y="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Floyd-Warshall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1063675" y="1222050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Algoritmo de :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Floyd-Warshall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37925" y="1154675"/>
            <a:ext cx="27867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El algoritmo de Floyd - Warshall compara todos los posibles caminos entre cada par de vértices.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/>
              <a:t>Teniendo este algoritmo el objetivo es encontrar el camino mínimo de cada nodo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hasta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7"/>
          <p:cNvGraphicFramePr/>
          <p:nvPr/>
        </p:nvGraphicFramePr>
        <p:xfrm>
          <a:off x="6116350" y="1632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{E5A2345A-DB71-43BB-8D4F-2A382376B093}</a:tableStyleId>
              </a:tblPr>
              <a:tblGrid>
                <a:gridCol w="469275"/>
                <a:gridCol w="469275"/>
                <a:gridCol w="469275"/>
                <a:gridCol w="469275"/>
                <a:gridCol w="469275"/>
                <a:gridCol w="4692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3024750" y="1632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{E5A2345A-DB71-43BB-8D4F-2A382376B093}</a:tableStyleId>
              </a:tblPr>
              <a:tblGrid>
                <a:gridCol w="476975"/>
                <a:gridCol w="476975"/>
                <a:gridCol w="476975"/>
                <a:gridCol w="476975"/>
                <a:gridCol w="476975"/>
                <a:gridCol w="4769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02475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Matriz de distancias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11630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Matriz de recorridos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Floyd-Warshall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34725" y="1130725"/>
            <a:ext cx="27900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El algoritmo funciona de tal manera que computa</a:t>
            </a:r>
            <a:r>
              <a:rPr lang="en"/>
              <a:t>(i,j,k) para todos los pares (i,j) para k=1, k=2, etc. Hasta k=N, y habiendo </a:t>
            </a:r>
            <a:r>
              <a:rPr lang="en"/>
              <a:t>hallado</a:t>
            </a:r>
            <a:r>
              <a:rPr lang="en"/>
              <a:t> el camino </a:t>
            </a:r>
            <a:r>
              <a:rPr lang="en"/>
              <a:t>mínimo</a:t>
            </a:r>
            <a:r>
              <a:rPr lang="en"/>
              <a:t> para todos los pares (i,j).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8"/>
          <p:cNvGraphicFramePr/>
          <p:nvPr/>
        </p:nvGraphicFramePr>
        <p:xfrm>
          <a:off x="6116350" y="1632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{E5A2345A-DB71-43BB-8D4F-2A382376B093}</a:tableStyleId>
              </a:tblPr>
              <a:tblGrid>
                <a:gridCol w="469275"/>
                <a:gridCol w="469275"/>
                <a:gridCol w="469275"/>
                <a:gridCol w="469275"/>
                <a:gridCol w="469275"/>
                <a:gridCol w="4692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8"/>
          <p:cNvGraphicFramePr/>
          <p:nvPr/>
        </p:nvGraphicFramePr>
        <p:xfrm>
          <a:off x="3024750" y="1632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{E5A2345A-DB71-43BB-8D4F-2A382376B093}</a:tableStyleId>
              </a:tblPr>
              <a:tblGrid>
                <a:gridCol w="476975"/>
                <a:gridCol w="476975"/>
                <a:gridCol w="476975"/>
                <a:gridCol w="476975"/>
                <a:gridCol w="476975"/>
                <a:gridCol w="4769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02475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Matriz de distancias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11630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Matriz de recorridos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Floyd-Warshall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34725" y="1144725"/>
            <a:ext cx="27900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Una vez el algoritmo ha dado la solución se puede reconstruir el camino usando la matriz de recorridos para cualquier par(i,j).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19"/>
          <p:cNvGraphicFramePr/>
          <p:nvPr/>
        </p:nvGraphicFramePr>
        <p:xfrm>
          <a:off x="6116350" y="1632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{E5A2345A-DB71-43BB-8D4F-2A382376B093}</a:tableStyleId>
              </a:tblPr>
              <a:tblGrid>
                <a:gridCol w="469275"/>
                <a:gridCol w="469275"/>
                <a:gridCol w="469275"/>
                <a:gridCol w="469275"/>
                <a:gridCol w="469275"/>
                <a:gridCol w="4692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19"/>
          <p:cNvGraphicFramePr/>
          <p:nvPr/>
        </p:nvGraphicFramePr>
        <p:xfrm>
          <a:off x="3024750" y="1632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{E5A2345A-DB71-43BB-8D4F-2A382376B093}</a:tableStyleId>
              </a:tblPr>
              <a:tblGrid>
                <a:gridCol w="476975"/>
                <a:gridCol w="476975"/>
                <a:gridCol w="476975"/>
                <a:gridCol w="476975"/>
                <a:gridCol w="476975"/>
                <a:gridCol w="4769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02475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Matriz de distancias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611630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Matriz de recorridos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968550" y="4356775"/>
            <a:ext cx="2133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 :  </a:t>
            </a:r>
            <a:r>
              <a:rPr lang="en">
                <a:solidFill>
                  <a:schemeClr val="lt2"/>
                </a:solidFill>
                <a:highlight>
                  <a:srgbClr val="93C47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 -&gt; B -&gt; A</a:t>
            </a: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2B97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063675" y="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type="title"/>
          </p:nvPr>
        </p:nvSpPr>
        <p:spPr>
          <a:xfrm>
            <a:off x="1063675" y="1187300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Algoritmo de :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2277150"/>
            <a:ext cx="72864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 grafo de </a:t>
            </a:r>
            <a:r>
              <a:rPr b="1" lang="en"/>
              <a:t>N</a:t>
            </a:r>
            <a:r>
              <a:rPr lang="en"/>
              <a:t> Nodos y </a:t>
            </a:r>
            <a:r>
              <a:rPr b="1" lang="en"/>
              <a:t>V</a:t>
            </a:r>
            <a:r>
              <a:rPr lang="en"/>
              <a:t> vértices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Problema de máximos / mínimos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Camino más corto entre el nodo </a:t>
            </a:r>
            <a:r>
              <a:rPr b="1" lang="en"/>
              <a:t>v</a:t>
            </a:r>
            <a:r>
              <a:rPr lang="en"/>
              <a:t> y todos los nodos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planteamiento básico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 tenemos un tres nodos </a:t>
            </a:r>
            <a:r>
              <a:rPr b="1" lang="en"/>
              <a:t>A</a:t>
            </a:r>
            <a:r>
              <a:rPr lang="en"/>
              <a:t>, </a:t>
            </a:r>
            <a:r>
              <a:rPr b="1" lang="en"/>
              <a:t>B</a:t>
            </a:r>
            <a:r>
              <a:rPr lang="en"/>
              <a:t> y </a:t>
            </a:r>
            <a:r>
              <a:rPr b="1" lang="en"/>
              <a:t>C</a:t>
            </a:r>
            <a:r>
              <a:rPr lang="en"/>
              <a:t> el camino más corto entre</a:t>
            </a:r>
            <a:r>
              <a:rPr b="1" lang="en"/>
              <a:t> A</a:t>
            </a:r>
            <a:r>
              <a:rPr lang="en"/>
              <a:t> y </a:t>
            </a:r>
            <a:r>
              <a:rPr b="1" lang="en"/>
              <a:t>B</a:t>
            </a:r>
            <a:r>
              <a:rPr lang="en"/>
              <a:t>  ¿Pasa el camino pasa por </a:t>
            </a:r>
            <a:r>
              <a:rPr b="1" lang="en"/>
              <a:t>C?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Para saber el camino más corto de un nodo cualquiera </a:t>
            </a:r>
            <a:r>
              <a:rPr b="1" lang="en"/>
              <a:t>v</a:t>
            </a:r>
            <a:r>
              <a:rPr lang="en"/>
              <a:t> a otro </a:t>
            </a:r>
            <a:r>
              <a:rPr b="1" lang="en"/>
              <a:t>w</a:t>
            </a:r>
            <a:r>
              <a:rPr lang="en"/>
              <a:t> tenemos que saber si el camino más corto pasa por cualquier nodo N(sub k)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Planteamiento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