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BD56C-CE41-4A7D-9486-570F119D4D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3BFD4E-C38D-477F-BEDF-65156B1209F9}">
      <dgm:prSet/>
      <dgm:spPr/>
      <dgm:t>
        <a:bodyPr/>
        <a:lstStyle/>
        <a:p>
          <a:r>
            <a:rPr lang="es-MX" b="0" i="0"/>
            <a:t>Reducir las barreras de entrada para nuevos operadores: Esto podría hacerse simplificando los procesos regulatorios y reduciendo los costes de licenciamiento.</a:t>
          </a:r>
          <a:endParaRPr lang="en-US"/>
        </a:p>
      </dgm:t>
    </dgm:pt>
    <dgm:pt modelId="{B22EDBFB-3535-4267-B45B-D8F6718A9A79}" type="parTrans" cxnId="{592E471E-1F88-4F42-BC81-FCF81141BF32}">
      <dgm:prSet/>
      <dgm:spPr/>
      <dgm:t>
        <a:bodyPr/>
        <a:lstStyle/>
        <a:p>
          <a:endParaRPr lang="en-US"/>
        </a:p>
      </dgm:t>
    </dgm:pt>
    <dgm:pt modelId="{0CAA112B-289C-456A-8DAD-1BA6AE496E9D}" type="sibTrans" cxnId="{592E471E-1F88-4F42-BC81-FCF81141BF32}">
      <dgm:prSet/>
      <dgm:spPr/>
      <dgm:t>
        <a:bodyPr/>
        <a:lstStyle/>
        <a:p>
          <a:endParaRPr lang="en-US"/>
        </a:p>
      </dgm:t>
    </dgm:pt>
    <dgm:pt modelId="{4DEB7001-5C1F-43FD-9F68-60DED1B3940C}">
      <dgm:prSet/>
      <dgm:spPr/>
      <dgm:t>
        <a:bodyPr/>
        <a:lstStyle/>
        <a:p>
          <a:r>
            <a:rPr lang="es-MX" b="0" i="0"/>
            <a:t>Facilitar el acceso a la infraestructura: Esto podría hacerse mediante la creación de un mercado de infraestructura de telecomunicaciones.</a:t>
          </a:r>
          <a:endParaRPr lang="en-US"/>
        </a:p>
      </dgm:t>
    </dgm:pt>
    <dgm:pt modelId="{554D254F-F367-495C-B0EA-11737CCEFF9D}" type="parTrans" cxnId="{27E46301-2E13-4A83-B1E1-8522360364A1}">
      <dgm:prSet/>
      <dgm:spPr/>
      <dgm:t>
        <a:bodyPr/>
        <a:lstStyle/>
        <a:p>
          <a:endParaRPr lang="en-US"/>
        </a:p>
      </dgm:t>
    </dgm:pt>
    <dgm:pt modelId="{D84CDFEC-7E50-4BAC-A64F-D2D8D0E02638}" type="sibTrans" cxnId="{27E46301-2E13-4A83-B1E1-8522360364A1}">
      <dgm:prSet/>
      <dgm:spPr/>
      <dgm:t>
        <a:bodyPr/>
        <a:lstStyle/>
        <a:p>
          <a:endParaRPr lang="en-US"/>
        </a:p>
      </dgm:t>
    </dgm:pt>
    <dgm:pt modelId="{0DB6A0C3-2F8C-4D75-BE29-B6CAFDA6457D}">
      <dgm:prSet/>
      <dgm:spPr/>
      <dgm:t>
        <a:bodyPr/>
        <a:lstStyle/>
        <a:p>
          <a:r>
            <a:rPr lang="es-MX" b="0" i="0"/>
            <a:t>Promover la competencia en el mercado de servicios: Esto podría hacerse eliminando las restricciones a la competencia en el mercado de servicios de telecomunicaciones.</a:t>
          </a:r>
          <a:endParaRPr lang="en-US"/>
        </a:p>
      </dgm:t>
    </dgm:pt>
    <dgm:pt modelId="{E0FCBF5C-9404-4FD9-B184-8383854545AE}" type="parTrans" cxnId="{9CA4B4F4-7924-4A51-A46B-470DE760A250}">
      <dgm:prSet/>
      <dgm:spPr/>
      <dgm:t>
        <a:bodyPr/>
        <a:lstStyle/>
        <a:p>
          <a:endParaRPr lang="en-US"/>
        </a:p>
      </dgm:t>
    </dgm:pt>
    <dgm:pt modelId="{4E98AE76-1A60-44A6-9266-5EA5CE07D2B3}" type="sibTrans" cxnId="{9CA4B4F4-7924-4A51-A46B-470DE760A250}">
      <dgm:prSet/>
      <dgm:spPr/>
      <dgm:t>
        <a:bodyPr/>
        <a:lstStyle/>
        <a:p>
          <a:endParaRPr lang="en-US"/>
        </a:p>
      </dgm:t>
    </dgm:pt>
    <dgm:pt modelId="{D7BEC24F-2EBB-4F7C-8AFD-8A4B2CDDDDD4}" type="pres">
      <dgm:prSet presAssocID="{D2ABD56C-CE41-4A7D-9486-570F119D4D5D}" presName="root" presStyleCnt="0">
        <dgm:presLayoutVars>
          <dgm:dir/>
          <dgm:resizeHandles val="exact"/>
        </dgm:presLayoutVars>
      </dgm:prSet>
      <dgm:spPr/>
    </dgm:pt>
    <dgm:pt modelId="{A8513666-A91E-4146-8B85-5AECDC90675A}" type="pres">
      <dgm:prSet presAssocID="{153BFD4E-C38D-477F-BEDF-65156B1209F9}" presName="compNode" presStyleCnt="0"/>
      <dgm:spPr/>
    </dgm:pt>
    <dgm:pt modelId="{834A796C-164C-4441-8651-B40BC7062894}" type="pres">
      <dgm:prSet presAssocID="{153BFD4E-C38D-477F-BEDF-65156B1209F9}" presName="bgRect" presStyleLbl="bgShp" presStyleIdx="0" presStyleCnt="3"/>
      <dgm:spPr/>
    </dgm:pt>
    <dgm:pt modelId="{62EE37CE-39DE-41B9-B09C-F64065C7F835}" type="pres">
      <dgm:prSet presAssocID="{153BFD4E-C38D-477F-BEDF-65156B1209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ar"/>
        </a:ext>
      </dgm:extLst>
    </dgm:pt>
    <dgm:pt modelId="{13196E21-E67D-490A-8D62-24DB4584E38F}" type="pres">
      <dgm:prSet presAssocID="{153BFD4E-C38D-477F-BEDF-65156B1209F9}" presName="spaceRect" presStyleCnt="0"/>
      <dgm:spPr/>
    </dgm:pt>
    <dgm:pt modelId="{40E6DC7F-616B-4B31-9AAB-A9A77C5A83D7}" type="pres">
      <dgm:prSet presAssocID="{153BFD4E-C38D-477F-BEDF-65156B1209F9}" presName="parTx" presStyleLbl="revTx" presStyleIdx="0" presStyleCnt="3">
        <dgm:presLayoutVars>
          <dgm:chMax val="0"/>
          <dgm:chPref val="0"/>
        </dgm:presLayoutVars>
      </dgm:prSet>
      <dgm:spPr/>
    </dgm:pt>
    <dgm:pt modelId="{14A5EF7F-A84F-4EE3-B2E9-4AE834D3679D}" type="pres">
      <dgm:prSet presAssocID="{0CAA112B-289C-456A-8DAD-1BA6AE496E9D}" presName="sibTrans" presStyleCnt="0"/>
      <dgm:spPr/>
    </dgm:pt>
    <dgm:pt modelId="{9C8681DF-C5C3-4F21-8371-AA426E8D75B2}" type="pres">
      <dgm:prSet presAssocID="{4DEB7001-5C1F-43FD-9F68-60DED1B3940C}" presName="compNode" presStyleCnt="0"/>
      <dgm:spPr/>
    </dgm:pt>
    <dgm:pt modelId="{8FF4045C-976D-4442-9223-D9DEDC0E2CCD}" type="pres">
      <dgm:prSet presAssocID="{4DEB7001-5C1F-43FD-9F68-60DED1B3940C}" presName="bgRect" presStyleLbl="bgShp" presStyleIdx="1" presStyleCnt="3"/>
      <dgm:spPr/>
    </dgm:pt>
    <dgm:pt modelId="{FA6DBB61-F6C7-44E5-A777-FEA1FB3244A4}" type="pres">
      <dgm:prSet presAssocID="{4DEB7001-5C1F-43FD-9F68-60DED1B394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5475E40-629A-4A95-832E-D4910A6DEFE6}" type="pres">
      <dgm:prSet presAssocID="{4DEB7001-5C1F-43FD-9F68-60DED1B3940C}" presName="spaceRect" presStyleCnt="0"/>
      <dgm:spPr/>
    </dgm:pt>
    <dgm:pt modelId="{03A59AB1-F3B8-4D67-B695-2BBFC1079288}" type="pres">
      <dgm:prSet presAssocID="{4DEB7001-5C1F-43FD-9F68-60DED1B3940C}" presName="parTx" presStyleLbl="revTx" presStyleIdx="1" presStyleCnt="3">
        <dgm:presLayoutVars>
          <dgm:chMax val="0"/>
          <dgm:chPref val="0"/>
        </dgm:presLayoutVars>
      </dgm:prSet>
      <dgm:spPr/>
    </dgm:pt>
    <dgm:pt modelId="{E020B6BF-FCA0-4955-B5B8-F794F816FDCA}" type="pres">
      <dgm:prSet presAssocID="{D84CDFEC-7E50-4BAC-A64F-D2D8D0E02638}" presName="sibTrans" presStyleCnt="0"/>
      <dgm:spPr/>
    </dgm:pt>
    <dgm:pt modelId="{8269B246-3E0B-4C72-8E83-9C1AD339EB9B}" type="pres">
      <dgm:prSet presAssocID="{0DB6A0C3-2F8C-4D75-BE29-B6CAFDA6457D}" presName="compNode" presStyleCnt="0"/>
      <dgm:spPr/>
    </dgm:pt>
    <dgm:pt modelId="{7970FAF7-6CAA-42E3-B043-1F14B46740D3}" type="pres">
      <dgm:prSet presAssocID="{0DB6A0C3-2F8C-4D75-BE29-B6CAFDA6457D}" presName="bgRect" presStyleLbl="bgShp" presStyleIdx="2" presStyleCnt="3"/>
      <dgm:spPr/>
    </dgm:pt>
    <dgm:pt modelId="{EFB5116D-DEC3-44E1-A831-A9B7CB456ED9}" type="pres">
      <dgm:prSet presAssocID="{0DB6A0C3-2F8C-4D75-BE29-B6CAFDA645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0C886595-A1A0-4E45-90F8-C13E566103FF}" type="pres">
      <dgm:prSet presAssocID="{0DB6A0C3-2F8C-4D75-BE29-B6CAFDA6457D}" presName="spaceRect" presStyleCnt="0"/>
      <dgm:spPr/>
    </dgm:pt>
    <dgm:pt modelId="{6855F203-6092-4501-9B91-AA6B49BC63BC}" type="pres">
      <dgm:prSet presAssocID="{0DB6A0C3-2F8C-4D75-BE29-B6CAFDA645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E46301-2E13-4A83-B1E1-8522360364A1}" srcId="{D2ABD56C-CE41-4A7D-9486-570F119D4D5D}" destId="{4DEB7001-5C1F-43FD-9F68-60DED1B3940C}" srcOrd="1" destOrd="0" parTransId="{554D254F-F367-495C-B0EA-11737CCEFF9D}" sibTransId="{D84CDFEC-7E50-4BAC-A64F-D2D8D0E02638}"/>
    <dgm:cxn modelId="{592E471E-1F88-4F42-BC81-FCF81141BF32}" srcId="{D2ABD56C-CE41-4A7D-9486-570F119D4D5D}" destId="{153BFD4E-C38D-477F-BEDF-65156B1209F9}" srcOrd="0" destOrd="0" parTransId="{B22EDBFB-3535-4267-B45B-D8F6718A9A79}" sibTransId="{0CAA112B-289C-456A-8DAD-1BA6AE496E9D}"/>
    <dgm:cxn modelId="{02112AA0-ECAF-4CB3-9875-EBD4648A3946}" type="presOf" srcId="{153BFD4E-C38D-477F-BEDF-65156B1209F9}" destId="{40E6DC7F-616B-4B31-9AAB-A9A77C5A83D7}" srcOrd="0" destOrd="0" presId="urn:microsoft.com/office/officeart/2018/2/layout/IconVerticalSolidList"/>
    <dgm:cxn modelId="{71F2C4CC-9A0C-43A9-AEE9-9729363474F6}" type="presOf" srcId="{D2ABD56C-CE41-4A7D-9486-570F119D4D5D}" destId="{D7BEC24F-2EBB-4F7C-8AFD-8A4B2CDDDDD4}" srcOrd="0" destOrd="0" presId="urn:microsoft.com/office/officeart/2018/2/layout/IconVerticalSolidList"/>
    <dgm:cxn modelId="{F7F6AECF-851C-4932-8234-116DD98F5147}" type="presOf" srcId="{0DB6A0C3-2F8C-4D75-BE29-B6CAFDA6457D}" destId="{6855F203-6092-4501-9B91-AA6B49BC63BC}" srcOrd="0" destOrd="0" presId="urn:microsoft.com/office/officeart/2018/2/layout/IconVerticalSolidList"/>
    <dgm:cxn modelId="{9CA4B4F4-7924-4A51-A46B-470DE760A250}" srcId="{D2ABD56C-CE41-4A7D-9486-570F119D4D5D}" destId="{0DB6A0C3-2F8C-4D75-BE29-B6CAFDA6457D}" srcOrd="2" destOrd="0" parTransId="{E0FCBF5C-9404-4FD9-B184-8383854545AE}" sibTransId="{4E98AE76-1A60-44A6-9266-5EA5CE07D2B3}"/>
    <dgm:cxn modelId="{AD20D4F5-9CFE-4192-A9AB-06C00B5D32BB}" type="presOf" srcId="{4DEB7001-5C1F-43FD-9F68-60DED1B3940C}" destId="{03A59AB1-F3B8-4D67-B695-2BBFC1079288}" srcOrd="0" destOrd="0" presId="urn:microsoft.com/office/officeart/2018/2/layout/IconVerticalSolidList"/>
    <dgm:cxn modelId="{D8B081BB-DF35-4677-8801-DBF19D04D378}" type="presParOf" srcId="{D7BEC24F-2EBB-4F7C-8AFD-8A4B2CDDDDD4}" destId="{A8513666-A91E-4146-8B85-5AECDC90675A}" srcOrd="0" destOrd="0" presId="urn:microsoft.com/office/officeart/2018/2/layout/IconVerticalSolidList"/>
    <dgm:cxn modelId="{7BA44985-2271-4AD4-BBFF-846C7C05BAC0}" type="presParOf" srcId="{A8513666-A91E-4146-8B85-5AECDC90675A}" destId="{834A796C-164C-4441-8651-B40BC7062894}" srcOrd="0" destOrd="0" presId="urn:microsoft.com/office/officeart/2018/2/layout/IconVerticalSolidList"/>
    <dgm:cxn modelId="{4BFBF7F6-6E21-420D-8EBC-C660122F4E6C}" type="presParOf" srcId="{A8513666-A91E-4146-8B85-5AECDC90675A}" destId="{62EE37CE-39DE-41B9-B09C-F64065C7F835}" srcOrd="1" destOrd="0" presId="urn:microsoft.com/office/officeart/2018/2/layout/IconVerticalSolidList"/>
    <dgm:cxn modelId="{227157A8-34D6-4A22-AF5A-A15B2D25B2BC}" type="presParOf" srcId="{A8513666-A91E-4146-8B85-5AECDC90675A}" destId="{13196E21-E67D-490A-8D62-24DB4584E38F}" srcOrd="2" destOrd="0" presId="urn:microsoft.com/office/officeart/2018/2/layout/IconVerticalSolidList"/>
    <dgm:cxn modelId="{5EC336FF-B9AC-4A5B-B44F-49353BF1BF3C}" type="presParOf" srcId="{A8513666-A91E-4146-8B85-5AECDC90675A}" destId="{40E6DC7F-616B-4B31-9AAB-A9A77C5A83D7}" srcOrd="3" destOrd="0" presId="urn:microsoft.com/office/officeart/2018/2/layout/IconVerticalSolidList"/>
    <dgm:cxn modelId="{41D0497F-D18B-4C88-8FFB-01348D5259A2}" type="presParOf" srcId="{D7BEC24F-2EBB-4F7C-8AFD-8A4B2CDDDDD4}" destId="{14A5EF7F-A84F-4EE3-B2E9-4AE834D3679D}" srcOrd="1" destOrd="0" presId="urn:microsoft.com/office/officeart/2018/2/layout/IconVerticalSolidList"/>
    <dgm:cxn modelId="{9740EBF3-DFF5-4725-8C76-EA4DDEB9E9E7}" type="presParOf" srcId="{D7BEC24F-2EBB-4F7C-8AFD-8A4B2CDDDDD4}" destId="{9C8681DF-C5C3-4F21-8371-AA426E8D75B2}" srcOrd="2" destOrd="0" presId="urn:microsoft.com/office/officeart/2018/2/layout/IconVerticalSolidList"/>
    <dgm:cxn modelId="{F79A9902-0EAE-45E7-A8AD-0387D3D9748C}" type="presParOf" srcId="{9C8681DF-C5C3-4F21-8371-AA426E8D75B2}" destId="{8FF4045C-976D-4442-9223-D9DEDC0E2CCD}" srcOrd="0" destOrd="0" presId="urn:microsoft.com/office/officeart/2018/2/layout/IconVerticalSolidList"/>
    <dgm:cxn modelId="{A5FB6D24-17AE-4667-BBC0-C93526860E2F}" type="presParOf" srcId="{9C8681DF-C5C3-4F21-8371-AA426E8D75B2}" destId="{FA6DBB61-F6C7-44E5-A777-FEA1FB3244A4}" srcOrd="1" destOrd="0" presId="urn:microsoft.com/office/officeart/2018/2/layout/IconVerticalSolidList"/>
    <dgm:cxn modelId="{DEDCF4BA-3C3C-4C71-9FCD-3060348AF654}" type="presParOf" srcId="{9C8681DF-C5C3-4F21-8371-AA426E8D75B2}" destId="{B5475E40-629A-4A95-832E-D4910A6DEFE6}" srcOrd="2" destOrd="0" presId="urn:microsoft.com/office/officeart/2018/2/layout/IconVerticalSolidList"/>
    <dgm:cxn modelId="{D4E84772-0EB2-4F2D-B3A0-7E19725EDA01}" type="presParOf" srcId="{9C8681DF-C5C3-4F21-8371-AA426E8D75B2}" destId="{03A59AB1-F3B8-4D67-B695-2BBFC1079288}" srcOrd="3" destOrd="0" presId="urn:microsoft.com/office/officeart/2018/2/layout/IconVerticalSolidList"/>
    <dgm:cxn modelId="{1CA9A768-DF0A-4DEE-8C10-130C6A6DA2B4}" type="presParOf" srcId="{D7BEC24F-2EBB-4F7C-8AFD-8A4B2CDDDDD4}" destId="{E020B6BF-FCA0-4955-B5B8-F794F816FDCA}" srcOrd="3" destOrd="0" presId="urn:microsoft.com/office/officeart/2018/2/layout/IconVerticalSolidList"/>
    <dgm:cxn modelId="{E86D9356-4EDD-4EAE-8C73-38776F42B303}" type="presParOf" srcId="{D7BEC24F-2EBB-4F7C-8AFD-8A4B2CDDDDD4}" destId="{8269B246-3E0B-4C72-8E83-9C1AD339EB9B}" srcOrd="4" destOrd="0" presId="urn:microsoft.com/office/officeart/2018/2/layout/IconVerticalSolidList"/>
    <dgm:cxn modelId="{57857782-31A8-4512-83BF-54E64BEAA236}" type="presParOf" srcId="{8269B246-3E0B-4C72-8E83-9C1AD339EB9B}" destId="{7970FAF7-6CAA-42E3-B043-1F14B46740D3}" srcOrd="0" destOrd="0" presId="urn:microsoft.com/office/officeart/2018/2/layout/IconVerticalSolidList"/>
    <dgm:cxn modelId="{8172CF83-ED44-4AC6-B877-73827442FAE1}" type="presParOf" srcId="{8269B246-3E0B-4C72-8E83-9C1AD339EB9B}" destId="{EFB5116D-DEC3-44E1-A831-A9B7CB456ED9}" srcOrd="1" destOrd="0" presId="urn:microsoft.com/office/officeart/2018/2/layout/IconVerticalSolidList"/>
    <dgm:cxn modelId="{966BAC82-12A6-4C69-B83E-1DB156AA08AA}" type="presParOf" srcId="{8269B246-3E0B-4C72-8E83-9C1AD339EB9B}" destId="{0C886595-A1A0-4E45-90F8-C13E566103FF}" srcOrd="2" destOrd="0" presId="urn:microsoft.com/office/officeart/2018/2/layout/IconVerticalSolidList"/>
    <dgm:cxn modelId="{DBFB998E-7787-4DA7-8737-59A6DB6CD18F}" type="presParOf" srcId="{8269B246-3E0B-4C72-8E83-9C1AD339EB9B}" destId="{6855F203-6092-4501-9B91-AA6B49BC63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A796C-164C-4441-8651-B40BC7062894}">
      <dsp:nvSpPr>
        <dsp:cNvPr id="0" name=""/>
        <dsp:cNvSpPr/>
      </dsp:nvSpPr>
      <dsp:spPr>
        <a:xfrm>
          <a:off x="0" y="635"/>
          <a:ext cx="6246248" cy="1487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E37CE-39DE-41B9-B09C-F64065C7F835}">
      <dsp:nvSpPr>
        <dsp:cNvPr id="0" name=""/>
        <dsp:cNvSpPr/>
      </dsp:nvSpPr>
      <dsp:spPr>
        <a:xfrm>
          <a:off x="450007" y="335351"/>
          <a:ext cx="818195" cy="818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6DC7F-616B-4B31-9AAB-A9A77C5A83D7}">
      <dsp:nvSpPr>
        <dsp:cNvPr id="0" name=""/>
        <dsp:cNvSpPr/>
      </dsp:nvSpPr>
      <dsp:spPr>
        <a:xfrm>
          <a:off x="1718209" y="635"/>
          <a:ext cx="4528038" cy="148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41" tIns="157441" rIns="157441" bIns="1574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/>
            <a:t>Reducir las barreras de entrada para nuevos operadores: Esto podría hacerse simplificando los procesos regulatorios y reduciendo los costes de licenciamiento.</a:t>
          </a:r>
          <a:endParaRPr lang="en-US" sz="1600" kern="1200"/>
        </a:p>
      </dsp:txBody>
      <dsp:txXfrm>
        <a:off x="1718209" y="635"/>
        <a:ext cx="4528038" cy="1487627"/>
      </dsp:txXfrm>
    </dsp:sp>
    <dsp:sp modelId="{8FF4045C-976D-4442-9223-D9DEDC0E2CCD}">
      <dsp:nvSpPr>
        <dsp:cNvPr id="0" name=""/>
        <dsp:cNvSpPr/>
      </dsp:nvSpPr>
      <dsp:spPr>
        <a:xfrm>
          <a:off x="0" y="1860169"/>
          <a:ext cx="6246248" cy="1487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DBB61-F6C7-44E5-A777-FEA1FB3244A4}">
      <dsp:nvSpPr>
        <dsp:cNvPr id="0" name=""/>
        <dsp:cNvSpPr/>
      </dsp:nvSpPr>
      <dsp:spPr>
        <a:xfrm>
          <a:off x="450007" y="2194885"/>
          <a:ext cx="818195" cy="818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59AB1-F3B8-4D67-B695-2BBFC1079288}">
      <dsp:nvSpPr>
        <dsp:cNvPr id="0" name=""/>
        <dsp:cNvSpPr/>
      </dsp:nvSpPr>
      <dsp:spPr>
        <a:xfrm>
          <a:off x="1718209" y="1860169"/>
          <a:ext cx="4528038" cy="148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41" tIns="157441" rIns="157441" bIns="1574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/>
            <a:t>Facilitar el acceso a la infraestructura: Esto podría hacerse mediante la creación de un mercado de infraestructura de telecomunicaciones.</a:t>
          </a:r>
          <a:endParaRPr lang="en-US" sz="1600" kern="1200"/>
        </a:p>
      </dsp:txBody>
      <dsp:txXfrm>
        <a:off x="1718209" y="1860169"/>
        <a:ext cx="4528038" cy="1487627"/>
      </dsp:txXfrm>
    </dsp:sp>
    <dsp:sp modelId="{7970FAF7-6CAA-42E3-B043-1F14B46740D3}">
      <dsp:nvSpPr>
        <dsp:cNvPr id="0" name=""/>
        <dsp:cNvSpPr/>
      </dsp:nvSpPr>
      <dsp:spPr>
        <a:xfrm>
          <a:off x="0" y="3719703"/>
          <a:ext cx="6246248" cy="1487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5116D-DEC3-44E1-A831-A9B7CB456ED9}">
      <dsp:nvSpPr>
        <dsp:cNvPr id="0" name=""/>
        <dsp:cNvSpPr/>
      </dsp:nvSpPr>
      <dsp:spPr>
        <a:xfrm>
          <a:off x="450007" y="4054420"/>
          <a:ext cx="818195" cy="818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5F203-6092-4501-9B91-AA6B49BC63BC}">
      <dsp:nvSpPr>
        <dsp:cNvPr id="0" name=""/>
        <dsp:cNvSpPr/>
      </dsp:nvSpPr>
      <dsp:spPr>
        <a:xfrm>
          <a:off x="1718209" y="3719703"/>
          <a:ext cx="4528038" cy="148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41" tIns="157441" rIns="157441" bIns="1574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/>
            <a:t>Promover la competencia en el mercado de servicios: Esto podría hacerse eliminando las restricciones a la competencia en el mercado de servicios de telecomunicaciones.</a:t>
          </a:r>
          <a:endParaRPr lang="en-US" sz="1600" kern="1200"/>
        </a:p>
      </dsp:txBody>
      <dsp:txXfrm>
        <a:off x="1718209" y="3719703"/>
        <a:ext cx="4528038" cy="1487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ciondocentetecsup.blogspot.com/2017/08/aprendizaje-basado-en-problemas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05F27-7331-40A0-9294-AE1DA47EB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Investigación aplicada</a:t>
            </a:r>
          </a:p>
        </p:txBody>
      </p:sp>
    </p:spTree>
    <p:extLst>
      <p:ext uri="{BB962C8B-B14F-4D97-AF65-F5344CB8AC3E}">
        <p14:creationId xmlns:p14="http://schemas.microsoft.com/office/powerpoint/2010/main" val="161505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07E011B-5CE4-43CE-B9FB-8E14128D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33DED5A0-5FDB-2B72-08D2-891260B05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425" r="1235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48D4AD-DACA-47CD-88DA-EBD04DF0B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29" y="237744"/>
            <a:ext cx="7652977" cy="6382512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66B9C-C513-4E66-B73E-D1803AB45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889" y="374904"/>
            <a:ext cx="7340156" cy="6108192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 w="635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372575-4D57-4D91-971E-6159610D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74" y="642593"/>
            <a:ext cx="6281928" cy="1746504"/>
          </a:xfrm>
        </p:spPr>
        <p:txBody>
          <a:bodyPr>
            <a:normAutofit/>
          </a:bodyPr>
          <a:lstStyle/>
          <a:p>
            <a:r>
              <a:rPr lang="es-MX" b="0" i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Resolver problemas</a:t>
            </a:r>
            <a:br>
              <a:rPr lang="es-MX" b="0" i="0">
                <a:solidFill>
                  <a:schemeClr val="bg1"/>
                </a:solidFill>
                <a:effectLst/>
                <a:latin typeface="RalewayBold"/>
              </a:rPr>
            </a:b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63DFA-A565-4636-B4A7-2E614EE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74" y="2386583"/>
            <a:ext cx="6280826" cy="3648456"/>
          </a:xfrm>
        </p:spPr>
        <p:txBody>
          <a:bodyPr>
            <a:normAutofit/>
          </a:bodyPr>
          <a:lstStyle/>
          <a:p>
            <a:r>
              <a:rPr lang="es-MX" b="0" i="0">
                <a:solidFill>
                  <a:schemeClr val="bg1"/>
                </a:solidFill>
                <a:effectLst/>
                <a:latin typeface="RalewayMedium"/>
              </a:rPr>
              <a:t>La investigación aplicada ayuda a las empresas a resolver problemas que pueden afectar su rendimiento o su competitividad. Por ejemplo, la investigación aplicada puede ayudar a las empresas a mejorar la calidad de la señal, a reducir el consumo de energía o a aumentar la seguridad de las redes.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A71ECB-3D49-DB0B-5877-4A54E2549ED1}"/>
              </a:ext>
            </a:extLst>
          </p:cNvPr>
          <p:cNvSpPr txBox="1"/>
          <p:nvPr/>
        </p:nvSpPr>
        <p:spPr>
          <a:xfrm>
            <a:off x="9200475" y="6657944"/>
            <a:ext cx="29915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s://innovaciondocentetecsup.blogspot.com/2017/08/aprendizaje-basado-en-problema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MX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84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FC7D3-5681-4359-B89D-03D59F4C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0" i="0" dirty="0">
                <a:solidFill>
                  <a:schemeClr val="tx1"/>
                </a:solidFill>
                <a:effectLst/>
                <a:latin typeface="RalewayBold"/>
              </a:rPr>
              <a:t>Mejorar la competitividad</a:t>
            </a:r>
            <a:br>
              <a:rPr lang="es-MX" b="0" i="0" dirty="0">
                <a:solidFill>
                  <a:schemeClr val="tx1"/>
                </a:solidFill>
                <a:effectLst/>
                <a:latin typeface="RalewayBold"/>
              </a:rPr>
            </a:b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4F1BCB-C102-4F69-93C9-45223BCECC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0" i="0" dirty="0">
                <a:effectLst/>
                <a:latin typeface="RalewayMedium"/>
              </a:rPr>
              <a:t>La investigación aplicada ayuda a las empresas a desarrollar nuevos productos, servicios y procesos que les permitan competir con éxito en el mercado. Por ejemplo, la investigación aplicada puede ayudar a las empresas a desarrollar nuevos servicios de </a:t>
            </a:r>
            <a:r>
              <a:rPr lang="es-MX" b="0" i="0" dirty="0" err="1">
                <a:effectLst/>
                <a:latin typeface="RalewayMedium"/>
              </a:rPr>
              <a:t>streaming</a:t>
            </a:r>
            <a:r>
              <a:rPr lang="es-MX" b="0" i="0" dirty="0">
                <a:effectLst/>
                <a:latin typeface="RalewayMedium"/>
              </a:rPr>
              <a:t>, a ofrecer nuevas aplicaciones móviles o a crear nuevos modelos de negocio basados en la inteligencia artificial.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5DF359-CA95-47CF-B91D-328FA4F163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RalewayMedium"/>
              </a:rPr>
              <a:t>Desarrollar nuevos productos y servicios que satisfagan las necesidades de los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RalewayMedium"/>
              </a:rPr>
              <a:t>Mejorar la eficiencia de los procesos productivos.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RalewayMedium"/>
              </a:rPr>
              <a:t>Reducir costes.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RalewayMedium"/>
              </a:rPr>
              <a:t>Entrar en nuevos mercados.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974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60D27EB-37EB-4B30-B269-986C7F01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A0B437-CD6F-47FE-BCA5-61F057FC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MX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7E5DB9-047E-4B99-96C4-E508AF14C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6C4C32-613C-4BB8-9DBD-314668DF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051B78-258E-4112-A78F-8280F487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42" y="689472"/>
            <a:ext cx="3765200" cy="5479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/>
              <a:t>A</a:t>
            </a:r>
            <a:r>
              <a:rPr lang="en-US" sz="2600" b="0" i="0"/>
              <a:t>yudar a promover la competencia en el sector de las telecomunicaciones</a:t>
            </a:r>
            <a:br>
              <a:rPr lang="en-US" sz="2600" b="0" i="0"/>
            </a:br>
            <a:endParaRPr lang="en-US" sz="2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973FA6-2A55-4BD8-A266-8F0F3935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MX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70438404-C314-3B98-6CB5-17EBF363D36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49499392"/>
              </p:ext>
            </p:extLst>
          </p:nvPr>
        </p:nvGraphicFramePr>
        <p:xfrm>
          <a:off x="5138058" y="800947"/>
          <a:ext cx="6246248" cy="520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95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A0B76B-7793-4346-AAF3-0BEC24E5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DBE492BC-A35E-1900-176F-04101C76C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36" r="9578"/>
          <a:stretch/>
        </p:blipFill>
        <p:spPr>
          <a:xfrm>
            <a:off x="2" y="10"/>
            <a:ext cx="407970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CC942F-4DE8-44CA-B824-B58DB1751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6625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09F90-5DAC-4C28-B2EC-E51E45C8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192" y="642593"/>
            <a:ext cx="6280826" cy="1746504"/>
          </a:xfrm>
        </p:spPr>
        <p:txBody>
          <a:bodyPr>
            <a:normAutofit/>
          </a:bodyPr>
          <a:lstStyle/>
          <a:p>
            <a:r>
              <a:rPr lang="es-MX" sz="3000" b="0" i="0">
                <a:effectLst/>
                <a:latin typeface="RalewayBold"/>
              </a:rPr>
              <a:t>Permitir a las empresas adaptarse a los cambios del mercado</a:t>
            </a:r>
            <a:br>
              <a:rPr lang="es-MX" sz="3000" b="0" i="0">
                <a:effectLst/>
                <a:latin typeface="RalewayBold"/>
              </a:rPr>
            </a:br>
            <a:endParaRPr lang="es-MX" sz="3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AF47D-5CAB-481A-82E1-76FAB8DE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2386584"/>
            <a:ext cx="6280826" cy="3648456"/>
          </a:xfrm>
        </p:spPr>
        <p:txBody>
          <a:bodyPr>
            <a:normAutofit/>
          </a:bodyPr>
          <a:lstStyle/>
          <a:p>
            <a:r>
              <a:rPr lang="es-MX" b="0" i="0" dirty="0">
                <a:effectLst/>
                <a:latin typeface="RalewayMedium"/>
              </a:rPr>
              <a:t>La investigación aplicada ayuda a las empresas a mantenerse al día con los cambios del mercado y a aprovechar nuevas oportunidades. Por ejemplo, la investigación aplicada puede ayudar a las empresas a desarrollar nuevas tecnologías de conectividad, a ofrecer nuevos servicios de realidad virtual o a crear nuevos modelos de negocio basados en la 5G.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187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</TotalTime>
  <Words>314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MV Boli</vt:lpstr>
      <vt:lpstr>RalewayBold</vt:lpstr>
      <vt:lpstr>RalewayMedium</vt:lpstr>
      <vt:lpstr>Savon</vt:lpstr>
      <vt:lpstr>Investigación aplicada</vt:lpstr>
      <vt:lpstr>Resolver problemas </vt:lpstr>
      <vt:lpstr>Mejorar la competitividad </vt:lpstr>
      <vt:lpstr>Ayudar a promover la competencia en el sector de las telecomunicaciones </vt:lpstr>
      <vt:lpstr>Permitir a las empresas adaptarse a los cambios del mercado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aplicada</dc:title>
  <dc:creator>David Santiaog</dc:creator>
  <cp:lastModifiedBy>Aprendiz</cp:lastModifiedBy>
  <cp:revision>4</cp:revision>
  <dcterms:created xsi:type="dcterms:W3CDTF">2024-04-27T19:37:09Z</dcterms:created>
  <dcterms:modified xsi:type="dcterms:W3CDTF">2024-05-02T23:45:30Z</dcterms:modified>
</cp:coreProperties>
</file>