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3138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731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67311"/>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82296"/>
            <a:ext cx="5486400" cy="366733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6554"/>
            <a:ext cx="2971800" cy="46731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846554"/>
            <a:ext cx="2971800" cy="46731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1: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1: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0: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2: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2: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3: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3: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4: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5: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6: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7: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7: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8: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9: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9: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3: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3: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4: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4: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5: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5: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6: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6: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7: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7: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482296"/>
            <a:ext cx="5486400" cy="366733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635000" y="1163638"/>
            <a:ext cx="5588000" cy="3143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7F7F7F"/>
              </a:buClr>
              <a:buSzPts val="4400"/>
              <a:buFont typeface="Arial"/>
              <a:buNone/>
              <a:defRPr sz="4400">
                <a:solidFill>
                  <a:srgbClr val="7F7F7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757070"/>
              </a:buClr>
              <a:buSzPts val="2400"/>
              <a:buNone/>
              <a:defRPr sz="2400">
                <a:solidFill>
                  <a:srgbClr val="757070"/>
                </a:solidFill>
              </a:defRPr>
            </a:lvl1pPr>
            <a:lvl2pPr lvl="1" algn="ctr">
              <a:lnSpc>
                <a:spcPct val="90000"/>
              </a:lnSpc>
              <a:spcBef>
                <a:spcPts val="500"/>
              </a:spcBef>
              <a:spcAft>
                <a:spcPts val="0"/>
              </a:spcAft>
              <a:buClr>
                <a:srgbClr val="757070"/>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15" name="Shape 15"/>
        <p:cNvGrpSpPr/>
        <p:nvPr/>
      </p:nvGrpSpPr>
      <p:grpSpPr>
        <a:xfrm>
          <a:off x="0" y="0"/>
          <a:ext cx="0" cy="0"/>
          <a:chOff x="0" y="0"/>
          <a:chExt cx="0" cy="0"/>
        </a:xfrm>
      </p:grpSpPr>
      <p:sp>
        <p:nvSpPr>
          <p:cNvPr id="16" name="Google Shape;16;p3"/>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F7F7F"/>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838200" y="2286000"/>
            <a:ext cx="10515600" cy="3505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070"/>
              </a:buClr>
              <a:buSzPts val="2000"/>
              <a:buNone/>
              <a:defRPr/>
            </a:lvl1pPr>
            <a:lvl2pPr indent="-342900" lvl="1" marL="914400" algn="l">
              <a:lnSpc>
                <a:spcPct val="90000"/>
              </a:lnSpc>
              <a:spcBef>
                <a:spcPts val="500"/>
              </a:spcBef>
              <a:spcAft>
                <a:spcPts val="0"/>
              </a:spcAft>
              <a:buClr>
                <a:srgbClr val="757070"/>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8" name="Shape 18"/>
        <p:cNvGrpSpPr/>
        <p:nvPr/>
      </p:nvGrpSpPr>
      <p:grpSpPr>
        <a:xfrm>
          <a:off x="0" y="0"/>
          <a:ext cx="0" cy="0"/>
          <a:chOff x="0" y="0"/>
          <a:chExt cx="0" cy="0"/>
        </a:xfrm>
      </p:grpSpPr>
      <p:sp>
        <p:nvSpPr>
          <p:cNvPr id="19" name="Google Shape;19;p4"/>
          <p:cNvSpPr txBox="1"/>
          <p:nvPr>
            <p:ph idx="1" type="body"/>
          </p:nvPr>
        </p:nvSpPr>
        <p:spPr>
          <a:xfrm>
            <a:off x="838200" y="2197099"/>
            <a:ext cx="10515600" cy="36322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070"/>
              </a:buClr>
              <a:buSzPts val="1800"/>
              <a:buNone/>
              <a:defRPr/>
            </a:lvl1pPr>
            <a:lvl2pPr indent="-342900" lvl="1" marL="914400" algn="l">
              <a:lnSpc>
                <a:spcPct val="90000"/>
              </a:lnSpc>
              <a:spcBef>
                <a:spcPts val="500"/>
              </a:spcBef>
              <a:spcAft>
                <a:spcPts val="0"/>
              </a:spcAft>
              <a:buClr>
                <a:srgbClr val="757070"/>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type="title"/>
          </p:nvPr>
        </p:nvSpPr>
        <p:spPr>
          <a:xfrm>
            <a:off x="838200" y="973137"/>
            <a:ext cx="10515600" cy="8524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21" name="Shape 21"/>
        <p:cNvGrpSpPr/>
        <p:nvPr/>
      </p:nvGrpSpPr>
      <p:grpSpPr>
        <a:xfrm>
          <a:off x="0" y="0"/>
          <a:ext cx="0" cy="0"/>
          <a:chOff x="0" y="0"/>
          <a:chExt cx="0" cy="0"/>
        </a:xfrm>
      </p:grpSpPr>
      <p:sp>
        <p:nvSpPr>
          <p:cNvPr id="22" name="Google Shape;22;p5"/>
          <p:cNvSpPr txBox="1"/>
          <p:nvPr>
            <p:ph type="title"/>
          </p:nvPr>
        </p:nvSpPr>
        <p:spPr>
          <a:xfrm>
            <a:off x="838200" y="973137"/>
            <a:ext cx="10515600" cy="8524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3" name="Shape 2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7F7F7F"/>
              </a:buClr>
              <a:buSzPts val="3200"/>
              <a:buFont typeface="Arial"/>
              <a:buNone/>
              <a:defRPr b="1" i="0" sz="3200" u="none" cap="none" strike="noStrike">
                <a:solidFill>
                  <a:srgbClr val="7F7F7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2197099"/>
            <a:ext cx="10515600" cy="363220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757070"/>
              </a:buClr>
              <a:buSzPts val="2000"/>
              <a:buFont typeface="Arial"/>
              <a:buNone/>
              <a:defRPr b="0" i="0" sz="2000" u="none" cap="none" strike="noStrike">
                <a:solidFill>
                  <a:srgbClr val="757070"/>
                </a:solidFill>
                <a:latin typeface="Arial"/>
                <a:ea typeface="Arial"/>
                <a:cs typeface="Arial"/>
                <a:sym typeface="Arial"/>
              </a:defRPr>
            </a:lvl1pPr>
            <a:lvl2pPr indent="-381000" lvl="1" marL="914400" marR="0" rtl="0" algn="l">
              <a:lnSpc>
                <a:spcPct val="90000"/>
              </a:lnSpc>
              <a:spcBef>
                <a:spcPts val="500"/>
              </a:spcBef>
              <a:spcAft>
                <a:spcPts val="0"/>
              </a:spcAft>
              <a:buClr>
                <a:srgbClr val="757070"/>
              </a:buClr>
              <a:buSzPts val="2400"/>
              <a:buFont typeface="Arial"/>
              <a:buChar char="•"/>
              <a:defRPr b="0" i="1" sz="2400" u="none" cap="none" strike="noStrike">
                <a:solidFill>
                  <a:srgbClr val="757070"/>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0" Type="http://schemas.openxmlformats.org/officeDocument/2006/relationships/image" Target="../media/image26.png"/><Relationship Id="rId11" Type="http://schemas.openxmlformats.org/officeDocument/2006/relationships/image" Target="../media/image24.jpg"/><Relationship Id="rId22" Type="http://schemas.openxmlformats.org/officeDocument/2006/relationships/image" Target="../media/image38.jpg"/><Relationship Id="rId10" Type="http://schemas.openxmlformats.org/officeDocument/2006/relationships/image" Target="../media/image29.png"/><Relationship Id="rId21" Type="http://schemas.openxmlformats.org/officeDocument/2006/relationships/image" Target="../media/image32.png"/><Relationship Id="rId13" Type="http://schemas.openxmlformats.org/officeDocument/2006/relationships/image" Target="../media/image28.jpg"/><Relationship Id="rId24" Type="http://schemas.openxmlformats.org/officeDocument/2006/relationships/image" Target="../media/image37.png"/><Relationship Id="rId12" Type="http://schemas.openxmlformats.org/officeDocument/2006/relationships/image" Target="../media/image23.jpg"/><Relationship Id="rId23"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2.jpg"/><Relationship Id="rId9" Type="http://schemas.openxmlformats.org/officeDocument/2006/relationships/image" Target="../media/image19.png"/><Relationship Id="rId15" Type="http://schemas.openxmlformats.org/officeDocument/2006/relationships/image" Target="../media/image31.png"/><Relationship Id="rId14" Type="http://schemas.openxmlformats.org/officeDocument/2006/relationships/image" Target="../media/image30.jpg"/><Relationship Id="rId17" Type="http://schemas.openxmlformats.org/officeDocument/2006/relationships/image" Target="../media/image35.png"/><Relationship Id="rId16" Type="http://schemas.openxmlformats.org/officeDocument/2006/relationships/image" Target="../media/image27.jpg"/><Relationship Id="rId5" Type="http://schemas.openxmlformats.org/officeDocument/2006/relationships/image" Target="../media/image18.png"/><Relationship Id="rId19" Type="http://schemas.openxmlformats.org/officeDocument/2006/relationships/image" Target="../media/image36.png"/><Relationship Id="rId6" Type="http://schemas.openxmlformats.org/officeDocument/2006/relationships/image" Target="../media/image7.png"/><Relationship Id="rId18" Type="http://schemas.openxmlformats.org/officeDocument/2006/relationships/image" Target="../media/image34.png"/><Relationship Id="rId7" Type="http://schemas.openxmlformats.org/officeDocument/2006/relationships/image" Target="../media/image20.png"/><Relationship Id="rId8"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 name="Shape 27"/>
        <p:cNvGrpSpPr/>
        <p:nvPr/>
      </p:nvGrpSpPr>
      <p:grpSpPr>
        <a:xfrm>
          <a:off x="0" y="0"/>
          <a:ext cx="0" cy="0"/>
          <a:chOff x="0" y="0"/>
          <a:chExt cx="0" cy="0"/>
        </a:xfrm>
      </p:grpSpPr>
      <p:sp>
        <p:nvSpPr>
          <p:cNvPr id="28" name="Google Shape;28;p7"/>
          <p:cNvSpPr txBox="1"/>
          <p:nvPr/>
        </p:nvSpPr>
        <p:spPr>
          <a:xfrm>
            <a:off x="626533" y="3076610"/>
            <a:ext cx="37846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7"/>
          <p:cNvSpPr txBox="1"/>
          <p:nvPr/>
        </p:nvSpPr>
        <p:spPr>
          <a:xfrm>
            <a:off x="95793" y="2980276"/>
            <a:ext cx="4679407" cy="1693325"/>
          </a:xfrm>
          <a:prstGeom prst="rect">
            <a:avLst/>
          </a:prstGeom>
          <a:noFill/>
          <a:ln>
            <a:noFill/>
          </a:ln>
        </p:spPr>
        <p:txBody>
          <a:bodyPr anchorCtr="0" anchor="b" bIns="45700" lIns="91425" spcFirstLastPara="1" rIns="91425" wrap="square" tIns="45700">
            <a:normAutofit fontScale="92500" lnSpcReduction="20000"/>
          </a:bodyPr>
          <a:lstStyle/>
          <a:p>
            <a:pPr indent="0" lvl="0" marL="0" marR="0" rtl="0" algn="ctr">
              <a:lnSpc>
                <a:spcPct val="220000"/>
              </a:lnSpc>
              <a:spcBef>
                <a:spcPts val="0"/>
              </a:spcBef>
              <a:spcAft>
                <a:spcPts val="0"/>
              </a:spcAft>
              <a:buClr>
                <a:srgbClr val="323F4F"/>
              </a:buClr>
              <a:buSzPct val="100000"/>
              <a:buFont typeface="Arial"/>
              <a:buNone/>
            </a:pPr>
            <a:r>
              <a:rPr b="1" lang="es-CO" sz="2800" u="none">
                <a:solidFill>
                  <a:srgbClr val="323F4F"/>
                </a:solidFill>
                <a:latin typeface="Arial"/>
                <a:ea typeface="Arial"/>
                <a:cs typeface="Arial"/>
                <a:sym typeface="Arial"/>
              </a:rPr>
              <a:t>PRINCIPIOS FUNDAMENTALES</a:t>
            </a:r>
            <a:endParaRPr b="1" sz="2800" u="none">
              <a:solidFill>
                <a:srgbClr val="323F4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idx="1" type="body"/>
          </p:nvPr>
        </p:nvSpPr>
        <p:spPr>
          <a:xfrm>
            <a:off x="6990734" y="2286000"/>
            <a:ext cx="4363065" cy="3505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323F4F"/>
              </a:buClr>
              <a:buSzPts val="1800"/>
              <a:buNone/>
            </a:pPr>
            <a:r>
              <a:rPr lang="es-CO" sz="1800">
                <a:solidFill>
                  <a:srgbClr val="323F4F"/>
                </a:solidFill>
              </a:rPr>
              <a:t>El Movimiento Internacional de la Cruz Roja y de la Media Luna Roja no hace distinción de nacionalidad, raza, religión, condición social ni credo político. Se dedica únicamente a socorrer a los individuos en proporción con los sufrimientos, remediando sus necesidades y dando prioridad a las más urgentes.</a:t>
            </a:r>
            <a:endParaRPr sz="1800">
              <a:solidFill>
                <a:srgbClr val="323F4F"/>
              </a:solidFill>
            </a:endParaRPr>
          </a:p>
          <a:p>
            <a:pPr indent="0" lvl="0" marL="0" rtl="0" algn="l">
              <a:lnSpc>
                <a:spcPct val="90000"/>
              </a:lnSpc>
              <a:spcBef>
                <a:spcPts val="1000"/>
              </a:spcBef>
              <a:spcAft>
                <a:spcPts val="0"/>
              </a:spcAft>
              <a:buClr>
                <a:srgbClr val="757070"/>
              </a:buClr>
              <a:buSzPts val="2000"/>
              <a:buNone/>
            </a:pPr>
            <a:r>
              <a:t/>
            </a:r>
            <a:endParaRPr/>
          </a:p>
        </p:txBody>
      </p:sp>
      <p:sp>
        <p:nvSpPr>
          <p:cNvPr id="114" name="Google Shape;114;p16"/>
          <p:cNvSpPr txBox="1"/>
          <p:nvPr/>
        </p:nvSpPr>
        <p:spPr>
          <a:xfrm>
            <a:off x="4086970" y="1088542"/>
            <a:ext cx="482453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4400">
                <a:solidFill>
                  <a:schemeClr val="dk1"/>
                </a:solidFill>
                <a:latin typeface="Arial"/>
                <a:ea typeface="Arial"/>
                <a:cs typeface="Arial"/>
                <a:sym typeface="Arial"/>
              </a:rPr>
              <a:t>IMPARCIALIDAD</a:t>
            </a:r>
            <a:endParaRPr b="1" sz="4400">
              <a:solidFill>
                <a:schemeClr val="dk1"/>
              </a:solidFill>
              <a:latin typeface="Arial"/>
              <a:ea typeface="Arial"/>
              <a:cs typeface="Arial"/>
              <a:sym typeface="Arial"/>
            </a:endParaRPr>
          </a:p>
        </p:txBody>
      </p:sp>
      <p:pic>
        <p:nvPicPr>
          <p:cNvPr id="115" name="Google Shape;115;p16"/>
          <p:cNvPicPr preferRelativeResize="0"/>
          <p:nvPr/>
        </p:nvPicPr>
        <p:blipFill rotWithShape="1">
          <a:blip r:embed="rId3">
            <a:alphaModFix/>
          </a:blip>
          <a:srcRect b="0" l="0" r="0" t="0"/>
          <a:stretch/>
        </p:blipFill>
        <p:spPr>
          <a:xfrm>
            <a:off x="2718817" y="1027451"/>
            <a:ext cx="891622" cy="891622"/>
          </a:xfrm>
          <a:prstGeom prst="rect">
            <a:avLst/>
          </a:prstGeom>
          <a:noFill/>
          <a:ln>
            <a:noFill/>
          </a:ln>
        </p:spPr>
      </p:pic>
      <p:pic>
        <p:nvPicPr>
          <p:cNvPr id="116" name="Google Shape;116;p16"/>
          <p:cNvPicPr preferRelativeResize="0"/>
          <p:nvPr/>
        </p:nvPicPr>
        <p:blipFill rotWithShape="1">
          <a:blip r:embed="rId4">
            <a:alphaModFix/>
          </a:blip>
          <a:srcRect b="0" l="0" r="0" t="0"/>
          <a:stretch/>
        </p:blipFill>
        <p:spPr>
          <a:xfrm>
            <a:off x="1510374" y="2286000"/>
            <a:ext cx="4389964" cy="2877213"/>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7"/>
          <p:cNvGrpSpPr/>
          <p:nvPr/>
        </p:nvGrpSpPr>
        <p:grpSpPr>
          <a:xfrm>
            <a:off x="1243561" y="1119724"/>
            <a:ext cx="9409740" cy="4636553"/>
            <a:chOff x="3590" y="132766"/>
            <a:chExt cx="9409740" cy="4636553"/>
          </a:xfrm>
        </p:grpSpPr>
        <p:sp>
          <p:nvSpPr>
            <p:cNvPr id="122" name="Google Shape;122;p17"/>
            <p:cNvSpPr/>
            <p:nvPr/>
          </p:nvSpPr>
          <p:spPr>
            <a:xfrm>
              <a:off x="3590" y="1429927"/>
              <a:ext cx="2577107" cy="2125574"/>
            </a:xfrm>
            <a:prstGeom prst="roundRect">
              <a:avLst>
                <a:gd fmla="val 10000" name="adj"/>
              </a:avLst>
            </a:prstGeom>
            <a:solidFill>
              <a:schemeClr val="lt1">
                <a:alpha val="89803"/>
              </a:schemeClr>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nvSpPr>
          <p:spPr>
            <a:xfrm>
              <a:off x="52505" y="1478842"/>
              <a:ext cx="2479277" cy="1572264"/>
            </a:xfrm>
            <a:prstGeom prst="rect">
              <a:avLst/>
            </a:prstGeom>
            <a:noFill/>
            <a:ln>
              <a:noFill/>
            </a:ln>
          </p:spPr>
          <p:txBody>
            <a:bodyPr anchorCtr="0" anchor="t" bIns="40000" lIns="40000" spcFirstLastPara="1" rIns="40000" wrap="square" tIns="40000">
              <a:noAutofit/>
            </a:bodyPr>
            <a:lstStyle/>
            <a:p>
              <a:pPr indent="-228600" lvl="1" marL="228600" marR="0" rtl="0" algn="l">
                <a:lnSpc>
                  <a:spcPct val="90000"/>
                </a:lnSpc>
                <a:spcBef>
                  <a:spcPts val="0"/>
                </a:spcBef>
                <a:spcAft>
                  <a:spcPts val="0"/>
                </a:spcAft>
                <a:buClr>
                  <a:schemeClr val="dk1"/>
                </a:buClr>
                <a:buSzPts val="2100"/>
                <a:buFont typeface="Arial"/>
                <a:buChar char="•"/>
              </a:pPr>
              <a:r>
                <a:rPr b="0" i="0" lang="es-CO" sz="2100" u="none" cap="none" strike="noStrike">
                  <a:solidFill>
                    <a:schemeClr val="dk1"/>
                  </a:solidFill>
                  <a:latin typeface="Arial"/>
                  <a:ea typeface="Arial"/>
                  <a:cs typeface="Arial"/>
                  <a:sym typeface="Arial"/>
                </a:rPr>
                <a:t>Los servicios se presentan con igual disposición a todos los seres humanos.</a:t>
              </a:r>
              <a:endParaRPr b="0" i="0" sz="2100" u="none" cap="none" strike="noStrike">
                <a:solidFill>
                  <a:schemeClr val="dk1"/>
                </a:solidFill>
                <a:latin typeface="Arial"/>
                <a:ea typeface="Arial"/>
                <a:cs typeface="Arial"/>
                <a:sym typeface="Arial"/>
              </a:endParaRPr>
            </a:p>
          </p:txBody>
        </p:sp>
        <p:sp>
          <p:nvSpPr>
            <p:cNvPr id="124" name="Google Shape;124;p17"/>
            <p:cNvSpPr/>
            <p:nvPr/>
          </p:nvSpPr>
          <p:spPr>
            <a:xfrm>
              <a:off x="1457063" y="1954869"/>
              <a:ext cx="2814450" cy="2814450"/>
            </a:xfrm>
            <a:custGeom>
              <a:rect b="b" l="l" r="r" t="t"/>
              <a:pathLst>
                <a:path extrusionOk="0" h="120000" w="120000">
                  <a:moveTo>
                    <a:pt x="9952" y="88422"/>
                  </a:moveTo>
                  <a:lnTo>
                    <a:pt x="13142" y="86610"/>
                  </a:lnTo>
                  <a:lnTo>
                    <a:pt x="13142" y="86610"/>
                  </a:lnTo>
                  <a:cubicBezTo>
                    <a:pt x="22182" y="102528"/>
                    <a:pt x="38683" y="112768"/>
                    <a:pt x="56959" y="113801"/>
                  </a:cubicBezTo>
                  <a:cubicBezTo>
                    <a:pt x="75235" y="114834"/>
                    <a:pt x="92786" y="106518"/>
                    <a:pt x="103561" y="91720"/>
                  </a:cubicBezTo>
                  <a:lnTo>
                    <a:pt x="101445" y="90518"/>
                  </a:lnTo>
                  <a:lnTo>
                    <a:pt x="108453" y="87516"/>
                  </a:lnTo>
                  <a:lnTo>
                    <a:pt x="108887" y="94745"/>
                  </a:lnTo>
                  <a:lnTo>
                    <a:pt x="106770" y="93543"/>
                  </a:lnTo>
                  <a:cubicBezTo>
                    <a:pt x="95333" y="109490"/>
                    <a:pt x="76558" y="118511"/>
                    <a:pt x="56960" y="117475"/>
                  </a:cubicBezTo>
                  <a:cubicBezTo>
                    <a:pt x="37362" y="116438"/>
                    <a:pt x="19643" y="105487"/>
                    <a:pt x="9952" y="8842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576280" y="3100021"/>
              <a:ext cx="2290762" cy="910960"/>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602961" y="3126702"/>
              <a:ext cx="2237400" cy="857598"/>
            </a:xfrm>
            <a:prstGeom prst="rect">
              <a:avLst/>
            </a:prstGeom>
            <a:noFill/>
            <a:ln>
              <a:noFill/>
            </a:ln>
          </p:spPr>
          <p:txBody>
            <a:bodyPr anchorCtr="0" anchor="ctr" bIns="27925" lIns="41900" spcFirstLastPara="1" rIns="41900" wrap="square" tIns="27925">
              <a:noAutofit/>
            </a:bodyPr>
            <a:lstStyle/>
            <a:p>
              <a:pPr indent="0" lvl="0" marL="0" marR="0" rtl="0" algn="ctr">
                <a:lnSpc>
                  <a:spcPct val="90000"/>
                </a:lnSpc>
                <a:spcBef>
                  <a:spcPts val="0"/>
                </a:spcBef>
                <a:spcAft>
                  <a:spcPts val="0"/>
                </a:spcAft>
                <a:buNone/>
              </a:pPr>
              <a:r>
                <a:rPr lang="es-CO" sz="2200">
                  <a:solidFill>
                    <a:srgbClr val="050607"/>
                  </a:solidFill>
                  <a:latin typeface="Arial"/>
                  <a:ea typeface="Arial"/>
                  <a:cs typeface="Arial"/>
                  <a:sym typeface="Arial"/>
                </a:rPr>
                <a:t>No</a:t>
              </a:r>
              <a:r>
                <a:rPr lang="es-CO" sz="2200">
                  <a:solidFill>
                    <a:schemeClr val="lt1"/>
                  </a:solidFill>
                  <a:latin typeface="Arial"/>
                  <a:ea typeface="Arial"/>
                  <a:cs typeface="Arial"/>
                  <a:sym typeface="Arial"/>
                </a:rPr>
                <a:t> </a:t>
              </a:r>
              <a:r>
                <a:rPr lang="es-CO" sz="2200">
                  <a:solidFill>
                    <a:srgbClr val="050607"/>
                  </a:solidFill>
                  <a:latin typeface="Arial"/>
                  <a:ea typeface="Arial"/>
                  <a:cs typeface="Arial"/>
                  <a:sym typeface="Arial"/>
                </a:rPr>
                <a:t>discriminación</a:t>
              </a:r>
              <a:endParaRPr sz="2200">
                <a:solidFill>
                  <a:srgbClr val="050607"/>
                </a:solidFill>
                <a:latin typeface="Arial"/>
                <a:ea typeface="Arial"/>
                <a:cs typeface="Arial"/>
                <a:sym typeface="Arial"/>
              </a:endParaRPr>
            </a:p>
          </p:txBody>
        </p:sp>
        <p:sp>
          <p:nvSpPr>
            <p:cNvPr id="127" name="Google Shape;127;p17"/>
            <p:cNvSpPr/>
            <p:nvPr/>
          </p:nvSpPr>
          <p:spPr>
            <a:xfrm>
              <a:off x="3276734" y="1429927"/>
              <a:ext cx="2577107" cy="2125574"/>
            </a:xfrm>
            <a:prstGeom prst="roundRect">
              <a:avLst>
                <a:gd fmla="val 10000" name="adj"/>
              </a:avLst>
            </a:prstGeom>
            <a:solidFill>
              <a:schemeClr val="lt1">
                <a:alpha val="89803"/>
              </a:schemeClr>
            </a:solidFill>
            <a:ln cap="flat" cmpd="sng" w="12700">
              <a:solidFill>
                <a:srgbClr val="21E14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nvSpPr>
          <p:spPr>
            <a:xfrm>
              <a:off x="3325649" y="1934322"/>
              <a:ext cx="2479277" cy="1572264"/>
            </a:xfrm>
            <a:prstGeom prst="rect">
              <a:avLst/>
            </a:prstGeom>
            <a:noFill/>
            <a:ln>
              <a:noFill/>
            </a:ln>
          </p:spPr>
          <p:txBody>
            <a:bodyPr anchorCtr="0" anchor="t" bIns="40000" lIns="40000" spcFirstLastPara="1" rIns="40000" wrap="square" tIns="40000">
              <a:noAutofit/>
            </a:bodyPr>
            <a:lstStyle/>
            <a:p>
              <a:pPr indent="-228600" lvl="1" marL="228600" marR="0" rtl="0" algn="l">
                <a:lnSpc>
                  <a:spcPct val="90000"/>
                </a:lnSpc>
                <a:spcBef>
                  <a:spcPts val="0"/>
                </a:spcBef>
                <a:spcAft>
                  <a:spcPts val="0"/>
                </a:spcAft>
                <a:buClr>
                  <a:schemeClr val="dk1"/>
                </a:buClr>
                <a:buSzPts val="2100"/>
                <a:buFont typeface="Arial"/>
                <a:buChar char="•"/>
              </a:pPr>
              <a:r>
                <a:rPr b="0" i="0" lang="es-CO" sz="2100" u="none" cap="none" strike="noStrike">
                  <a:solidFill>
                    <a:schemeClr val="dk1"/>
                  </a:solidFill>
                  <a:latin typeface="Arial"/>
                  <a:ea typeface="Arial"/>
                  <a:cs typeface="Arial"/>
                  <a:sym typeface="Arial"/>
                </a:rPr>
                <a:t>Equidad en la asistencia.</a:t>
              </a:r>
              <a:endParaRPr b="0" i="0" sz="2100" u="none" cap="none" strike="noStrike">
                <a:solidFill>
                  <a:schemeClr val="dk1"/>
                </a:solidFill>
                <a:latin typeface="Arial"/>
                <a:ea typeface="Arial"/>
                <a:cs typeface="Arial"/>
                <a:sym typeface="Arial"/>
              </a:endParaRPr>
            </a:p>
            <a:p>
              <a:pPr indent="-228600" lvl="1" marL="228600" marR="0" rtl="0" algn="l">
                <a:lnSpc>
                  <a:spcPct val="90000"/>
                </a:lnSpc>
                <a:spcBef>
                  <a:spcPts val="315"/>
                </a:spcBef>
                <a:spcAft>
                  <a:spcPts val="0"/>
                </a:spcAft>
                <a:buClr>
                  <a:schemeClr val="dk1"/>
                </a:buClr>
                <a:buSzPts val="2100"/>
                <a:buFont typeface="Arial"/>
                <a:buChar char="•"/>
              </a:pPr>
              <a:r>
                <a:rPr b="0" i="0" lang="es-CO" sz="2100" u="none" cap="none" strike="noStrike">
                  <a:solidFill>
                    <a:schemeClr val="dk1"/>
                  </a:solidFill>
                  <a:latin typeface="Arial"/>
                  <a:ea typeface="Arial"/>
                  <a:cs typeface="Arial"/>
                  <a:sym typeface="Arial"/>
                </a:rPr>
                <a:t>“La mayor ayuda para la mayor necesidad”.</a:t>
              </a:r>
              <a:endParaRPr b="0" i="0" sz="2100" u="none" cap="none" strike="noStrike">
                <a:solidFill>
                  <a:schemeClr val="dk1"/>
                </a:solidFill>
                <a:latin typeface="Arial"/>
                <a:ea typeface="Arial"/>
                <a:cs typeface="Arial"/>
                <a:sym typeface="Arial"/>
              </a:endParaRPr>
            </a:p>
          </p:txBody>
        </p:sp>
        <p:sp>
          <p:nvSpPr>
            <p:cNvPr id="129" name="Google Shape;129;p17"/>
            <p:cNvSpPr/>
            <p:nvPr/>
          </p:nvSpPr>
          <p:spPr>
            <a:xfrm>
              <a:off x="4708731" y="132766"/>
              <a:ext cx="3143747" cy="3143747"/>
            </a:xfrm>
            <a:custGeom>
              <a:rect b="b" l="l" r="r" t="t"/>
              <a:pathLst>
                <a:path extrusionOk="0" h="120000" w="120000">
                  <a:moveTo>
                    <a:pt x="9730" y="31452"/>
                  </a:moveTo>
                  <a:lnTo>
                    <a:pt x="9730" y="31452"/>
                  </a:lnTo>
                  <a:cubicBezTo>
                    <a:pt x="19522" y="14209"/>
                    <a:pt x="37469" y="3188"/>
                    <a:pt x="57277" y="2254"/>
                  </a:cubicBezTo>
                  <a:cubicBezTo>
                    <a:pt x="77085" y="1319"/>
                    <a:pt x="95989" y="10603"/>
                    <a:pt x="107360" y="26848"/>
                  </a:cubicBezTo>
                  <a:lnTo>
                    <a:pt x="109258" y="25771"/>
                  </a:lnTo>
                  <a:lnTo>
                    <a:pt x="108842" y="32263"/>
                  </a:lnTo>
                  <a:lnTo>
                    <a:pt x="102594" y="29555"/>
                  </a:lnTo>
                  <a:lnTo>
                    <a:pt x="104491" y="28478"/>
                  </a:lnTo>
                  <a:lnTo>
                    <a:pt x="104491" y="28478"/>
                  </a:lnTo>
                  <a:cubicBezTo>
                    <a:pt x="93710" y="13262"/>
                    <a:pt x="75901" y="4610"/>
                    <a:pt x="57276" y="5542"/>
                  </a:cubicBezTo>
                  <a:cubicBezTo>
                    <a:pt x="38652" y="6473"/>
                    <a:pt x="21795" y="16858"/>
                    <a:pt x="12586" y="33074"/>
                  </a:cubicBezTo>
                  <a:close/>
                </a:path>
              </a:pathLst>
            </a:custGeom>
            <a:solidFill>
              <a:srgbClr val="437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3849424" y="974446"/>
              <a:ext cx="2290762" cy="910960"/>
            </a:xfrm>
            <a:prstGeom prst="roundRect">
              <a:avLst>
                <a:gd fmla="val 10000" name="adj"/>
              </a:avLst>
            </a:prstGeom>
            <a:solidFill>
              <a:srgbClr val="21E1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nvSpPr>
          <p:spPr>
            <a:xfrm>
              <a:off x="3876105" y="1001127"/>
              <a:ext cx="2237400" cy="857598"/>
            </a:xfrm>
            <a:prstGeom prst="rect">
              <a:avLst/>
            </a:prstGeom>
            <a:noFill/>
            <a:ln>
              <a:noFill/>
            </a:ln>
          </p:spPr>
          <p:txBody>
            <a:bodyPr anchorCtr="0" anchor="ctr" bIns="27925" lIns="41900" spcFirstLastPara="1" rIns="41900" wrap="square" tIns="27925">
              <a:noAutofit/>
            </a:bodyPr>
            <a:lstStyle/>
            <a:p>
              <a:pPr indent="0" lvl="0" marL="0" marR="0" rtl="0" algn="ctr">
                <a:lnSpc>
                  <a:spcPct val="90000"/>
                </a:lnSpc>
                <a:spcBef>
                  <a:spcPts val="0"/>
                </a:spcBef>
                <a:spcAft>
                  <a:spcPts val="0"/>
                </a:spcAft>
                <a:buNone/>
              </a:pPr>
              <a:r>
                <a:rPr lang="es-CO" sz="2200">
                  <a:solidFill>
                    <a:srgbClr val="050607"/>
                  </a:solidFill>
                  <a:latin typeface="Arial"/>
                  <a:ea typeface="Arial"/>
                  <a:cs typeface="Arial"/>
                  <a:sym typeface="Arial"/>
                </a:rPr>
                <a:t>Proporcionalidad</a:t>
              </a:r>
              <a:endParaRPr sz="2200">
                <a:solidFill>
                  <a:srgbClr val="050607"/>
                </a:solidFill>
                <a:latin typeface="Arial"/>
                <a:ea typeface="Arial"/>
                <a:cs typeface="Arial"/>
                <a:sym typeface="Arial"/>
              </a:endParaRPr>
            </a:p>
          </p:txBody>
        </p:sp>
        <p:sp>
          <p:nvSpPr>
            <p:cNvPr id="132" name="Google Shape;132;p17"/>
            <p:cNvSpPr/>
            <p:nvPr/>
          </p:nvSpPr>
          <p:spPr>
            <a:xfrm>
              <a:off x="6549878" y="1429927"/>
              <a:ext cx="2577107" cy="2125574"/>
            </a:xfrm>
            <a:prstGeom prst="roundRect">
              <a:avLst>
                <a:gd fmla="val 10000" name="adj"/>
              </a:avLst>
            </a:prstGeom>
            <a:solidFill>
              <a:schemeClr val="lt1">
                <a:alpha val="89803"/>
              </a:schemeClr>
            </a:solidFill>
            <a:ln cap="flat" cmpd="sng" w="12700">
              <a:solidFill>
                <a:srgbClr val="4371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nvSpPr>
          <p:spPr>
            <a:xfrm>
              <a:off x="6598793" y="1478842"/>
              <a:ext cx="2479277" cy="1572264"/>
            </a:xfrm>
            <a:prstGeom prst="rect">
              <a:avLst/>
            </a:prstGeom>
            <a:noFill/>
            <a:ln>
              <a:noFill/>
            </a:ln>
          </p:spPr>
          <p:txBody>
            <a:bodyPr anchorCtr="0" anchor="t" bIns="40000" lIns="40000" spcFirstLastPara="1" rIns="40000" wrap="square" tIns="40000">
              <a:noAutofit/>
            </a:bodyPr>
            <a:lstStyle/>
            <a:p>
              <a:pPr indent="-228600" lvl="1" marL="228600" marR="0" rtl="0" algn="l">
                <a:lnSpc>
                  <a:spcPct val="90000"/>
                </a:lnSpc>
                <a:spcBef>
                  <a:spcPts val="0"/>
                </a:spcBef>
                <a:spcAft>
                  <a:spcPts val="0"/>
                </a:spcAft>
                <a:buClr>
                  <a:schemeClr val="dk1"/>
                </a:buClr>
                <a:buSzPts val="2100"/>
                <a:buFont typeface="Arial"/>
                <a:buChar char="•"/>
              </a:pPr>
              <a:r>
                <a:rPr b="0" i="0" lang="es-CO" sz="2100" u="none" cap="none" strike="noStrike">
                  <a:solidFill>
                    <a:schemeClr val="dk1"/>
                  </a:solidFill>
                  <a:latin typeface="Arial"/>
                  <a:ea typeface="Arial"/>
                  <a:cs typeface="Arial"/>
                  <a:sym typeface="Arial"/>
                </a:rPr>
                <a:t>La persona que actúa sin prevención, sin prejuicios. </a:t>
              </a:r>
              <a:endParaRPr b="0" i="0" sz="2100" u="none" cap="none" strike="noStrike">
                <a:solidFill>
                  <a:schemeClr val="dk1"/>
                </a:solidFill>
                <a:latin typeface="Arial"/>
                <a:ea typeface="Arial"/>
                <a:cs typeface="Arial"/>
                <a:sym typeface="Arial"/>
              </a:endParaRPr>
            </a:p>
          </p:txBody>
        </p:sp>
        <p:sp>
          <p:nvSpPr>
            <p:cNvPr id="134" name="Google Shape;134;p17"/>
            <p:cNvSpPr/>
            <p:nvPr/>
          </p:nvSpPr>
          <p:spPr>
            <a:xfrm>
              <a:off x="7122568" y="3100021"/>
              <a:ext cx="2290762" cy="910960"/>
            </a:xfrm>
            <a:prstGeom prst="roundRect">
              <a:avLst>
                <a:gd fmla="val 10000" name="adj"/>
              </a:avLst>
            </a:prstGeom>
            <a:solidFill>
              <a:srgbClr val="4371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txBox="1"/>
            <p:nvPr/>
          </p:nvSpPr>
          <p:spPr>
            <a:xfrm>
              <a:off x="7149249" y="3126702"/>
              <a:ext cx="2237400" cy="857598"/>
            </a:xfrm>
            <a:prstGeom prst="rect">
              <a:avLst/>
            </a:prstGeom>
            <a:noFill/>
            <a:ln>
              <a:noFill/>
            </a:ln>
          </p:spPr>
          <p:txBody>
            <a:bodyPr anchorCtr="0" anchor="ctr" bIns="27925" lIns="41900" spcFirstLastPara="1" rIns="41900" wrap="square" tIns="27925">
              <a:noAutofit/>
            </a:bodyPr>
            <a:lstStyle/>
            <a:p>
              <a:pPr indent="0" lvl="0" marL="0" marR="0" rtl="0" algn="ctr">
                <a:lnSpc>
                  <a:spcPct val="90000"/>
                </a:lnSpc>
                <a:spcBef>
                  <a:spcPts val="0"/>
                </a:spcBef>
                <a:spcAft>
                  <a:spcPts val="0"/>
                </a:spcAft>
                <a:buNone/>
              </a:pPr>
              <a:r>
                <a:rPr lang="es-CO" sz="2200">
                  <a:solidFill>
                    <a:schemeClr val="lt1"/>
                  </a:solidFill>
                  <a:latin typeface="Arial"/>
                  <a:ea typeface="Arial"/>
                  <a:cs typeface="Arial"/>
                  <a:sym typeface="Arial"/>
                </a:rPr>
                <a:t>Imparcialidad</a:t>
              </a:r>
              <a:endParaRPr sz="2200">
                <a:solidFill>
                  <a:schemeClr val="lt1"/>
                </a:solidFill>
                <a:latin typeface="Arial"/>
                <a:ea typeface="Arial"/>
                <a:cs typeface="Arial"/>
                <a:sym typeface="Arial"/>
              </a:endParaRPr>
            </a:p>
          </p:txBody>
        </p:sp>
      </p:grpSp>
    </p:spTree>
  </p:cSld>
  <p:clrMapOvr>
    <a:masterClrMapping/>
  </p:clrMapOvr>
  <mc:AlternateContent>
    <mc:Choice Requires="p14">
      <p:transition spd="slow" p14:dur="1200">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50607"/>
              </a:buClr>
              <a:buSzPts val="3200"/>
              <a:buFont typeface="Arial"/>
              <a:buNone/>
            </a:pPr>
            <a:r>
              <a:rPr lang="es-CO">
                <a:solidFill>
                  <a:srgbClr val="050607"/>
                </a:solidFill>
              </a:rPr>
              <a:t>Valores Relacionados</a:t>
            </a:r>
            <a:endParaRPr>
              <a:solidFill>
                <a:srgbClr val="050607"/>
              </a:solidFill>
            </a:endParaRPr>
          </a:p>
        </p:txBody>
      </p:sp>
      <p:sp>
        <p:nvSpPr>
          <p:cNvPr id="141" name="Google Shape;141;p18"/>
          <p:cNvSpPr/>
          <p:nvPr>
            <p:ph idx="1" type="body"/>
          </p:nvPr>
        </p:nvSpPr>
        <p:spPr>
          <a:xfrm>
            <a:off x="2949680" y="2281084"/>
            <a:ext cx="6290187" cy="3505200"/>
          </a:xfrm>
          <a:prstGeom prst="roundRect">
            <a:avLst>
              <a:gd fmla="val 16667" name="adj"/>
            </a:avLst>
          </a:prstGeom>
          <a:solidFill>
            <a:srgbClr val="92D050"/>
          </a:solidFill>
          <a:ln cap="flat" cmpd="sng" w="12700">
            <a:solidFill>
              <a:srgbClr val="8C0000"/>
            </a:solidFill>
            <a:prstDash val="solid"/>
            <a:miter lim="800000"/>
            <a:headEnd len="sm" w="sm" type="none"/>
            <a:tailEnd len="sm" w="sm" type="none"/>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050607"/>
              </a:buClr>
              <a:buSzPts val="3600"/>
              <a:buFont typeface="Arial"/>
              <a:buChar char="•"/>
            </a:pPr>
            <a:r>
              <a:rPr lang="es-CO" sz="3600">
                <a:solidFill>
                  <a:srgbClr val="050607"/>
                </a:solidFill>
                <a:latin typeface="Arial"/>
                <a:ea typeface="Arial"/>
                <a:cs typeface="Arial"/>
                <a:sym typeface="Arial"/>
              </a:rPr>
              <a:t>Autodecisión</a:t>
            </a:r>
            <a:endParaRPr/>
          </a:p>
          <a:p>
            <a:pPr indent="-571500" lvl="0" marL="571500" rtl="0" algn="l">
              <a:lnSpc>
                <a:spcPct val="90000"/>
              </a:lnSpc>
              <a:spcBef>
                <a:spcPts val="1000"/>
              </a:spcBef>
              <a:spcAft>
                <a:spcPts val="0"/>
              </a:spcAft>
              <a:buClr>
                <a:srgbClr val="050607"/>
              </a:buClr>
              <a:buSzPts val="3600"/>
              <a:buFont typeface="Arial"/>
              <a:buChar char="•"/>
            </a:pPr>
            <a:r>
              <a:rPr lang="es-CO" sz="3600">
                <a:solidFill>
                  <a:srgbClr val="050607"/>
                </a:solidFill>
                <a:latin typeface="Arial"/>
                <a:ea typeface="Arial"/>
                <a:cs typeface="Arial"/>
                <a:sym typeface="Arial"/>
              </a:rPr>
              <a:t>Equidad</a:t>
            </a:r>
            <a:endParaRPr/>
          </a:p>
          <a:p>
            <a:pPr indent="-571500" lvl="0" marL="571500" rtl="0" algn="l">
              <a:lnSpc>
                <a:spcPct val="90000"/>
              </a:lnSpc>
              <a:spcBef>
                <a:spcPts val="1000"/>
              </a:spcBef>
              <a:spcAft>
                <a:spcPts val="0"/>
              </a:spcAft>
              <a:buClr>
                <a:srgbClr val="050607"/>
              </a:buClr>
              <a:buSzPts val="3600"/>
              <a:buFont typeface="Arial"/>
              <a:buChar char="•"/>
            </a:pPr>
            <a:r>
              <a:rPr lang="es-CO" sz="3600">
                <a:solidFill>
                  <a:srgbClr val="050607"/>
                </a:solidFill>
                <a:latin typeface="Arial"/>
                <a:ea typeface="Arial"/>
                <a:cs typeface="Arial"/>
                <a:sym typeface="Arial"/>
              </a:rPr>
              <a:t>Ponderación</a:t>
            </a:r>
            <a:endParaRPr sz="3600">
              <a:solidFill>
                <a:srgbClr val="050607"/>
              </a:solidFil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idx="1" type="body"/>
          </p:nvPr>
        </p:nvSpPr>
        <p:spPr>
          <a:xfrm>
            <a:off x="759542" y="2984090"/>
            <a:ext cx="4087761" cy="3505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323F4F"/>
              </a:buClr>
              <a:buSzPts val="1800"/>
              <a:buNone/>
            </a:pPr>
            <a:r>
              <a:rPr lang="es-CO" sz="1800">
                <a:solidFill>
                  <a:srgbClr val="323F4F"/>
                </a:solidFill>
              </a:rPr>
              <a:t>Con el fin de conservar la confianza de todos, el movimiento se abstiene de tomar parte en las hostilidades y, en todo tiempo, en las controversias de orden político, racial, religioso e ideológico. </a:t>
            </a:r>
            <a:endParaRPr sz="1800">
              <a:solidFill>
                <a:srgbClr val="323F4F"/>
              </a:solidFill>
            </a:endParaRPr>
          </a:p>
          <a:p>
            <a:pPr indent="0" lvl="0" marL="0" rtl="0" algn="l">
              <a:lnSpc>
                <a:spcPct val="90000"/>
              </a:lnSpc>
              <a:spcBef>
                <a:spcPts val="1000"/>
              </a:spcBef>
              <a:spcAft>
                <a:spcPts val="0"/>
              </a:spcAft>
              <a:buClr>
                <a:srgbClr val="757070"/>
              </a:buClr>
              <a:buSzPts val="2000"/>
              <a:buNone/>
            </a:pPr>
            <a:r>
              <a:t/>
            </a:r>
            <a:endParaRPr/>
          </a:p>
        </p:txBody>
      </p:sp>
      <p:sp>
        <p:nvSpPr>
          <p:cNvPr id="147" name="Google Shape;147;p19"/>
          <p:cNvSpPr txBox="1"/>
          <p:nvPr/>
        </p:nvSpPr>
        <p:spPr>
          <a:xfrm>
            <a:off x="4647409" y="1112592"/>
            <a:ext cx="482453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4400">
                <a:solidFill>
                  <a:schemeClr val="dk1"/>
                </a:solidFill>
                <a:latin typeface="Arial"/>
                <a:ea typeface="Arial"/>
                <a:cs typeface="Arial"/>
                <a:sym typeface="Arial"/>
              </a:rPr>
              <a:t>NEUTRALIDAD</a:t>
            </a:r>
            <a:endParaRPr b="1" sz="4400">
              <a:solidFill>
                <a:schemeClr val="dk1"/>
              </a:solidFill>
              <a:latin typeface="Arial"/>
              <a:ea typeface="Arial"/>
              <a:cs typeface="Arial"/>
              <a:sym typeface="Arial"/>
            </a:endParaRPr>
          </a:p>
        </p:txBody>
      </p:sp>
      <p:pic>
        <p:nvPicPr>
          <p:cNvPr id="148" name="Google Shape;148;p19"/>
          <p:cNvPicPr preferRelativeResize="0"/>
          <p:nvPr/>
        </p:nvPicPr>
        <p:blipFill rotWithShape="1">
          <a:blip r:embed="rId3">
            <a:alphaModFix/>
          </a:blip>
          <a:srcRect b="0" l="0" r="0" t="0"/>
          <a:stretch/>
        </p:blipFill>
        <p:spPr>
          <a:xfrm>
            <a:off x="3378790" y="1041400"/>
            <a:ext cx="927014" cy="927014"/>
          </a:xfrm>
          <a:prstGeom prst="rect">
            <a:avLst/>
          </a:prstGeom>
          <a:noFill/>
          <a:ln>
            <a:noFill/>
          </a:ln>
        </p:spPr>
      </p:pic>
      <p:pic>
        <p:nvPicPr>
          <p:cNvPr descr="https://scontent-bog1-1.xx.fbcdn.net/v/t1.0-9/57155188_2353937691323076_6321559795144851456_n.jpg?_nc_cat=106&amp;_nc_sid=8bfeb9&amp;_nc_eui2=AeHFOT4aAKmztfX_2s0DzLnKP3-BqwYjZIY_f4GrBiNkhj3CEOE-v0x6pO-lXObVhqs&amp;_nc_ohc=JjVo27Z4IDUAX8nvRHz&amp;_nc_ht=scontent-bog1-1.xx&amp;oh=99227228861a1c714b1af2d55eef2ff2&amp;oe=5F983B91" id="149" name="Google Shape;149;p19"/>
          <p:cNvPicPr preferRelativeResize="0"/>
          <p:nvPr/>
        </p:nvPicPr>
        <p:blipFill rotWithShape="1">
          <a:blip r:embed="rId4">
            <a:alphaModFix/>
          </a:blip>
          <a:srcRect b="0" l="0" r="0" t="0"/>
          <a:stretch/>
        </p:blipFill>
        <p:spPr>
          <a:xfrm>
            <a:off x="5748770" y="2410577"/>
            <a:ext cx="5881050" cy="3301965"/>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pSp>
        <p:nvGrpSpPr>
          <p:cNvPr id="154" name="Google Shape;154;p20"/>
          <p:cNvGrpSpPr/>
          <p:nvPr/>
        </p:nvGrpSpPr>
        <p:grpSpPr>
          <a:xfrm>
            <a:off x="1080717" y="642409"/>
            <a:ext cx="8542021" cy="5338763"/>
            <a:chOff x="250983" y="0"/>
            <a:chExt cx="8542021" cy="5338763"/>
          </a:xfrm>
        </p:grpSpPr>
        <p:sp>
          <p:nvSpPr>
            <p:cNvPr id="155" name="Google Shape;155;p20"/>
            <p:cNvSpPr/>
            <p:nvPr/>
          </p:nvSpPr>
          <p:spPr>
            <a:xfrm>
              <a:off x="250983" y="0"/>
              <a:ext cx="8542020" cy="5338763"/>
            </a:xfrm>
            <a:custGeom>
              <a:rect b="b" l="l" r="r" t="t"/>
              <a:pathLst>
                <a:path extrusionOk="0" h="120000" w="12000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1092372" y="3969904"/>
              <a:ext cx="196466" cy="196466"/>
            </a:xfrm>
            <a:prstGeom prst="ellipse">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1190605" y="4068137"/>
              <a:ext cx="1119004" cy="12706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txBox="1"/>
            <p:nvPr/>
          </p:nvSpPr>
          <p:spPr>
            <a:xfrm>
              <a:off x="1190605" y="4068137"/>
              <a:ext cx="1119004" cy="1270625"/>
            </a:xfrm>
            <a:prstGeom prst="rect">
              <a:avLst/>
            </a:prstGeom>
            <a:noFill/>
            <a:ln>
              <a:noFill/>
            </a:ln>
          </p:spPr>
          <p:txBody>
            <a:bodyPr anchorCtr="0" anchor="t" bIns="0" lIns="104100" spcFirstLastPara="1" rIns="0" wrap="square" tIns="0">
              <a:noAutofit/>
            </a:bodyPr>
            <a:lstStyle/>
            <a:p>
              <a:pPr indent="0" lvl="0" marL="0" marR="0" rtl="0" algn="l">
                <a:lnSpc>
                  <a:spcPct val="90000"/>
                </a:lnSpc>
                <a:spcBef>
                  <a:spcPts val="0"/>
                </a:spcBef>
                <a:spcAft>
                  <a:spcPts val="0"/>
                </a:spcAft>
                <a:buNone/>
              </a:pPr>
              <a:r>
                <a:rPr lang="es-CO" sz="1300">
                  <a:solidFill>
                    <a:srgbClr val="050607"/>
                  </a:solidFill>
                  <a:latin typeface="Arial"/>
                  <a:ea typeface="Arial"/>
                  <a:cs typeface="Arial"/>
                  <a:sym typeface="Arial"/>
                </a:rPr>
                <a:t>Tener accesibilidad a las víctimas.</a:t>
              </a:r>
              <a:endParaRPr sz="1300">
                <a:solidFill>
                  <a:srgbClr val="050607"/>
                </a:solidFill>
                <a:latin typeface="Arial"/>
                <a:ea typeface="Arial"/>
                <a:cs typeface="Arial"/>
                <a:sym typeface="Arial"/>
              </a:endParaRPr>
            </a:p>
          </p:txBody>
        </p:sp>
        <p:sp>
          <p:nvSpPr>
            <p:cNvPr id="159" name="Google Shape;159;p20"/>
            <p:cNvSpPr/>
            <p:nvPr/>
          </p:nvSpPr>
          <p:spPr>
            <a:xfrm>
              <a:off x="2155854" y="2948064"/>
              <a:ext cx="307512" cy="307512"/>
            </a:xfrm>
            <a:prstGeom prst="ellipse">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2309610" y="3101821"/>
              <a:ext cx="1417975" cy="22369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2309610" y="3101821"/>
              <a:ext cx="1417975" cy="2236941"/>
            </a:xfrm>
            <a:prstGeom prst="rect">
              <a:avLst/>
            </a:prstGeom>
            <a:noFill/>
            <a:ln>
              <a:noFill/>
            </a:ln>
          </p:spPr>
          <p:txBody>
            <a:bodyPr anchorCtr="0" anchor="t" bIns="0" lIns="162925" spcFirstLastPara="1" rIns="0" wrap="square" tIns="0">
              <a:noAutofit/>
            </a:bodyPr>
            <a:lstStyle/>
            <a:p>
              <a:pPr indent="0" lvl="0" marL="0" marR="0" rtl="0" algn="l">
                <a:lnSpc>
                  <a:spcPct val="90000"/>
                </a:lnSpc>
                <a:spcBef>
                  <a:spcPts val="0"/>
                </a:spcBef>
                <a:spcAft>
                  <a:spcPts val="0"/>
                </a:spcAft>
                <a:buNone/>
              </a:pPr>
              <a:r>
                <a:rPr lang="es-CO" sz="1300">
                  <a:solidFill>
                    <a:srgbClr val="050607"/>
                  </a:solidFill>
                  <a:latin typeface="Arial"/>
                  <a:ea typeface="Arial"/>
                  <a:cs typeface="Arial"/>
                  <a:sym typeface="Arial"/>
                </a:rPr>
                <a:t>En el ámbito operacional la confianza es un elemento vital.</a:t>
              </a:r>
              <a:endParaRPr sz="1300">
                <a:solidFill>
                  <a:srgbClr val="050607"/>
                </a:solidFill>
                <a:latin typeface="Arial"/>
                <a:ea typeface="Arial"/>
                <a:cs typeface="Arial"/>
                <a:sym typeface="Arial"/>
              </a:endParaRPr>
            </a:p>
          </p:txBody>
        </p:sp>
        <p:sp>
          <p:nvSpPr>
            <p:cNvPr id="162" name="Google Shape;162;p20"/>
            <p:cNvSpPr/>
            <p:nvPr/>
          </p:nvSpPr>
          <p:spPr>
            <a:xfrm>
              <a:off x="3522577" y="2133369"/>
              <a:ext cx="410016" cy="410016"/>
            </a:xfrm>
            <a:prstGeom prst="ellipse">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3727586" y="2338378"/>
              <a:ext cx="1648610" cy="30003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nvSpPr>
          <p:spPr>
            <a:xfrm>
              <a:off x="3727586" y="2338378"/>
              <a:ext cx="1648610" cy="3000384"/>
            </a:xfrm>
            <a:prstGeom prst="rect">
              <a:avLst/>
            </a:prstGeom>
            <a:noFill/>
            <a:ln>
              <a:noFill/>
            </a:ln>
          </p:spPr>
          <p:txBody>
            <a:bodyPr anchorCtr="0" anchor="t" bIns="0" lIns="217250" spcFirstLastPara="1" rIns="0" wrap="square" tIns="0">
              <a:noAutofit/>
            </a:bodyPr>
            <a:lstStyle/>
            <a:p>
              <a:pPr indent="0" lvl="0" marL="0" marR="0" rtl="0" algn="l">
                <a:lnSpc>
                  <a:spcPct val="90000"/>
                </a:lnSpc>
                <a:spcBef>
                  <a:spcPts val="0"/>
                </a:spcBef>
                <a:spcAft>
                  <a:spcPts val="0"/>
                </a:spcAft>
                <a:buNone/>
              </a:pPr>
              <a:r>
                <a:rPr lang="es-CO" sz="1300">
                  <a:solidFill>
                    <a:srgbClr val="050607"/>
                  </a:solidFill>
                  <a:latin typeface="Arial"/>
                  <a:ea typeface="Arial"/>
                  <a:cs typeface="Arial"/>
                  <a:sym typeface="Arial"/>
                </a:rPr>
                <a:t>Tiene dos componentes: Neutralidad militar e ideológica. </a:t>
              </a:r>
              <a:endParaRPr sz="1300">
                <a:solidFill>
                  <a:srgbClr val="050607"/>
                </a:solidFill>
                <a:latin typeface="Arial"/>
                <a:ea typeface="Arial"/>
                <a:cs typeface="Arial"/>
                <a:sym typeface="Arial"/>
              </a:endParaRPr>
            </a:p>
          </p:txBody>
        </p:sp>
        <p:sp>
          <p:nvSpPr>
            <p:cNvPr id="165" name="Google Shape;165;p20"/>
            <p:cNvSpPr/>
            <p:nvPr/>
          </p:nvSpPr>
          <p:spPr>
            <a:xfrm>
              <a:off x="5111393" y="1496989"/>
              <a:ext cx="529605" cy="529605"/>
            </a:xfrm>
            <a:prstGeom prst="ellipse">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5376196" y="1761791"/>
              <a:ext cx="1708404" cy="35769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nvSpPr>
          <p:spPr>
            <a:xfrm>
              <a:off x="5376196" y="1761791"/>
              <a:ext cx="1708404" cy="3576971"/>
            </a:xfrm>
            <a:prstGeom prst="rect">
              <a:avLst/>
            </a:prstGeom>
            <a:noFill/>
            <a:ln>
              <a:noFill/>
            </a:ln>
          </p:spPr>
          <p:txBody>
            <a:bodyPr anchorCtr="0" anchor="t" bIns="0" lIns="280625" spcFirstLastPara="1" rIns="0" wrap="square" tIns="0">
              <a:noAutofit/>
            </a:bodyPr>
            <a:lstStyle/>
            <a:p>
              <a:pPr indent="0" lvl="0" marL="0" marR="0" rtl="0" algn="l">
                <a:lnSpc>
                  <a:spcPct val="90000"/>
                </a:lnSpc>
                <a:spcBef>
                  <a:spcPts val="0"/>
                </a:spcBef>
                <a:spcAft>
                  <a:spcPts val="0"/>
                </a:spcAft>
                <a:buNone/>
              </a:pPr>
              <a:r>
                <a:rPr b="1" lang="es-CO" sz="1300">
                  <a:solidFill>
                    <a:srgbClr val="050607"/>
                  </a:solidFill>
                  <a:latin typeface="Arial"/>
                  <a:ea typeface="Arial"/>
                  <a:cs typeface="Arial"/>
                  <a:sym typeface="Arial"/>
                </a:rPr>
                <a:t>Neutralidad Militar: </a:t>
              </a:r>
              <a:r>
                <a:rPr lang="es-CO" sz="1300">
                  <a:solidFill>
                    <a:srgbClr val="050607"/>
                  </a:solidFill>
                  <a:latin typeface="Arial"/>
                  <a:ea typeface="Arial"/>
                  <a:cs typeface="Arial"/>
                  <a:sym typeface="Arial"/>
                </a:rPr>
                <a:t>no tomar parte en el desarrollo de las hostilidades.</a:t>
              </a:r>
              <a:endParaRPr sz="1300">
                <a:solidFill>
                  <a:srgbClr val="050607"/>
                </a:solidFill>
                <a:latin typeface="Arial"/>
                <a:ea typeface="Arial"/>
                <a:cs typeface="Arial"/>
                <a:sym typeface="Arial"/>
              </a:endParaRPr>
            </a:p>
          </p:txBody>
        </p:sp>
        <p:sp>
          <p:nvSpPr>
            <p:cNvPr id="168" name="Google Shape;168;p20"/>
            <p:cNvSpPr/>
            <p:nvPr/>
          </p:nvSpPr>
          <p:spPr>
            <a:xfrm>
              <a:off x="6747190" y="1072023"/>
              <a:ext cx="674819" cy="674819"/>
            </a:xfrm>
            <a:prstGeom prst="ellipse">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7084600" y="1409433"/>
              <a:ext cx="1708404" cy="39293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txBox="1"/>
            <p:nvPr/>
          </p:nvSpPr>
          <p:spPr>
            <a:xfrm>
              <a:off x="7084600" y="1409433"/>
              <a:ext cx="1708404" cy="3929329"/>
            </a:xfrm>
            <a:prstGeom prst="rect">
              <a:avLst/>
            </a:prstGeom>
            <a:noFill/>
            <a:ln>
              <a:noFill/>
            </a:ln>
          </p:spPr>
          <p:txBody>
            <a:bodyPr anchorCtr="0" anchor="t" bIns="0" lIns="357550" spcFirstLastPara="1" rIns="0" wrap="square" tIns="0">
              <a:noAutofit/>
            </a:bodyPr>
            <a:lstStyle/>
            <a:p>
              <a:pPr indent="0" lvl="0" marL="0" marR="0" rtl="0" algn="l">
                <a:lnSpc>
                  <a:spcPct val="90000"/>
                </a:lnSpc>
                <a:spcBef>
                  <a:spcPts val="0"/>
                </a:spcBef>
                <a:spcAft>
                  <a:spcPts val="0"/>
                </a:spcAft>
                <a:buNone/>
              </a:pPr>
              <a:r>
                <a:rPr b="1" lang="es-CO" sz="1300">
                  <a:solidFill>
                    <a:srgbClr val="050607"/>
                  </a:solidFill>
                  <a:latin typeface="Arial"/>
                  <a:ea typeface="Arial"/>
                  <a:cs typeface="Arial"/>
                  <a:sym typeface="Arial"/>
                </a:rPr>
                <a:t>Neutralidad ideológica: </a:t>
              </a:r>
              <a:r>
                <a:rPr lang="es-CO" sz="1300">
                  <a:solidFill>
                    <a:srgbClr val="050607"/>
                  </a:solidFill>
                  <a:latin typeface="Arial"/>
                  <a:ea typeface="Arial"/>
                  <a:cs typeface="Arial"/>
                  <a:sym typeface="Arial"/>
                </a:rPr>
                <a:t>distancia con las controversias filosóficas, ideológicas, políticas, entre otras.  </a:t>
              </a:r>
              <a:endParaRPr sz="1300">
                <a:solidFill>
                  <a:srgbClr val="050607"/>
                </a:solidFill>
                <a:latin typeface="Arial"/>
                <a:ea typeface="Arial"/>
                <a:cs typeface="Arial"/>
                <a:sym typeface="Arial"/>
              </a:endParaRPr>
            </a:p>
          </p:txBody>
        </p:sp>
      </p:grpSp>
    </p:spTree>
  </p:cSld>
  <p:clrMapOvr>
    <a:masterClrMapping/>
  </p:clrMapOvr>
  <mc:AlternateContent>
    <mc:Choice Requires="p14">
      <p:transition spd="slow" p14:dur="1200">
        <p14:prism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50607"/>
              </a:buClr>
              <a:buSzPts val="3200"/>
              <a:buFont typeface="Arial"/>
              <a:buNone/>
            </a:pPr>
            <a:r>
              <a:rPr lang="es-CO">
                <a:solidFill>
                  <a:srgbClr val="050607"/>
                </a:solidFill>
              </a:rPr>
              <a:t>Valores Relacionados</a:t>
            </a:r>
            <a:endParaRPr>
              <a:solidFill>
                <a:srgbClr val="050607"/>
              </a:solidFill>
            </a:endParaRPr>
          </a:p>
        </p:txBody>
      </p:sp>
      <p:sp>
        <p:nvSpPr>
          <p:cNvPr id="176" name="Google Shape;176;p21"/>
          <p:cNvSpPr txBox="1"/>
          <p:nvPr>
            <p:ph idx="1" type="body"/>
          </p:nvPr>
        </p:nvSpPr>
        <p:spPr>
          <a:xfrm>
            <a:off x="838200" y="2286000"/>
            <a:ext cx="10515600" cy="35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070"/>
              </a:buClr>
              <a:buSzPts val="2000"/>
              <a:buNone/>
            </a:pPr>
            <a:r>
              <a:t/>
            </a:r>
            <a:endParaRPr/>
          </a:p>
        </p:txBody>
      </p:sp>
      <p:sp>
        <p:nvSpPr>
          <p:cNvPr id="177" name="Google Shape;177;p21"/>
          <p:cNvSpPr/>
          <p:nvPr/>
        </p:nvSpPr>
        <p:spPr>
          <a:xfrm>
            <a:off x="2437235" y="2374053"/>
            <a:ext cx="7294352" cy="3337560"/>
          </a:xfrm>
          <a:prstGeom prst="roundRect">
            <a:avLst>
              <a:gd fmla="val 16667" name="adj"/>
            </a:avLst>
          </a:prstGeom>
          <a:solidFill>
            <a:srgbClr val="1F3864"/>
          </a:solidFill>
          <a:ln cap="flat" cmpd="sng" w="12700">
            <a:solidFill>
              <a:srgbClr val="8C0000"/>
            </a:solidFill>
            <a:prstDash val="solid"/>
            <a:miter lim="800000"/>
            <a:headEnd len="sm" w="sm" type="none"/>
            <a:tailEnd len="sm" w="sm" type="none"/>
          </a:ln>
        </p:spPr>
        <p:txBody>
          <a:bodyPr anchorCtr="0" anchor="ctr" bIns="45700" lIns="91425" spcFirstLastPara="1" rIns="91425" wrap="square" tIns="45700">
            <a:noAutofit/>
          </a:bodyPr>
          <a:lstStyle/>
          <a:p>
            <a:pPr indent="-571500" lvl="0" marL="571500" marR="0" rtl="0" algn="l">
              <a:spcBef>
                <a:spcPts val="0"/>
              </a:spcBef>
              <a:spcAft>
                <a:spcPts val="0"/>
              </a:spcAft>
              <a:buClr>
                <a:schemeClr val="lt1"/>
              </a:buClr>
              <a:buSzPts val="3600"/>
              <a:buFont typeface="Arial"/>
              <a:buChar char="•"/>
            </a:pPr>
            <a:r>
              <a:rPr lang="es-CO" sz="3600">
                <a:solidFill>
                  <a:schemeClr val="lt1"/>
                </a:solidFill>
                <a:latin typeface="Arial"/>
                <a:ea typeface="Arial"/>
                <a:cs typeface="Arial"/>
                <a:sym typeface="Arial"/>
              </a:rPr>
              <a:t>Prudencia y Confidencialidad</a:t>
            </a:r>
            <a:endParaRPr/>
          </a:p>
          <a:p>
            <a:pPr indent="-571500" lvl="0" marL="571500" marR="0" rtl="0" algn="l">
              <a:spcBef>
                <a:spcPts val="0"/>
              </a:spcBef>
              <a:spcAft>
                <a:spcPts val="0"/>
              </a:spcAft>
              <a:buClr>
                <a:schemeClr val="lt1"/>
              </a:buClr>
              <a:buSzPts val="3600"/>
              <a:buFont typeface="Arial"/>
              <a:buChar char="•"/>
            </a:pPr>
            <a:r>
              <a:rPr lang="es-CO" sz="3600">
                <a:solidFill>
                  <a:schemeClr val="lt1"/>
                </a:solidFill>
                <a:latin typeface="Arial"/>
                <a:ea typeface="Arial"/>
                <a:cs typeface="Arial"/>
                <a:sym typeface="Arial"/>
              </a:rPr>
              <a:t>Tolerancia</a:t>
            </a:r>
            <a:endParaRPr/>
          </a:p>
          <a:p>
            <a:pPr indent="-571500" lvl="0" marL="571500" marR="0" rtl="0" algn="l">
              <a:spcBef>
                <a:spcPts val="0"/>
              </a:spcBef>
              <a:spcAft>
                <a:spcPts val="0"/>
              </a:spcAft>
              <a:buClr>
                <a:schemeClr val="lt1"/>
              </a:buClr>
              <a:buSzPts val="3600"/>
              <a:buFont typeface="Arial"/>
              <a:buChar char="•"/>
            </a:pPr>
            <a:r>
              <a:rPr lang="es-CO" sz="3600">
                <a:solidFill>
                  <a:schemeClr val="lt1"/>
                </a:solidFill>
                <a:latin typeface="Arial"/>
                <a:ea typeface="Arial"/>
                <a:cs typeface="Arial"/>
                <a:sym typeface="Arial"/>
              </a:rPr>
              <a:t>Transparencia</a:t>
            </a:r>
            <a:endParaRPr sz="3600">
              <a:solidFill>
                <a:schemeClr val="lt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F7F7F"/>
              </a:buClr>
              <a:buSzPts val="3200"/>
              <a:buFont typeface="Arial"/>
              <a:buNone/>
            </a:pPr>
            <a:r>
              <a:t/>
            </a:r>
            <a:endParaRPr/>
          </a:p>
        </p:txBody>
      </p:sp>
      <p:sp>
        <p:nvSpPr>
          <p:cNvPr id="183" name="Google Shape;183;p22"/>
          <p:cNvSpPr txBox="1"/>
          <p:nvPr>
            <p:ph idx="1" type="body"/>
          </p:nvPr>
        </p:nvSpPr>
        <p:spPr>
          <a:xfrm>
            <a:off x="6984999" y="2531534"/>
            <a:ext cx="4309533" cy="3505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323F4F"/>
              </a:buClr>
              <a:buSzPts val="1800"/>
              <a:buNone/>
            </a:pPr>
            <a:r>
              <a:rPr lang="es-CO" sz="1800">
                <a:solidFill>
                  <a:srgbClr val="323F4F"/>
                </a:solidFill>
              </a:rPr>
              <a:t>El movimiento es independiente. Auxiliares de los poderes públicos en sus actividades humanitarias y sometidas a las leyes que rigen los países respectivos, las Sociedades Nacionales deben, sin embargo, conservar su autonomía que les permita actuar siempre de acuerdo con los Principios del Movimiento</a:t>
            </a:r>
            <a:endParaRPr/>
          </a:p>
        </p:txBody>
      </p:sp>
      <p:sp>
        <p:nvSpPr>
          <p:cNvPr id="184" name="Google Shape;184;p22"/>
          <p:cNvSpPr txBox="1"/>
          <p:nvPr/>
        </p:nvSpPr>
        <p:spPr>
          <a:xfrm>
            <a:off x="4042214" y="1110980"/>
            <a:ext cx="482453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4400">
                <a:solidFill>
                  <a:schemeClr val="dk1"/>
                </a:solidFill>
                <a:latin typeface="Arial"/>
                <a:ea typeface="Arial"/>
                <a:cs typeface="Arial"/>
                <a:sym typeface="Arial"/>
              </a:rPr>
              <a:t>INDEPENDENCIA</a:t>
            </a:r>
            <a:endParaRPr b="1" sz="4400">
              <a:solidFill>
                <a:schemeClr val="dk1"/>
              </a:solidFill>
              <a:latin typeface="Arial"/>
              <a:ea typeface="Arial"/>
              <a:cs typeface="Arial"/>
              <a:sym typeface="Arial"/>
            </a:endParaRPr>
          </a:p>
        </p:txBody>
      </p:sp>
      <p:pic>
        <p:nvPicPr>
          <p:cNvPr id="185" name="Google Shape;185;p22"/>
          <p:cNvPicPr preferRelativeResize="0"/>
          <p:nvPr/>
        </p:nvPicPr>
        <p:blipFill rotWithShape="1">
          <a:blip r:embed="rId3">
            <a:alphaModFix/>
          </a:blip>
          <a:srcRect b="0" l="0" r="0" t="0"/>
          <a:stretch/>
        </p:blipFill>
        <p:spPr>
          <a:xfrm>
            <a:off x="2818078" y="1030910"/>
            <a:ext cx="929582" cy="929582"/>
          </a:xfrm>
          <a:prstGeom prst="rect">
            <a:avLst/>
          </a:prstGeom>
          <a:noFill/>
          <a:ln>
            <a:noFill/>
          </a:ln>
        </p:spPr>
      </p:pic>
      <p:pic>
        <p:nvPicPr>
          <p:cNvPr descr="La imagen puede contener: 4 personas, personas sonriendo, personas de pie, cielo, exterior y naturaleza" id="186" name="Google Shape;186;p22"/>
          <p:cNvPicPr preferRelativeResize="0"/>
          <p:nvPr/>
        </p:nvPicPr>
        <p:blipFill rotWithShape="1">
          <a:blip r:embed="rId4">
            <a:alphaModFix/>
          </a:blip>
          <a:srcRect b="0" l="0" r="0" t="0"/>
          <a:stretch/>
        </p:blipFill>
        <p:spPr>
          <a:xfrm>
            <a:off x="1446810" y="2324100"/>
            <a:ext cx="4601699" cy="306705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pSp>
        <p:nvGrpSpPr>
          <p:cNvPr id="191" name="Google Shape;191;p23"/>
          <p:cNvGrpSpPr/>
          <p:nvPr/>
        </p:nvGrpSpPr>
        <p:grpSpPr>
          <a:xfrm>
            <a:off x="1477085" y="864934"/>
            <a:ext cx="9086138" cy="5383464"/>
            <a:chOff x="0" y="0"/>
            <a:chExt cx="9086138" cy="5383464"/>
          </a:xfrm>
        </p:grpSpPr>
        <p:sp>
          <p:nvSpPr>
            <p:cNvPr id="192" name="Google Shape;192;p23"/>
            <p:cNvSpPr/>
            <p:nvPr/>
          </p:nvSpPr>
          <p:spPr>
            <a:xfrm>
              <a:off x="0" y="0"/>
              <a:ext cx="7723218" cy="1615039"/>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txBox="1"/>
            <p:nvPr/>
          </p:nvSpPr>
          <p:spPr>
            <a:xfrm>
              <a:off x="47303" y="47303"/>
              <a:ext cx="5980464" cy="152043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lang="es-CO" sz="1700">
                  <a:solidFill>
                    <a:srgbClr val="050607"/>
                  </a:solidFill>
                  <a:latin typeface="Arial"/>
                  <a:ea typeface="Arial"/>
                  <a:cs typeface="Arial"/>
                  <a:sym typeface="Arial"/>
                </a:rPr>
                <a:t>La Cruz Roja será dueña de sus propias decisiones, de sus actos y de sus pronunciamientos siempre basados en su doctrina.</a:t>
              </a:r>
              <a:endParaRPr sz="1700">
                <a:solidFill>
                  <a:srgbClr val="050607"/>
                </a:solidFill>
                <a:latin typeface="Arial"/>
                <a:ea typeface="Arial"/>
                <a:cs typeface="Arial"/>
                <a:sym typeface="Arial"/>
              </a:endParaRPr>
            </a:p>
          </p:txBody>
        </p:sp>
        <p:sp>
          <p:nvSpPr>
            <p:cNvPr id="194" name="Google Shape;194;p23"/>
            <p:cNvSpPr/>
            <p:nvPr/>
          </p:nvSpPr>
          <p:spPr>
            <a:xfrm>
              <a:off x="681460" y="1884212"/>
              <a:ext cx="7723218" cy="1615039"/>
            </a:xfrm>
            <a:prstGeom prst="roundRect">
              <a:avLst>
                <a:gd fmla="val 10000" name="adj"/>
              </a:avLst>
            </a:prstGeom>
            <a:solidFill>
              <a:srgbClr val="21E1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txBox="1"/>
            <p:nvPr/>
          </p:nvSpPr>
          <p:spPr>
            <a:xfrm>
              <a:off x="728763" y="1931515"/>
              <a:ext cx="5897376" cy="152043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b="1" lang="es-CO" sz="1700" u="sng">
                  <a:solidFill>
                    <a:srgbClr val="050607"/>
                  </a:solidFill>
                  <a:latin typeface="Arial"/>
                  <a:ea typeface="Arial"/>
                  <a:cs typeface="Arial"/>
                  <a:sym typeface="Arial"/>
                </a:rPr>
                <a:t>La auxiliaridad</a:t>
              </a:r>
              <a:endParaRPr b="1" sz="1700" u="sng">
                <a:solidFill>
                  <a:srgbClr val="050607"/>
                </a:solidFill>
                <a:latin typeface="Arial"/>
                <a:ea typeface="Arial"/>
                <a:cs typeface="Arial"/>
                <a:sym typeface="Arial"/>
              </a:endParaRPr>
            </a:p>
            <a:p>
              <a:pPr indent="0" lvl="0" marL="0" marR="0" rtl="0" algn="l">
                <a:lnSpc>
                  <a:spcPct val="90000"/>
                </a:lnSpc>
                <a:spcBef>
                  <a:spcPts val="595"/>
                </a:spcBef>
                <a:spcAft>
                  <a:spcPts val="0"/>
                </a:spcAft>
                <a:buNone/>
              </a:pPr>
              <a:r>
                <a:rPr lang="es-CO" sz="1700" u="none">
                  <a:solidFill>
                    <a:srgbClr val="050607"/>
                  </a:solidFill>
                  <a:latin typeface="Arial"/>
                  <a:ea typeface="Arial"/>
                  <a:cs typeface="Arial"/>
                  <a:sym typeface="Arial"/>
                </a:rPr>
                <a:t>Es de carácter privado y presta un servicio a la utilidad pública.</a:t>
              </a:r>
              <a:endParaRPr/>
            </a:p>
            <a:p>
              <a:pPr indent="0" lvl="0" marL="0" marR="0" rtl="0" algn="l">
                <a:lnSpc>
                  <a:spcPct val="90000"/>
                </a:lnSpc>
                <a:spcBef>
                  <a:spcPts val="595"/>
                </a:spcBef>
                <a:spcAft>
                  <a:spcPts val="0"/>
                </a:spcAft>
                <a:buNone/>
              </a:pPr>
              <a:r>
                <a:rPr lang="es-CO" sz="1700" u="none">
                  <a:solidFill>
                    <a:srgbClr val="050607"/>
                  </a:solidFill>
                  <a:latin typeface="Arial"/>
                  <a:ea typeface="Arial"/>
                  <a:cs typeface="Arial"/>
                  <a:sym typeface="Arial"/>
                </a:rPr>
                <a:t>Estarán sometidos a las leyes de los países respectivos.</a:t>
              </a:r>
              <a:endParaRPr/>
            </a:p>
            <a:p>
              <a:pPr indent="0" lvl="0" marL="0" marR="0" rtl="0" algn="l">
                <a:lnSpc>
                  <a:spcPct val="90000"/>
                </a:lnSpc>
                <a:spcBef>
                  <a:spcPts val="595"/>
                </a:spcBef>
                <a:spcAft>
                  <a:spcPts val="0"/>
                </a:spcAft>
                <a:buNone/>
              </a:pPr>
              <a:r>
                <a:rPr lang="es-CO" sz="1700" u="sng">
                  <a:solidFill>
                    <a:srgbClr val="050607"/>
                  </a:solidFill>
                  <a:latin typeface="Arial"/>
                  <a:ea typeface="Arial"/>
                  <a:cs typeface="Arial"/>
                  <a:sym typeface="Arial"/>
                </a:rPr>
                <a:t> </a:t>
              </a:r>
              <a:endParaRPr sz="1700" u="sng">
                <a:solidFill>
                  <a:srgbClr val="050607"/>
                </a:solidFill>
                <a:latin typeface="Arial"/>
                <a:ea typeface="Arial"/>
                <a:cs typeface="Arial"/>
                <a:sym typeface="Arial"/>
              </a:endParaRPr>
            </a:p>
          </p:txBody>
        </p:sp>
        <p:sp>
          <p:nvSpPr>
            <p:cNvPr id="196" name="Google Shape;196;p23"/>
            <p:cNvSpPr/>
            <p:nvPr/>
          </p:nvSpPr>
          <p:spPr>
            <a:xfrm>
              <a:off x="1362920" y="3768425"/>
              <a:ext cx="7723218" cy="1615039"/>
            </a:xfrm>
            <a:prstGeom prst="roundRect">
              <a:avLst>
                <a:gd fmla="val 10000" name="adj"/>
              </a:avLst>
            </a:prstGeom>
            <a:solidFill>
              <a:srgbClr val="4371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txBox="1"/>
            <p:nvPr/>
          </p:nvSpPr>
          <p:spPr>
            <a:xfrm>
              <a:off x="1410223" y="3815728"/>
              <a:ext cx="5897376" cy="152043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b="1" lang="es-CO" sz="1700" u="sng">
                  <a:solidFill>
                    <a:srgbClr val="050607"/>
                  </a:solidFill>
                  <a:latin typeface="Arial"/>
                  <a:ea typeface="Arial"/>
                  <a:cs typeface="Arial"/>
                  <a:sym typeface="Arial"/>
                </a:rPr>
                <a:t>La autonomía</a:t>
              </a:r>
              <a:endParaRPr/>
            </a:p>
            <a:p>
              <a:pPr indent="0" lvl="0" marL="0" marR="0" rtl="0" algn="l">
                <a:lnSpc>
                  <a:spcPct val="90000"/>
                </a:lnSpc>
                <a:spcBef>
                  <a:spcPts val="595"/>
                </a:spcBef>
                <a:spcAft>
                  <a:spcPts val="0"/>
                </a:spcAft>
                <a:buNone/>
              </a:pPr>
              <a:r>
                <a:rPr lang="es-CO" sz="1700" u="none">
                  <a:solidFill>
                    <a:srgbClr val="050607"/>
                  </a:solidFill>
                  <a:latin typeface="Arial"/>
                  <a:ea typeface="Arial"/>
                  <a:cs typeface="Arial"/>
                  <a:sym typeface="Arial"/>
                </a:rPr>
                <a:t>Se refiere  a la autonomía con los poderes públicos. </a:t>
              </a:r>
              <a:r>
                <a:rPr lang="es-CO" sz="1700" u="sng">
                  <a:solidFill>
                    <a:srgbClr val="050607"/>
                  </a:solidFill>
                  <a:latin typeface="Arial"/>
                  <a:ea typeface="Arial"/>
                  <a:cs typeface="Arial"/>
                  <a:sym typeface="Arial"/>
                </a:rPr>
                <a:t> </a:t>
              </a:r>
              <a:endParaRPr sz="1700" u="sng">
                <a:solidFill>
                  <a:srgbClr val="050607"/>
                </a:solidFill>
                <a:latin typeface="Arial"/>
                <a:ea typeface="Arial"/>
                <a:cs typeface="Arial"/>
                <a:sym typeface="Arial"/>
              </a:endParaRPr>
            </a:p>
          </p:txBody>
        </p:sp>
        <p:sp>
          <p:nvSpPr>
            <p:cNvPr id="198" name="Google Shape;198;p23"/>
            <p:cNvSpPr/>
            <p:nvPr/>
          </p:nvSpPr>
          <p:spPr>
            <a:xfrm>
              <a:off x="6673442" y="1224738"/>
              <a:ext cx="1049775" cy="1049775"/>
            </a:xfrm>
            <a:prstGeom prst="downArrow">
              <a:avLst>
                <a:gd fmla="val 55000" name="adj1"/>
                <a:gd fmla="val 45000" name="adj2"/>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txBox="1"/>
            <p:nvPr/>
          </p:nvSpPr>
          <p:spPr>
            <a:xfrm>
              <a:off x="6909641" y="1224738"/>
              <a:ext cx="577377" cy="789956"/>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t/>
              </a:r>
              <a:endParaRPr sz="3600">
                <a:solidFill>
                  <a:srgbClr val="050607"/>
                </a:solidFill>
                <a:latin typeface="Arial"/>
                <a:ea typeface="Arial"/>
                <a:cs typeface="Arial"/>
                <a:sym typeface="Arial"/>
              </a:endParaRPr>
            </a:p>
          </p:txBody>
        </p:sp>
        <p:sp>
          <p:nvSpPr>
            <p:cNvPr id="200" name="Google Shape;200;p23"/>
            <p:cNvSpPr/>
            <p:nvPr/>
          </p:nvSpPr>
          <p:spPr>
            <a:xfrm>
              <a:off x="7354902" y="3098184"/>
              <a:ext cx="1049775" cy="1049775"/>
            </a:xfrm>
            <a:prstGeom prst="downArrow">
              <a:avLst>
                <a:gd fmla="val 55000" name="adj1"/>
                <a:gd fmla="val 45000" name="adj2"/>
              </a:avLst>
            </a:prstGeom>
            <a:solidFill>
              <a:srgbClr val="CDD3E8">
                <a:alpha val="89803"/>
              </a:srgbClr>
            </a:solidFill>
            <a:ln cap="flat" cmpd="sng" w="12700">
              <a:solidFill>
                <a:srgbClr val="CDD3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7591101" y="3098184"/>
              <a:ext cx="577377" cy="789956"/>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t/>
              </a:r>
              <a:endParaRPr sz="3600">
                <a:solidFill>
                  <a:srgbClr val="050607"/>
                </a:solidFill>
                <a:latin typeface="Arial"/>
                <a:ea typeface="Arial"/>
                <a:cs typeface="Arial"/>
                <a:sym typeface="Arial"/>
              </a:endParaRPr>
            </a:p>
          </p:txBody>
        </p:sp>
      </p:grpSp>
    </p:spTree>
  </p:cSld>
  <p:clrMapOvr>
    <a:masterClrMapping/>
  </p:clrMapOvr>
  <mc:AlternateContent>
    <mc:Choice Requires="p14">
      <p:transition spd="slow" p14:dur="1200">
        <p14:prism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50607"/>
              </a:buClr>
              <a:buSzPts val="3200"/>
              <a:buFont typeface="Arial"/>
              <a:buNone/>
            </a:pPr>
            <a:r>
              <a:rPr lang="es-CO">
                <a:solidFill>
                  <a:srgbClr val="050607"/>
                </a:solidFill>
              </a:rPr>
              <a:t>Valores Relacionados</a:t>
            </a:r>
            <a:endParaRPr>
              <a:solidFill>
                <a:srgbClr val="050607"/>
              </a:solidFill>
            </a:endParaRPr>
          </a:p>
        </p:txBody>
      </p:sp>
      <p:sp>
        <p:nvSpPr>
          <p:cNvPr id="207" name="Google Shape;207;p24"/>
          <p:cNvSpPr/>
          <p:nvPr>
            <p:ph idx="1" type="body"/>
          </p:nvPr>
        </p:nvSpPr>
        <p:spPr>
          <a:xfrm>
            <a:off x="2628900" y="2209800"/>
            <a:ext cx="7172325" cy="3505200"/>
          </a:xfrm>
          <a:prstGeom prst="roundRect">
            <a:avLst>
              <a:gd fmla="val 16667" name="adj"/>
            </a:avLst>
          </a:prstGeom>
          <a:solidFill>
            <a:srgbClr val="00B0F0"/>
          </a:solidFill>
          <a:ln cap="flat" cmpd="sng" w="12700">
            <a:solidFill>
              <a:srgbClr val="8C0000"/>
            </a:solidFill>
            <a:prstDash val="solid"/>
            <a:miter lim="800000"/>
            <a:headEnd len="sm" w="sm" type="none"/>
            <a:tailEnd len="sm" w="sm" type="none"/>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050607"/>
              </a:buClr>
              <a:buSzPts val="3600"/>
              <a:buFont typeface="Arial"/>
              <a:buChar char="•"/>
            </a:pPr>
            <a:r>
              <a:rPr lang="es-CO" sz="3600">
                <a:solidFill>
                  <a:srgbClr val="050607"/>
                </a:solidFill>
                <a:latin typeface="Arial"/>
                <a:ea typeface="Arial"/>
                <a:cs typeface="Arial"/>
                <a:sym typeface="Arial"/>
              </a:rPr>
              <a:t>Asertividad</a:t>
            </a:r>
            <a:endParaRPr/>
          </a:p>
          <a:p>
            <a:pPr indent="-571500" lvl="0" marL="571500" rtl="0" algn="l">
              <a:lnSpc>
                <a:spcPct val="90000"/>
              </a:lnSpc>
              <a:spcBef>
                <a:spcPts val="1000"/>
              </a:spcBef>
              <a:spcAft>
                <a:spcPts val="0"/>
              </a:spcAft>
              <a:buClr>
                <a:srgbClr val="050607"/>
              </a:buClr>
              <a:buSzPts val="3600"/>
              <a:buFont typeface="Arial"/>
              <a:buChar char="•"/>
            </a:pPr>
            <a:r>
              <a:rPr lang="es-CO" sz="3600">
                <a:solidFill>
                  <a:srgbClr val="050607"/>
                </a:solidFill>
                <a:latin typeface="Arial"/>
                <a:ea typeface="Arial"/>
                <a:cs typeface="Arial"/>
                <a:sym typeface="Arial"/>
              </a:rPr>
              <a:t>Autenticidad</a:t>
            </a:r>
            <a:endParaRPr/>
          </a:p>
          <a:p>
            <a:pPr indent="-571500" lvl="0" marL="571500" rtl="0" algn="l">
              <a:lnSpc>
                <a:spcPct val="90000"/>
              </a:lnSpc>
              <a:spcBef>
                <a:spcPts val="1000"/>
              </a:spcBef>
              <a:spcAft>
                <a:spcPts val="0"/>
              </a:spcAft>
              <a:buClr>
                <a:srgbClr val="050607"/>
              </a:buClr>
              <a:buSzPts val="3600"/>
              <a:buFont typeface="Arial"/>
              <a:buChar char="•"/>
            </a:pPr>
            <a:r>
              <a:rPr lang="es-CO" sz="3600">
                <a:solidFill>
                  <a:srgbClr val="050607"/>
                </a:solidFill>
                <a:latin typeface="Arial"/>
                <a:ea typeface="Arial"/>
                <a:cs typeface="Arial"/>
                <a:sym typeface="Arial"/>
              </a:rPr>
              <a:t>Autonomía</a:t>
            </a:r>
            <a:endParaRPr sz="3600">
              <a:solidFill>
                <a:srgbClr val="050607"/>
              </a:solidFil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962025" y="3371850"/>
            <a:ext cx="5276850" cy="10477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23F4F"/>
              </a:buClr>
              <a:buSzPts val="1800"/>
              <a:buNone/>
            </a:pPr>
            <a:r>
              <a:rPr lang="es-CO" sz="1800">
                <a:solidFill>
                  <a:srgbClr val="323F4F"/>
                </a:solidFill>
              </a:rPr>
              <a:t>Es un movimiento de socorro, voluntario y de carácter desinteresado. </a:t>
            </a:r>
            <a:endParaRPr/>
          </a:p>
          <a:p>
            <a:pPr indent="0" lvl="0" marL="0" rtl="0" algn="l">
              <a:lnSpc>
                <a:spcPct val="90000"/>
              </a:lnSpc>
              <a:spcBef>
                <a:spcPts val="1000"/>
              </a:spcBef>
              <a:spcAft>
                <a:spcPts val="0"/>
              </a:spcAft>
              <a:buClr>
                <a:srgbClr val="757070"/>
              </a:buClr>
              <a:buSzPts val="1800"/>
              <a:buNone/>
            </a:pPr>
            <a:r>
              <a:t/>
            </a:r>
            <a:endParaRPr sz="1800">
              <a:solidFill>
                <a:srgbClr val="323F4F"/>
              </a:solidFill>
            </a:endParaRPr>
          </a:p>
        </p:txBody>
      </p:sp>
      <p:sp>
        <p:nvSpPr>
          <p:cNvPr id="213" name="Google Shape;213;p25"/>
          <p:cNvSpPr txBox="1"/>
          <p:nvPr/>
        </p:nvSpPr>
        <p:spPr>
          <a:xfrm>
            <a:off x="4294659" y="1058805"/>
            <a:ext cx="514009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4400">
                <a:solidFill>
                  <a:schemeClr val="dk1"/>
                </a:solidFill>
                <a:latin typeface="Arial"/>
                <a:ea typeface="Arial"/>
                <a:cs typeface="Arial"/>
                <a:sym typeface="Arial"/>
              </a:rPr>
              <a:t>VOLUNTARIADO</a:t>
            </a:r>
            <a:endParaRPr b="1" sz="4400">
              <a:solidFill>
                <a:schemeClr val="dk1"/>
              </a:solidFill>
              <a:latin typeface="Arial"/>
              <a:ea typeface="Arial"/>
              <a:cs typeface="Arial"/>
              <a:sym typeface="Arial"/>
            </a:endParaRPr>
          </a:p>
        </p:txBody>
      </p:sp>
      <p:pic>
        <p:nvPicPr>
          <p:cNvPr id="214" name="Google Shape;214;p25"/>
          <p:cNvPicPr preferRelativeResize="0"/>
          <p:nvPr/>
        </p:nvPicPr>
        <p:blipFill rotWithShape="1">
          <a:blip r:embed="rId3">
            <a:alphaModFix/>
          </a:blip>
          <a:srcRect b="0" l="0" r="0" t="0"/>
          <a:stretch/>
        </p:blipFill>
        <p:spPr>
          <a:xfrm>
            <a:off x="3286547" y="957784"/>
            <a:ext cx="937524" cy="936104"/>
          </a:xfrm>
          <a:prstGeom prst="rect">
            <a:avLst/>
          </a:prstGeom>
          <a:noFill/>
          <a:ln>
            <a:noFill/>
          </a:ln>
        </p:spPr>
      </p:pic>
      <p:pic>
        <p:nvPicPr>
          <p:cNvPr id="215" name="Google Shape;215;p25"/>
          <p:cNvPicPr preferRelativeResize="0"/>
          <p:nvPr/>
        </p:nvPicPr>
        <p:blipFill rotWithShape="1">
          <a:blip r:embed="rId4">
            <a:alphaModFix/>
          </a:blip>
          <a:srcRect b="0" l="0" r="0" t="31932"/>
          <a:stretch/>
        </p:blipFill>
        <p:spPr>
          <a:xfrm>
            <a:off x="5972174" y="2381250"/>
            <a:ext cx="5668730" cy="257175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txBox="1"/>
          <p:nvPr>
            <p:ph type="title"/>
          </p:nvPr>
        </p:nvSpPr>
        <p:spPr>
          <a:xfrm>
            <a:off x="838200" y="855133"/>
            <a:ext cx="10515600" cy="85248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323F4F"/>
              </a:buClr>
              <a:buSzPct val="100000"/>
              <a:buFont typeface="Arial"/>
              <a:buNone/>
            </a:pPr>
            <a:r>
              <a:rPr lang="es-CO">
                <a:solidFill>
                  <a:srgbClr val="323F4F"/>
                </a:solidFill>
              </a:rPr>
              <a:t>Definiciones</a:t>
            </a:r>
            <a:br>
              <a:rPr lang="es-CO">
                <a:solidFill>
                  <a:srgbClr val="323F4F"/>
                </a:solidFill>
              </a:rPr>
            </a:br>
            <a:endParaRPr>
              <a:solidFill>
                <a:srgbClr val="323F4F"/>
              </a:solidFill>
            </a:endParaRPr>
          </a:p>
        </p:txBody>
      </p:sp>
      <p:sp>
        <p:nvSpPr>
          <p:cNvPr id="35" name="Google Shape;35;p8"/>
          <p:cNvSpPr txBox="1"/>
          <p:nvPr>
            <p:ph idx="1" type="body"/>
          </p:nvPr>
        </p:nvSpPr>
        <p:spPr>
          <a:xfrm>
            <a:off x="838200" y="1902355"/>
            <a:ext cx="10515600" cy="4774640"/>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0"/>
              </a:spcBef>
              <a:spcAft>
                <a:spcPts val="0"/>
              </a:spcAft>
              <a:buClr>
                <a:srgbClr val="323F4F"/>
              </a:buClr>
              <a:buSzPts val="2400"/>
              <a:buNone/>
            </a:pPr>
            <a:r>
              <a:rPr b="1" lang="es-CO" sz="2400">
                <a:solidFill>
                  <a:srgbClr val="323F4F"/>
                </a:solidFill>
                <a:latin typeface="Calibri"/>
                <a:ea typeface="Calibri"/>
                <a:cs typeface="Calibri"/>
                <a:sym typeface="Calibri"/>
              </a:rPr>
              <a:t>Principios:</a:t>
            </a:r>
            <a:r>
              <a:rPr lang="es-CO" sz="2400">
                <a:solidFill>
                  <a:srgbClr val="323F4F"/>
                </a:solidFill>
                <a:latin typeface="Calibri"/>
                <a:ea typeface="Calibri"/>
                <a:cs typeface="Calibri"/>
                <a:sym typeface="Calibri"/>
              </a:rPr>
              <a:t> </a:t>
            </a:r>
            <a:endParaRPr/>
          </a:p>
          <a:p>
            <a:pPr indent="0" lvl="0" marL="0" rtl="0" algn="just">
              <a:lnSpc>
                <a:spcPct val="90000"/>
              </a:lnSpc>
              <a:spcBef>
                <a:spcPts val="1000"/>
              </a:spcBef>
              <a:spcAft>
                <a:spcPts val="0"/>
              </a:spcAft>
              <a:buClr>
                <a:srgbClr val="323F4F"/>
              </a:buClr>
              <a:buSzPts val="2400"/>
              <a:buNone/>
            </a:pPr>
            <a:r>
              <a:rPr lang="es-CO" sz="2400">
                <a:solidFill>
                  <a:srgbClr val="323F4F"/>
                </a:solidFill>
                <a:latin typeface="Calibri"/>
                <a:ea typeface="Calibri"/>
                <a:cs typeface="Calibri"/>
                <a:sym typeface="Calibri"/>
              </a:rPr>
              <a:t>Conjunto de valores, creencias, normas que orientan y regulan la vida de la organización. Son el soporte de la visión, la misión, la estrategia y los objetivos estratégicos.</a:t>
            </a:r>
            <a:endParaRPr/>
          </a:p>
          <a:p>
            <a:pPr indent="0" lvl="0" marL="0" rtl="0" algn="just">
              <a:lnSpc>
                <a:spcPct val="90000"/>
              </a:lnSpc>
              <a:spcBef>
                <a:spcPts val="1000"/>
              </a:spcBef>
              <a:spcAft>
                <a:spcPts val="0"/>
              </a:spcAft>
              <a:buClr>
                <a:srgbClr val="757070"/>
              </a:buClr>
              <a:buSzPts val="2400"/>
              <a:buNone/>
            </a:pPr>
            <a:r>
              <a:t/>
            </a:r>
            <a:endParaRPr sz="2400">
              <a:solidFill>
                <a:srgbClr val="323F4F"/>
              </a:solidFill>
              <a:latin typeface="Calibri"/>
              <a:ea typeface="Calibri"/>
              <a:cs typeface="Calibri"/>
              <a:sym typeface="Calibri"/>
            </a:endParaRPr>
          </a:p>
          <a:p>
            <a:pPr indent="0" lvl="0" marL="0" rtl="0" algn="just">
              <a:lnSpc>
                <a:spcPct val="90000"/>
              </a:lnSpc>
              <a:spcBef>
                <a:spcPts val="1000"/>
              </a:spcBef>
              <a:spcAft>
                <a:spcPts val="0"/>
              </a:spcAft>
              <a:buClr>
                <a:srgbClr val="323F4F"/>
              </a:buClr>
              <a:buSzPts val="2400"/>
              <a:buNone/>
            </a:pPr>
            <a:r>
              <a:rPr b="1" lang="es-CO" sz="2400">
                <a:solidFill>
                  <a:srgbClr val="323F4F"/>
                </a:solidFill>
                <a:latin typeface="Calibri"/>
                <a:ea typeface="Calibri"/>
                <a:cs typeface="Calibri"/>
                <a:sym typeface="Calibri"/>
              </a:rPr>
              <a:t>Fundamental: </a:t>
            </a:r>
            <a:endParaRPr/>
          </a:p>
          <a:p>
            <a:pPr indent="0" lvl="0" marL="0" rtl="0" algn="just">
              <a:lnSpc>
                <a:spcPct val="90000"/>
              </a:lnSpc>
              <a:spcBef>
                <a:spcPts val="1000"/>
              </a:spcBef>
              <a:spcAft>
                <a:spcPts val="0"/>
              </a:spcAft>
              <a:buClr>
                <a:srgbClr val="323F4F"/>
              </a:buClr>
              <a:buSzPts val="2400"/>
              <a:buNone/>
            </a:pPr>
            <a:r>
              <a:rPr lang="es-CO" sz="2400">
                <a:solidFill>
                  <a:srgbClr val="323F4F"/>
                </a:solidFill>
                <a:latin typeface="Calibri"/>
                <a:ea typeface="Calibri"/>
                <a:cs typeface="Calibri"/>
                <a:sym typeface="Calibri"/>
              </a:rPr>
              <a:t>Que sirve de fundamento o de base. Es sinónimo de:</a:t>
            </a:r>
            <a:endParaRPr/>
          </a:p>
          <a:p>
            <a:pPr indent="0" lvl="0" marL="0" rtl="0" algn="just">
              <a:lnSpc>
                <a:spcPct val="90000"/>
              </a:lnSpc>
              <a:spcBef>
                <a:spcPts val="1000"/>
              </a:spcBef>
              <a:spcAft>
                <a:spcPts val="0"/>
              </a:spcAft>
              <a:buClr>
                <a:srgbClr val="757070"/>
              </a:buClr>
              <a:buSzPts val="2400"/>
              <a:buNone/>
            </a:pPr>
            <a:r>
              <a:t/>
            </a:r>
            <a:endParaRPr sz="2400">
              <a:solidFill>
                <a:srgbClr val="323F4F"/>
              </a:solidFill>
              <a:latin typeface="Calibri"/>
              <a:ea typeface="Calibri"/>
              <a:cs typeface="Calibri"/>
              <a:sym typeface="Calibri"/>
            </a:endParaRPr>
          </a:p>
          <a:p>
            <a:pPr indent="0" lvl="0" marL="0" rtl="0" algn="just">
              <a:lnSpc>
                <a:spcPct val="90000"/>
              </a:lnSpc>
              <a:spcBef>
                <a:spcPts val="1000"/>
              </a:spcBef>
              <a:spcAft>
                <a:spcPts val="0"/>
              </a:spcAft>
              <a:buClr>
                <a:srgbClr val="323F4F"/>
              </a:buClr>
              <a:buSzPts val="2400"/>
              <a:buNone/>
            </a:pPr>
            <a:r>
              <a:rPr lang="es-CO" sz="2400">
                <a:solidFill>
                  <a:srgbClr val="323F4F"/>
                </a:solidFill>
                <a:latin typeface="Calibri"/>
                <a:ea typeface="Calibri"/>
                <a:cs typeface="Calibri"/>
                <a:sym typeface="Calibri"/>
              </a:rPr>
              <a:t>Primordial, importante, vital, esencial, elemental, que es indispensable.</a:t>
            </a:r>
            <a:endParaRPr/>
          </a:p>
          <a:p>
            <a:pPr indent="0" lvl="0" marL="0" rtl="0" algn="just">
              <a:lnSpc>
                <a:spcPct val="90000"/>
              </a:lnSpc>
              <a:spcBef>
                <a:spcPts val="1000"/>
              </a:spcBef>
              <a:spcAft>
                <a:spcPts val="0"/>
              </a:spcAft>
              <a:buClr>
                <a:srgbClr val="757070"/>
              </a:buClr>
              <a:buSzPts val="2400"/>
              <a:buNone/>
            </a:pPr>
            <a:r>
              <a:t/>
            </a:r>
            <a:endParaRPr sz="2400">
              <a:solidFill>
                <a:srgbClr val="323F4F"/>
              </a:solidFill>
            </a:endParaRPr>
          </a:p>
          <a:p>
            <a:pPr indent="0" lvl="0" marL="0" rtl="0" algn="just">
              <a:lnSpc>
                <a:spcPct val="90000"/>
              </a:lnSpc>
              <a:spcBef>
                <a:spcPts val="1000"/>
              </a:spcBef>
              <a:spcAft>
                <a:spcPts val="0"/>
              </a:spcAft>
              <a:buClr>
                <a:srgbClr val="757070"/>
              </a:buClr>
              <a:buSzPts val="2400"/>
              <a:buNone/>
            </a:pPr>
            <a:r>
              <a:t/>
            </a:r>
            <a:endParaRPr sz="2400">
              <a:solidFill>
                <a:srgbClr val="323F4F"/>
              </a:solidFill>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pSp>
        <p:nvGrpSpPr>
          <p:cNvPr id="220" name="Google Shape;220;p26"/>
          <p:cNvGrpSpPr/>
          <p:nvPr/>
        </p:nvGrpSpPr>
        <p:grpSpPr>
          <a:xfrm>
            <a:off x="2337914" y="1041400"/>
            <a:ext cx="7314559" cy="4466167"/>
            <a:chOff x="272576" y="0"/>
            <a:chExt cx="7314559" cy="4466167"/>
          </a:xfrm>
        </p:grpSpPr>
        <p:sp>
          <p:nvSpPr>
            <p:cNvPr id="221" name="Google Shape;221;p26"/>
            <p:cNvSpPr/>
            <p:nvPr/>
          </p:nvSpPr>
          <p:spPr>
            <a:xfrm>
              <a:off x="589478" y="0"/>
              <a:ext cx="6680755" cy="4466167"/>
            </a:xfrm>
            <a:prstGeom prst="rightArrow">
              <a:avLst>
                <a:gd fmla="val 50000" name="adj1"/>
                <a:gd fmla="val 50000" name="adj2"/>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272576" y="1339850"/>
              <a:ext cx="3561432" cy="1786466"/>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59784" y="1427058"/>
              <a:ext cx="3387016" cy="161205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1" lang="es-CO" sz="2000" u="sng">
                  <a:solidFill>
                    <a:schemeClr val="lt1"/>
                  </a:solidFill>
                  <a:latin typeface="Arial"/>
                  <a:ea typeface="Arial"/>
                  <a:cs typeface="Arial"/>
                  <a:sym typeface="Arial"/>
                </a:rPr>
                <a:t>Desinterés</a:t>
              </a:r>
              <a:r>
                <a:rPr lang="es-CO" sz="2000" u="sng">
                  <a:solidFill>
                    <a:schemeClr val="lt1"/>
                  </a:solidFill>
                  <a:latin typeface="Arial"/>
                  <a:ea typeface="Arial"/>
                  <a:cs typeface="Arial"/>
                  <a:sym typeface="Arial"/>
                </a:rPr>
                <a:t> </a:t>
              </a:r>
              <a:r>
                <a:rPr lang="es-CO" sz="2000">
                  <a:solidFill>
                    <a:schemeClr val="lt1"/>
                  </a:solidFill>
                  <a:latin typeface="Arial"/>
                  <a:ea typeface="Arial"/>
                  <a:cs typeface="Arial"/>
                  <a:sym typeface="Arial"/>
                </a:rPr>
                <a:t>: los intereses deben estar guiados en la protección de la vida, aliviar el sufrimiento y el respeto por la dignidad humana.</a:t>
              </a:r>
              <a:endParaRPr sz="2000">
                <a:solidFill>
                  <a:schemeClr val="lt1"/>
                </a:solidFill>
                <a:latin typeface="Arial"/>
                <a:ea typeface="Arial"/>
                <a:cs typeface="Arial"/>
                <a:sym typeface="Arial"/>
              </a:endParaRPr>
            </a:p>
          </p:txBody>
        </p:sp>
        <p:sp>
          <p:nvSpPr>
            <p:cNvPr id="224" name="Google Shape;224;p26"/>
            <p:cNvSpPr/>
            <p:nvPr/>
          </p:nvSpPr>
          <p:spPr>
            <a:xfrm>
              <a:off x="4025703" y="1339850"/>
              <a:ext cx="3561432" cy="1786466"/>
            </a:xfrm>
            <a:prstGeom prst="roundRect">
              <a:avLst>
                <a:gd fmla="val 16667" name="adj"/>
              </a:avLst>
            </a:prstGeom>
            <a:solidFill>
              <a:srgbClr val="FC575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4112911" y="1427058"/>
              <a:ext cx="3387016" cy="161205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1" lang="es-CO" sz="2000" u="sng">
                  <a:solidFill>
                    <a:schemeClr val="lt1"/>
                  </a:solidFill>
                  <a:latin typeface="Arial"/>
                  <a:ea typeface="Arial"/>
                  <a:cs typeface="Arial"/>
                  <a:sym typeface="Arial"/>
                </a:rPr>
                <a:t>El espíritu de servicio</a:t>
              </a:r>
              <a:endParaRPr/>
            </a:p>
            <a:p>
              <a:pPr indent="0" lvl="0" marL="0" marR="0" rtl="0" algn="ctr">
                <a:lnSpc>
                  <a:spcPct val="90000"/>
                </a:lnSpc>
                <a:spcBef>
                  <a:spcPts val="700"/>
                </a:spcBef>
                <a:spcAft>
                  <a:spcPts val="0"/>
                </a:spcAft>
                <a:buNone/>
              </a:pPr>
              <a:r>
                <a:rPr lang="es-CO" sz="2000" u="none">
                  <a:solidFill>
                    <a:schemeClr val="lt1"/>
                  </a:solidFill>
                  <a:latin typeface="Arial"/>
                  <a:ea typeface="Arial"/>
                  <a:cs typeface="Arial"/>
                  <a:sym typeface="Arial"/>
                </a:rPr>
                <a:t>Servir quiere decir dar, sacrificar una parte de sí mismo. De lo que se posee a favor de otros.</a:t>
              </a:r>
              <a:endParaRPr sz="2000" u="none">
                <a:solidFill>
                  <a:schemeClr val="lt1"/>
                </a:solidFill>
                <a:latin typeface="Arial"/>
                <a:ea typeface="Arial"/>
                <a:cs typeface="Arial"/>
                <a:sym typeface="Arial"/>
              </a:endParaRPr>
            </a:p>
          </p:txBody>
        </p:sp>
      </p:grpSp>
    </p:spTree>
  </p:cSld>
  <p:clrMapOvr>
    <a:masterClrMapping/>
  </p:clrMapOvr>
  <mc:AlternateContent>
    <mc:Choice Requires="p14">
      <p:transition spd="slow" p14:dur="1200">
        <p14:prism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idx="1" type="body"/>
          </p:nvPr>
        </p:nvSpPr>
        <p:spPr>
          <a:xfrm>
            <a:off x="5019676" y="3478137"/>
            <a:ext cx="6343650" cy="3505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323F4F"/>
              </a:buClr>
              <a:buSzPts val="1800"/>
              <a:buNone/>
            </a:pPr>
            <a:r>
              <a:rPr lang="es-CO" sz="1800">
                <a:solidFill>
                  <a:srgbClr val="323F4F"/>
                </a:solidFill>
              </a:rPr>
              <a:t>En cada país solo puede existir una Sociedad de la Cruz Roja o de la Media Luna Roja, debe ser accesible a todos y extender su acción humanitaria a la totalidad del territorio.</a:t>
            </a:r>
            <a:endParaRPr sz="1800">
              <a:solidFill>
                <a:srgbClr val="323F4F"/>
              </a:solidFill>
            </a:endParaRPr>
          </a:p>
          <a:p>
            <a:pPr indent="0" lvl="0" marL="0" rtl="0" algn="just">
              <a:lnSpc>
                <a:spcPct val="90000"/>
              </a:lnSpc>
              <a:spcBef>
                <a:spcPts val="1000"/>
              </a:spcBef>
              <a:spcAft>
                <a:spcPts val="0"/>
              </a:spcAft>
              <a:buClr>
                <a:srgbClr val="757070"/>
              </a:buClr>
              <a:buSzPts val="1800"/>
              <a:buNone/>
            </a:pPr>
            <a:r>
              <a:t/>
            </a:r>
            <a:endParaRPr sz="1800">
              <a:solidFill>
                <a:srgbClr val="323F4F"/>
              </a:solidFill>
            </a:endParaRPr>
          </a:p>
        </p:txBody>
      </p:sp>
      <p:sp>
        <p:nvSpPr>
          <p:cNvPr id="231" name="Google Shape;231;p27"/>
          <p:cNvSpPr txBox="1"/>
          <p:nvPr/>
        </p:nvSpPr>
        <p:spPr>
          <a:xfrm>
            <a:off x="5332240" y="1137071"/>
            <a:ext cx="251608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4400">
                <a:solidFill>
                  <a:schemeClr val="dk1"/>
                </a:solidFill>
                <a:latin typeface="Arial"/>
                <a:ea typeface="Arial"/>
                <a:cs typeface="Arial"/>
                <a:sym typeface="Arial"/>
              </a:rPr>
              <a:t>UNIDAD</a:t>
            </a:r>
            <a:endParaRPr b="1" sz="4400">
              <a:solidFill>
                <a:schemeClr val="dk1"/>
              </a:solidFill>
              <a:latin typeface="Arial"/>
              <a:ea typeface="Arial"/>
              <a:cs typeface="Arial"/>
              <a:sym typeface="Arial"/>
            </a:endParaRPr>
          </a:p>
        </p:txBody>
      </p:sp>
      <p:pic>
        <p:nvPicPr>
          <p:cNvPr id="232" name="Google Shape;232;p27"/>
          <p:cNvPicPr preferRelativeResize="0"/>
          <p:nvPr/>
        </p:nvPicPr>
        <p:blipFill rotWithShape="1">
          <a:blip r:embed="rId3">
            <a:alphaModFix/>
          </a:blip>
          <a:srcRect b="0" l="0" r="0" t="0"/>
          <a:stretch/>
        </p:blipFill>
        <p:spPr>
          <a:xfrm>
            <a:off x="3798988" y="1052736"/>
            <a:ext cx="938112" cy="938112"/>
          </a:xfrm>
          <a:prstGeom prst="rect">
            <a:avLst/>
          </a:prstGeom>
          <a:noFill/>
          <a:ln>
            <a:noFill/>
          </a:ln>
        </p:spPr>
      </p:pic>
      <p:pic>
        <p:nvPicPr>
          <p:cNvPr id="233" name="Google Shape;233;p27"/>
          <p:cNvPicPr preferRelativeResize="0"/>
          <p:nvPr/>
        </p:nvPicPr>
        <p:blipFill rotWithShape="1">
          <a:blip r:embed="rId4">
            <a:alphaModFix/>
          </a:blip>
          <a:srcRect b="0" l="0" r="0" t="0"/>
          <a:stretch/>
        </p:blipFill>
        <p:spPr>
          <a:xfrm>
            <a:off x="1666875" y="2552700"/>
            <a:ext cx="2324100" cy="232410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F7F7F"/>
              </a:buClr>
              <a:buSzPts val="3200"/>
              <a:buFont typeface="Arial"/>
              <a:buNone/>
            </a:pPr>
            <a:r>
              <a:t/>
            </a:r>
            <a:endParaRPr/>
          </a:p>
        </p:txBody>
      </p:sp>
      <p:sp>
        <p:nvSpPr>
          <p:cNvPr id="239" name="Google Shape;239;p28"/>
          <p:cNvSpPr txBox="1"/>
          <p:nvPr>
            <p:ph idx="1" type="body"/>
          </p:nvPr>
        </p:nvSpPr>
        <p:spPr>
          <a:xfrm>
            <a:off x="838200" y="2286000"/>
            <a:ext cx="10515600" cy="35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070"/>
              </a:buClr>
              <a:buSzPts val="2000"/>
              <a:buNone/>
            </a:pPr>
            <a:r>
              <a:t/>
            </a:r>
            <a:endParaRPr/>
          </a:p>
        </p:txBody>
      </p:sp>
      <p:grpSp>
        <p:nvGrpSpPr>
          <p:cNvPr id="240" name="Google Shape;240;p28"/>
          <p:cNvGrpSpPr/>
          <p:nvPr/>
        </p:nvGrpSpPr>
        <p:grpSpPr>
          <a:xfrm>
            <a:off x="2226929" y="1067116"/>
            <a:ext cx="7074725" cy="4437064"/>
            <a:chOff x="615299" y="25716"/>
            <a:chExt cx="7074725" cy="4437064"/>
          </a:xfrm>
        </p:grpSpPr>
        <p:sp>
          <p:nvSpPr>
            <p:cNvPr id="241" name="Google Shape;241;p28"/>
            <p:cNvSpPr/>
            <p:nvPr/>
          </p:nvSpPr>
          <p:spPr>
            <a:xfrm rot="5400000">
              <a:off x="922581" y="1311400"/>
              <a:ext cx="1159820" cy="1320414"/>
            </a:xfrm>
            <a:prstGeom prst="bentUpArrow">
              <a:avLst>
                <a:gd fmla="val 32840" name="adj1"/>
                <a:gd fmla="val 25000" name="adj2"/>
                <a:gd fmla="val 35780" name="adj3"/>
              </a:avLst>
            </a:prstGeom>
            <a:solidFill>
              <a:srgbClr val="BFC8E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615299" y="25716"/>
              <a:ext cx="1952455" cy="1366655"/>
            </a:xfrm>
            <a:prstGeom prst="roundRect">
              <a:avLst>
                <a:gd fmla="val 1667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txBox="1"/>
            <p:nvPr/>
          </p:nvSpPr>
          <p:spPr>
            <a:xfrm>
              <a:off x="682026" y="92443"/>
              <a:ext cx="1819001" cy="1233201"/>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s-CO" sz="1500">
                  <a:solidFill>
                    <a:schemeClr val="lt1"/>
                  </a:solidFill>
                  <a:latin typeface="Arial"/>
                  <a:ea typeface="Arial"/>
                  <a:cs typeface="Arial"/>
                  <a:sym typeface="Arial"/>
                </a:rPr>
                <a:t>La sociedad Nacional (SN) deberá ser la única en su especie en el territorio nacional.</a:t>
              </a:r>
              <a:endParaRPr sz="1500">
                <a:solidFill>
                  <a:schemeClr val="lt1"/>
                </a:solidFill>
                <a:latin typeface="Arial"/>
                <a:ea typeface="Arial"/>
                <a:cs typeface="Arial"/>
                <a:sym typeface="Arial"/>
              </a:endParaRPr>
            </a:p>
          </p:txBody>
        </p:sp>
        <p:sp>
          <p:nvSpPr>
            <p:cNvPr id="244" name="Google Shape;244;p28"/>
            <p:cNvSpPr/>
            <p:nvPr/>
          </p:nvSpPr>
          <p:spPr>
            <a:xfrm>
              <a:off x="2567754" y="156057"/>
              <a:ext cx="1420029" cy="11045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txBox="1"/>
            <p:nvPr/>
          </p:nvSpPr>
          <p:spPr>
            <a:xfrm>
              <a:off x="2567754" y="156057"/>
              <a:ext cx="1420029" cy="1104591"/>
            </a:xfrm>
            <a:prstGeom prst="rect">
              <a:avLst/>
            </a:pr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chemeClr val="dk1"/>
                </a:buClr>
                <a:buSzPts val="2000"/>
                <a:buFont typeface="Arial"/>
                <a:buChar char="•"/>
              </a:pPr>
              <a:r>
                <a:rPr b="0" i="0" lang="es-CO" sz="2000" u="none" cap="none" strike="noStrike">
                  <a:solidFill>
                    <a:schemeClr val="dk1"/>
                  </a:solidFill>
                  <a:latin typeface="Arial"/>
                  <a:ea typeface="Arial"/>
                  <a:cs typeface="Arial"/>
                  <a:sym typeface="Arial"/>
                </a:rPr>
                <a:t>Unidad</a:t>
              </a:r>
              <a:endParaRPr b="0" i="0" sz="2000" u="none" cap="none" strike="noStrike">
                <a:solidFill>
                  <a:schemeClr val="dk1"/>
                </a:solidFill>
                <a:latin typeface="Arial"/>
                <a:ea typeface="Arial"/>
                <a:cs typeface="Arial"/>
                <a:sym typeface="Arial"/>
              </a:endParaRPr>
            </a:p>
          </p:txBody>
        </p:sp>
        <p:sp>
          <p:nvSpPr>
            <p:cNvPr id="246" name="Google Shape;246;p28"/>
            <p:cNvSpPr/>
            <p:nvPr/>
          </p:nvSpPr>
          <p:spPr>
            <a:xfrm rot="5400000">
              <a:off x="2541374" y="2846605"/>
              <a:ext cx="1159820" cy="1320414"/>
            </a:xfrm>
            <a:prstGeom prst="bentUpArrow">
              <a:avLst>
                <a:gd fmla="val 32840" name="adj1"/>
                <a:gd fmla="val 25000" name="adj2"/>
                <a:gd fmla="val 35780" name="adj3"/>
              </a:avLst>
            </a:prstGeom>
            <a:solidFill>
              <a:srgbClr val="FEE6E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2234092" y="1560920"/>
              <a:ext cx="1952455" cy="1366655"/>
            </a:xfrm>
            <a:prstGeom prst="roundRect">
              <a:avLst>
                <a:gd fmla="val 16670" name="adj"/>
              </a:avLst>
            </a:prstGeom>
            <a:solidFill>
              <a:srgbClr val="65E44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txBox="1"/>
            <p:nvPr/>
          </p:nvSpPr>
          <p:spPr>
            <a:xfrm>
              <a:off x="2300819" y="1627647"/>
              <a:ext cx="1819001" cy="1233201"/>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s-CO" sz="1500">
                  <a:solidFill>
                    <a:schemeClr val="lt1"/>
                  </a:solidFill>
                  <a:latin typeface="Arial"/>
                  <a:ea typeface="Arial"/>
                  <a:cs typeface="Arial"/>
                  <a:sym typeface="Arial"/>
                </a:rPr>
                <a:t>Es accesible a todos, no negarse a acoger en su seno a los nacionales.</a:t>
              </a:r>
              <a:endParaRPr sz="1500">
                <a:solidFill>
                  <a:schemeClr val="lt1"/>
                </a:solidFill>
                <a:latin typeface="Arial"/>
                <a:ea typeface="Arial"/>
                <a:cs typeface="Arial"/>
                <a:sym typeface="Arial"/>
              </a:endParaRPr>
            </a:p>
          </p:txBody>
        </p:sp>
        <p:sp>
          <p:nvSpPr>
            <p:cNvPr id="249" name="Google Shape;249;p28"/>
            <p:cNvSpPr/>
            <p:nvPr/>
          </p:nvSpPr>
          <p:spPr>
            <a:xfrm>
              <a:off x="3977185" y="1663680"/>
              <a:ext cx="2591256" cy="11045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txBox="1"/>
            <p:nvPr/>
          </p:nvSpPr>
          <p:spPr>
            <a:xfrm>
              <a:off x="3977185" y="1663680"/>
              <a:ext cx="2591256" cy="1104591"/>
            </a:xfrm>
            <a:prstGeom prst="rect">
              <a:avLst/>
            </a:pr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chemeClr val="dk1"/>
                </a:buClr>
                <a:buSzPts val="2000"/>
                <a:buFont typeface="Arial"/>
                <a:buChar char="•"/>
              </a:pPr>
              <a:r>
                <a:rPr b="0" i="0" lang="es-CO" sz="2000" u="none" cap="none" strike="noStrike">
                  <a:solidFill>
                    <a:schemeClr val="dk1"/>
                  </a:solidFill>
                  <a:latin typeface="Arial"/>
                  <a:ea typeface="Arial"/>
                  <a:cs typeface="Arial"/>
                  <a:sym typeface="Arial"/>
                </a:rPr>
                <a:t>Multitudinismo</a:t>
              </a:r>
              <a:endParaRPr b="0" i="0" sz="2000" u="none" cap="none" strike="noStrike">
                <a:solidFill>
                  <a:schemeClr val="dk1"/>
                </a:solidFill>
                <a:latin typeface="Arial"/>
                <a:ea typeface="Arial"/>
                <a:cs typeface="Arial"/>
                <a:sym typeface="Arial"/>
              </a:endParaRPr>
            </a:p>
          </p:txBody>
        </p:sp>
        <p:sp>
          <p:nvSpPr>
            <p:cNvPr id="251" name="Google Shape;251;p28"/>
            <p:cNvSpPr/>
            <p:nvPr/>
          </p:nvSpPr>
          <p:spPr>
            <a:xfrm>
              <a:off x="3852885" y="3096125"/>
              <a:ext cx="1952455" cy="1366655"/>
            </a:xfrm>
            <a:prstGeom prst="roundRect">
              <a:avLst>
                <a:gd fmla="val 16670" name="adj"/>
              </a:avLst>
            </a:prstGeom>
            <a:solidFill>
              <a:srgbClr val="FC575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txBox="1"/>
            <p:nvPr/>
          </p:nvSpPr>
          <p:spPr>
            <a:xfrm>
              <a:off x="3919612" y="3162852"/>
              <a:ext cx="1819001" cy="1233201"/>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s-CO" sz="1500">
                  <a:solidFill>
                    <a:schemeClr val="lt1"/>
                  </a:solidFill>
                  <a:latin typeface="Arial"/>
                  <a:ea typeface="Arial"/>
                  <a:cs typeface="Arial"/>
                  <a:sym typeface="Arial"/>
                </a:rPr>
                <a:t>La SN deberá extender su acción humanitaria a la totalidad del territorio. </a:t>
              </a:r>
              <a:endParaRPr sz="1500">
                <a:solidFill>
                  <a:schemeClr val="lt1"/>
                </a:solidFill>
                <a:latin typeface="Arial"/>
                <a:ea typeface="Arial"/>
                <a:cs typeface="Arial"/>
                <a:sym typeface="Arial"/>
              </a:endParaRPr>
            </a:p>
          </p:txBody>
        </p:sp>
        <p:sp>
          <p:nvSpPr>
            <p:cNvPr id="253" name="Google Shape;253;p28"/>
            <p:cNvSpPr/>
            <p:nvPr/>
          </p:nvSpPr>
          <p:spPr>
            <a:xfrm>
              <a:off x="5827414" y="3260510"/>
              <a:ext cx="1862610" cy="11045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txBox="1"/>
            <p:nvPr/>
          </p:nvSpPr>
          <p:spPr>
            <a:xfrm>
              <a:off x="5827414" y="3260510"/>
              <a:ext cx="1862610" cy="1104591"/>
            </a:xfrm>
            <a:prstGeom prst="rect">
              <a:avLst/>
            </a:pr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chemeClr val="dk1"/>
                </a:buClr>
                <a:buSzPts val="2000"/>
                <a:buFont typeface="Arial"/>
                <a:buChar char="•"/>
              </a:pPr>
              <a:r>
                <a:rPr b="0" i="0" lang="es-CO" sz="2000" u="none" cap="none" strike="noStrike">
                  <a:solidFill>
                    <a:schemeClr val="dk1"/>
                  </a:solidFill>
                  <a:latin typeface="Arial"/>
                  <a:ea typeface="Arial"/>
                  <a:cs typeface="Arial"/>
                  <a:sym typeface="Arial"/>
                </a:rPr>
                <a:t>Generalidad de la acción </a:t>
              </a:r>
              <a:endParaRPr b="0" i="0" sz="2000" u="none" cap="none" strike="noStrike">
                <a:solidFill>
                  <a:schemeClr val="dk1"/>
                </a:solidFill>
                <a:latin typeface="Arial"/>
                <a:ea typeface="Arial"/>
                <a:cs typeface="Arial"/>
                <a:sym typeface="Arial"/>
              </a:endParaRPr>
            </a:p>
          </p:txBody>
        </p:sp>
      </p:grpSp>
    </p:spTree>
  </p:cSld>
  <p:clrMapOvr>
    <a:masterClrMapping/>
  </p:clrMapOvr>
  <mc:AlternateContent>
    <mc:Choice Requires="p14">
      <p:transition spd="slow" p14:dur="1200">
        <p14:prism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50607"/>
              </a:buClr>
              <a:buSzPts val="3200"/>
              <a:buFont typeface="Arial"/>
              <a:buNone/>
            </a:pPr>
            <a:r>
              <a:rPr lang="es-CO">
                <a:solidFill>
                  <a:srgbClr val="050607"/>
                </a:solidFill>
              </a:rPr>
              <a:t>Valores Relacionados</a:t>
            </a:r>
            <a:endParaRPr>
              <a:solidFill>
                <a:srgbClr val="050607"/>
              </a:solidFill>
            </a:endParaRPr>
          </a:p>
        </p:txBody>
      </p:sp>
      <p:sp>
        <p:nvSpPr>
          <p:cNvPr id="260" name="Google Shape;260;p29"/>
          <p:cNvSpPr txBox="1"/>
          <p:nvPr>
            <p:ph idx="1" type="body"/>
          </p:nvPr>
        </p:nvSpPr>
        <p:spPr>
          <a:xfrm>
            <a:off x="838200" y="2286000"/>
            <a:ext cx="10515600" cy="35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070"/>
              </a:buClr>
              <a:buSzPts val="2000"/>
              <a:buNone/>
            </a:pPr>
            <a:r>
              <a:t/>
            </a:r>
            <a:endParaRPr/>
          </a:p>
        </p:txBody>
      </p:sp>
      <p:sp>
        <p:nvSpPr>
          <p:cNvPr id="261" name="Google Shape;261;p29"/>
          <p:cNvSpPr/>
          <p:nvPr/>
        </p:nvSpPr>
        <p:spPr>
          <a:xfrm>
            <a:off x="2514493" y="2286000"/>
            <a:ext cx="7294352" cy="3337560"/>
          </a:xfrm>
          <a:prstGeom prst="roundRect">
            <a:avLst>
              <a:gd fmla="val 16667" name="adj"/>
            </a:avLst>
          </a:prstGeom>
          <a:solidFill>
            <a:srgbClr val="FFC000"/>
          </a:solidFill>
          <a:ln cap="flat" cmpd="sng" w="12700">
            <a:solidFill>
              <a:srgbClr val="8C0000"/>
            </a:solidFill>
            <a:prstDash val="solid"/>
            <a:miter lim="800000"/>
            <a:headEnd len="sm" w="sm" type="none"/>
            <a:tailEnd len="sm" w="sm" type="none"/>
          </a:ln>
        </p:spPr>
        <p:txBody>
          <a:bodyPr anchorCtr="0" anchor="ctr" bIns="45700" lIns="91425" spcFirstLastPara="1" rIns="91425" wrap="square" tIns="45700">
            <a:noAutofit/>
          </a:bodyPr>
          <a:lstStyle/>
          <a:p>
            <a:pPr indent="-571500" lvl="0" marL="571500" marR="0" rtl="0" algn="l">
              <a:spcBef>
                <a:spcPts val="0"/>
              </a:spcBef>
              <a:spcAft>
                <a:spcPts val="0"/>
              </a:spcAft>
              <a:buClr>
                <a:srgbClr val="050607"/>
              </a:buClr>
              <a:buSzPts val="3600"/>
              <a:buFont typeface="Arial"/>
              <a:buChar char="•"/>
            </a:pPr>
            <a:r>
              <a:rPr lang="es-CO" sz="3600">
                <a:solidFill>
                  <a:srgbClr val="050607"/>
                </a:solidFill>
                <a:latin typeface="Arial"/>
                <a:ea typeface="Arial"/>
                <a:cs typeface="Arial"/>
                <a:sym typeface="Arial"/>
              </a:rPr>
              <a:t>Lealtad</a:t>
            </a:r>
            <a:endParaRPr/>
          </a:p>
          <a:p>
            <a:pPr indent="-571500" lvl="0" marL="571500" marR="0" rtl="0" algn="l">
              <a:spcBef>
                <a:spcPts val="0"/>
              </a:spcBef>
              <a:spcAft>
                <a:spcPts val="0"/>
              </a:spcAft>
              <a:buClr>
                <a:srgbClr val="050607"/>
              </a:buClr>
              <a:buSzPts val="3600"/>
              <a:buFont typeface="Arial"/>
              <a:buChar char="•"/>
            </a:pPr>
            <a:r>
              <a:rPr lang="es-CO" sz="3600">
                <a:solidFill>
                  <a:srgbClr val="050607"/>
                </a:solidFill>
                <a:latin typeface="Arial"/>
                <a:ea typeface="Arial"/>
                <a:cs typeface="Arial"/>
                <a:sym typeface="Arial"/>
              </a:rPr>
              <a:t>Obediencia</a:t>
            </a:r>
            <a:endParaRPr/>
          </a:p>
          <a:p>
            <a:pPr indent="-571500" lvl="0" marL="571500" marR="0" rtl="0" algn="l">
              <a:spcBef>
                <a:spcPts val="0"/>
              </a:spcBef>
              <a:spcAft>
                <a:spcPts val="0"/>
              </a:spcAft>
              <a:buClr>
                <a:srgbClr val="050607"/>
              </a:buClr>
              <a:buSzPts val="3600"/>
              <a:buFont typeface="Arial"/>
              <a:buChar char="•"/>
            </a:pPr>
            <a:r>
              <a:rPr lang="es-CO" sz="3600">
                <a:solidFill>
                  <a:srgbClr val="050607"/>
                </a:solidFill>
                <a:latin typeface="Arial"/>
                <a:ea typeface="Arial"/>
                <a:cs typeface="Arial"/>
                <a:sym typeface="Arial"/>
              </a:rPr>
              <a:t>Sinergia</a:t>
            </a:r>
            <a:endParaRPr sz="3600">
              <a:solidFill>
                <a:srgbClr val="050607"/>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idx="1" type="body"/>
          </p:nvPr>
        </p:nvSpPr>
        <p:spPr>
          <a:xfrm>
            <a:off x="552450" y="3059594"/>
            <a:ext cx="4972050" cy="3505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323F4F"/>
              </a:buClr>
              <a:buSzPts val="1800"/>
              <a:buNone/>
            </a:pPr>
            <a:r>
              <a:rPr lang="es-CO" sz="1800">
                <a:solidFill>
                  <a:srgbClr val="323F4F"/>
                </a:solidFill>
              </a:rPr>
              <a:t>El Movimiento Internacional de la Cruz Roja y de la Media Luna Roja, en cuyo seno todas las Sociedades tienen los mismos derechos y el deber de ayudarse mutuamente es universal.</a:t>
            </a:r>
            <a:endParaRPr sz="1800">
              <a:solidFill>
                <a:srgbClr val="323F4F"/>
              </a:solidFill>
            </a:endParaRPr>
          </a:p>
          <a:p>
            <a:pPr indent="0" lvl="0" marL="0" rtl="0" algn="just">
              <a:lnSpc>
                <a:spcPct val="90000"/>
              </a:lnSpc>
              <a:spcBef>
                <a:spcPts val="1000"/>
              </a:spcBef>
              <a:spcAft>
                <a:spcPts val="0"/>
              </a:spcAft>
              <a:buClr>
                <a:srgbClr val="757070"/>
              </a:buClr>
              <a:buSzPts val="2000"/>
              <a:buNone/>
            </a:pPr>
            <a:r>
              <a:t/>
            </a:r>
            <a:endParaRPr/>
          </a:p>
        </p:txBody>
      </p:sp>
      <p:sp>
        <p:nvSpPr>
          <p:cNvPr id="267" name="Google Shape;267;p30"/>
          <p:cNvSpPr txBox="1"/>
          <p:nvPr/>
        </p:nvSpPr>
        <p:spPr>
          <a:xfrm>
            <a:off x="4462899" y="829556"/>
            <a:ext cx="482453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4400">
                <a:solidFill>
                  <a:schemeClr val="dk1"/>
                </a:solidFill>
                <a:latin typeface="Arial"/>
                <a:ea typeface="Arial"/>
                <a:cs typeface="Arial"/>
                <a:sym typeface="Arial"/>
              </a:rPr>
              <a:t>UNIVERSALIDAD</a:t>
            </a:r>
            <a:endParaRPr b="1" sz="4400">
              <a:solidFill>
                <a:schemeClr val="dk1"/>
              </a:solidFill>
              <a:latin typeface="Arial"/>
              <a:ea typeface="Arial"/>
              <a:cs typeface="Arial"/>
              <a:sym typeface="Arial"/>
            </a:endParaRPr>
          </a:p>
        </p:txBody>
      </p:sp>
      <p:pic>
        <p:nvPicPr>
          <p:cNvPr id="268" name="Google Shape;268;p30"/>
          <p:cNvPicPr preferRelativeResize="0"/>
          <p:nvPr/>
        </p:nvPicPr>
        <p:blipFill rotWithShape="1">
          <a:blip r:embed="rId3">
            <a:alphaModFix/>
          </a:blip>
          <a:srcRect b="0" l="0" r="0" t="0"/>
          <a:stretch/>
        </p:blipFill>
        <p:spPr>
          <a:xfrm>
            <a:off x="3192272" y="793750"/>
            <a:ext cx="938112" cy="938112"/>
          </a:xfrm>
          <a:prstGeom prst="rect">
            <a:avLst/>
          </a:prstGeom>
          <a:noFill/>
          <a:ln>
            <a:noFill/>
          </a:ln>
        </p:spPr>
      </p:pic>
      <p:grpSp>
        <p:nvGrpSpPr>
          <p:cNvPr id="269" name="Google Shape;269;p30"/>
          <p:cNvGrpSpPr/>
          <p:nvPr/>
        </p:nvGrpSpPr>
        <p:grpSpPr>
          <a:xfrm>
            <a:off x="6334322" y="2050644"/>
            <a:ext cx="5308650" cy="3135753"/>
            <a:chOff x="325541" y="1976445"/>
            <a:chExt cx="8760579" cy="4858897"/>
          </a:xfrm>
        </p:grpSpPr>
        <p:pic>
          <p:nvPicPr>
            <p:cNvPr descr="Résultat de recherche d'images pour &quot;red cross red crescent logos&quot;" id="270" name="Google Shape;270;p30"/>
            <p:cNvPicPr preferRelativeResize="0"/>
            <p:nvPr/>
          </p:nvPicPr>
          <p:blipFill rotWithShape="1">
            <a:blip r:embed="rId4">
              <a:alphaModFix/>
            </a:blip>
            <a:srcRect b="0" l="0" r="0" t="0"/>
            <a:stretch/>
          </p:blipFill>
          <p:spPr>
            <a:xfrm>
              <a:off x="3356961" y="2211996"/>
              <a:ext cx="1391832" cy="1296144"/>
            </a:xfrm>
            <a:prstGeom prst="rect">
              <a:avLst/>
            </a:prstGeom>
            <a:noFill/>
            <a:ln>
              <a:noFill/>
            </a:ln>
          </p:spPr>
        </p:pic>
        <p:pic>
          <p:nvPicPr>
            <p:cNvPr descr="Résultat de recherche d'images pour &quot;red cross red crescent logos&quot;" id="271" name="Google Shape;271;p30"/>
            <p:cNvPicPr preferRelativeResize="0"/>
            <p:nvPr/>
          </p:nvPicPr>
          <p:blipFill rotWithShape="1">
            <a:blip r:embed="rId5">
              <a:alphaModFix/>
            </a:blip>
            <a:srcRect b="0" l="0" r="0" t="0"/>
            <a:stretch/>
          </p:blipFill>
          <p:spPr>
            <a:xfrm>
              <a:off x="350029" y="3141309"/>
              <a:ext cx="1054656" cy="1054656"/>
            </a:xfrm>
            <a:prstGeom prst="rect">
              <a:avLst/>
            </a:prstGeom>
            <a:noFill/>
            <a:ln>
              <a:noFill/>
            </a:ln>
          </p:spPr>
        </p:pic>
        <p:pic>
          <p:nvPicPr>
            <p:cNvPr descr="Résultat de recherche d'images pour &quot;red cross red crescent logos&quot;" id="272" name="Google Shape;272;p30"/>
            <p:cNvPicPr preferRelativeResize="0"/>
            <p:nvPr/>
          </p:nvPicPr>
          <p:blipFill rotWithShape="1">
            <a:blip r:embed="rId6">
              <a:alphaModFix/>
            </a:blip>
            <a:srcRect b="0" l="0" r="0" t="0"/>
            <a:stretch/>
          </p:blipFill>
          <p:spPr>
            <a:xfrm>
              <a:off x="5890436" y="3539828"/>
              <a:ext cx="1419112" cy="1496871"/>
            </a:xfrm>
            <a:prstGeom prst="rect">
              <a:avLst/>
            </a:prstGeom>
            <a:noFill/>
            <a:ln>
              <a:noFill/>
            </a:ln>
          </p:spPr>
        </p:pic>
        <p:pic>
          <p:nvPicPr>
            <p:cNvPr descr="Résultat de recherche d'images pour &quot;red cross red crescent logos&quot;" id="273" name="Google Shape;273;p30"/>
            <p:cNvPicPr preferRelativeResize="0"/>
            <p:nvPr/>
          </p:nvPicPr>
          <p:blipFill rotWithShape="1">
            <a:blip r:embed="rId7">
              <a:alphaModFix/>
            </a:blip>
            <a:srcRect b="0" l="0" r="0" t="0"/>
            <a:stretch/>
          </p:blipFill>
          <p:spPr>
            <a:xfrm>
              <a:off x="1690611" y="3194402"/>
              <a:ext cx="1697154" cy="508399"/>
            </a:xfrm>
            <a:prstGeom prst="rect">
              <a:avLst/>
            </a:prstGeom>
            <a:noFill/>
            <a:ln>
              <a:noFill/>
            </a:ln>
          </p:spPr>
        </p:pic>
        <p:pic>
          <p:nvPicPr>
            <p:cNvPr descr="Résultat de recherche d'images pour &quot;red cross red crescent logos&quot;" id="274" name="Google Shape;274;p30"/>
            <p:cNvPicPr preferRelativeResize="0"/>
            <p:nvPr/>
          </p:nvPicPr>
          <p:blipFill rotWithShape="1">
            <a:blip r:embed="rId8">
              <a:alphaModFix/>
            </a:blip>
            <a:srcRect b="0" l="0" r="0" t="0"/>
            <a:stretch/>
          </p:blipFill>
          <p:spPr>
            <a:xfrm>
              <a:off x="5311461" y="5271164"/>
              <a:ext cx="2717254" cy="400144"/>
            </a:xfrm>
            <a:prstGeom prst="rect">
              <a:avLst/>
            </a:prstGeom>
            <a:noFill/>
            <a:ln>
              <a:noFill/>
            </a:ln>
          </p:spPr>
        </p:pic>
        <p:pic>
          <p:nvPicPr>
            <p:cNvPr descr="Résultat de recherche d'images pour &quot;red cross red crescent logos&quot;" id="275" name="Google Shape;275;p30"/>
            <p:cNvPicPr preferRelativeResize="0"/>
            <p:nvPr/>
          </p:nvPicPr>
          <p:blipFill rotWithShape="1">
            <a:blip r:embed="rId9">
              <a:alphaModFix/>
            </a:blip>
            <a:srcRect b="0" l="0" r="0" t="0"/>
            <a:stretch/>
          </p:blipFill>
          <p:spPr>
            <a:xfrm>
              <a:off x="6884246" y="5567142"/>
              <a:ext cx="1693111" cy="1268200"/>
            </a:xfrm>
            <a:prstGeom prst="rect">
              <a:avLst/>
            </a:prstGeom>
            <a:noFill/>
            <a:ln>
              <a:noFill/>
            </a:ln>
          </p:spPr>
        </p:pic>
        <p:pic>
          <p:nvPicPr>
            <p:cNvPr descr="Résultat de recherche d'images pour &quot;red cross red crescent logos&quot;" id="276" name="Google Shape;276;p30"/>
            <p:cNvPicPr preferRelativeResize="0"/>
            <p:nvPr/>
          </p:nvPicPr>
          <p:blipFill rotWithShape="1">
            <a:blip r:embed="rId10">
              <a:alphaModFix/>
            </a:blip>
            <a:srcRect b="0" l="0" r="0" t="0"/>
            <a:stretch/>
          </p:blipFill>
          <p:spPr>
            <a:xfrm>
              <a:off x="556220" y="4233296"/>
              <a:ext cx="3609975" cy="1266826"/>
            </a:xfrm>
            <a:prstGeom prst="rect">
              <a:avLst/>
            </a:prstGeom>
            <a:noFill/>
            <a:ln>
              <a:noFill/>
            </a:ln>
          </p:spPr>
        </p:pic>
        <p:pic>
          <p:nvPicPr>
            <p:cNvPr descr="Résultat de recherche d'images pour &quot;red cross red crescent logos&quot;" id="277" name="Google Shape;277;p30"/>
            <p:cNvPicPr preferRelativeResize="0"/>
            <p:nvPr/>
          </p:nvPicPr>
          <p:blipFill rotWithShape="1">
            <a:blip r:embed="rId11">
              <a:alphaModFix/>
            </a:blip>
            <a:srcRect b="0" l="0" r="0" t="0"/>
            <a:stretch/>
          </p:blipFill>
          <p:spPr>
            <a:xfrm>
              <a:off x="2081327" y="5251342"/>
              <a:ext cx="1230115" cy="1230115"/>
            </a:xfrm>
            <a:prstGeom prst="rect">
              <a:avLst/>
            </a:prstGeom>
            <a:noFill/>
            <a:ln>
              <a:noFill/>
            </a:ln>
          </p:spPr>
        </p:pic>
        <p:pic>
          <p:nvPicPr>
            <p:cNvPr descr="Résultat de recherche d'images pour &quot;red cross red crescent logos&quot;" id="278" name="Google Shape;278;p30"/>
            <p:cNvPicPr preferRelativeResize="0"/>
            <p:nvPr/>
          </p:nvPicPr>
          <p:blipFill rotWithShape="1">
            <a:blip r:embed="rId12">
              <a:alphaModFix/>
            </a:blip>
            <a:srcRect b="0" l="0" r="0" t="0"/>
            <a:stretch/>
          </p:blipFill>
          <p:spPr>
            <a:xfrm>
              <a:off x="450931" y="5615862"/>
              <a:ext cx="992484" cy="992485"/>
            </a:xfrm>
            <a:prstGeom prst="rect">
              <a:avLst/>
            </a:prstGeom>
            <a:noFill/>
            <a:ln>
              <a:noFill/>
            </a:ln>
          </p:spPr>
        </p:pic>
        <p:pic>
          <p:nvPicPr>
            <p:cNvPr descr="Résultat de recherche d'images pour &quot;red cross red crescent logos&quot;" id="279" name="Google Shape;279;p30"/>
            <p:cNvPicPr preferRelativeResize="0"/>
            <p:nvPr/>
          </p:nvPicPr>
          <p:blipFill rotWithShape="1">
            <a:blip r:embed="rId13">
              <a:alphaModFix/>
            </a:blip>
            <a:srcRect b="0" l="0" r="0" t="0"/>
            <a:stretch/>
          </p:blipFill>
          <p:spPr>
            <a:xfrm>
              <a:off x="4209191" y="3841403"/>
              <a:ext cx="1034817" cy="1066366"/>
            </a:xfrm>
            <a:prstGeom prst="rect">
              <a:avLst/>
            </a:prstGeom>
            <a:noFill/>
            <a:ln>
              <a:noFill/>
            </a:ln>
          </p:spPr>
        </p:pic>
        <p:pic>
          <p:nvPicPr>
            <p:cNvPr descr="Résultat de recherche d'images pour &quot;red cross red crescent logos&quot;" id="280" name="Google Shape;280;p30"/>
            <p:cNvPicPr preferRelativeResize="0"/>
            <p:nvPr/>
          </p:nvPicPr>
          <p:blipFill rotWithShape="1">
            <a:blip r:embed="rId14">
              <a:alphaModFix/>
            </a:blip>
            <a:srcRect b="0" l="0" r="0" t="0"/>
            <a:stretch/>
          </p:blipFill>
          <p:spPr>
            <a:xfrm>
              <a:off x="3451762" y="5053211"/>
              <a:ext cx="1961919" cy="1245332"/>
            </a:xfrm>
            <a:prstGeom prst="rect">
              <a:avLst/>
            </a:prstGeom>
            <a:noFill/>
            <a:ln>
              <a:noFill/>
            </a:ln>
          </p:spPr>
        </p:pic>
        <p:pic>
          <p:nvPicPr>
            <p:cNvPr descr="Résultat de recherche d'images pour &quot;red cross red crescent logos&quot;" id="281" name="Google Shape;281;p30"/>
            <p:cNvPicPr preferRelativeResize="0"/>
            <p:nvPr/>
          </p:nvPicPr>
          <p:blipFill rotWithShape="1">
            <a:blip r:embed="rId15">
              <a:alphaModFix/>
            </a:blip>
            <a:srcRect b="0" l="0" r="0" t="0"/>
            <a:stretch/>
          </p:blipFill>
          <p:spPr>
            <a:xfrm>
              <a:off x="5206848" y="6151147"/>
              <a:ext cx="1371600" cy="457200"/>
            </a:xfrm>
            <a:prstGeom prst="rect">
              <a:avLst/>
            </a:prstGeom>
            <a:noFill/>
            <a:ln>
              <a:noFill/>
            </a:ln>
          </p:spPr>
        </p:pic>
        <p:pic>
          <p:nvPicPr>
            <p:cNvPr descr="Résultat de recherche d'images pour &quot;red cross red crescent logos&quot;" id="282" name="Google Shape;282;p30"/>
            <p:cNvPicPr preferRelativeResize="0"/>
            <p:nvPr/>
          </p:nvPicPr>
          <p:blipFill rotWithShape="1">
            <a:blip r:embed="rId16">
              <a:alphaModFix/>
            </a:blip>
            <a:srcRect b="0" l="0" r="0" t="0"/>
            <a:stretch/>
          </p:blipFill>
          <p:spPr>
            <a:xfrm>
              <a:off x="2808968" y="3882877"/>
              <a:ext cx="661311" cy="661311"/>
            </a:xfrm>
            <a:prstGeom prst="rect">
              <a:avLst/>
            </a:prstGeom>
            <a:noFill/>
            <a:ln>
              <a:noFill/>
            </a:ln>
          </p:spPr>
        </p:pic>
        <p:pic>
          <p:nvPicPr>
            <p:cNvPr descr="Résultat de recherche d'images pour &quot;red cross red crescent logos&quot;" id="283" name="Google Shape;283;p30"/>
            <p:cNvPicPr preferRelativeResize="0"/>
            <p:nvPr/>
          </p:nvPicPr>
          <p:blipFill rotWithShape="1">
            <a:blip r:embed="rId17">
              <a:alphaModFix/>
            </a:blip>
            <a:srcRect b="0" l="0" r="0" t="0"/>
            <a:stretch/>
          </p:blipFill>
          <p:spPr>
            <a:xfrm>
              <a:off x="3448664" y="6320037"/>
              <a:ext cx="1521054" cy="482643"/>
            </a:xfrm>
            <a:prstGeom prst="rect">
              <a:avLst/>
            </a:prstGeom>
            <a:noFill/>
            <a:ln>
              <a:noFill/>
            </a:ln>
          </p:spPr>
        </p:pic>
        <p:pic>
          <p:nvPicPr>
            <p:cNvPr descr="Résultat de recherche d'images pour &quot;red cross red crescent logos&quot;" id="284" name="Google Shape;284;p30"/>
            <p:cNvPicPr preferRelativeResize="0"/>
            <p:nvPr/>
          </p:nvPicPr>
          <p:blipFill rotWithShape="1">
            <a:blip r:embed="rId18">
              <a:alphaModFix/>
            </a:blip>
            <a:srcRect b="0" l="0" r="0" t="0"/>
            <a:stretch/>
          </p:blipFill>
          <p:spPr>
            <a:xfrm>
              <a:off x="4969718" y="3068575"/>
              <a:ext cx="1187868" cy="382758"/>
            </a:xfrm>
            <a:prstGeom prst="rect">
              <a:avLst/>
            </a:prstGeom>
            <a:noFill/>
            <a:ln>
              <a:noFill/>
            </a:ln>
          </p:spPr>
        </p:pic>
        <p:pic>
          <p:nvPicPr>
            <p:cNvPr descr="Résultat de recherche d'images pour &quot;red cross red crescent logos&quot;" id="285" name="Google Shape;285;p30"/>
            <p:cNvPicPr preferRelativeResize="0"/>
            <p:nvPr/>
          </p:nvPicPr>
          <p:blipFill rotWithShape="1">
            <a:blip r:embed="rId19">
              <a:alphaModFix/>
            </a:blip>
            <a:srcRect b="0" l="0" r="0" t="0"/>
            <a:stretch/>
          </p:blipFill>
          <p:spPr>
            <a:xfrm>
              <a:off x="8062778" y="4741690"/>
              <a:ext cx="928306" cy="874172"/>
            </a:xfrm>
            <a:prstGeom prst="rect">
              <a:avLst/>
            </a:prstGeom>
            <a:noFill/>
            <a:ln>
              <a:noFill/>
            </a:ln>
          </p:spPr>
        </p:pic>
        <p:pic>
          <p:nvPicPr>
            <p:cNvPr descr="Résultat de recherche d'images pour &quot;red cross red crescent logos&quot;" id="286" name="Google Shape;286;p30"/>
            <p:cNvPicPr preferRelativeResize="0"/>
            <p:nvPr/>
          </p:nvPicPr>
          <p:blipFill rotWithShape="1">
            <a:blip r:embed="rId20">
              <a:alphaModFix/>
            </a:blip>
            <a:srcRect b="0" l="0" r="0" t="0"/>
            <a:stretch/>
          </p:blipFill>
          <p:spPr>
            <a:xfrm>
              <a:off x="5244008" y="2316979"/>
              <a:ext cx="1825559" cy="365112"/>
            </a:xfrm>
            <a:prstGeom prst="rect">
              <a:avLst/>
            </a:prstGeom>
            <a:noFill/>
            <a:ln>
              <a:noFill/>
            </a:ln>
          </p:spPr>
        </p:pic>
        <p:pic>
          <p:nvPicPr>
            <p:cNvPr descr="Résultat de recherche d'images pour &quot;red cross red crescent logos&quot;" id="287" name="Google Shape;287;p30"/>
            <p:cNvPicPr preferRelativeResize="0"/>
            <p:nvPr/>
          </p:nvPicPr>
          <p:blipFill rotWithShape="1">
            <a:blip r:embed="rId21">
              <a:alphaModFix/>
            </a:blip>
            <a:srcRect b="0" l="0" r="0" t="0"/>
            <a:stretch/>
          </p:blipFill>
          <p:spPr>
            <a:xfrm>
              <a:off x="7452320" y="1976445"/>
              <a:ext cx="1633800" cy="491417"/>
            </a:xfrm>
            <a:prstGeom prst="rect">
              <a:avLst/>
            </a:prstGeom>
            <a:noFill/>
            <a:ln>
              <a:noFill/>
            </a:ln>
          </p:spPr>
        </p:pic>
        <p:pic>
          <p:nvPicPr>
            <p:cNvPr descr="http://www.focusonsyria.org/wp-content/uploads/logo-icrc-article.jpg" id="288" name="Google Shape;288;p30"/>
            <p:cNvPicPr preferRelativeResize="0"/>
            <p:nvPr/>
          </p:nvPicPr>
          <p:blipFill rotWithShape="1">
            <a:blip r:embed="rId22">
              <a:alphaModFix/>
            </a:blip>
            <a:srcRect b="0" l="0" r="0" t="0"/>
            <a:stretch/>
          </p:blipFill>
          <p:spPr>
            <a:xfrm>
              <a:off x="7023225" y="2727836"/>
              <a:ext cx="1700581" cy="1134607"/>
            </a:xfrm>
            <a:prstGeom prst="rect">
              <a:avLst/>
            </a:prstGeom>
            <a:noFill/>
            <a:ln>
              <a:noFill/>
            </a:ln>
          </p:spPr>
        </p:pic>
        <p:pic>
          <p:nvPicPr>
            <p:cNvPr descr="http://www.citynetevents.com/uploads/venues/598.png" id="289" name="Google Shape;289;p30"/>
            <p:cNvPicPr preferRelativeResize="0"/>
            <p:nvPr/>
          </p:nvPicPr>
          <p:blipFill rotWithShape="1">
            <a:blip r:embed="rId23">
              <a:alphaModFix/>
            </a:blip>
            <a:srcRect b="0" l="0" r="0" t="0"/>
            <a:stretch/>
          </p:blipFill>
          <p:spPr>
            <a:xfrm>
              <a:off x="7452320" y="3862443"/>
              <a:ext cx="1572827" cy="884345"/>
            </a:xfrm>
            <a:prstGeom prst="rect">
              <a:avLst/>
            </a:prstGeom>
            <a:noFill/>
            <a:ln>
              <a:noFill/>
            </a:ln>
          </p:spPr>
        </p:pic>
        <p:pic>
          <p:nvPicPr>
            <p:cNvPr descr="https://upload.wikimedia.org/wikipedia/commons/thumb/4/4d/Colombian_Red_Cross_Logo.svg/2000px-Colombian_Red_Cross_Logo.svg.png" id="290" name="Google Shape;290;p30"/>
            <p:cNvPicPr preferRelativeResize="0"/>
            <p:nvPr/>
          </p:nvPicPr>
          <p:blipFill rotWithShape="1">
            <a:blip r:embed="rId24">
              <a:alphaModFix/>
            </a:blip>
            <a:srcRect b="0" l="0" r="0" t="0"/>
            <a:stretch/>
          </p:blipFill>
          <p:spPr>
            <a:xfrm>
              <a:off x="325541" y="2402613"/>
              <a:ext cx="2840043" cy="509249"/>
            </a:xfrm>
            <a:prstGeom prst="rect">
              <a:avLst/>
            </a:prstGeom>
            <a:noFill/>
            <a:ln>
              <a:noFill/>
            </a:ln>
          </p:spPr>
        </p:pic>
      </p:grpSp>
    </p:spTree>
  </p:cSld>
  <p:clrMapOvr>
    <a:masterClrMapping/>
  </p:clrMapOvr>
  <mc:AlternateContent>
    <mc:Choice Requires="p14">
      <p:transition spd="slow" p14:dur="1200">
        <p14:prism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F7F7F"/>
              </a:buClr>
              <a:buSzPts val="3200"/>
              <a:buFont typeface="Arial"/>
              <a:buNone/>
            </a:pPr>
            <a:r>
              <a:t/>
            </a:r>
            <a:endParaRPr/>
          </a:p>
        </p:txBody>
      </p:sp>
      <p:sp>
        <p:nvSpPr>
          <p:cNvPr id="296" name="Google Shape;296;p31"/>
          <p:cNvSpPr txBox="1"/>
          <p:nvPr>
            <p:ph idx="1" type="body"/>
          </p:nvPr>
        </p:nvSpPr>
        <p:spPr>
          <a:xfrm>
            <a:off x="838200" y="2286000"/>
            <a:ext cx="10515600" cy="35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070"/>
              </a:buClr>
              <a:buSzPts val="2000"/>
              <a:buNone/>
            </a:pPr>
            <a:r>
              <a:t/>
            </a:r>
            <a:endParaRPr/>
          </a:p>
        </p:txBody>
      </p:sp>
      <p:grpSp>
        <p:nvGrpSpPr>
          <p:cNvPr id="297" name="Google Shape;297;p31"/>
          <p:cNvGrpSpPr/>
          <p:nvPr/>
        </p:nvGrpSpPr>
        <p:grpSpPr>
          <a:xfrm>
            <a:off x="1946341" y="1576909"/>
            <a:ext cx="8094046" cy="4125318"/>
            <a:chOff x="2530" y="252233"/>
            <a:chExt cx="8094046" cy="4125318"/>
          </a:xfrm>
        </p:grpSpPr>
        <p:sp>
          <p:nvSpPr>
            <p:cNvPr id="298" name="Google Shape;298;p31"/>
            <p:cNvSpPr/>
            <p:nvPr/>
          </p:nvSpPr>
          <p:spPr>
            <a:xfrm>
              <a:off x="2530" y="252233"/>
              <a:ext cx="2467696" cy="724262"/>
            </a:xfrm>
            <a:prstGeom prst="rect">
              <a:avLst/>
            </a:prstGeom>
            <a:solidFill>
              <a:schemeClr val="accent4"/>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txBox="1"/>
            <p:nvPr/>
          </p:nvSpPr>
          <p:spPr>
            <a:xfrm>
              <a:off x="2530" y="252233"/>
              <a:ext cx="2467696" cy="724262"/>
            </a:xfrm>
            <a:prstGeom prst="rect">
              <a:avLst/>
            </a:prstGeom>
            <a:noFill/>
            <a:ln>
              <a:noFill/>
            </a:ln>
          </p:spPr>
          <p:txBody>
            <a:bodyPr anchorCtr="0" anchor="ctr" bIns="85325" lIns="149350" spcFirstLastPara="1" rIns="149350" wrap="square" tIns="85325">
              <a:noAutofit/>
            </a:bodyPr>
            <a:lstStyle/>
            <a:p>
              <a:pPr indent="0" lvl="0" marL="0" marR="0" rtl="0" algn="ctr">
                <a:lnSpc>
                  <a:spcPct val="90000"/>
                </a:lnSpc>
                <a:spcBef>
                  <a:spcPts val="0"/>
                </a:spcBef>
                <a:spcAft>
                  <a:spcPts val="0"/>
                </a:spcAft>
                <a:buNone/>
              </a:pPr>
              <a:r>
                <a:rPr lang="es-CO" sz="2100">
                  <a:solidFill>
                    <a:schemeClr val="lt1"/>
                  </a:solidFill>
                  <a:latin typeface="Arial"/>
                  <a:ea typeface="Arial"/>
                  <a:cs typeface="Arial"/>
                  <a:sym typeface="Arial"/>
                </a:rPr>
                <a:t>Universalidad </a:t>
              </a:r>
              <a:endParaRPr sz="2100">
                <a:solidFill>
                  <a:schemeClr val="lt1"/>
                </a:solidFill>
                <a:latin typeface="Arial"/>
                <a:ea typeface="Arial"/>
                <a:cs typeface="Arial"/>
                <a:sym typeface="Arial"/>
              </a:endParaRPr>
            </a:p>
          </p:txBody>
        </p:sp>
        <p:sp>
          <p:nvSpPr>
            <p:cNvPr id="300" name="Google Shape;300;p31"/>
            <p:cNvSpPr/>
            <p:nvPr/>
          </p:nvSpPr>
          <p:spPr>
            <a:xfrm>
              <a:off x="2530" y="976496"/>
              <a:ext cx="2467696" cy="3401055"/>
            </a:xfrm>
            <a:prstGeom prst="rect">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txBox="1"/>
            <p:nvPr/>
          </p:nvSpPr>
          <p:spPr>
            <a:xfrm>
              <a:off x="2530" y="976496"/>
              <a:ext cx="2467696" cy="3401055"/>
            </a:xfrm>
            <a:prstGeom prst="rect">
              <a:avLst/>
            </a:prstGeom>
            <a:noFill/>
            <a:ln>
              <a:noFill/>
            </a:ln>
          </p:spPr>
          <p:txBody>
            <a:bodyPr anchorCtr="0" anchor="t" bIns="168000" lIns="112000" spcFirstLastPara="1" rIns="149350" wrap="square" tIns="112000">
              <a:noAutofit/>
            </a:bodyPr>
            <a:lstStyle/>
            <a:p>
              <a:pPr indent="-228600" lvl="1" marL="228600" marR="0" rtl="0" algn="l">
                <a:lnSpc>
                  <a:spcPct val="90000"/>
                </a:lnSpc>
                <a:spcBef>
                  <a:spcPts val="0"/>
                </a:spcBef>
                <a:spcAft>
                  <a:spcPts val="0"/>
                </a:spcAft>
                <a:buClr>
                  <a:schemeClr val="dk1"/>
                </a:buClr>
                <a:buSzPts val="2100"/>
                <a:buFont typeface="Arial"/>
                <a:buChar char="•"/>
              </a:pPr>
              <a:r>
                <a:rPr b="0" i="0" lang="es-CO" sz="2100" u="none" cap="none" strike="noStrike">
                  <a:solidFill>
                    <a:schemeClr val="dk1"/>
                  </a:solidFill>
                  <a:latin typeface="Arial"/>
                  <a:ea typeface="Arial"/>
                  <a:cs typeface="Arial"/>
                  <a:sym typeface="Arial"/>
                </a:rPr>
                <a:t>Existen más de 190 Sociedades Nacionales.</a:t>
              </a:r>
              <a:endParaRPr b="0" i="0" sz="2100" u="none" cap="none" strike="noStrike">
                <a:solidFill>
                  <a:schemeClr val="dk1"/>
                </a:solidFill>
                <a:latin typeface="Arial"/>
                <a:ea typeface="Arial"/>
                <a:cs typeface="Arial"/>
                <a:sym typeface="Arial"/>
              </a:endParaRPr>
            </a:p>
            <a:p>
              <a:pPr indent="-228600" lvl="1" marL="228600" marR="0" rtl="0" algn="l">
                <a:lnSpc>
                  <a:spcPct val="90000"/>
                </a:lnSpc>
                <a:spcBef>
                  <a:spcPts val="315"/>
                </a:spcBef>
                <a:spcAft>
                  <a:spcPts val="0"/>
                </a:spcAft>
                <a:buClr>
                  <a:schemeClr val="dk1"/>
                </a:buClr>
                <a:buSzPts val="2100"/>
                <a:buFont typeface="Arial"/>
                <a:buChar char="•"/>
              </a:pPr>
              <a:r>
                <a:rPr b="0" i="0" lang="es-CO" sz="2100" u="none" cap="none" strike="noStrike">
                  <a:solidFill>
                    <a:schemeClr val="dk1"/>
                  </a:solidFill>
                  <a:latin typeface="Arial"/>
                  <a:ea typeface="Arial"/>
                  <a:cs typeface="Arial"/>
                  <a:sym typeface="Arial"/>
                </a:rPr>
                <a:t>Se ha extendido como una consecuencia natural y necesaria para aliviar el sufrimiento humano.</a:t>
              </a:r>
              <a:endParaRPr b="0" i="0" sz="2100" u="none" cap="none" strike="noStrike">
                <a:solidFill>
                  <a:schemeClr val="dk1"/>
                </a:solidFill>
                <a:latin typeface="Arial"/>
                <a:ea typeface="Arial"/>
                <a:cs typeface="Arial"/>
                <a:sym typeface="Arial"/>
              </a:endParaRPr>
            </a:p>
          </p:txBody>
        </p:sp>
        <p:sp>
          <p:nvSpPr>
            <p:cNvPr id="302" name="Google Shape;302;p31"/>
            <p:cNvSpPr/>
            <p:nvPr/>
          </p:nvSpPr>
          <p:spPr>
            <a:xfrm>
              <a:off x="2815705" y="252233"/>
              <a:ext cx="2467696" cy="724262"/>
            </a:xfrm>
            <a:prstGeom prst="rect">
              <a:avLst/>
            </a:prstGeom>
            <a:solidFill>
              <a:srgbClr val="21E146"/>
            </a:solidFill>
            <a:ln cap="flat" cmpd="sng" w="12700">
              <a:solidFill>
                <a:srgbClr val="21E14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txBox="1"/>
            <p:nvPr/>
          </p:nvSpPr>
          <p:spPr>
            <a:xfrm>
              <a:off x="2815705" y="252233"/>
              <a:ext cx="2467696" cy="724262"/>
            </a:xfrm>
            <a:prstGeom prst="rect">
              <a:avLst/>
            </a:prstGeom>
            <a:noFill/>
            <a:ln>
              <a:noFill/>
            </a:ln>
          </p:spPr>
          <p:txBody>
            <a:bodyPr anchorCtr="0" anchor="ctr" bIns="85325" lIns="149350" spcFirstLastPara="1" rIns="149350" wrap="square" tIns="85325">
              <a:noAutofit/>
            </a:bodyPr>
            <a:lstStyle/>
            <a:p>
              <a:pPr indent="0" lvl="0" marL="0" marR="0" rtl="0" algn="ctr">
                <a:lnSpc>
                  <a:spcPct val="90000"/>
                </a:lnSpc>
                <a:spcBef>
                  <a:spcPts val="0"/>
                </a:spcBef>
                <a:spcAft>
                  <a:spcPts val="0"/>
                </a:spcAft>
                <a:buNone/>
              </a:pPr>
              <a:r>
                <a:rPr lang="es-CO" sz="2100">
                  <a:solidFill>
                    <a:schemeClr val="lt1"/>
                  </a:solidFill>
                  <a:latin typeface="Arial"/>
                  <a:ea typeface="Arial"/>
                  <a:cs typeface="Arial"/>
                  <a:sym typeface="Arial"/>
                </a:rPr>
                <a:t>Igualdad en las SN</a:t>
              </a:r>
              <a:endParaRPr sz="2100">
                <a:solidFill>
                  <a:schemeClr val="lt1"/>
                </a:solidFill>
                <a:latin typeface="Arial"/>
                <a:ea typeface="Arial"/>
                <a:cs typeface="Arial"/>
                <a:sym typeface="Arial"/>
              </a:endParaRPr>
            </a:p>
          </p:txBody>
        </p:sp>
        <p:sp>
          <p:nvSpPr>
            <p:cNvPr id="304" name="Google Shape;304;p31"/>
            <p:cNvSpPr/>
            <p:nvPr/>
          </p:nvSpPr>
          <p:spPr>
            <a:xfrm>
              <a:off x="2815705" y="976496"/>
              <a:ext cx="2467696" cy="3401055"/>
            </a:xfrm>
            <a:prstGeom prst="rect">
              <a:avLst/>
            </a:prstGeom>
            <a:solidFill>
              <a:srgbClr val="CAF4D0">
                <a:alpha val="89803"/>
              </a:srgbClr>
            </a:solidFill>
            <a:ln cap="flat" cmpd="sng" w="12700">
              <a:solidFill>
                <a:srgbClr val="CAF4D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txBox="1"/>
            <p:nvPr/>
          </p:nvSpPr>
          <p:spPr>
            <a:xfrm>
              <a:off x="2815705" y="976496"/>
              <a:ext cx="2467696" cy="3401055"/>
            </a:xfrm>
            <a:prstGeom prst="rect">
              <a:avLst/>
            </a:prstGeom>
            <a:noFill/>
            <a:ln>
              <a:noFill/>
            </a:ln>
          </p:spPr>
          <p:txBody>
            <a:bodyPr anchorCtr="0" anchor="t" bIns="168000" lIns="112000" spcFirstLastPara="1" rIns="149350" wrap="square" tIns="112000">
              <a:noAutofit/>
            </a:bodyPr>
            <a:lstStyle/>
            <a:p>
              <a:pPr indent="-228600" lvl="1" marL="228600" marR="0" rtl="0" algn="l">
                <a:lnSpc>
                  <a:spcPct val="90000"/>
                </a:lnSpc>
                <a:spcBef>
                  <a:spcPts val="0"/>
                </a:spcBef>
                <a:spcAft>
                  <a:spcPts val="0"/>
                </a:spcAft>
                <a:buClr>
                  <a:schemeClr val="dk1"/>
                </a:buClr>
                <a:buSzPts val="2100"/>
                <a:buFont typeface="Arial"/>
                <a:buChar char="•"/>
              </a:pPr>
              <a:r>
                <a:rPr b="0" i="0" lang="es-CO" sz="2100" u="none" cap="none" strike="noStrike">
                  <a:solidFill>
                    <a:schemeClr val="dk1"/>
                  </a:solidFill>
                  <a:latin typeface="Arial"/>
                  <a:ea typeface="Arial"/>
                  <a:cs typeface="Arial"/>
                  <a:sym typeface="Arial"/>
                </a:rPr>
                <a:t>Se basa en que todas tienen los mismos derechos.</a:t>
              </a:r>
              <a:endParaRPr b="0" i="0" sz="2100" u="none" cap="none" strike="noStrike">
                <a:solidFill>
                  <a:schemeClr val="dk1"/>
                </a:solidFill>
                <a:latin typeface="Arial"/>
                <a:ea typeface="Arial"/>
                <a:cs typeface="Arial"/>
                <a:sym typeface="Arial"/>
              </a:endParaRPr>
            </a:p>
            <a:p>
              <a:pPr indent="-228600" lvl="1" marL="228600" marR="0" rtl="0" algn="l">
                <a:lnSpc>
                  <a:spcPct val="90000"/>
                </a:lnSpc>
                <a:spcBef>
                  <a:spcPts val="315"/>
                </a:spcBef>
                <a:spcAft>
                  <a:spcPts val="0"/>
                </a:spcAft>
                <a:buClr>
                  <a:schemeClr val="dk1"/>
                </a:buClr>
                <a:buSzPts val="2100"/>
                <a:buFont typeface="Arial"/>
                <a:buChar char="•"/>
              </a:pPr>
              <a:r>
                <a:rPr b="0" i="0" lang="es-CO" sz="2100" u="none" cap="none" strike="noStrike">
                  <a:solidFill>
                    <a:schemeClr val="dk1"/>
                  </a:solidFill>
                  <a:latin typeface="Arial"/>
                  <a:ea typeface="Arial"/>
                  <a:cs typeface="Arial"/>
                  <a:sym typeface="Arial"/>
                </a:rPr>
                <a:t>Es la imagen de igualdad entre los hombres.</a:t>
              </a:r>
              <a:endParaRPr b="0" i="0" sz="2100" u="none" cap="none" strike="noStrike">
                <a:solidFill>
                  <a:schemeClr val="dk1"/>
                </a:solidFill>
                <a:latin typeface="Arial"/>
                <a:ea typeface="Arial"/>
                <a:cs typeface="Arial"/>
                <a:sym typeface="Arial"/>
              </a:endParaRPr>
            </a:p>
          </p:txBody>
        </p:sp>
        <p:sp>
          <p:nvSpPr>
            <p:cNvPr id="306" name="Google Shape;306;p31"/>
            <p:cNvSpPr/>
            <p:nvPr/>
          </p:nvSpPr>
          <p:spPr>
            <a:xfrm>
              <a:off x="5628880" y="252233"/>
              <a:ext cx="2467696" cy="724262"/>
            </a:xfrm>
            <a:prstGeom prst="rect">
              <a:avLst/>
            </a:prstGeom>
            <a:solidFill>
              <a:srgbClr val="4371C3"/>
            </a:solidFill>
            <a:ln cap="flat" cmpd="sng" w="12700">
              <a:solidFill>
                <a:srgbClr val="4371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txBox="1"/>
            <p:nvPr/>
          </p:nvSpPr>
          <p:spPr>
            <a:xfrm>
              <a:off x="5628880" y="252233"/>
              <a:ext cx="2467696" cy="724262"/>
            </a:xfrm>
            <a:prstGeom prst="rect">
              <a:avLst/>
            </a:prstGeom>
            <a:noFill/>
            <a:ln>
              <a:noFill/>
            </a:ln>
          </p:spPr>
          <p:txBody>
            <a:bodyPr anchorCtr="0" anchor="ctr" bIns="85325" lIns="149350" spcFirstLastPara="1" rIns="149350" wrap="square" tIns="85325">
              <a:noAutofit/>
            </a:bodyPr>
            <a:lstStyle/>
            <a:p>
              <a:pPr indent="0" lvl="0" marL="0" marR="0" rtl="0" algn="ctr">
                <a:lnSpc>
                  <a:spcPct val="90000"/>
                </a:lnSpc>
                <a:spcBef>
                  <a:spcPts val="0"/>
                </a:spcBef>
                <a:spcAft>
                  <a:spcPts val="0"/>
                </a:spcAft>
                <a:buNone/>
              </a:pPr>
              <a:r>
                <a:rPr lang="es-CO" sz="2100">
                  <a:solidFill>
                    <a:schemeClr val="lt1"/>
                  </a:solidFill>
                  <a:latin typeface="Arial"/>
                  <a:ea typeface="Arial"/>
                  <a:cs typeface="Arial"/>
                  <a:sym typeface="Arial"/>
                </a:rPr>
                <a:t>Solidaridad</a:t>
              </a:r>
              <a:endParaRPr sz="2100">
                <a:solidFill>
                  <a:schemeClr val="lt1"/>
                </a:solidFill>
                <a:latin typeface="Arial"/>
                <a:ea typeface="Arial"/>
                <a:cs typeface="Arial"/>
                <a:sym typeface="Arial"/>
              </a:endParaRPr>
            </a:p>
          </p:txBody>
        </p:sp>
        <p:sp>
          <p:nvSpPr>
            <p:cNvPr id="308" name="Google Shape;308;p31"/>
            <p:cNvSpPr/>
            <p:nvPr/>
          </p:nvSpPr>
          <p:spPr>
            <a:xfrm>
              <a:off x="5628880" y="976496"/>
              <a:ext cx="2467696" cy="3401055"/>
            </a:xfrm>
            <a:prstGeom prst="rect">
              <a:avLst/>
            </a:prstGeom>
            <a:solidFill>
              <a:srgbClr val="CDD3E8">
                <a:alpha val="89803"/>
              </a:srgbClr>
            </a:solidFill>
            <a:ln cap="flat" cmpd="sng" w="12700">
              <a:solidFill>
                <a:srgbClr val="CDD3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txBox="1"/>
            <p:nvPr/>
          </p:nvSpPr>
          <p:spPr>
            <a:xfrm>
              <a:off x="5628880" y="976496"/>
              <a:ext cx="2467696" cy="3401055"/>
            </a:xfrm>
            <a:prstGeom prst="rect">
              <a:avLst/>
            </a:prstGeom>
            <a:noFill/>
            <a:ln>
              <a:noFill/>
            </a:ln>
          </p:spPr>
          <p:txBody>
            <a:bodyPr anchorCtr="0" anchor="t" bIns="168000" lIns="112000" spcFirstLastPara="1" rIns="149350" wrap="square" tIns="112000">
              <a:noAutofit/>
            </a:bodyPr>
            <a:lstStyle/>
            <a:p>
              <a:pPr indent="-228600" lvl="1" marL="228600" marR="0" rtl="0" algn="l">
                <a:lnSpc>
                  <a:spcPct val="90000"/>
                </a:lnSpc>
                <a:spcBef>
                  <a:spcPts val="0"/>
                </a:spcBef>
                <a:spcAft>
                  <a:spcPts val="0"/>
                </a:spcAft>
                <a:buClr>
                  <a:schemeClr val="dk1"/>
                </a:buClr>
                <a:buSzPts val="2100"/>
                <a:buFont typeface="Arial"/>
                <a:buChar char="•"/>
              </a:pPr>
              <a:r>
                <a:rPr b="0" i="0" lang="es-CO" sz="2100" u="none" cap="none" strike="noStrike">
                  <a:solidFill>
                    <a:schemeClr val="dk1"/>
                  </a:solidFill>
                  <a:latin typeface="Arial"/>
                  <a:ea typeface="Arial"/>
                  <a:cs typeface="Arial"/>
                  <a:sym typeface="Arial"/>
                </a:rPr>
                <a:t>Las SN han establecido lazos mutuos y han reconocido en este principio el deber de ayudarse mutuamente.</a:t>
              </a:r>
              <a:endParaRPr b="0" i="0" sz="2100" u="none" cap="none" strike="noStrike">
                <a:solidFill>
                  <a:schemeClr val="dk1"/>
                </a:solidFill>
                <a:latin typeface="Arial"/>
                <a:ea typeface="Arial"/>
                <a:cs typeface="Arial"/>
                <a:sym typeface="Arial"/>
              </a:endParaRPr>
            </a:p>
          </p:txBody>
        </p:sp>
      </p:grpSp>
    </p:spTree>
  </p:cSld>
  <p:clrMapOvr>
    <a:masterClrMapping/>
  </p:clrMapOvr>
  <mc:AlternateContent>
    <mc:Choice Requires="p14">
      <p:transition spd="slow" p14:dur="1200">
        <p14:prism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2"/>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50607"/>
              </a:buClr>
              <a:buSzPts val="3200"/>
              <a:buFont typeface="Arial"/>
              <a:buNone/>
            </a:pPr>
            <a:r>
              <a:rPr lang="es-CO">
                <a:solidFill>
                  <a:srgbClr val="050607"/>
                </a:solidFill>
              </a:rPr>
              <a:t>Valores Relacionados</a:t>
            </a:r>
            <a:endParaRPr>
              <a:solidFill>
                <a:srgbClr val="050607"/>
              </a:solidFill>
            </a:endParaRPr>
          </a:p>
        </p:txBody>
      </p:sp>
      <p:sp>
        <p:nvSpPr>
          <p:cNvPr id="315" name="Google Shape;315;p32"/>
          <p:cNvSpPr txBox="1"/>
          <p:nvPr>
            <p:ph idx="1" type="body"/>
          </p:nvPr>
        </p:nvSpPr>
        <p:spPr>
          <a:xfrm>
            <a:off x="838200" y="2286000"/>
            <a:ext cx="10515600" cy="35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070"/>
              </a:buClr>
              <a:buSzPts val="2000"/>
              <a:buNone/>
            </a:pPr>
            <a:r>
              <a:t/>
            </a:r>
            <a:endParaRPr/>
          </a:p>
        </p:txBody>
      </p:sp>
      <p:sp>
        <p:nvSpPr>
          <p:cNvPr id="316" name="Google Shape;316;p32"/>
          <p:cNvSpPr/>
          <p:nvPr/>
        </p:nvSpPr>
        <p:spPr>
          <a:xfrm>
            <a:off x="2362093" y="2286000"/>
            <a:ext cx="7294352" cy="3337560"/>
          </a:xfrm>
          <a:prstGeom prst="roundRect">
            <a:avLst>
              <a:gd fmla="val 16667" name="adj"/>
            </a:avLst>
          </a:prstGeom>
          <a:solidFill>
            <a:srgbClr val="D51567"/>
          </a:solidFill>
          <a:ln cap="flat" cmpd="sng" w="12700">
            <a:solidFill>
              <a:srgbClr val="8C0000"/>
            </a:solidFill>
            <a:prstDash val="solid"/>
            <a:miter lim="800000"/>
            <a:headEnd len="sm" w="sm" type="none"/>
            <a:tailEnd len="sm" w="sm" type="none"/>
          </a:ln>
        </p:spPr>
        <p:txBody>
          <a:bodyPr anchorCtr="0" anchor="ctr" bIns="45700" lIns="91425" spcFirstLastPara="1" rIns="91425" wrap="square" tIns="45700">
            <a:noAutofit/>
          </a:bodyPr>
          <a:lstStyle/>
          <a:p>
            <a:pPr indent="-571500" lvl="0" marL="571500" marR="0" rtl="0" algn="l">
              <a:spcBef>
                <a:spcPts val="0"/>
              </a:spcBef>
              <a:spcAft>
                <a:spcPts val="0"/>
              </a:spcAft>
              <a:buClr>
                <a:schemeClr val="lt1"/>
              </a:buClr>
              <a:buSzPts val="3600"/>
              <a:buFont typeface="Arial"/>
              <a:buChar char="•"/>
            </a:pPr>
            <a:r>
              <a:rPr lang="es-CO" sz="3600">
                <a:solidFill>
                  <a:schemeClr val="lt1"/>
                </a:solidFill>
                <a:latin typeface="Arial"/>
                <a:ea typeface="Arial"/>
                <a:cs typeface="Arial"/>
                <a:sym typeface="Arial"/>
              </a:rPr>
              <a:t>Identidad</a:t>
            </a:r>
            <a:endParaRPr/>
          </a:p>
          <a:p>
            <a:pPr indent="-571500" lvl="0" marL="571500" marR="0" rtl="0" algn="l">
              <a:spcBef>
                <a:spcPts val="0"/>
              </a:spcBef>
              <a:spcAft>
                <a:spcPts val="0"/>
              </a:spcAft>
              <a:buClr>
                <a:schemeClr val="lt1"/>
              </a:buClr>
              <a:buSzPts val="3600"/>
              <a:buFont typeface="Arial"/>
              <a:buChar char="•"/>
            </a:pPr>
            <a:r>
              <a:rPr lang="es-CO" sz="3600">
                <a:solidFill>
                  <a:schemeClr val="lt1"/>
                </a:solidFill>
                <a:latin typeface="Arial"/>
                <a:ea typeface="Arial"/>
                <a:cs typeface="Arial"/>
                <a:sym typeface="Arial"/>
              </a:rPr>
              <a:t>Igualdad</a:t>
            </a:r>
            <a:endParaRPr/>
          </a:p>
          <a:p>
            <a:pPr indent="-571500" lvl="0" marL="571500" marR="0" rtl="0" algn="l">
              <a:spcBef>
                <a:spcPts val="0"/>
              </a:spcBef>
              <a:spcAft>
                <a:spcPts val="0"/>
              </a:spcAft>
              <a:buClr>
                <a:schemeClr val="lt1"/>
              </a:buClr>
              <a:buSzPts val="3600"/>
              <a:buFont typeface="Arial"/>
              <a:buChar char="•"/>
            </a:pPr>
            <a:r>
              <a:rPr lang="es-CO" sz="3600">
                <a:solidFill>
                  <a:schemeClr val="lt1"/>
                </a:solidFill>
                <a:latin typeface="Arial"/>
                <a:ea typeface="Arial"/>
                <a:cs typeface="Arial"/>
                <a:sym typeface="Arial"/>
              </a:rPr>
              <a:t>Proactividad</a:t>
            </a:r>
            <a:endParaRPr sz="3600">
              <a:solidFill>
                <a:schemeClr val="lt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F7F7F"/>
              </a:buClr>
              <a:buSzPts val="3200"/>
              <a:buFont typeface="Arial"/>
              <a:buNone/>
            </a:pPr>
            <a:r>
              <a:t/>
            </a:r>
            <a:endParaRPr/>
          </a:p>
        </p:txBody>
      </p:sp>
      <p:sp>
        <p:nvSpPr>
          <p:cNvPr id="322" name="Google Shape;322;p33"/>
          <p:cNvSpPr txBox="1"/>
          <p:nvPr>
            <p:ph idx="1" type="body"/>
          </p:nvPr>
        </p:nvSpPr>
        <p:spPr>
          <a:xfrm>
            <a:off x="838200" y="2286000"/>
            <a:ext cx="10515600" cy="35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070"/>
              </a:buClr>
              <a:buSzPts val="2000"/>
              <a:buNone/>
            </a:pPr>
            <a:r>
              <a:t/>
            </a:r>
            <a:endParaRPr/>
          </a:p>
        </p:txBody>
      </p:sp>
      <p:pic>
        <p:nvPicPr>
          <p:cNvPr id="323" name="Google Shape;323;p33"/>
          <p:cNvPicPr preferRelativeResize="0"/>
          <p:nvPr/>
        </p:nvPicPr>
        <p:blipFill rotWithShape="1">
          <a:blip r:embed="rId3">
            <a:alphaModFix/>
          </a:blip>
          <a:srcRect b="0" l="0" r="0" t="0"/>
          <a:stretch/>
        </p:blipFill>
        <p:spPr>
          <a:xfrm>
            <a:off x="1152525" y="863600"/>
            <a:ext cx="9826979" cy="5527675"/>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50607"/>
              </a:buClr>
              <a:buSzPts val="3200"/>
              <a:buFont typeface="Arial"/>
              <a:buNone/>
            </a:pPr>
            <a:r>
              <a:rPr lang="es-CO">
                <a:solidFill>
                  <a:srgbClr val="050607"/>
                </a:solidFill>
              </a:rPr>
              <a:t>Casos</a:t>
            </a:r>
            <a:endParaRPr>
              <a:solidFill>
                <a:srgbClr val="050607"/>
              </a:solidFill>
            </a:endParaRPr>
          </a:p>
        </p:txBody>
      </p:sp>
      <p:sp>
        <p:nvSpPr>
          <p:cNvPr id="329" name="Google Shape;329;p34"/>
          <p:cNvSpPr txBox="1"/>
          <p:nvPr>
            <p:ph idx="1" type="body"/>
          </p:nvPr>
        </p:nvSpPr>
        <p:spPr>
          <a:xfrm>
            <a:off x="838200" y="2232025"/>
            <a:ext cx="10515600" cy="12096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50607"/>
              </a:buClr>
              <a:buSzPts val="2000"/>
              <a:buNone/>
            </a:pPr>
            <a:r>
              <a:rPr lang="es-CO">
                <a:solidFill>
                  <a:srgbClr val="050607"/>
                </a:solidFill>
              </a:rPr>
              <a:t>Una voluntaria de la Cruz Roja se moviliza uniformada en el transporte público ubicándose en las sillas asignadas para las personas con discapacidad y adultos mayores. Una mujer embarazada se sube al bus y los puestos están todos ocupados.  Nadie le cede el puesto a la mujer en embarazo. </a:t>
            </a:r>
            <a:endParaRPr>
              <a:solidFill>
                <a:srgbClr val="050607"/>
              </a:solidFill>
            </a:endParaRPr>
          </a:p>
          <a:p>
            <a:pPr indent="0" lvl="0" marL="0" rtl="0" algn="l">
              <a:lnSpc>
                <a:spcPct val="90000"/>
              </a:lnSpc>
              <a:spcBef>
                <a:spcPts val="1000"/>
              </a:spcBef>
              <a:spcAft>
                <a:spcPts val="0"/>
              </a:spcAft>
              <a:buClr>
                <a:srgbClr val="757070"/>
              </a:buClr>
              <a:buSzPts val="2000"/>
              <a:buNone/>
            </a:pPr>
            <a:r>
              <a:t/>
            </a:r>
            <a:endParaRPr/>
          </a:p>
        </p:txBody>
      </p:sp>
      <p:sp>
        <p:nvSpPr>
          <p:cNvPr id="330" name="Google Shape;330;p34"/>
          <p:cNvSpPr/>
          <p:nvPr/>
        </p:nvSpPr>
        <p:spPr>
          <a:xfrm>
            <a:off x="838200" y="1997839"/>
            <a:ext cx="10363200" cy="224676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CO" sz="2000">
                <a:solidFill>
                  <a:srgbClr val="050607"/>
                </a:solidFill>
                <a:latin typeface="Arial"/>
                <a:ea typeface="Arial"/>
                <a:cs typeface="Arial"/>
                <a:sym typeface="Arial"/>
              </a:rPr>
              <a:t>Su unidad Municipal abrió las inscripciones para vincular nuevos voluntarios a la Cruz Roja. Dentro de los candidatos hay un grupo de personas integrante de la comunidad LGTBI en el municipio, interesados en ser voluntarios.  Usted como director del voluntariado recibió una sugerencia de un miembro de la Junta Directiva de evitar que estas personas ingresen a la institución  porque esto le genera incompatibilidad con la cruz roja, por ser parte de un grupo activista en derechos humanos y también le puede traer una imagen poco creíble a la institución.</a:t>
            </a:r>
            <a:endParaRPr sz="2000">
              <a:solidFill>
                <a:srgbClr val="050607"/>
              </a:solidFill>
              <a:latin typeface="Arial"/>
              <a:ea typeface="Arial"/>
              <a:cs typeface="Arial"/>
              <a:sym typeface="Arial"/>
            </a:endParaRPr>
          </a:p>
        </p:txBody>
      </p:sp>
      <p:sp>
        <p:nvSpPr>
          <p:cNvPr id="331" name="Google Shape;331;p34"/>
          <p:cNvSpPr/>
          <p:nvPr/>
        </p:nvSpPr>
        <p:spPr>
          <a:xfrm>
            <a:off x="838200" y="1997839"/>
            <a:ext cx="10363200" cy="224676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CO" sz="2000">
                <a:solidFill>
                  <a:srgbClr val="050607"/>
                </a:solidFill>
                <a:latin typeface="Arial"/>
                <a:ea typeface="Arial"/>
                <a:cs typeface="Arial"/>
                <a:sym typeface="Arial"/>
              </a:rPr>
              <a:t>La Cruz Roja Seccional requiere hacer la compra de botiquines para dotación de la Seccional y las Unidades Municipales. El proveedor seleccionado, quien ha sido desde hace 5 años un proveedor estratégico para la Cruz Roja seccional, solicita se actualice su hoja de vida como proveedor porque ha cambiado el NIT y el domicilio de la empresa. Al hacer el análisis para saber porque el cambio del Nit y actualizar la hoja de proveedor, se encuentra que el representante de la empresa ha tenido vínculos judiciales como  integrante del actual grupo desmovilizado FARC.</a:t>
            </a:r>
            <a:endParaRPr sz="2000">
              <a:solidFill>
                <a:srgbClr val="050607"/>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5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5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29">
                                            <p:txEl>
                                              <p:pRg end="0" st="0"/>
                                            </p:txEl>
                                          </p:spTgt>
                                        </p:tgtEl>
                                      </p:cBhvr>
                                    </p:animEffect>
                                    <p:set>
                                      <p:cBhvr>
                                        <p:cTn dur="1" fill="hold">
                                          <p:stCondLst>
                                            <p:cond delay="500"/>
                                          </p:stCondLst>
                                        </p:cTn>
                                        <p:tgtEl>
                                          <p:spTgt spid="329">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29">
                                            <p:txEl>
                                              <p:pRg end="1" st="1"/>
                                            </p:txEl>
                                          </p:spTgt>
                                        </p:tgtEl>
                                      </p:cBhvr>
                                    </p:animEffect>
                                    <p:set>
                                      <p:cBhvr>
                                        <p:cTn dur="1" fill="hold">
                                          <p:stCondLst>
                                            <p:cond delay="500"/>
                                          </p:stCondLst>
                                        </p:cTn>
                                        <p:tgtEl>
                                          <p:spTgt spid="329">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0"/>
                                        </p:tgtEl>
                                      </p:cBhvr>
                                    </p:animEffect>
                                    <p:set>
                                      <p:cBhvr>
                                        <p:cTn dur="1" fill="hold">
                                          <p:stCondLst>
                                            <p:cond delay="500"/>
                                          </p:stCondLst>
                                        </p:cTn>
                                        <p:tgtEl>
                                          <p:spTgt spid="3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1"/>
                                        </p:tgtEl>
                                      </p:cBhvr>
                                    </p:animEffect>
                                    <p:set>
                                      <p:cBhvr>
                                        <p:cTn dur="1" fill="hold">
                                          <p:stCondLst>
                                            <p:cond delay="500"/>
                                          </p:stCondLst>
                                        </p:cTn>
                                        <p:tgtEl>
                                          <p:spTgt spid="3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Tree>
  </p:cSld>
  <p:clrMapOvr>
    <a:masterClrMapping/>
  </p:clrMapOvr>
  <mc:AlternateContent>
    <mc:Choice Requires="p14">
      <p:transition spd="slow" p14:dur="12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9"/>
          <p:cNvSpPr txBox="1"/>
          <p:nvPr>
            <p:ph type="title"/>
          </p:nvPr>
        </p:nvSpPr>
        <p:spPr>
          <a:xfrm>
            <a:off x="838200" y="855133"/>
            <a:ext cx="10515600" cy="85248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323F4F"/>
              </a:buClr>
              <a:buSzPct val="100000"/>
              <a:buFont typeface="Arial"/>
              <a:buNone/>
            </a:pPr>
            <a:r>
              <a:rPr lang="es-CO">
                <a:solidFill>
                  <a:srgbClr val="323F4F"/>
                </a:solidFill>
              </a:rPr>
              <a:t>Definiciones</a:t>
            </a:r>
            <a:br>
              <a:rPr lang="es-CO">
                <a:solidFill>
                  <a:srgbClr val="323F4F"/>
                </a:solidFill>
              </a:rPr>
            </a:br>
            <a:endParaRPr>
              <a:solidFill>
                <a:srgbClr val="323F4F"/>
              </a:solidFill>
            </a:endParaRPr>
          </a:p>
        </p:txBody>
      </p:sp>
      <p:sp>
        <p:nvSpPr>
          <p:cNvPr id="41" name="Google Shape;41;p9"/>
          <p:cNvSpPr/>
          <p:nvPr/>
        </p:nvSpPr>
        <p:spPr>
          <a:xfrm>
            <a:off x="838200" y="2098113"/>
            <a:ext cx="9867191" cy="317009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CO" sz="2000" u="sng">
                <a:solidFill>
                  <a:srgbClr val="323F4F"/>
                </a:solidFill>
                <a:latin typeface="Arial"/>
                <a:ea typeface="Arial"/>
                <a:cs typeface="Arial"/>
                <a:sym typeface="Arial"/>
              </a:rPr>
              <a:t>¿</a:t>
            </a:r>
            <a:r>
              <a:rPr b="1" lang="es-CO" sz="2000" u="sng">
                <a:solidFill>
                  <a:srgbClr val="323F4F"/>
                </a:solidFill>
                <a:latin typeface="Arial"/>
                <a:ea typeface="Arial"/>
                <a:cs typeface="Arial"/>
                <a:sym typeface="Arial"/>
              </a:rPr>
              <a:t>Qué son los Principios Fundamentales?</a:t>
            </a:r>
            <a:endParaRPr/>
          </a:p>
          <a:p>
            <a:pPr indent="0" lvl="0" marL="0" marR="0" rtl="0" algn="just">
              <a:spcBef>
                <a:spcPts val="0"/>
              </a:spcBef>
              <a:spcAft>
                <a:spcPts val="0"/>
              </a:spcAft>
              <a:buNone/>
            </a:pPr>
            <a:r>
              <a:t/>
            </a:r>
            <a:endParaRPr sz="2000" u="sng">
              <a:solidFill>
                <a:srgbClr val="323F4F"/>
              </a:solidFill>
              <a:latin typeface="Arial"/>
              <a:ea typeface="Arial"/>
              <a:cs typeface="Arial"/>
              <a:sym typeface="Arial"/>
            </a:endParaRPr>
          </a:p>
          <a:p>
            <a:pPr indent="0" lvl="0" marL="0" marR="0" rtl="0" algn="just">
              <a:spcBef>
                <a:spcPts val="0"/>
              </a:spcBef>
              <a:spcAft>
                <a:spcPts val="0"/>
              </a:spcAft>
              <a:buNone/>
            </a:pPr>
            <a:r>
              <a:rPr lang="es-CO" sz="2000" u="sng">
                <a:solidFill>
                  <a:srgbClr val="323F4F"/>
                </a:solidFill>
                <a:latin typeface="Arial"/>
                <a:ea typeface="Arial"/>
                <a:cs typeface="Arial"/>
                <a:sym typeface="Arial"/>
              </a:rPr>
              <a:t>Los principios son la guía de la acción y explican la razón del Movimiento Internacional de la Cruz Roja</a:t>
            </a:r>
            <a:r>
              <a:rPr lang="es-CO" sz="2000">
                <a:solidFill>
                  <a:srgbClr val="323F4F"/>
                </a:solidFill>
                <a:latin typeface="Arial"/>
                <a:ea typeface="Arial"/>
                <a:cs typeface="Arial"/>
                <a:sym typeface="Arial"/>
              </a:rPr>
              <a:t>; así mismo el de los </a:t>
            </a:r>
            <a:r>
              <a:rPr lang="es-CO" sz="2000" u="sng">
                <a:solidFill>
                  <a:srgbClr val="323F4F"/>
                </a:solidFill>
                <a:latin typeface="Arial"/>
                <a:ea typeface="Arial"/>
                <a:cs typeface="Arial"/>
                <a:sym typeface="Arial"/>
              </a:rPr>
              <a:t>integrantes</a:t>
            </a:r>
            <a:r>
              <a:rPr lang="es-CO" sz="2000">
                <a:solidFill>
                  <a:srgbClr val="323F4F"/>
                </a:solidFill>
                <a:latin typeface="Arial"/>
                <a:ea typeface="Arial"/>
                <a:cs typeface="Arial"/>
                <a:sym typeface="Arial"/>
              </a:rPr>
              <a:t> que hacen parte de este Movimiento universal (voluntarios, empleados y directivos). </a:t>
            </a:r>
            <a:endParaRPr/>
          </a:p>
          <a:p>
            <a:pPr indent="0" lvl="0" marL="0" marR="0" rtl="0" algn="just">
              <a:spcBef>
                <a:spcPts val="0"/>
              </a:spcBef>
              <a:spcAft>
                <a:spcPts val="0"/>
              </a:spcAft>
              <a:buNone/>
            </a:pPr>
            <a:r>
              <a:t/>
            </a:r>
            <a:endParaRPr sz="2000">
              <a:solidFill>
                <a:srgbClr val="323F4F"/>
              </a:solidFill>
              <a:latin typeface="Arial"/>
              <a:ea typeface="Arial"/>
              <a:cs typeface="Arial"/>
              <a:sym typeface="Arial"/>
            </a:endParaRPr>
          </a:p>
          <a:p>
            <a:pPr indent="0" lvl="0" marL="0" marR="0" rtl="0" algn="just">
              <a:spcBef>
                <a:spcPts val="0"/>
              </a:spcBef>
              <a:spcAft>
                <a:spcPts val="0"/>
              </a:spcAft>
              <a:buNone/>
            </a:pPr>
            <a:r>
              <a:rPr lang="es-CO" sz="2000">
                <a:solidFill>
                  <a:srgbClr val="323F4F"/>
                </a:solidFill>
                <a:latin typeface="Arial"/>
                <a:ea typeface="Arial"/>
                <a:cs typeface="Arial"/>
                <a:sym typeface="Arial"/>
              </a:rPr>
              <a:t>Son un ejemplo y una forma de vida, que debe ser adaptado por todos sus integrantes. </a:t>
            </a:r>
            <a:endParaRPr sz="2000">
              <a:solidFill>
                <a:srgbClr val="323F4F"/>
              </a:solidFill>
              <a:latin typeface="Arial"/>
              <a:ea typeface="Arial"/>
              <a:cs typeface="Arial"/>
              <a:sym typeface="Arial"/>
            </a:endParaRPr>
          </a:p>
          <a:p>
            <a:pPr indent="0" lvl="0" marL="0" marR="0" rtl="0" algn="just">
              <a:spcBef>
                <a:spcPts val="0"/>
              </a:spcBef>
              <a:spcAft>
                <a:spcPts val="0"/>
              </a:spcAft>
              <a:buNone/>
            </a:pPr>
            <a:r>
              <a:t/>
            </a:r>
            <a:endParaRPr sz="2000">
              <a:solidFill>
                <a:srgbClr val="323F4F"/>
              </a:solidFill>
              <a:latin typeface="Arial"/>
              <a:ea typeface="Arial"/>
              <a:cs typeface="Arial"/>
              <a:sym typeface="Arial"/>
            </a:endParaRPr>
          </a:p>
          <a:p>
            <a:pPr indent="0" lvl="0" marL="0" marR="0" rtl="0" algn="just">
              <a:spcBef>
                <a:spcPts val="0"/>
              </a:spcBef>
              <a:spcAft>
                <a:spcPts val="0"/>
              </a:spcAft>
              <a:buNone/>
            </a:pPr>
            <a:r>
              <a:t/>
            </a:r>
            <a:endParaRPr sz="2000">
              <a:solidFill>
                <a:srgbClr val="323F4F"/>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pic>
        <p:nvPicPr>
          <p:cNvPr descr="Cruz Roja Venezolana on Twitter: &quot;El pasado sábado #8Oct, se celebró el 51º  Aniversario de la Proclamación de los Principios Fundamentales de la  #CruzRoja y #MediaLunaRoja… https://t.co/T7tbSyGwvh&quot;" id="46" name="Google Shape;46;p10"/>
          <p:cNvPicPr preferRelativeResize="0"/>
          <p:nvPr/>
        </p:nvPicPr>
        <p:blipFill rotWithShape="1">
          <a:blip r:embed="rId3">
            <a:alphaModFix/>
          </a:blip>
          <a:srcRect b="0" l="0" r="0" t="0"/>
          <a:stretch/>
        </p:blipFill>
        <p:spPr>
          <a:xfrm>
            <a:off x="2802194" y="779915"/>
            <a:ext cx="6312310" cy="5291596"/>
          </a:xfrm>
          <a:prstGeom prst="rect">
            <a:avLst/>
          </a:prstGeom>
          <a:noFill/>
          <a:ln>
            <a:noFill/>
          </a:ln>
        </p:spPr>
      </p:pic>
      <p:pic>
        <p:nvPicPr>
          <p:cNvPr id="47" name="Google Shape;47;p10"/>
          <p:cNvPicPr preferRelativeResize="0"/>
          <p:nvPr/>
        </p:nvPicPr>
        <p:blipFill rotWithShape="1">
          <a:blip r:embed="rId4">
            <a:alphaModFix/>
          </a:blip>
          <a:srcRect b="0" l="0" r="0" t="0"/>
          <a:stretch/>
        </p:blipFill>
        <p:spPr>
          <a:xfrm>
            <a:off x="7285703" y="4540212"/>
            <a:ext cx="2043831" cy="143082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1"/>
          <p:cNvSpPr txBox="1"/>
          <p:nvPr>
            <p:ph type="title"/>
          </p:nvPr>
        </p:nvSpPr>
        <p:spPr>
          <a:xfrm>
            <a:off x="838200" y="1041946"/>
            <a:ext cx="10515600" cy="85248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323F4F"/>
              </a:buClr>
              <a:buSzPct val="100000"/>
              <a:buFont typeface="Arial"/>
              <a:buNone/>
            </a:pPr>
            <a:r>
              <a:rPr lang="es-CO">
                <a:solidFill>
                  <a:srgbClr val="323F4F"/>
                </a:solidFill>
              </a:rPr>
              <a:t>Jerarquización de principios</a:t>
            </a:r>
            <a:br>
              <a:rPr lang="es-CO">
                <a:solidFill>
                  <a:srgbClr val="323F4F"/>
                </a:solidFill>
              </a:rPr>
            </a:br>
            <a:br>
              <a:rPr lang="es-CO">
                <a:solidFill>
                  <a:srgbClr val="323F4F"/>
                </a:solidFill>
              </a:rPr>
            </a:br>
            <a:endParaRPr>
              <a:solidFill>
                <a:srgbClr val="323F4F"/>
              </a:solidFill>
            </a:endParaRPr>
          </a:p>
        </p:txBody>
      </p:sp>
      <p:grpSp>
        <p:nvGrpSpPr>
          <p:cNvPr id="53" name="Google Shape;53;p11"/>
          <p:cNvGrpSpPr/>
          <p:nvPr/>
        </p:nvGrpSpPr>
        <p:grpSpPr>
          <a:xfrm>
            <a:off x="1819541" y="1662960"/>
            <a:ext cx="9028090" cy="4298698"/>
            <a:chOff x="7948" y="520031"/>
            <a:chExt cx="9028090" cy="4298698"/>
          </a:xfrm>
        </p:grpSpPr>
        <p:sp>
          <p:nvSpPr>
            <p:cNvPr id="54" name="Google Shape;54;p11"/>
            <p:cNvSpPr/>
            <p:nvPr/>
          </p:nvSpPr>
          <p:spPr>
            <a:xfrm>
              <a:off x="7948" y="520031"/>
              <a:ext cx="2375813" cy="4298698"/>
            </a:xfrm>
            <a:prstGeom prst="roundRect">
              <a:avLst>
                <a:gd fmla="val 10000" name="adj"/>
              </a:avLst>
            </a:prstGeom>
            <a:gradFill>
              <a:gsLst>
                <a:gs pos="0">
                  <a:srgbClr val="FFDC9B"/>
                </a:gs>
                <a:gs pos="50000">
                  <a:srgbClr val="FFD68D"/>
                </a:gs>
                <a:gs pos="100000">
                  <a:srgbClr val="FFD47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nvSpPr>
          <p:spPr>
            <a:xfrm>
              <a:off x="77533" y="589616"/>
              <a:ext cx="2236643" cy="4159528"/>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1" lang="es-CO" sz="2000" u="sng">
                  <a:solidFill>
                    <a:srgbClr val="323F4F"/>
                  </a:solidFill>
                  <a:latin typeface="Arial"/>
                  <a:ea typeface="Arial"/>
                  <a:cs typeface="Arial"/>
                  <a:sym typeface="Arial"/>
                </a:rPr>
                <a:t>Principios sustanciales </a:t>
              </a:r>
              <a:r>
                <a:rPr b="1" lang="es-CO" sz="2000">
                  <a:solidFill>
                    <a:srgbClr val="323F4F"/>
                  </a:solidFill>
                  <a:latin typeface="Arial"/>
                  <a:ea typeface="Arial"/>
                  <a:cs typeface="Arial"/>
                  <a:sym typeface="Arial"/>
                </a:rPr>
                <a:t>: </a:t>
              </a:r>
              <a:r>
                <a:rPr lang="es-CO" sz="2000">
                  <a:solidFill>
                    <a:srgbClr val="323F4F"/>
                  </a:solidFill>
                  <a:latin typeface="Arial"/>
                  <a:ea typeface="Arial"/>
                  <a:cs typeface="Arial"/>
                  <a:sym typeface="Arial"/>
                </a:rPr>
                <a:t>Son los objetivos del Movimiento y determinan su acción.</a:t>
              </a:r>
              <a:endParaRPr/>
            </a:p>
            <a:p>
              <a:pPr indent="0" lvl="0" marL="0" marR="0" rtl="0" algn="ctr">
                <a:lnSpc>
                  <a:spcPct val="90000"/>
                </a:lnSpc>
                <a:spcBef>
                  <a:spcPts val="700"/>
                </a:spcBef>
                <a:spcAft>
                  <a:spcPts val="0"/>
                </a:spcAft>
                <a:buNone/>
              </a:pPr>
              <a:r>
                <a:t/>
              </a:r>
              <a:endParaRPr sz="2000">
                <a:solidFill>
                  <a:srgbClr val="323F4F"/>
                </a:solidFill>
                <a:latin typeface="Arial"/>
                <a:ea typeface="Arial"/>
                <a:cs typeface="Arial"/>
                <a:sym typeface="Arial"/>
              </a:endParaRPr>
            </a:p>
            <a:p>
              <a:pPr indent="0" lvl="0" marL="0" marR="0" rtl="0" algn="l">
                <a:lnSpc>
                  <a:spcPct val="90000"/>
                </a:lnSpc>
                <a:spcBef>
                  <a:spcPts val="700"/>
                </a:spcBef>
                <a:spcAft>
                  <a:spcPts val="0"/>
                </a:spcAft>
                <a:buNone/>
              </a:pPr>
              <a:r>
                <a:rPr b="1" lang="es-CO" sz="2000">
                  <a:solidFill>
                    <a:srgbClr val="323F4F"/>
                  </a:solidFill>
                  <a:latin typeface="Arial"/>
                  <a:ea typeface="Arial"/>
                  <a:cs typeface="Arial"/>
                  <a:sym typeface="Arial"/>
                </a:rPr>
                <a:t>-</a:t>
              </a:r>
              <a:r>
                <a:rPr lang="es-CO" sz="2000">
                  <a:solidFill>
                    <a:srgbClr val="323F4F"/>
                  </a:solidFill>
                  <a:latin typeface="Arial"/>
                  <a:ea typeface="Arial"/>
                  <a:cs typeface="Arial"/>
                  <a:sym typeface="Arial"/>
                </a:rPr>
                <a:t> </a:t>
              </a:r>
              <a:r>
                <a:rPr b="1" lang="es-CO" sz="2000">
                  <a:solidFill>
                    <a:srgbClr val="323F4F"/>
                  </a:solidFill>
                  <a:latin typeface="Arial"/>
                  <a:ea typeface="Arial"/>
                  <a:cs typeface="Arial"/>
                  <a:sym typeface="Arial"/>
                </a:rPr>
                <a:t>Humanidad</a:t>
              </a:r>
              <a:endParaRPr/>
            </a:p>
            <a:p>
              <a:pPr indent="0" lvl="0" marL="0" marR="0" rtl="0" algn="l">
                <a:lnSpc>
                  <a:spcPct val="90000"/>
                </a:lnSpc>
                <a:spcBef>
                  <a:spcPts val="700"/>
                </a:spcBef>
                <a:spcAft>
                  <a:spcPts val="0"/>
                </a:spcAft>
                <a:buNone/>
              </a:pPr>
              <a:r>
                <a:rPr b="1" lang="es-CO" sz="2000">
                  <a:solidFill>
                    <a:srgbClr val="323F4F"/>
                  </a:solidFill>
                  <a:latin typeface="Arial"/>
                  <a:ea typeface="Arial"/>
                  <a:cs typeface="Arial"/>
                  <a:sym typeface="Arial"/>
                </a:rPr>
                <a:t>- Imparcialidad</a:t>
              </a:r>
              <a:endParaRPr b="1" sz="2000">
                <a:solidFill>
                  <a:srgbClr val="323F4F"/>
                </a:solidFill>
                <a:latin typeface="Arial"/>
                <a:ea typeface="Arial"/>
                <a:cs typeface="Arial"/>
                <a:sym typeface="Arial"/>
              </a:endParaRPr>
            </a:p>
          </p:txBody>
        </p:sp>
        <p:sp>
          <p:nvSpPr>
            <p:cNvPr id="56" name="Google Shape;56;p11"/>
            <p:cNvSpPr/>
            <p:nvPr/>
          </p:nvSpPr>
          <p:spPr>
            <a:xfrm>
              <a:off x="2621343" y="2374780"/>
              <a:ext cx="503672" cy="589201"/>
            </a:xfrm>
            <a:prstGeom prst="rightArrow">
              <a:avLst>
                <a:gd fmla="val 60000" name="adj1"/>
                <a:gd fmla="val 50000" name="adj2"/>
              </a:avLst>
            </a:prstGeom>
            <a:gradFill>
              <a:gsLst>
                <a:gs pos="0">
                  <a:srgbClr val="FFDC9B"/>
                </a:gs>
                <a:gs pos="50000">
                  <a:srgbClr val="FFD68D"/>
                </a:gs>
                <a:gs pos="100000">
                  <a:srgbClr val="FFD47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nvSpPr>
          <p:spPr>
            <a:xfrm>
              <a:off x="2621343" y="2492620"/>
              <a:ext cx="352570" cy="35352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600">
                <a:solidFill>
                  <a:schemeClr val="dk1"/>
                </a:solidFill>
                <a:latin typeface="Arial"/>
                <a:ea typeface="Arial"/>
                <a:cs typeface="Arial"/>
                <a:sym typeface="Arial"/>
              </a:endParaRPr>
            </a:p>
          </p:txBody>
        </p:sp>
        <p:sp>
          <p:nvSpPr>
            <p:cNvPr id="58" name="Google Shape;58;p11"/>
            <p:cNvSpPr/>
            <p:nvPr/>
          </p:nvSpPr>
          <p:spPr>
            <a:xfrm>
              <a:off x="3334087" y="520031"/>
              <a:ext cx="2375813" cy="4298698"/>
            </a:xfrm>
            <a:prstGeom prst="roundRect">
              <a:avLst>
                <a:gd fmla="val 10000" name="adj"/>
              </a:avLst>
            </a:prstGeom>
            <a:gradFill>
              <a:gsLst>
                <a:gs pos="0">
                  <a:srgbClr val="9EF0A6"/>
                </a:gs>
                <a:gs pos="50000">
                  <a:srgbClr val="90EC98"/>
                </a:gs>
                <a:gs pos="100000">
                  <a:srgbClr val="7BEE8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nvSpPr>
          <p:spPr>
            <a:xfrm>
              <a:off x="3403672" y="589616"/>
              <a:ext cx="2236643" cy="4159528"/>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1" lang="es-CO" sz="2000" u="sng">
                  <a:solidFill>
                    <a:srgbClr val="323F4F"/>
                  </a:solidFill>
                  <a:latin typeface="Arial"/>
                  <a:ea typeface="Arial"/>
                  <a:cs typeface="Arial"/>
                  <a:sym typeface="Arial"/>
                </a:rPr>
                <a:t>Principios Derivados</a:t>
              </a:r>
              <a:endParaRPr/>
            </a:p>
            <a:p>
              <a:pPr indent="0" lvl="0" marL="0" marR="0" rtl="0" algn="ctr">
                <a:lnSpc>
                  <a:spcPct val="90000"/>
                </a:lnSpc>
                <a:spcBef>
                  <a:spcPts val="700"/>
                </a:spcBef>
                <a:spcAft>
                  <a:spcPts val="0"/>
                </a:spcAft>
                <a:buNone/>
              </a:pPr>
              <a:r>
                <a:rPr lang="es-CO" sz="2000">
                  <a:solidFill>
                    <a:srgbClr val="323F4F"/>
                  </a:solidFill>
                  <a:latin typeface="Arial"/>
                  <a:ea typeface="Arial"/>
                  <a:cs typeface="Arial"/>
                  <a:sym typeface="Arial"/>
                </a:rPr>
                <a:t>Generan confianza de todos y permiten lograr los objetivos</a:t>
              </a:r>
              <a:endParaRPr/>
            </a:p>
            <a:p>
              <a:pPr indent="0" lvl="0" marL="0" marR="0" rtl="0" algn="ctr">
                <a:lnSpc>
                  <a:spcPct val="90000"/>
                </a:lnSpc>
                <a:spcBef>
                  <a:spcPts val="700"/>
                </a:spcBef>
                <a:spcAft>
                  <a:spcPts val="0"/>
                </a:spcAft>
                <a:buNone/>
              </a:pPr>
              <a:r>
                <a:t/>
              </a:r>
              <a:endParaRPr sz="2000">
                <a:solidFill>
                  <a:srgbClr val="323F4F"/>
                </a:solidFill>
                <a:latin typeface="Arial"/>
                <a:ea typeface="Arial"/>
                <a:cs typeface="Arial"/>
                <a:sym typeface="Arial"/>
              </a:endParaRPr>
            </a:p>
            <a:p>
              <a:pPr indent="0" lvl="0" marL="0" marR="0" rtl="0" algn="l">
                <a:lnSpc>
                  <a:spcPct val="90000"/>
                </a:lnSpc>
                <a:spcBef>
                  <a:spcPts val="700"/>
                </a:spcBef>
                <a:spcAft>
                  <a:spcPts val="0"/>
                </a:spcAft>
                <a:buNone/>
              </a:pPr>
              <a:r>
                <a:rPr b="1" lang="es-CO" sz="2000" u="none">
                  <a:solidFill>
                    <a:srgbClr val="323F4F"/>
                  </a:solidFill>
                  <a:latin typeface="Arial"/>
                  <a:ea typeface="Arial"/>
                  <a:cs typeface="Arial"/>
                  <a:sym typeface="Arial"/>
                </a:rPr>
                <a:t>- Neutralidad</a:t>
              </a:r>
              <a:endParaRPr/>
            </a:p>
            <a:p>
              <a:pPr indent="0" lvl="0" marL="0" marR="0" rtl="0" algn="l">
                <a:lnSpc>
                  <a:spcPct val="90000"/>
                </a:lnSpc>
                <a:spcBef>
                  <a:spcPts val="700"/>
                </a:spcBef>
                <a:spcAft>
                  <a:spcPts val="0"/>
                </a:spcAft>
                <a:buNone/>
              </a:pPr>
              <a:r>
                <a:rPr b="1" lang="es-CO" sz="2000" u="none">
                  <a:solidFill>
                    <a:srgbClr val="323F4F"/>
                  </a:solidFill>
                  <a:latin typeface="Arial"/>
                  <a:ea typeface="Arial"/>
                  <a:cs typeface="Arial"/>
                  <a:sym typeface="Arial"/>
                </a:rPr>
                <a:t>- Independencia</a:t>
              </a:r>
              <a:endParaRPr/>
            </a:p>
            <a:p>
              <a:pPr indent="0" lvl="0" marL="0" marR="0" rtl="0" algn="ctr">
                <a:lnSpc>
                  <a:spcPct val="90000"/>
                </a:lnSpc>
                <a:spcBef>
                  <a:spcPts val="700"/>
                </a:spcBef>
                <a:spcAft>
                  <a:spcPts val="0"/>
                </a:spcAft>
                <a:buNone/>
              </a:pPr>
              <a:r>
                <a:t/>
              </a:r>
              <a:endParaRPr sz="1800" u="none">
                <a:solidFill>
                  <a:schemeClr val="dk1"/>
                </a:solidFill>
                <a:latin typeface="Arial"/>
                <a:ea typeface="Arial"/>
                <a:cs typeface="Arial"/>
                <a:sym typeface="Arial"/>
              </a:endParaRPr>
            </a:p>
          </p:txBody>
        </p:sp>
        <p:sp>
          <p:nvSpPr>
            <p:cNvPr id="60" name="Google Shape;60;p11"/>
            <p:cNvSpPr/>
            <p:nvPr/>
          </p:nvSpPr>
          <p:spPr>
            <a:xfrm>
              <a:off x="5947481" y="2374780"/>
              <a:ext cx="503672" cy="589201"/>
            </a:xfrm>
            <a:prstGeom prst="rightArrow">
              <a:avLst>
                <a:gd fmla="val 60000" name="adj1"/>
                <a:gd fmla="val 50000" name="adj2"/>
              </a:avLst>
            </a:prstGeom>
            <a:gradFill>
              <a:gsLst>
                <a:gs pos="0">
                  <a:srgbClr val="A6B6DE"/>
                </a:gs>
                <a:gs pos="50000">
                  <a:srgbClr val="97A9D8"/>
                </a:gs>
                <a:gs pos="100000">
                  <a:srgbClr val="859CD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nvSpPr>
          <p:spPr>
            <a:xfrm>
              <a:off x="5947481" y="2492620"/>
              <a:ext cx="352570" cy="35352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600">
                <a:solidFill>
                  <a:schemeClr val="dk1"/>
                </a:solidFill>
                <a:latin typeface="Arial"/>
                <a:ea typeface="Arial"/>
                <a:cs typeface="Arial"/>
                <a:sym typeface="Arial"/>
              </a:endParaRPr>
            </a:p>
          </p:txBody>
        </p:sp>
        <p:sp>
          <p:nvSpPr>
            <p:cNvPr id="62" name="Google Shape;62;p11"/>
            <p:cNvSpPr/>
            <p:nvPr/>
          </p:nvSpPr>
          <p:spPr>
            <a:xfrm>
              <a:off x="6660225" y="520031"/>
              <a:ext cx="2375813" cy="4298698"/>
            </a:xfrm>
            <a:prstGeom prst="roundRect">
              <a:avLst>
                <a:gd fmla="val 10000" name="adj"/>
              </a:avLst>
            </a:prstGeom>
            <a:gradFill>
              <a:gsLst>
                <a:gs pos="0">
                  <a:srgbClr val="A6B6DE"/>
                </a:gs>
                <a:gs pos="50000">
                  <a:srgbClr val="97A9D8"/>
                </a:gs>
                <a:gs pos="100000">
                  <a:srgbClr val="859CD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txBox="1"/>
            <p:nvPr/>
          </p:nvSpPr>
          <p:spPr>
            <a:xfrm>
              <a:off x="6729810" y="589616"/>
              <a:ext cx="2236643" cy="4159528"/>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1" lang="es-CO" sz="2000" u="sng">
                  <a:solidFill>
                    <a:srgbClr val="323F4F"/>
                  </a:solidFill>
                  <a:latin typeface="Arial"/>
                  <a:ea typeface="Arial"/>
                  <a:cs typeface="Arial"/>
                  <a:sym typeface="Arial"/>
                </a:rPr>
                <a:t>Principios orgánicos o institucionales.</a:t>
              </a:r>
              <a:endParaRPr/>
            </a:p>
            <a:p>
              <a:pPr indent="0" lvl="0" marL="0" marR="0" rtl="0" algn="ctr">
                <a:lnSpc>
                  <a:spcPct val="90000"/>
                </a:lnSpc>
                <a:spcBef>
                  <a:spcPts val="700"/>
                </a:spcBef>
                <a:spcAft>
                  <a:spcPts val="0"/>
                </a:spcAft>
                <a:buNone/>
              </a:pPr>
              <a:r>
                <a:rPr lang="es-CO" sz="2000">
                  <a:solidFill>
                    <a:srgbClr val="323F4F"/>
                  </a:solidFill>
                  <a:latin typeface="Arial"/>
                  <a:ea typeface="Arial"/>
                  <a:cs typeface="Arial"/>
                  <a:sym typeface="Arial"/>
                </a:rPr>
                <a:t>Establecen la forma de la institución, su funcionamiento y accionar.</a:t>
              </a:r>
              <a:endParaRPr/>
            </a:p>
            <a:p>
              <a:pPr indent="0" lvl="0" marL="0" marR="0" rtl="0" algn="ctr">
                <a:lnSpc>
                  <a:spcPct val="90000"/>
                </a:lnSpc>
                <a:spcBef>
                  <a:spcPts val="700"/>
                </a:spcBef>
                <a:spcAft>
                  <a:spcPts val="0"/>
                </a:spcAft>
                <a:buNone/>
              </a:pPr>
              <a:r>
                <a:t/>
              </a:r>
              <a:endParaRPr b="1" sz="2000" u="none">
                <a:solidFill>
                  <a:srgbClr val="323F4F"/>
                </a:solidFill>
                <a:latin typeface="Arial"/>
                <a:ea typeface="Arial"/>
                <a:cs typeface="Arial"/>
                <a:sym typeface="Arial"/>
              </a:endParaRPr>
            </a:p>
            <a:p>
              <a:pPr indent="0" lvl="0" marL="0" marR="0" rtl="0" algn="l">
                <a:lnSpc>
                  <a:spcPct val="90000"/>
                </a:lnSpc>
                <a:spcBef>
                  <a:spcPts val="700"/>
                </a:spcBef>
                <a:spcAft>
                  <a:spcPts val="0"/>
                </a:spcAft>
                <a:buNone/>
              </a:pPr>
              <a:r>
                <a:rPr b="1" lang="es-CO" sz="2000" u="none">
                  <a:solidFill>
                    <a:srgbClr val="323F4F"/>
                  </a:solidFill>
                  <a:latin typeface="Arial"/>
                  <a:ea typeface="Arial"/>
                  <a:cs typeface="Arial"/>
                  <a:sym typeface="Arial"/>
                </a:rPr>
                <a:t>- Voluntariado</a:t>
              </a:r>
              <a:endParaRPr/>
            </a:p>
            <a:p>
              <a:pPr indent="0" lvl="0" marL="0" marR="0" rtl="0" algn="l">
                <a:lnSpc>
                  <a:spcPct val="90000"/>
                </a:lnSpc>
                <a:spcBef>
                  <a:spcPts val="700"/>
                </a:spcBef>
                <a:spcAft>
                  <a:spcPts val="0"/>
                </a:spcAft>
                <a:buNone/>
              </a:pPr>
              <a:r>
                <a:rPr b="1" lang="es-CO" sz="2000" u="none">
                  <a:solidFill>
                    <a:srgbClr val="323F4F"/>
                  </a:solidFill>
                  <a:latin typeface="Arial"/>
                  <a:ea typeface="Arial"/>
                  <a:cs typeface="Arial"/>
                  <a:sym typeface="Arial"/>
                </a:rPr>
                <a:t>- Unidad </a:t>
              </a:r>
              <a:endParaRPr/>
            </a:p>
            <a:p>
              <a:pPr indent="0" lvl="0" marL="0" marR="0" rtl="0" algn="l">
                <a:lnSpc>
                  <a:spcPct val="90000"/>
                </a:lnSpc>
                <a:spcBef>
                  <a:spcPts val="700"/>
                </a:spcBef>
                <a:spcAft>
                  <a:spcPts val="0"/>
                </a:spcAft>
                <a:buNone/>
              </a:pPr>
              <a:r>
                <a:rPr b="1" lang="es-CO" sz="2000" u="none">
                  <a:solidFill>
                    <a:srgbClr val="323F4F"/>
                  </a:solidFill>
                  <a:latin typeface="Arial"/>
                  <a:ea typeface="Arial"/>
                  <a:cs typeface="Arial"/>
                  <a:sym typeface="Arial"/>
                </a:rPr>
                <a:t>- Universalidad</a:t>
              </a:r>
              <a:endParaRPr/>
            </a:p>
            <a:p>
              <a:pPr indent="0" lvl="0" marL="0" marR="0" rtl="0" algn="ctr">
                <a:lnSpc>
                  <a:spcPct val="90000"/>
                </a:lnSpc>
                <a:spcBef>
                  <a:spcPts val="700"/>
                </a:spcBef>
                <a:spcAft>
                  <a:spcPts val="0"/>
                </a:spcAft>
                <a:buNone/>
              </a:pPr>
              <a:r>
                <a:t/>
              </a:r>
              <a:endParaRPr sz="1800" u="sng">
                <a:solidFill>
                  <a:schemeClr val="dk1"/>
                </a:solidFill>
                <a:latin typeface="Arial"/>
                <a:ea typeface="Arial"/>
                <a:cs typeface="Arial"/>
                <a:sym typeface="Arial"/>
              </a:endParaRPr>
            </a:p>
          </p:txBody>
        </p:sp>
      </p:grpSp>
    </p:spTree>
  </p:cSld>
  <p:clrMapOvr>
    <a:masterClrMapping/>
  </p:clrMapOvr>
  <mc:AlternateContent>
    <mc:Choice Requires="p14">
      <p:transition spd="slow" p14:dur="12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2"/>
          <p:cNvPicPr preferRelativeResize="0"/>
          <p:nvPr/>
        </p:nvPicPr>
        <p:blipFill rotWithShape="1">
          <a:blip r:embed="rId3">
            <a:alphaModFix/>
          </a:blip>
          <a:srcRect b="0" l="0" r="0" t="0"/>
          <a:stretch/>
        </p:blipFill>
        <p:spPr>
          <a:xfrm>
            <a:off x="3231306" y="937931"/>
            <a:ext cx="864096" cy="864096"/>
          </a:xfrm>
          <a:prstGeom prst="rect">
            <a:avLst/>
          </a:prstGeom>
          <a:noFill/>
          <a:ln>
            <a:noFill/>
          </a:ln>
        </p:spPr>
      </p:pic>
      <p:sp>
        <p:nvSpPr>
          <p:cNvPr id="69" name="Google Shape;69;p12"/>
          <p:cNvSpPr txBox="1"/>
          <p:nvPr/>
        </p:nvSpPr>
        <p:spPr>
          <a:xfrm>
            <a:off x="4571933" y="985258"/>
            <a:ext cx="482453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4400">
                <a:solidFill>
                  <a:schemeClr val="dk1"/>
                </a:solidFill>
                <a:latin typeface="Arial"/>
                <a:ea typeface="Arial"/>
                <a:cs typeface="Arial"/>
                <a:sym typeface="Arial"/>
              </a:rPr>
              <a:t>HUMANIDAD</a:t>
            </a:r>
            <a:endParaRPr b="1" sz="4400">
              <a:solidFill>
                <a:schemeClr val="dk1"/>
              </a:solidFill>
              <a:latin typeface="Arial"/>
              <a:ea typeface="Arial"/>
              <a:cs typeface="Arial"/>
              <a:sym typeface="Arial"/>
            </a:endParaRPr>
          </a:p>
        </p:txBody>
      </p:sp>
      <p:sp>
        <p:nvSpPr>
          <p:cNvPr id="70" name="Google Shape;70;p12"/>
          <p:cNvSpPr/>
          <p:nvPr/>
        </p:nvSpPr>
        <p:spPr>
          <a:xfrm>
            <a:off x="1042219" y="2096161"/>
            <a:ext cx="4975123" cy="34163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CO" sz="1800">
                <a:solidFill>
                  <a:srgbClr val="323F4F"/>
                </a:solidFill>
                <a:latin typeface="Arial"/>
                <a:ea typeface="Arial"/>
                <a:cs typeface="Arial"/>
                <a:sym typeface="Arial"/>
              </a:rPr>
              <a:t>El Movimiento Internacional de la Cruz Roja y la Media Luna Roja, al que ha dado nacimiento la preocupación de prestar auxilio, sin discriminación a todos los heridos en los campos de batalla, se esfuerza, bajo su aspecto internacional y nacional, en prevenir y aliviar el sufrimiento de los hombres en todas las circunstancias. Tiende a proteger la vida y la salud, así como hacer respetar la persona humana. Favorecer la comprensión  mutua, la amistad, la cooperación y una paz duradera entre todos los pueblos.</a:t>
            </a:r>
            <a:endParaRPr sz="1800">
              <a:solidFill>
                <a:srgbClr val="323F4F"/>
              </a:solidFill>
              <a:latin typeface="Arial"/>
              <a:ea typeface="Arial"/>
              <a:cs typeface="Arial"/>
              <a:sym typeface="Arial"/>
            </a:endParaRPr>
          </a:p>
        </p:txBody>
      </p:sp>
      <p:pic>
        <p:nvPicPr>
          <p:cNvPr descr="https://scontent-bog1-1.xx.fbcdn.net/v/t1.0-9/64568454_2509624975754346_3623887439208120320_n.jpg?_nc_cat=104&amp;_nc_sid=8bfeb9&amp;_nc_eui2=AeGhBZY7acvyIu82Jt6JTNrN3XmuxUDZdVzdea7FQNl1XIeJTYA76FRft2hgB0j3HXw&amp;_nc_ohc=loA5oKdz8D0AX8uFP03&amp;_nc_ht=scontent-bog1-1.xx&amp;oh=7f367198f76c3598860e9f6928b11125&amp;oe=5F986398" id="71" name="Google Shape;71;p12"/>
          <p:cNvPicPr preferRelativeResize="0"/>
          <p:nvPr/>
        </p:nvPicPr>
        <p:blipFill rotWithShape="1">
          <a:blip r:embed="rId4">
            <a:alphaModFix/>
          </a:blip>
          <a:srcRect b="7958" l="8949" r="11186" t="0"/>
          <a:stretch/>
        </p:blipFill>
        <p:spPr>
          <a:xfrm>
            <a:off x="6735097" y="2096161"/>
            <a:ext cx="4168877" cy="360335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F7F7F"/>
              </a:buClr>
              <a:buSzPts val="3200"/>
              <a:buFont typeface="Arial"/>
              <a:buNone/>
            </a:pPr>
            <a:r>
              <a:t/>
            </a:r>
            <a:endParaRPr/>
          </a:p>
        </p:txBody>
      </p:sp>
      <p:sp>
        <p:nvSpPr>
          <p:cNvPr id="77" name="Google Shape;77;p13"/>
          <p:cNvSpPr txBox="1"/>
          <p:nvPr>
            <p:ph idx="1" type="body"/>
          </p:nvPr>
        </p:nvSpPr>
        <p:spPr>
          <a:xfrm>
            <a:off x="838200" y="2286000"/>
            <a:ext cx="10515600" cy="35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070"/>
              </a:buClr>
              <a:buSzPts val="2000"/>
              <a:buNone/>
            </a:pPr>
            <a:r>
              <a:t/>
            </a:r>
            <a:endParaRPr/>
          </a:p>
        </p:txBody>
      </p:sp>
      <p:grpSp>
        <p:nvGrpSpPr>
          <p:cNvPr id="78" name="Google Shape;78;p13"/>
          <p:cNvGrpSpPr/>
          <p:nvPr/>
        </p:nvGrpSpPr>
        <p:grpSpPr>
          <a:xfrm>
            <a:off x="2350816" y="1442731"/>
            <a:ext cx="7392352" cy="3987634"/>
            <a:chOff x="0" y="2939"/>
            <a:chExt cx="7392352" cy="3987634"/>
          </a:xfrm>
        </p:grpSpPr>
        <p:sp>
          <p:nvSpPr>
            <p:cNvPr id="79" name="Google Shape;79;p13"/>
            <p:cNvSpPr/>
            <p:nvPr/>
          </p:nvSpPr>
          <p:spPr>
            <a:xfrm rot="5400000">
              <a:off x="-320573" y="323512"/>
              <a:ext cx="2137153" cy="1496007"/>
            </a:xfrm>
            <a:prstGeom prst="chevron">
              <a:avLst>
                <a:gd fmla="val 50000" name="adj"/>
              </a:avLst>
            </a:prstGeom>
            <a:solidFill>
              <a:schemeClr val="accent4"/>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txBox="1"/>
            <p:nvPr/>
          </p:nvSpPr>
          <p:spPr>
            <a:xfrm>
              <a:off x="1" y="750943"/>
              <a:ext cx="1496007" cy="641146"/>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lang="es-CO" sz="1500">
                  <a:solidFill>
                    <a:srgbClr val="050607"/>
                  </a:solidFill>
                  <a:latin typeface="Arial"/>
                  <a:ea typeface="Arial"/>
                  <a:cs typeface="Arial"/>
                  <a:sym typeface="Arial"/>
                </a:rPr>
                <a:t>Prevenir y aliviar los sufrimientos.</a:t>
              </a:r>
              <a:endParaRPr sz="1500">
                <a:solidFill>
                  <a:srgbClr val="050607"/>
                </a:solidFill>
                <a:latin typeface="Arial"/>
                <a:ea typeface="Arial"/>
                <a:cs typeface="Arial"/>
                <a:sym typeface="Arial"/>
              </a:endParaRPr>
            </a:p>
          </p:txBody>
        </p:sp>
        <p:sp>
          <p:nvSpPr>
            <p:cNvPr id="81" name="Google Shape;81;p13"/>
            <p:cNvSpPr/>
            <p:nvPr/>
          </p:nvSpPr>
          <p:spPr>
            <a:xfrm rot="5400000">
              <a:off x="3749605" y="-2022240"/>
              <a:ext cx="1389150" cy="5896345"/>
            </a:xfrm>
            <a:prstGeom prst="round2SameRect">
              <a:avLst>
                <a:gd fmla="val 16667" name="adj1"/>
                <a:gd fmla="val 0" name="adj2"/>
              </a:avLst>
            </a:prstGeom>
            <a:solidFill>
              <a:srgbClr val="FF3F40">
                <a:alpha val="89803"/>
              </a:srgbClr>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txBox="1"/>
            <p:nvPr/>
          </p:nvSpPr>
          <p:spPr>
            <a:xfrm>
              <a:off x="1496008" y="299170"/>
              <a:ext cx="5828532" cy="1253524"/>
            </a:xfrm>
            <a:prstGeom prst="rect">
              <a:avLst/>
            </a:prstGeom>
            <a:noFill/>
            <a:ln>
              <a:noFill/>
            </a:ln>
          </p:spPr>
          <p:txBody>
            <a:bodyPr anchorCtr="0" anchor="ctr" bIns="12050" lIns="135125" spcFirstLastPara="1" rIns="12050" wrap="square" tIns="12050">
              <a:noAutofit/>
            </a:bodyPr>
            <a:lstStyle/>
            <a:p>
              <a:pPr indent="-171450" lvl="1" marL="171450" marR="0" rtl="0" algn="l">
                <a:lnSpc>
                  <a:spcPct val="90000"/>
                </a:lnSpc>
                <a:spcBef>
                  <a:spcPts val="0"/>
                </a:spcBef>
                <a:spcAft>
                  <a:spcPts val="0"/>
                </a:spcAft>
                <a:buClr>
                  <a:srgbClr val="050607"/>
                </a:buClr>
                <a:buSzPts val="1900"/>
                <a:buFont typeface="Arial"/>
                <a:buChar char="•"/>
              </a:pPr>
              <a:r>
                <a:rPr b="0" i="0" lang="es-CO" sz="1900" u="none" cap="none" strike="noStrike">
                  <a:solidFill>
                    <a:srgbClr val="050607"/>
                  </a:solidFill>
                  <a:latin typeface="Arial"/>
                  <a:ea typeface="Arial"/>
                  <a:cs typeface="Arial"/>
                  <a:sym typeface="Arial"/>
                </a:rPr>
                <a:t>Cualquier daño, incluso si no es sensible.</a:t>
              </a:r>
              <a:endParaRPr b="0" i="0" sz="1900" u="none" cap="none" strike="noStrike">
                <a:solidFill>
                  <a:srgbClr val="050607"/>
                </a:solidFill>
                <a:latin typeface="Arial"/>
                <a:ea typeface="Arial"/>
                <a:cs typeface="Arial"/>
                <a:sym typeface="Arial"/>
              </a:endParaRPr>
            </a:p>
            <a:p>
              <a:pPr indent="-171450" lvl="1" marL="171450" marR="0" rtl="0" algn="l">
                <a:lnSpc>
                  <a:spcPct val="90000"/>
                </a:lnSpc>
                <a:spcBef>
                  <a:spcPts val="285"/>
                </a:spcBef>
                <a:spcAft>
                  <a:spcPts val="0"/>
                </a:spcAft>
                <a:buClr>
                  <a:srgbClr val="050607"/>
                </a:buClr>
                <a:buSzPts val="1900"/>
                <a:buFont typeface="Arial"/>
                <a:buChar char="•"/>
              </a:pPr>
              <a:r>
                <a:rPr b="0" i="0" lang="es-CO" sz="1900" u="none" cap="none" strike="noStrike">
                  <a:solidFill>
                    <a:srgbClr val="050607"/>
                  </a:solidFill>
                  <a:latin typeface="Arial"/>
                  <a:ea typeface="Arial"/>
                  <a:cs typeface="Arial"/>
                  <a:sym typeface="Arial"/>
                </a:rPr>
                <a:t>La Cruz Roja trabaja en tiempos de guerra y de paz.</a:t>
              </a:r>
              <a:endParaRPr b="0" i="0" sz="1900" u="none" cap="none" strike="noStrike">
                <a:solidFill>
                  <a:srgbClr val="050607"/>
                </a:solidFill>
                <a:latin typeface="Arial"/>
                <a:ea typeface="Arial"/>
                <a:cs typeface="Arial"/>
                <a:sym typeface="Arial"/>
              </a:endParaRPr>
            </a:p>
          </p:txBody>
        </p:sp>
        <p:sp>
          <p:nvSpPr>
            <p:cNvPr id="83" name="Google Shape;83;p13"/>
            <p:cNvSpPr/>
            <p:nvPr/>
          </p:nvSpPr>
          <p:spPr>
            <a:xfrm rot="5400000">
              <a:off x="-320573" y="2173993"/>
              <a:ext cx="2137153" cy="1496007"/>
            </a:xfrm>
            <a:prstGeom prst="chevron">
              <a:avLst>
                <a:gd fmla="val 50000" name="adj"/>
              </a:avLst>
            </a:prstGeom>
            <a:solidFill>
              <a:srgbClr val="4371C3"/>
            </a:solidFill>
            <a:ln cap="flat" cmpd="sng" w="12700">
              <a:solidFill>
                <a:srgbClr val="4371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nvSpPr>
          <p:spPr>
            <a:xfrm>
              <a:off x="1" y="2601424"/>
              <a:ext cx="1496007" cy="641146"/>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lang="es-CO" sz="1500">
                  <a:solidFill>
                    <a:srgbClr val="050607"/>
                  </a:solidFill>
                  <a:latin typeface="Arial"/>
                  <a:ea typeface="Arial"/>
                  <a:cs typeface="Arial"/>
                  <a:sym typeface="Arial"/>
                </a:rPr>
                <a:t>Proteger la vida y la salud.</a:t>
              </a:r>
              <a:endParaRPr sz="1500">
                <a:solidFill>
                  <a:srgbClr val="050607"/>
                </a:solidFill>
                <a:latin typeface="Arial"/>
                <a:ea typeface="Arial"/>
                <a:cs typeface="Arial"/>
                <a:sym typeface="Arial"/>
              </a:endParaRPr>
            </a:p>
          </p:txBody>
        </p:sp>
        <p:sp>
          <p:nvSpPr>
            <p:cNvPr id="85" name="Google Shape;85;p13"/>
            <p:cNvSpPr/>
            <p:nvPr/>
          </p:nvSpPr>
          <p:spPr>
            <a:xfrm rot="5400000">
              <a:off x="3749605" y="-400176"/>
              <a:ext cx="1389150" cy="5896345"/>
            </a:xfrm>
            <a:prstGeom prst="round2SameRect">
              <a:avLst>
                <a:gd fmla="val 16667" name="adj1"/>
                <a:gd fmla="val 0" name="adj2"/>
              </a:avLst>
            </a:prstGeom>
            <a:solidFill>
              <a:srgbClr val="FF3F40">
                <a:alpha val="89803"/>
              </a:srgbClr>
            </a:solidFill>
            <a:ln cap="flat" cmpd="sng" w="12700">
              <a:solidFill>
                <a:srgbClr val="4371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1496008" y="1921234"/>
              <a:ext cx="5828532" cy="1253524"/>
            </a:xfrm>
            <a:prstGeom prst="rect">
              <a:avLst/>
            </a:prstGeom>
            <a:noFill/>
            <a:ln>
              <a:noFill/>
            </a:ln>
          </p:spPr>
          <p:txBody>
            <a:bodyPr anchorCtr="0" anchor="ctr" bIns="12050" lIns="135125" spcFirstLastPara="1" rIns="12050" wrap="square" tIns="12050">
              <a:noAutofit/>
            </a:bodyPr>
            <a:lstStyle/>
            <a:p>
              <a:pPr indent="-171450" lvl="1" marL="171450" marR="0" rtl="0" algn="l">
                <a:lnSpc>
                  <a:spcPct val="90000"/>
                </a:lnSpc>
                <a:spcBef>
                  <a:spcPts val="0"/>
                </a:spcBef>
                <a:spcAft>
                  <a:spcPts val="0"/>
                </a:spcAft>
                <a:buClr>
                  <a:srgbClr val="050607"/>
                </a:buClr>
                <a:buSzPts val="1900"/>
                <a:buFont typeface="Arial"/>
                <a:buChar char="•"/>
              </a:pPr>
              <a:r>
                <a:rPr b="0" i="0" lang="es-CO" sz="1900" u="none" cap="none" strike="noStrike">
                  <a:solidFill>
                    <a:srgbClr val="050607"/>
                  </a:solidFill>
                  <a:latin typeface="Arial"/>
                  <a:ea typeface="Arial"/>
                  <a:cs typeface="Arial"/>
                  <a:sym typeface="Arial"/>
                </a:rPr>
                <a:t>Salvar vidas, a partir de actividades asistenciales.</a:t>
              </a:r>
              <a:endParaRPr b="0" i="0" sz="1900" u="none" cap="none" strike="noStrike">
                <a:solidFill>
                  <a:srgbClr val="050607"/>
                </a:solidFill>
                <a:latin typeface="Arial"/>
                <a:ea typeface="Arial"/>
                <a:cs typeface="Arial"/>
                <a:sym typeface="Arial"/>
              </a:endParaRPr>
            </a:p>
            <a:p>
              <a:pPr indent="-171450" lvl="1" marL="171450" marR="0" rtl="0" algn="l">
                <a:lnSpc>
                  <a:spcPct val="90000"/>
                </a:lnSpc>
                <a:spcBef>
                  <a:spcPts val="285"/>
                </a:spcBef>
                <a:spcAft>
                  <a:spcPts val="0"/>
                </a:spcAft>
                <a:buClr>
                  <a:srgbClr val="050607"/>
                </a:buClr>
                <a:buSzPts val="1900"/>
                <a:buFont typeface="Arial"/>
                <a:buChar char="•"/>
              </a:pPr>
              <a:r>
                <a:rPr b="0" i="0" lang="es-CO" sz="1900" u="none" cap="none" strike="noStrike">
                  <a:solidFill>
                    <a:srgbClr val="050607"/>
                  </a:solidFill>
                  <a:latin typeface="Arial"/>
                  <a:ea typeface="Arial"/>
                  <a:cs typeface="Arial"/>
                  <a:sym typeface="Arial"/>
                </a:rPr>
                <a:t>Primeros auxilios, salvamento y rescate, atención primaria en salud, desarrollo y bienestar comunitario. </a:t>
              </a:r>
              <a:endParaRPr b="0" i="0" sz="1900" u="none" cap="none" strike="noStrike">
                <a:solidFill>
                  <a:srgbClr val="050607"/>
                </a:solidFill>
                <a:latin typeface="Arial"/>
                <a:ea typeface="Arial"/>
                <a:cs typeface="Arial"/>
                <a:sym typeface="Arial"/>
              </a:endParaRPr>
            </a:p>
          </p:txBody>
        </p:sp>
      </p:grpSp>
    </p:spTree>
  </p:cSld>
  <p:clrMapOvr>
    <a:masterClrMapping/>
  </p:clrMapOvr>
  <mc:AlternateContent>
    <mc:Choice Requires="p14">
      <p:transition spd="slow" p14:dur="12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F7F7F"/>
              </a:buClr>
              <a:buSzPts val="3200"/>
              <a:buFont typeface="Arial"/>
              <a:buNone/>
            </a:pPr>
            <a:r>
              <a:t/>
            </a:r>
            <a:endParaRPr/>
          </a:p>
        </p:txBody>
      </p:sp>
      <p:sp>
        <p:nvSpPr>
          <p:cNvPr id="92" name="Google Shape;92;p14"/>
          <p:cNvSpPr txBox="1"/>
          <p:nvPr>
            <p:ph idx="1" type="body"/>
          </p:nvPr>
        </p:nvSpPr>
        <p:spPr>
          <a:xfrm>
            <a:off x="838200" y="2286000"/>
            <a:ext cx="10515600" cy="35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070"/>
              </a:buClr>
              <a:buSzPts val="2000"/>
              <a:buNone/>
            </a:pPr>
            <a:r>
              <a:t/>
            </a:r>
            <a:endParaRPr/>
          </a:p>
        </p:txBody>
      </p:sp>
      <p:grpSp>
        <p:nvGrpSpPr>
          <p:cNvPr id="93" name="Google Shape;93;p14"/>
          <p:cNvGrpSpPr/>
          <p:nvPr/>
        </p:nvGrpSpPr>
        <p:grpSpPr>
          <a:xfrm>
            <a:off x="2223275" y="1312326"/>
            <a:ext cx="8609131" cy="4547530"/>
            <a:chOff x="1" y="168"/>
            <a:chExt cx="8609131" cy="4547530"/>
          </a:xfrm>
        </p:grpSpPr>
        <p:sp>
          <p:nvSpPr>
            <p:cNvPr id="94" name="Google Shape;94;p14"/>
            <p:cNvSpPr/>
            <p:nvPr/>
          </p:nvSpPr>
          <p:spPr>
            <a:xfrm rot="5400000">
              <a:off x="-362408" y="362577"/>
              <a:ext cx="2416055" cy="1691238"/>
            </a:xfrm>
            <a:prstGeom prst="chevron">
              <a:avLst>
                <a:gd fmla="val 50000" name="adj"/>
              </a:avLst>
            </a:prstGeom>
            <a:solidFill>
              <a:schemeClr val="accent4"/>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nvSpPr>
          <p:spPr>
            <a:xfrm>
              <a:off x="1" y="845787"/>
              <a:ext cx="1691238" cy="724817"/>
            </a:xfrm>
            <a:prstGeom prst="rect">
              <a:avLst/>
            </a:prstGeom>
            <a:noFill/>
            <a:ln>
              <a:noFill/>
            </a:ln>
          </p:spPr>
          <p:txBody>
            <a:bodyPr anchorCtr="0" anchor="ctr" bIns="10775" lIns="10775" spcFirstLastPara="1" rIns="10775" wrap="square" tIns="10775">
              <a:noAutofit/>
            </a:bodyPr>
            <a:lstStyle/>
            <a:p>
              <a:pPr indent="0" lvl="0" marL="0" marR="0" rtl="0" algn="ctr">
                <a:lnSpc>
                  <a:spcPct val="90000"/>
                </a:lnSpc>
                <a:spcBef>
                  <a:spcPts val="0"/>
                </a:spcBef>
                <a:spcAft>
                  <a:spcPts val="0"/>
                </a:spcAft>
                <a:buNone/>
              </a:pPr>
              <a:r>
                <a:rPr lang="es-CO" sz="1700">
                  <a:solidFill>
                    <a:srgbClr val="050607"/>
                  </a:solidFill>
                  <a:latin typeface="Arial"/>
                  <a:ea typeface="Arial"/>
                  <a:cs typeface="Arial"/>
                  <a:sym typeface="Arial"/>
                </a:rPr>
                <a:t>Hacer</a:t>
              </a:r>
              <a:r>
                <a:rPr lang="es-CO" sz="1700">
                  <a:solidFill>
                    <a:srgbClr val="050607"/>
                  </a:solidFill>
                  <a:latin typeface="Arial"/>
                  <a:ea typeface="Arial"/>
                  <a:cs typeface="Arial"/>
                  <a:sym typeface="Arial"/>
                </a:rPr>
                <a:t> respetar a la persona humana.</a:t>
              </a:r>
              <a:endParaRPr sz="1700">
                <a:solidFill>
                  <a:srgbClr val="050607"/>
                </a:solidFill>
                <a:latin typeface="Arial"/>
                <a:ea typeface="Arial"/>
                <a:cs typeface="Arial"/>
                <a:sym typeface="Arial"/>
              </a:endParaRPr>
            </a:p>
          </p:txBody>
        </p:sp>
        <p:sp>
          <p:nvSpPr>
            <p:cNvPr id="96" name="Google Shape;96;p14"/>
            <p:cNvSpPr/>
            <p:nvPr/>
          </p:nvSpPr>
          <p:spPr>
            <a:xfrm rot="5400000">
              <a:off x="4364967" y="-2673560"/>
              <a:ext cx="1570436" cy="6917894"/>
            </a:xfrm>
            <a:prstGeom prst="round2SameRect">
              <a:avLst>
                <a:gd fmla="val 16667" name="adj1"/>
                <a:gd fmla="val 0" name="adj2"/>
              </a:avLst>
            </a:prstGeom>
            <a:solidFill>
              <a:srgbClr val="FF3F40">
                <a:alpha val="89803"/>
              </a:srgbClr>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nvSpPr>
          <p:spPr>
            <a:xfrm>
              <a:off x="1691238" y="76831"/>
              <a:ext cx="6841232" cy="1417112"/>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rgbClr val="050607"/>
                </a:buClr>
                <a:buSzPts val="1400"/>
                <a:buFont typeface="Arial"/>
                <a:buChar char="•"/>
              </a:pPr>
              <a:r>
                <a:rPr b="0" i="0" lang="es-CO" sz="1400" u="none" cap="none" strike="noStrike">
                  <a:solidFill>
                    <a:srgbClr val="050607"/>
                  </a:solidFill>
                  <a:latin typeface="Arial"/>
                  <a:ea typeface="Arial"/>
                  <a:cs typeface="Arial"/>
                  <a:sym typeface="Arial"/>
                </a:rPr>
                <a:t>Profundo respeto por la condición humana y especialmente por la dignidad.</a:t>
              </a:r>
              <a:endParaRPr b="0" i="0" sz="1400" u="none" cap="none" strike="noStrike">
                <a:solidFill>
                  <a:srgbClr val="050607"/>
                </a:solidFill>
                <a:latin typeface="Arial"/>
                <a:ea typeface="Arial"/>
                <a:cs typeface="Arial"/>
                <a:sym typeface="Arial"/>
              </a:endParaRPr>
            </a:p>
            <a:p>
              <a:pPr indent="-114300" lvl="1" marL="114300" marR="0" rtl="0" algn="l">
                <a:lnSpc>
                  <a:spcPct val="90000"/>
                </a:lnSpc>
                <a:spcBef>
                  <a:spcPts val="210"/>
                </a:spcBef>
                <a:spcAft>
                  <a:spcPts val="0"/>
                </a:spcAft>
                <a:buClr>
                  <a:srgbClr val="050607"/>
                </a:buClr>
                <a:buSzPts val="1400"/>
                <a:buFont typeface="Arial"/>
                <a:buChar char="•"/>
              </a:pPr>
              <a:r>
                <a:rPr b="0" i="0" lang="es-CO" sz="1400" u="none" cap="none" strike="noStrike">
                  <a:solidFill>
                    <a:srgbClr val="050607"/>
                  </a:solidFill>
                  <a:latin typeface="Arial"/>
                  <a:ea typeface="Arial"/>
                  <a:cs typeface="Arial"/>
                  <a:sym typeface="Arial"/>
                </a:rPr>
                <a:t>No amenazar, no afectar, perdonar la vida, no afectar la integridad física e inclusive los medios de subsistencia.</a:t>
              </a:r>
              <a:endParaRPr b="0" i="0" sz="1400" u="none" cap="none" strike="noStrike">
                <a:solidFill>
                  <a:srgbClr val="050607"/>
                </a:solidFill>
                <a:latin typeface="Arial"/>
                <a:ea typeface="Arial"/>
                <a:cs typeface="Arial"/>
                <a:sym typeface="Arial"/>
              </a:endParaRPr>
            </a:p>
          </p:txBody>
        </p:sp>
        <p:sp>
          <p:nvSpPr>
            <p:cNvPr id="98" name="Google Shape;98;p14"/>
            <p:cNvSpPr/>
            <p:nvPr/>
          </p:nvSpPr>
          <p:spPr>
            <a:xfrm rot="5400000">
              <a:off x="-362408" y="2494052"/>
              <a:ext cx="2416055" cy="1691238"/>
            </a:xfrm>
            <a:prstGeom prst="chevron">
              <a:avLst>
                <a:gd fmla="val 50000" name="adj"/>
              </a:avLst>
            </a:prstGeom>
            <a:solidFill>
              <a:srgbClr val="4371C3"/>
            </a:solidFill>
            <a:ln cap="flat" cmpd="sng" w="12700">
              <a:solidFill>
                <a:srgbClr val="4371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nvSpPr>
          <p:spPr>
            <a:xfrm>
              <a:off x="1" y="2977262"/>
              <a:ext cx="1691238" cy="724817"/>
            </a:xfrm>
            <a:prstGeom prst="rect">
              <a:avLst/>
            </a:prstGeom>
            <a:noFill/>
            <a:ln>
              <a:noFill/>
            </a:ln>
          </p:spPr>
          <p:txBody>
            <a:bodyPr anchorCtr="0" anchor="ctr" bIns="10775" lIns="10775" spcFirstLastPara="1" rIns="10775" wrap="square" tIns="10775">
              <a:noAutofit/>
            </a:bodyPr>
            <a:lstStyle/>
            <a:p>
              <a:pPr indent="0" lvl="0" marL="0" marR="0" rtl="0" algn="ctr">
                <a:lnSpc>
                  <a:spcPct val="90000"/>
                </a:lnSpc>
                <a:spcBef>
                  <a:spcPts val="0"/>
                </a:spcBef>
                <a:spcAft>
                  <a:spcPts val="0"/>
                </a:spcAft>
                <a:buNone/>
              </a:pPr>
              <a:r>
                <a:rPr lang="es-CO" sz="1700">
                  <a:solidFill>
                    <a:srgbClr val="050607"/>
                  </a:solidFill>
                  <a:latin typeface="Arial"/>
                  <a:ea typeface="Arial"/>
                  <a:cs typeface="Arial"/>
                  <a:sym typeface="Arial"/>
                </a:rPr>
                <a:t>La</a:t>
              </a:r>
              <a:r>
                <a:rPr lang="es-CO" sz="1700">
                  <a:solidFill>
                    <a:srgbClr val="050607"/>
                  </a:solidFill>
                  <a:latin typeface="Arial"/>
                  <a:ea typeface="Arial"/>
                  <a:cs typeface="Arial"/>
                  <a:sym typeface="Arial"/>
                </a:rPr>
                <a:t> paz en la misión institucional.</a:t>
              </a:r>
              <a:endParaRPr sz="1700">
                <a:solidFill>
                  <a:srgbClr val="050607"/>
                </a:solidFill>
                <a:latin typeface="Arial"/>
                <a:ea typeface="Arial"/>
                <a:cs typeface="Arial"/>
                <a:sym typeface="Arial"/>
              </a:endParaRPr>
            </a:p>
          </p:txBody>
        </p:sp>
        <p:sp>
          <p:nvSpPr>
            <p:cNvPr id="100" name="Google Shape;100;p14"/>
            <p:cNvSpPr/>
            <p:nvPr/>
          </p:nvSpPr>
          <p:spPr>
            <a:xfrm rot="5400000">
              <a:off x="4364967" y="-542084"/>
              <a:ext cx="1570436" cy="6917894"/>
            </a:xfrm>
            <a:prstGeom prst="round2SameRect">
              <a:avLst>
                <a:gd fmla="val 16667" name="adj1"/>
                <a:gd fmla="val 0" name="adj2"/>
              </a:avLst>
            </a:prstGeom>
            <a:solidFill>
              <a:srgbClr val="FF3F40">
                <a:alpha val="89803"/>
              </a:srgbClr>
            </a:solidFill>
            <a:ln cap="flat" cmpd="sng" w="12700">
              <a:solidFill>
                <a:srgbClr val="4371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nvSpPr>
          <p:spPr>
            <a:xfrm>
              <a:off x="1691238" y="2208307"/>
              <a:ext cx="6841232" cy="1417112"/>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rgbClr val="050607"/>
                </a:buClr>
                <a:buSzPts val="1400"/>
                <a:buFont typeface="Arial"/>
                <a:buChar char="•"/>
              </a:pPr>
              <a:r>
                <a:rPr b="0" i="0" lang="es-CO" sz="1400" u="none" cap="none" strike="noStrike">
                  <a:solidFill>
                    <a:srgbClr val="050607"/>
                  </a:solidFill>
                  <a:latin typeface="Arial"/>
                  <a:ea typeface="Arial"/>
                  <a:cs typeface="Arial"/>
                  <a:sym typeface="Arial"/>
                </a:rPr>
                <a:t>La acción a favor de la paz se deriva esencialmente del principio de Humanidad.</a:t>
              </a:r>
              <a:endParaRPr b="0" i="0" sz="1400" u="none" cap="none" strike="noStrike">
                <a:solidFill>
                  <a:srgbClr val="050607"/>
                </a:solidFill>
                <a:latin typeface="Arial"/>
                <a:ea typeface="Arial"/>
                <a:cs typeface="Arial"/>
                <a:sym typeface="Arial"/>
              </a:endParaRPr>
            </a:p>
            <a:p>
              <a:pPr indent="-114300" lvl="1" marL="114300" marR="0" rtl="0" algn="l">
                <a:lnSpc>
                  <a:spcPct val="90000"/>
                </a:lnSpc>
                <a:spcBef>
                  <a:spcPts val="210"/>
                </a:spcBef>
                <a:spcAft>
                  <a:spcPts val="0"/>
                </a:spcAft>
                <a:buClr>
                  <a:srgbClr val="050607"/>
                </a:buClr>
                <a:buSzPts val="1400"/>
                <a:buFont typeface="Arial"/>
                <a:buChar char="•"/>
              </a:pPr>
              <a:r>
                <a:rPr b="0" i="0" lang="es-CO" sz="1400" u="none" cap="none" strike="noStrike">
                  <a:solidFill>
                    <a:srgbClr val="050607"/>
                  </a:solidFill>
                  <a:latin typeface="Arial"/>
                  <a:ea typeface="Arial"/>
                  <a:cs typeface="Arial"/>
                  <a:sym typeface="Arial"/>
                </a:rPr>
                <a:t>“no considera la paz simplemente como ausencia de conflicto armado o de guerra”</a:t>
              </a:r>
              <a:endParaRPr b="0" i="0" sz="1400" u="none" cap="none" strike="noStrike">
                <a:solidFill>
                  <a:srgbClr val="050607"/>
                </a:solidFill>
                <a:latin typeface="Arial"/>
                <a:ea typeface="Arial"/>
                <a:cs typeface="Arial"/>
                <a:sym typeface="Arial"/>
              </a:endParaRPr>
            </a:p>
            <a:p>
              <a:pPr indent="-114300" lvl="1" marL="114300" marR="0" rtl="0" algn="l">
                <a:lnSpc>
                  <a:spcPct val="90000"/>
                </a:lnSpc>
                <a:spcBef>
                  <a:spcPts val="210"/>
                </a:spcBef>
                <a:spcAft>
                  <a:spcPts val="0"/>
                </a:spcAft>
                <a:buClr>
                  <a:srgbClr val="050607"/>
                </a:buClr>
                <a:buSzPts val="1400"/>
                <a:buFont typeface="Arial"/>
                <a:buChar char="•"/>
              </a:pPr>
              <a:r>
                <a:rPr b="0" i="0" lang="es-CO" sz="1400" u="none" cap="none" strike="noStrike">
                  <a:solidFill>
                    <a:srgbClr val="050607"/>
                  </a:solidFill>
                  <a:latin typeface="Arial"/>
                  <a:ea typeface="Arial"/>
                  <a:cs typeface="Arial"/>
                  <a:sym typeface="Arial"/>
                </a:rPr>
                <a:t>Paz positiva: Proceso dinámico de cooperación entre todos los estado y los pueblos, fundamentada en la libertad, la independencia, la igualdad, la soberanía nacional, la distribución equitativa de los recursos, derechos humanos.</a:t>
              </a:r>
              <a:endParaRPr b="0" i="0" sz="1400" u="none" cap="none" strike="noStrike">
                <a:solidFill>
                  <a:srgbClr val="050607"/>
                </a:solidFill>
                <a:latin typeface="Arial"/>
                <a:ea typeface="Arial"/>
                <a:cs typeface="Arial"/>
                <a:sym typeface="Arial"/>
              </a:endParaRPr>
            </a:p>
          </p:txBody>
        </p:sp>
      </p:grpSp>
    </p:spTree>
  </p:cSld>
  <p:clrMapOvr>
    <a:masterClrMapping/>
  </p:clrMapOvr>
  <mc:AlternateContent>
    <mc:Choice Requires="p14">
      <p:transition spd="slow" p14:dur="12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838200" y="1041400"/>
            <a:ext cx="10515600" cy="8524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50607"/>
              </a:buClr>
              <a:buSzPts val="3200"/>
              <a:buFont typeface="Arial"/>
              <a:buNone/>
            </a:pPr>
            <a:r>
              <a:rPr lang="es-CO">
                <a:solidFill>
                  <a:srgbClr val="050607"/>
                </a:solidFill>
              </a:rPr>
              <a:t>Valores Relacionados</a:t>
            </a:r>
            <a:endParaRPr>
              <a:solidFill>
                <a:srgbClr val="050607"/>
              </a:solidFill>
            </a:endParaRPr>
          </a:p>
        </p:txBody>
      </p:sp>
      <p:sp>
        <p:nvSpPr>
          <p:cNvPr id="107" name="Google Shape;107;p15"/>
          <p:cNvSpPr txBox="1"/>
          <p:nvPr>
            <p:ph idx="1" type="body"/>
          </p:nvPr>
        </p:nvSpPr>
        <p:spPr>
          <a:xfrm>
            <a:off x="838200" y="2286000"/>
            <a:ext cx="10515600" cy="35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070"/>
              </a:buClr>
              <a:buSzPts val="2000"/>
              <a:buNone/>
            </a:pPr>
            <a:r>
              <a:t/>
            </a:r>
            <a:endParaRPr/>
          </a:p>
        </p:txBody>
      </p:sp>
      <p:sp>
        <p:nvSpPr>
          <p:cNvPr id="108" name="Google Shape;108;p15"/>
          <p:cNvSpPr/>
          <p:nvPr/>
        </p:nvSpPr>
        <p:spPr>
          <a:xfrm>
            <a:off x="2561504" y="2292391"/>
            <a:ext cx="7294352" cy="3337560"/>
          </a:xfrm>
          <a:prstGeom prst="roundRect">
            <a:avLst>
              <a:gd fmla="val 16667" name="adj"/>
            </a:avLst>
          </a:prstGeom>
          <a:solidFill>
            <a:srgbClr val="FEBBBB"/>
          </a:solidFill>
          <a:ln cap="flat" cmpd="sng" w="12700">
            <a:solidFill>
              <a:srgbClr val="8C0000"/>
            </a:solidFill>
            <a:prstDash val="solid"/>
            <a:miter lim="800000"/>
            <a:headEnd len="sm" w="sm" type="none"/>
            <a:tailEnd len="sm" w="sm" type="none"/>
          </a:ln>
        </p:spPr>
        <p:txBody>
          <a:bodyPr anchorCtr="0" anchor="ctr" bIns="45700" lIns="91425" spcFirstLastPara="1" rIns="91425" wrap="square" tIns="45700">
            <a:noAutofit/>
          </a:bodyPr>
          <a:lstStyle/>
          <a:p>
            <a:pPr indent="-571500" lvl="0" marL="571500" marR="0" rtl="0" algn="l">
              <a:spcBef>
                <a:spcPts val="0"/>
              </a:spcBef>
              <a:spcAft>
                <a:spcPts val="0"/>
              </a:spcAft>
              <a:buClr>
                <a:srgbClr val="050607"/>
              </a:buClr>
              <a:buSzPts val="3600"/>
              <a:buFont typeface="Arial"/>
              <a:buChar char="•"/>
            </a:pPr>
            <a:r>
              <a:rPr lang="es-CO" sz="3600">
                <a:solidFill>
                  <a:srgbClr val="050607"/>
                </a:solidFill>
                <a:latin typeface="Arial"/>
                <a:ea typeface="Arial"/>
                <a:cs typeface="Arial"/>
                <a:sym typeface="Arial"/>
              </a:rPr>
              <a:t>Entrega</a:t>
            </a:r>
            <a:endParaRPr/>
          </a:p>
          <a:p>
            <a:pPr indent="-571500" lvl="0" marL="571500" marR="0" rtl="0" algn="l">
              <a:spcBef>
                <a:spcPts val="0"/>
              </a:spcBef>
              <a:spcAft>
                <a:spcPts val="0"/>
              </a:spcAft>
              <a:buClr>
                <a:srgbClr val="050607"/>
              </a:buClr>
              <a:buSzPts val="3600"/>
              <a:buFont typeface="Arial"/>
              <a:buChar char="•"/>
            </a:pPr>
            <a:r>
              <a:rPr lang="es-CO" sz="3600">
                <a:solidFill>
                  <a:srgbClr val="050607"/>
                </a:solidFill>
                <a:latin typeface="Arial"/>
                <a:ea typeface="Arial"/>
                <a:cs typeface="Arial"/>
                <a:sym typeface="Arial"/>
              </a:rPr>
              <a:t>Respeto a la persona humana</a:t>
            </a:r>
            <a:endParaRPr/>
          </a:p>
          <a:p>
            <a:pPr indent="-571500" lvl="0" marL="571500" marR="0" rtl="0" algn="l">
              <a:spcBef>
                <a:spcPts val="0"/>
              </a:spcBef>
              <a:spcAft>
                <a:spcPts val="0"/>
              </a:spcAft>
              <a:buClr>
                <a:srgbClr val="050607"/>
              </a:buClr>
              <a:buSzPts val="3600"/>
              <a:buFont typeface="Arial"/>
              <a:buChar char="•"/>
            </a:pPr>
            <a:r>
              <a:rPr lang="es-CO" sz="3600">
                <a:solidFill>
                  <a:srgbClr val="050607"/>
                </a:solidFill>
                <a:latin typeface="Arial"/>
                <a:ea typeface="Arial"/>
                <a:cs typeface="Arial"/>
                <a:sym typeface="Arial"/>
              </a:rPr>
              <a:t>Solidaridad</a:t>
            </a:r>
            <a:endParaRPr sz="3600">
              <a:solidFill>
                <a:srgbClr val="050607"/>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Cruz Roja 2020">
  <a:themeElements>
    <a:clrScheme name="Cruz Roja 1">
      <a:dk1>
        <a:srgbClr val="44546A"/>
      </a:dk1>
      <a:lt1>
        <a:srgbClr val="FFFFFF"/>
      </a:lt1>
      <a:dk2>
        <a:srgbClr val="44546A"/>
      </a:dk2>
      <a:lt2>
        <a:srgbClr val="E7E6E6"/>
      </a:lt2>
      <a:accent1>
        <a:srgbClr val="C00000"/>
      </a:accent1>
      <a:accent2>
        <a:srgbClr val="44546A"/>
      </a:accent2>
      <a:accent3>
        <a:srgbClr val="7B7B7B"/>
      </a:accent3>
      <a:accent4>
        <a:srgbClr val="FFC000"/>
      </a:accent4>
      <a:accent5>
        <a:srgbClr val="4472C4"/>
      </a:accent5>
      <a:accent6>
        <a:srgbClr val="FD5959"/>
      </a:accent6>
      <a:hlink>
        <a:srgbClr val="000000"/>
      </a:hlink>
      <a:folHlink>
        <a:srgbClr val="E7E6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